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0" r:id="rId6"/>
    <p:sldId id="266" r:id="rId7"/>
    <p:sldId id="267" r:id="rId8"/>
    <p:sldId id="258" r:id="rId9"/>
    <p:sldId id="259"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DFFB31-F349-4C4D-B0B9-B0C1012DCCA8}"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3C8C-D254-49B4-AFC8-B37DCB1B74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FFB31-F349-4C4D-B0B9-B0C1012DCCA8}"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3C8C-D254-49B4-AFC8-B37DCB1B74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FFB31-F349-4C4D-B0B9-B0C1012DCCA8}"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3C8C-D254-49B4-AFC8-B37DCB1B74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FFB31-F349-4C4D-B0B9-B0C1012DCCA8}"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3C8C-D254-49B4-AFC8-B37DCB1B74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FFB31-F349-4C4D-B0B9-B0C1012DCCA8}"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3C8C-D254-49B4-AFC8-B37DCB1B74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DFFB31-F349-4C4D-B0B9-B0C1012DCCA8}"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13C8C-D254-49B4-AFC8-B37DCB1B74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DFFB31-F349-4C4D-B0B9-B0C1012DCCA8}" type="datetimeFigureOut">
              <a:rPr lang="en-US" smtClean="0"/>
              <a:pPr/>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13C8C-D254-49B4-AFC8-B37DCB1B74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DFFB31-F349-4C4D-B0B9-B0C1012DCCA8}" type="datetimeFigureOut">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13C8C-D254-49B4-AFC8-B37DCB1B74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FFB31-F349-4C4D-B0B9-B0C1012DCCA8}"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13C8C-D254-49B4-AFC8-B37DCB1B74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FFB31-F349-4C4D-B0B9-B0C1012DCCA8}"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13C8C-D254-49B4-AFC8-B37DCB1B74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FFB31-F349-4C4D-B0B9-B0C1012DCCA8}"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13C8C-D254-49B4-AFC8-B37DCB1B74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FFB31-F349-4C4D-B0B9-B0C1012DCCA8}" type="datetimeFigureOut">
              <a:rPr lang="en-US" smtClean="0"/>
              <a:pPr/>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13C8C-D254-49B4-AFC8-B37DCB1B74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Merge Sort</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erge sort bottom up.jpg"/>
          <p:cNvPicPr>
            <a:picLocks noGrp="1" noChangeAspect="1"/>
          </p:cNvPicPr>
          <p:nvPr>
            <p:ph idx="1"/>
          </p:nvPr>
        </p:nvPicPr>
        <p:blipFill>
          <a:blip r:embed="rId2"/>
          <a:stretch>
            <a:fillRect/>
          </a:stretch>
        </p:blipFill>
        <p:spPr>
          <a:xfrm>
            <a:off x="1447800" y="2667000"/>
            <a:ext cx="5505450" cy="3181350"/>
          </a:xfrm>
        </p:spPr>
      </p:pic>
      <p:pic>
        <p:nvPicPr>
          <p:cNvPr id="5" name="Picture 4" descr="Merge sort bottom up CODE.jpg"/>
          <p:cNvPicPr>
            <a:picLocks noChangeAspect="1"/>
          </p:cNvPicPr>
          <p:nvPr/>
        </p:nvPicPr>
        <p:blipFill>
          <a:blip r:embed="rId3"/>
          <a:stretch>
            <a:fillRect/>
          </a:stretch>
        </p:blipFill>
        <p:spPr>
          <a:xfrm>
            <a:off x="228600" y="685800"/>
            <a:ext cx="9119476" cy="1447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pic>
        <p:nvPicPr>
          <p:cNvPr id="4" name="Content Placeholder 3" descr="nlogn.jpg"/>
          <p:cNvPicPr>
            <a:picLocks noGrp="1" noChangeAspect="1"/>
          </p:cNvPicPr>
          <p:nvPr>
            <p:ph idx="1"/>
          </p:nvPr>
        </p:nvPicPr>
        <p:blipFill>
          <a:blip r:embed="rId2"/>
          <a:stretch>
            <a:fillRect/>
          </a:stretch>
        </p:blipFill>
        <p:spPr>
          <a:xfrm>
            <a:off x="1524000" y="1981200"/>
            <a:ext cx="5591175" cy="1838325"/>
          </a:xfrm>
        </p:spPr>
      </p:pic>
      <p:sp>
        <p:nvSpPr>
          <p:cNvPr id="5" name="TextBox 4"/>
          <p:cNvSpPr txBox="1"/>
          <p:nvPr/>
        </p:nvSpPr>
        <p:spPr>
          <a:xfrm>
            <a:off x="457200" y="4419600"/>
            <a:ext cx="7924800" cy="1477328"/>
          </a:xfrm>
          <a:prstGeom prst="rect">
            <a:avLst/>
          </a:prstGeom>
          <a:noFill/>
        </p:spPr>
        <p:txBody>
          <a:bodyPr wrap="square" rtlCol="0">
            <a:spAutoFit/>
          </a:bodyPr>
          <a:lstStyle/>
          <a:p>
            <a:r>
              <a:rPr lang="en-US" dirty="0" err="1"/>
              <a:t>NlogN</a:t>
            </a:r>
            <a:r>
              <a:rPr lang="en-US" dirty="0"/>
              <a:t> compares</a:t>
            </a:r>
          </a:p>
          <a:p>
            <a:endParaRPr lang="en-US" dirty="0"/>
          </a:p>
          <a:p>
            <a:r>
              <a:rPr lang="en-US" dirty="0"/>
              <a:t>Top-down merge sort uses at most 6N log N array accesses to sort an array of length N. Each merge uses at most 6N array accesses (2N for the copy, 2N for the move back, and at most 2N for compares).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771650" y="405606"/>
            <a:ext cx="5600700" cy="56959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Uses divide and conquer.</a:t>
            </a:r>
          </a:p>
          <a:p>
            <a:r>
              <a:rPr lang="en-US" dirty="0"/>
              <a:t>First Divide repeatedly until there is only 1 element left, then compare and merge.</a:t>
            </a:r>
          </a:p>
          <a:p>
            <a:r>
              <a:rPr lang="en-US" dirty="0"/>
              <a:t>85721964</a:t>
            </a:r>
          </a:p>
          <a:p>
            <a:r>
              <a:rPr lang="en-US" dirty="0"/>
              <a:t>Divide =&gt; 8572	1964</a:t>
            </a:r>
          </a:p>
          <a:p>
            <a:r>
              <a:rPr lang="en-US" dirty="0"/>
              <a:t>Divide =&gt; 85 72	 19 64</a:t>
            </a:r>
          </a:p>
          <a:p>
            <a:r>
              <a:rPr lang="en-US" dirty="0"/>
              <a:t>Divide =&gt; 8 5 7 2	1 9 6 4</a:t>
            </a:r>
          </a:p>
          <a:p>
            <a:r>
              <a:rPr lang="en-US" dirty="0"/>
              <a:t>Now start the sort by comparing adjacent elements  and then merge.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37084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Content Placeholder 3"/>
          <p:cNvGraphicFramePr>
            <a:graphicFrameLocks/>
          </p:cNvGraphicFramePr>
          <p:nvPr/>
        </p:nvGraphicFramePr>
        <p:xfrm>
          <a:off x="457200" y="3048000"/>
          <a:ext cx="8229600" cy="37084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370840">
                <a:tc>
                  <a:txBody>
                    <a:bodyPr/>
                    <a:lstStyle/>
                    <a:p>
                      <a:r>
                        <a:rPr lang="en-US" dirty="0"/>
                        <a:t>2</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tc>
                  <a:txBody>
                    <a:bodyPr/>
                    <a:lstStyle/>
                    <a:p>
                      <a:r>
                        <a:rPr lang="en-US" dirty="0"/>
                        <a:t>1</a:t>
                      </a:r>
                    </a:p>
                  </a:txBody>
                  <a:tcPr/>
                </a:tc>
                <a:tc>
                  <a:txBody>
                    <a:bodyPr/>
                    <a:lstStyle/>
                    <a:p>
                      <a:r>
                        <a:rPr lang="en-US" dirty="0"/>
                        <a:t>4</a:t>
                      </a:r>
                    </a:p>
                  </a:txBody>
                  <a:tcPr/>
                </a:tc>
                <a:tc>
                  <a:txBody>
                    <a:bodyPr/>
                    <a:lstStyle/>
                    <a:p>
                      <a:r>
                        <a:rPr lang="en-US" dirty="0"/>
                        <a:t>6</a:t>
                      </a:r>
                    </a:p>
                  </a:txBody>
                  <a:tcPr/>
                </a:tc>
                <a:tc>
                  <a:txBody>
                    <a:bodyPr/>
                    <a:lstStyle/>
                    <a:p>
                      <a:r>
                        <a:rPr lang="en-US" dirty="0"/>
                        <a:t>9</a:t>
                      </a:r>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762000" y="1905000"/>
            <a:ext cx="533400" cy="369332"/>
          </a:xfrm>
          <a:prstGeom prst="rect">
            <a:avLst/>
          </a:prstGeom>
          <a:noFill/>
        </p:spPr>
        <p:txBody>
          <a:bodyPr wrap="square" rtlCol="0">
            <a:spAutoFit/>
          </a:bodyPr>
          <a:lstStyle/>
          <a:p>
            <a:r>
              <a:rPr lang="en-US" dirty="0"/>
              <a:t>k</a:t>
            </a:r>
          </a:p>
        </p:txBody>
      </p:sp>
      <p:sp>
        <p:nvSpPr>
          <p:cNvPr id="7" name="TextBox 6"/>
          <p:cNvSpPr txBox="1"/>
          <p:nvPr/>
        </p:nvSpPr>
        <p:spPr>
          <a:xfrm>
            <a:off x="609600" y="3429000"/>
            <a:ext cx="685800" cy="369332"/>
          </a:xfrm>
          <a:prstGeom prst="rect">
            <a:avLst/>
          </a:prstGeom>
          <a:noFill/>
        </p:spPr>
        <p:txBody>
          <a:bodyPr wrap="square" rtlCol="0">
            <a:spAutoFit/>
          </a:bodyPr>
          <a:lstStyle/>
          <a:p>
            <a:r>
              <a:rPr lang="en-US" dirty="0" err="1"/>
              <a:t>i</a:t>
            </a:r>
            <a:endParaRPr lang="en-US" dirty="0"/>
          </a:p>
        </p:txBody>
      </p:sp>
      <p:sp>
        <p:nvSpPr>
          <p:cNvPr id="8" name="TextBox 7"/>
          <p:cNvSpPr txBox="1"/>
          <p:nvPr/>
        </p:nvSpPr>
        <p:spPr>
          <a:xfrm>
            <a:off x="4572000" y="3429000"/>
            <a:ext cx="609600" cy="369332"/>
          </a:xfrm>
          <a:prstGeom prst="rect">
            <a:avLst/>
          </a:prstGeom>
          <a:noFill/>
        </p:spPr>
        <p:txBody>
          <a:bodyPr wrap="square" rtlCol="0">
            <a:spAutoFit/>
          </a:bodyPr>
          <a:lstStyle/>
          <a:p>
            <a:r>
              <a:rPr lang="en-US" dirty="0"/>
              <a:t>j</a:t>
            </a:r>
          </a:p>
        </p:txBody>
      </p:sp>
      <p:cxnSp>
        <p:nvCxnSpPr>
          <p:cNvPr id="10" name="Straight Arrow Connector 9"/>
          <p:cNvCxnSpPr/>
          <p:nvPr/>
        </p:nvCxnSpPr>
        <p:spPr>
          <a:xfrm rot="5400000">
            <a:off x="3886200" y="3429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rge-sort-example-300px.gif"/>
          <p:cNvPicPr>
            <a:picLocks noGrp="1" noChangeAspect="1"/>
          </p:cNvPicPr>
          <p:nvPr>
            <p:ph idx="1"/>
          </p:nvPr>
        </p:nvPicPr>
        <p:blipFill>
          <a:blip r:embed="rId2"/>
          <a:stretch>
            <a:fillRect/>
          </a:stretch>
        </p:blipFill>
        <p:spPr>
          <a:xfrm>
            <a:off x="3143250" y="3005931"/>
            <a:ext cx="2857500" cy="17145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2895600"/>
          </a:xfrm>
        </p:spPr>
        <p:txBody>
          <a:bodyPr/>
          <a:lstStyle/>
          <a:p>
            <a:endParaRPr lang="en-US" dirty="0"/>
          </a:p>
        </p:txBody>
      </p:sp>
      <p:sp>
        <p:nvSpPr>
          <p:cNvPr id="5" name="TextBox 4"/>
          <p:cNvSpPr txBox="1"/>
          <p:nvPr/>
        </p:nvSpPr>
        <p:spPr>
          <a:xfrm>
            <a:off x="7326406" y="4397979"/>
            <a:ext cx="1981200" cy="646331"/>
          </a:xfrm>
          <a:prstGeom prst="rect">
            <a:avLst/>
          </a:prstGeom>
          <a:noFill/>
        </p:spPr>
        <p:txBody>
          <a:bodyPr wrap="square" rtlCol="0">
            <a:spAutoFit/>
          </a:bodyPr>
          <a:lstStyle/>
          <a:p>
            <a:r>
              <a:rPr lang="en-US" dirty="0"/>
              <a:t>&lt;- Merging back into the original</a:t>
            </a:r>
          </a:p>
        </p:txBody>
      </p:sp>
      <p:sp>
        <p:nvSpPr>
          <p:cNvPr id="6" name="TextBox 5"/>
          <p:cNvSpPr txBox="1"/>
          <p:nvPr/>
        </p:nvSpPr>
        <p:spPr>
          <a:xfrm>
            <a:off x="7415025" y="1810434"/>
            <a:ext cx="1981200" cy="646331"/>
          </a:xfrm>
          <a:prstGeom prst="rect">
            <a:avLst/>
          </a:prstGeom>
          <a:noFill/>
        </p:spPr>
        <p:txBody>
          <a:bodyPr wrap="square" rtlCol="0">
            <a:spAutoFit/>
          </a:bodyPr>
          <a:lstStyle/>
          <a:p>
            <a:r>
              <a:rPr lang="en-US" dirty="0"/>
              <a:t>&lt;- Copying to a temp array</a:t>
            </a:r>
          </a:p>
        </p:txBody>
      </p:sp>
      <p:pic>
        <p:nvPicPr>
          <p:cNvPr id="1027" name="Picture 3"/>
          <p:cNvPicPr>
            <a:picLocks noChangeAspect="1" noChangeArrowheads="1"/>
          </p:cNvPicPr>
          <p:nvPr/>
        </p:nvPicPr>
        <p:blipFill>
          <a:blip r:embed="rId2"/>
          <a:srcRect/>
          <a:stretch>
            <a:fillRect/>
          </a:stretch>
        </p:blipFill>
        <p:spPr bwMode="auto">
          <a:xfrm>
            <a:off x="64994" y="1639669"/>
            <a:ext cx="7261412" cy="4114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809C-612A-76D0-208A-1FB3989DDF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2573E3-74E3-21D1-B026-59AA5FDEBC5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7C3EDAA-CA84-A696-1D16-620A82ACF805}"/>
              </a:ext>
            </a:extLst>
          </p:cNvPr>
          <p:cNvPicPr>
            <a:picLocks noChangeAspect="1"/>
          </p:cNvPicPr>
          <p:nvPr/>
        </p:nvPicPr>
        <p:blipFill>
          <a:blip r:embed="rId2"/>
          <a:stretch>
            <a:fillRect/>
          </a:stretch>
        </p:blipFill>
        <p:spPr>
          <a:xfrm>
            <a:off x="609600" y="731837"/>
            <a:ext cx="7714711" cy="5193005"/>
          </a:xfrm>
          <a:prstGeom prst="rect">
            <a:avLst/>
          </a:prstGeom>
        </p:spPr>
      </p:pic>
    </p:spTree>
    <p:extLst>
      <p:ext uri="{BB962C8B-B14F-4D97-AF65-F5344CB8AC3E}">
        <p14:creationId xmlns:p14="http://schemas.microsoft.com/office/powerpoint/2010/main" val="111903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DAAA-9636-320A-D2C2-ECB17ED731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E05437-EE19-3162-DF5C-D1A3C2489F2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9AB6EEB-A215-AE5D-B35A-CBE4C10B823E}"/>
              </a:ext>
            </a:extLst>
          </p:cNvPr>
          <p:cNvPicPr>
            <a:picLocks noChangeAspect="1"/>
          </p:cNvPicPr>
          <p:nvPr/>
        </p:nvPicPr>
        <p:blipFill>
          <a:blip r:embed="rId2"/>
          <a:stretch>
            <a:fillRect/>
          </a:stretch>
        </p:blipFill>
        <p:spPr>
          <a:xfrm>
            <a:off x="300759" y="846138"/>
            <a:ext cx="8871376" cy="4946820"/>
          </a:xfrm>
          <a:prstGeom prst="rect">
            <a:avLst/>
          </a:prstGeom>
        </p:spPr>
      </p:pic>
    </p:spTree>
    <p:extLst>
      <p:ext uri="{BB962C8B-B14F-4D97-AF65-F5344CB8AC3E}">
        <p14:creationId xmlns:p14="http://schemas.microsoft.com/office/powerpoint/2010/main" val="246705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down </a:t>
            </a:r>
            <a:r>
              <a:rPr lang="en-US" dirty="0" err="1"/>
              <a:t>vs</a:t>
            </a:r>
            <a:r>
              <a:rPr lang="en-US" dirty="0"/>
              <a:t> Bottom up</a:t>
            </a:r>
          </a:p>
        </p:txBody>
      </p:sp>
      <p:sp>
        <p:nvSpPr>
          <p:cNvPr id="3" name="Content Placeholder 2"/>
          <p:cNvSpPr>
            <a:spLocks noGrp="1"/>
          </p:cNvSpPr>
          <p:nvPr>
            <p:ph idx="1"/>
          </p:nvPr>
        </p:nvSpPr>
        <p:spPr/>
        <p:txBody>
          <a:bodyPr/>
          <a:lstStyle/>
          <a:p>
            <a:r>
              <a:rPr lang="en-US" dirty="0"/>
              <a:t>Difference is how merge takes place.</a:t>
            </a:r>
          </a:p>
          <a:p>
            <a:r>
              <a:rPr lang="en-US" dirty="0"/>
              <a:t>Top down -&gt; recursive</a:t>
            </a:r>
          </a:p>
          <a:p>
            <a:r>
              <a:rPr lang="en-US" dirty="0"/>
              <a:t>Bottom up -&gt; No recursion needed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erge sort top down.jpg"/>
          <p:cNvPicPr>
            <a:picLocks noGrp="1" noChangeAspect="1"/>
          </p:cNvPicPr>
          <p:nvPr>
            <p:ph idx="1"/>
          </p:nvPr>
        </p:nvPicPr>
        <p:blipFill>
          <a:blip r:embed="rId2"/>
          <a:stretch>
            <a:fillRect/>
          </a:stretch>
        </p:blipFill>
        <p:spPr>
          <a:xfrm>
            <a:off x="1524000" y="1905000"/>
            <a:ext cx="5648325" cy="2971800"/>
          </a:xfrm>
        </p:spPr>
      </p:pic>
      <p:pic>
        <p:nvPicPr>
          <p:cNvPr id="5" name="Picture 4" descr="Merge sort top down CODE.jpg"/>
          <p:cNvPicPr>
            <a:picLocks noChangeAspect="1"/>
          </p:cNvPicPr>
          <p:nvPr/>
        </p:nvPicPr>
        <p:blipFill>
          <a:blip r:embed="rId3"/>
          <a:stretch>
            <a:fillRect/>
          </a:stretch>
        </p:blipFill>
        <p:spPr>
          <a:xfrm>
            <a:off x="2362200" y="533400"/>
            <a:ext cx="2276475" cy="8572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154</Words>
  <Application>Microsoft Office PowerPoint</Application>
  <PresentationFormat>On-screen Show (4:3)</PresentationFormat>
  <Paragraphs>29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Merge Sort</vt:lpstr>
      <vt:lpstr>PowerPoint Presentation</vt:lpstr>
      <vt:lpstr>PowerPoint Presentation</vt:lpstr>
      <vt:lpstr>PowerPoint Presentation</vt:lpstr>
      <vt:lpstr>PowerPoint Presentation</vt:lpstr>
      <vt:lpstr>PowerPoint Presentation</vt:lpstr>
      <vt:lpstr>PowerPoint Presentation</vt:lpstr>
      <vt:lpstr>Top down vs Bottom up</vt:lpstr>
      <vt:lpstr>PowerPoint Presentation</vt:lpstr>
      <vt:lpstr>PowerPoint Presentation</vt:lpstr>
      <vt:lpstr>Complexity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 Sort</dc:title>
  <dc:creator>farrukh</dc:creator>
  <cp:lastModifiedBy>Farrukh</cp:lastModifiedBy>
  <cp:revision>32</cp:revision>
  <dcterms:created xsi:type="dcterms:W3CDTF">2014-02-06T04:45:11Z</dcterms:created>
  <dcterms:modified xsi:type="dcterms:W3CDTF">2023-10-09T05:08:01Z</dcterms:modified>
</cp:coreProperties>
</file>