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73" r:id="rId12"/>
    <p:sldId id="275" r:id="rId13"/>
    <p:sldId id="274" r:id="rId14"/>
    <p:sldId id="278" r:id="rId15"/>
    <p:sldId id="279" r:id="rId16"/>
    <p:sldId id="263" r:id="rId17"/>
    <p:sldId id="264" r:id="rId18"/>
    <p:sldId id="265" r:id="rId19"/>
    <p:sldId id="266" r:id="rId20"/>
    <p:sldId id="268" r:id="rId21"/>
    <p:sldId id="276" r:id="rId22"/>
    <p:sldId id="277" r:id="rId23"/>
    <p:sldId id="269" r:id="rId2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6EC9-52FC-ADDF-8A8D-4A750F7B2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0A5ED-8538-F378-A71B-1DD39A9B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DC24-789A-721A-FFA0-E9ABFA37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2929-45F1-987F-FCAC-C8404547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B500-7578-E9BE-D68B-DEE48B99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1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1A96-114B-0D1E-298A-E69516B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CB03-E023-E090-0BE3-4EE42F08C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E682-DC10-F3BC-0525-2C98AAA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8611-1555-0B65-5C86-5EC5A2F8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62AB-11FC-254F-0C3D-477E072C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3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087F-599C-0C21-CEB7-98E1748E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B97D-BF92-7DBE-9FF0-31F18397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B5C1-0507-3D53-AD6F-FCEB106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E371-5A6C-1733-19B2-6DD2A53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78CA-4605-13B6-F12C-382ECEE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62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6331-0C9B-5464-0305-627DE9B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476E-9489-C9E6-BBBD-32C11971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44E1-2F45-4359-2E70-D65208BD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2853-65E3-378D-AFB2-6FCAE31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CB84-B495-7BC6-4EF3-D1E2A87F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643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8486-76A5-089D-4ED0-31B20221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C651-64F3-B2FB-8C56-8B14F719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AEFA-B11C-BA40-2B93-60D8FD7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6533-F316-B05D-B038-AEB07063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6520-B9EA-66BD-97BD-9BC6E082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39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CE8-59C5-AE8F-2A28-4D356ADA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E34D-9D04-A8BC-735E-61108A67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DC84-6C32-5324-EC54-70C569D3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797E-0F27-8B2E-4A69-26EDEEF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D932-D5F1-98A5-7467-360D76E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63FA-CDB3-1495-41F6-F99AB96B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45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AA1D-41AB-215E-70BD-448604C4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BE4E4-D69B-6AEF-5466-133E7AB6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B40E-A548-AB72-0F7E-8390A3FC1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BE264-8BC6-8D71-F8B7-092334D64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51B87-F06F-75D4-E823-A18B1DE7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16DC6-7E24-937B-6CB6-D5F195C6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ACC13-A172-FD66-C642-79DFFC17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48C2B-A525-2BBD-34F6-376C0E57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32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2718-5B3E-8B9D-BCAD-02E658D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536C-9D1E-23BF-7942-C05195E3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3A133-D496-1B08-05CC-A80AD8F9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1990-B321-5862-E571-A897CC0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51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99926-CE86-B83C-5EFB-6D4F743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5A508-E488-F462-A86A-50E053E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01FC-FF75-A619-9D45-B9F66B0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13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B33-320E-6E9B-A983-F19B466A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640C-642E-762E-5E56-250415D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42D07-A99C-1063-6AA9-1ED3171A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7D2D-9D9C-D704-F446-D166A8B4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6EF8-615D-E70D-FB6C-90688B3F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B527-BCE1-722F-08A7-61678F3D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5995-207D-3721-E200-CC569C4E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25FCE-0959-0757-C6B5-2901F2EC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A5B-9AA6-7823-417F-8F10B9535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55127-CA28-CF10-9CBE-B63A76D9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05BA-52A8-A436-E1A0-9033A1AF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3E31F-4D4C-9913-FA6B-C198F7C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207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4F287-A563-380B-3CCA-5FAC0131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EA5-7A90-6E14-A1BC-02B43C6D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AFB4-B1F4-298F-C91D-5E09EB2A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914B-1632-4FEF-9444-4ADADB00E8C0}" type="datetimeFigureOut">
              <a:rPr lang="en-PK" smtClean="0"/>
              <a:t>10/13/2023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3351-C59C-09BD-CA5F-52508BEC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11E6-C7AE-1FEC-5851-96D9A6A4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06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FAB6-A8F4-B454-4661-DDB9877B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Stacks and Queues</a:t>
            </a:r>
            <a:endParaRPr lang="en-PK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94D4-316A-C8FB-1D35-27CCE1253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</a:rPr>
              <a:t>Slides by:</a:t>
            </a:r>
          </a:p>
          <a:p>
            <a:pPr algn="r"/>
            <a:r>
              <a:rPr lang="en-US" sz="2000" dirty="0"/>
              <a:t>Syed Zain </a:t>
            </a:r>
            <a:r>
              <a:rPr lang="en-US" sz="2000" dirty="0" err="1"/>
              <a:t>Ul</a:t>
            </a:r>
            <a:r>
              <a:rPr lang="en-US" sz="2000" dirty="0"/>
              <a:t> Hassan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1829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B30-DA2B-E715-8942-72FFE43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600" b="1" dirty="0"/>
              <a:t>Implementation: </a:t>
            </a:r>
            <a:r>
              <a:rPr lang="en-US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Singly Linked List</a:t>
            </a:r>
            <a:endParaRPr lang="en-PK" sz="4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C2FD-63F3-3AB7-B937-52DB811C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functions provided with singly linked list</a:t>
            </a:r>
          </a:p>
          <a:p>
            <a:endParaRPr lang="en-US" dirty="0"/>
          </a:p>
          <a:p>
            <a:r>
              <a:rPr lang="en-US" dirty="0"/>
              <a:t>Use only Insert at the end function and remove the other insertion functions</a:t>
            </a:r>
          </a:p>
          <a:p>
            <a:endParaRPr lang="en-US" dirty="0"/>
          </a:p>
          <a:p>
            <a:r>
              <a:rPr lang="en-US" dirty="0"/>
              <a:t>Use only Delete from the end function and remove the other deletion functions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497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D2FAF-AF8F-CDE5-62A2-79FC074AA398}"/>
              </a:ext>
            </a:extLst>
          </p:cNvPr>
          <p:cNvSpPr txBox="1"/>
          <p:nvPr/>
        </p:nvSpPr>
        <p:spPr>
          <a:xfrm>
            <a:off x="359764" y="704538"/>
            <a:ext cx="4527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StackUsingLinkedlist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public class Node {</a:t>
            </a:r>
          </a:p>
          <a:p>
            <a:endParaRPr lang="en-US" dirty="0"/>
          </a:p>
          <a:p>
            <a:r>
              <a:rPr lang="en-US" dirty="0"/>
              <a:t>	int data; </a:t>
            </a:r>
          </a:p>
          <a:p>
            <a:r>
              <a:rPr lang="en-US" dirty="0"/>
              <a:t>	Node link;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// create global top reference variable global</a:t>
            </a:r>
          </a:p>
          <a:p>
            <a:r>
              <a:rPr lang="en-US" dirty="0"/>
              <a:t>	Node top;</a:t>
            </a:r>
          </a:p>
          <a:p>
            <a:r>
              <a:rPr lang="en-US" dirty="0"/>
              <a:t>	// Constructor</a:t>
            </a:r>
          </a:p>
          <a:p>
            <a:r>
              <a:rPr lang="en-US" dirty="0" err="1"/>
              <a:t>StackUsingLinkedlist</a:t>
            </a:r>
            <a:r>
              <a:rPr lang="en-US" dirty="0"/>
              <a:t>() { </a:t>
            </a:r>
            <a:r>
              <a:rPr lang="en-US" dirty="0" err="1"/>
              <a:t>this.top</a:t>
            </a:r>
            <a:r>
              <a:rPr lang="en-US" dirty="0"/>
              <a:t> = null; 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BA99C-4FE4-C060-2D3F-029208FC8D13}"/>
              </a:ext>
            </a:extLst>
          </p:cNvPr>
          <p:cNvSpPr txBox="1"/>
          <p:nvPr/>
        </p:nvSpPr>
        <p:spPr>
          <a:xfrm>
            <a:off x="5546360" y="704538"/>
            <a:ext cx="66456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void push(int x) // insert at the beginning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create new node temp and allocate memory</a:t>
            </a:r>
          </a:p>
          <a:p>
            <a:r>
              <a:rPr lang="en-US" dirty="0"/>
              <a:t>		Node temp = new Node();</a:t>
            </a:r>
          </a:p>
          <a:p>
            <a:endParaRPr lang="en-US" dirty="0"/>
          </a:p>
          <a:p>
            <a:r>
              <a:rPr lang="en-US" dirty="0"/>
              <a:t>		// check if stack (heap) is full. Then inserting an</a:t>
            </a:r>
          </a:p>
          <a:p>
            <a:r>
              <a:rPr lang="en-US" dirty="0"/>
              <a:t>		// element would lead to stack overflow</a:t>
            </a:r>
          </a:p>
          <a:p>
            <a:r>
              <a:rPr lang="en-US" dirty="0"/>
              <a:t>		if (temp == null)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nHeap</a:t>
            </a:r>
            <a:r>
              <a:rPr lang="en-US" dirty="0"/>
              <a:t> Overflow");</a:t>
            </a:r>
          </a:p>
          <a:p>
            <a:r>
              <a:rPr lang="en-US" dirty="0"/>
              <a:t>			return;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// initialize data into temp data field</a:t>
            </a:r>
          </a:p>
          <a:p>
            <a:r>
              <a:rPr lang="en-US" dirty="0"/>
              <a:t>		</a:t>
            </a:r>
            <a:r>
              <a:rPr lang="en-US" dirty="0" err="1"/>
              <a:t>temp.data</a:t>
            </a:r>
            <a:r>
              <a:rPr lang="en-US" dirty="0"/>
              <a:t> = x;</a:t>
            </a:r>
          </a:p>
          <a:p>
            <a:endParaRPr lang="en-US" dirty="0"/>
          </a:p>
          <a:p>
            <a:r>
              <a:rPr lang="en-US" dirty="0"/>
              <a:t>		// put top reference into temp link</a:t>
            </a:r>
          </a:p>
          <a:p>
            <a:r>
              <a:rPr lang="en-US" dirty="0"/>
              <a:t>		</a:t>
            </a:r>
            <a:r>
              <a:rPr lang="en-US" dirty="0" err="1"/>
              <a:t>temp.link</a:t>
            </a:r>
            <a:r>
              <a:rPr lang="en-US" dirty="0"/>
              <a:t> = top;</a:t>
            </a:r>
          </a:p>
          <a:p>
            <a:endParaRPr lang="en-US" dirty="0"/>
          </a:p>
          <a:p>
            <a:r>
              <a:rPr lang="en-US" dirty="0"/>
              <a:t>		// update top reference</a:t>
            </a:r>
          </a:p>
          <a:p>
            <a:r>
              <a:rPr lang="en-US" dirty="0"/>
              <a:t>		top = temp;</a:t>
            </a:r>
          </a:p>
          <a:p>
            <a:r>
              <a:rPr lang="en-US" dirty="0"/>
              <a:t>	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4B1C58-A815-8292-B849-5C63E08CDE48}"/>
              </a:ext>
            </a:extLst>
          </p:cNvPr>
          <p:cNvCxnSpPr>
            <a:cxnSpLocks/>
          </p:cNvCxnSpPr>
          <p:nvPr/>
        </p:nvCxnSpPr>
        <p:spPr>
          <a:xfrm>
            <a:off x="5106649" y="704538"/>
            <a:ext cx="0" cy="575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0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E5A1D-E366-0DC2-1FE4-69B088D3FEC4}"/>
              </a:ext>
            </a:extLst>
          </p:cNvPr>
          <p:cNvSpPr txBox="1"/>
          <p:nvPr/>
        </p:nvSpPr>
        <p:spPr>
          <a:xfrm>
            <a:off x="1514007" y="989351"/>
            <a:ext cx="939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Node pop() // remove at the beginning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  Node temp = new Node();</a:t>
            </a:r>
          </a:p>
          <a:p>
            <a:r>
              <a:rPr lang="en-US" dirty="0"/>
              <a:t>		// check for stack underflow</a:t>
            </a:r>
          </a:p>
          <a:p>
            <a:r>
              <a:rPr lang="en-US" dirty="0"/>
              <a:t>		if (top == null) {</a:t>
            </a:r>
          </a:p>
          <a:p>
            <a:r>
              <a:rPr lang="en-US" dirty="0"/>
              <a:t>			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nStack</a:t>
            </a:r>
            <a:r>
              <a:rPr lang="en-US" dirty="0"/>
              <a:t> Underflow");</a:t>
            </a:r>
          </a:p>
          <a:p>
            <a:r>
              <a:rPr lang="en-US" dirty="0"/>
              <a:t>			return null;</a:t>
            </a:r>
          </a:p>
          <a:p>
            <a:r>
              <a:rPr lang="en-US" dirty="0"/>
              <a:t>		    }</a:t>
            </a:r>
          </a:p>
          <a:p>
            <a:r>
              <a:rPr lang="en-US" dirty="0"/>
              <a:t>     	else</a:t>
            </a:r>
          </a:p>
          <a:p>
            <a:r>
              <a:rPr lang="en-US" dirty="0"/>
              <a:t>	        {</a:t>
            </a:r>
          </a:p>
          <a:p>
            <a:r>
              <a:rPr lang="en-US" dirty="0"/>
              <a:t>		temp=top;</a:t>
            </a:r>
          </a:p>
          <a:p>
            <a:r>
              <a:rPr lang="en-US" dirty="0"/>
              <a:t>		top = (top).link;</a:t>
            </a:r>
          </a:p>
          <a:p>
            <a:r>
              <a:rPr lang="en-US" dirty="0"/>
              <a:t>		return temp;</a:t>
            </a:r>
          </a:p>
          <a:p>
            <a:r>
              <a:rPr lang="en-US" dirty="0"/>
              <a:t>	        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443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4D3-5CA9-5BB8-FF38-45D21F28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52"/>
            <a:ext cx="10515600" cy="534285"/>
          </a:xfrm>
        </p:spPr>
        <p:txBody>
          <a:bodyPr>
            <a:normAutofit fontScale="90000"/>
          </a:bodyPr>
          <a:lstStyle/>
          <a:p>
            <a:r>
              <a:rPr lang="en-US" dirty="0"/>
              <a:t>Peek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E761-B064-40BE-7CE1-91EFA2F9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3" y="950860"/>
            <a:ext cx="11227633" cy="549592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Check if there is any node present or not, if not then return. Otherwise return the value of top node of the linked list</a:t>
            </a:r>
          </a:p>
          <a:p>
            <a:endParaRPr lang="en-US" dirty="0"/>
          </a:p>
          <a:p>
            <a:r>
              <a:rPr lang="en-US" sz="3800" dirty="0"/>
              <a:t>public </a:t>
            </a:r>
            <a:r>
              <a:rPr lang="en-US" sz="3800" dirty="0" err="1"/>
              <a:t>boolean</a:t>
            </a:r>
            <a:r>
              <a:rPr lang="en-US" sz="3800" dirty="0"/>
              <a:t> </a:t>
            </a:r>
            <a:r>
              <a:rPr lang="en-US" sz="3800" dirty="0" err="1"/>
              <a:t>isEmpty</a:t>
            </a:r>
            <a:r>
              <a:rPr lang="en-US" sz="3800" dirty="0"/>
              <a:t>()  { return top == null; }</a:t>
            </a:r>
          </a:p>
          <a:p>
            <a:endParaRPr lang="en-US" sz="3800" dirty="0"/>
          </a:p>
          <a:p>
            <a:r>
              <a:rPr lang="en-US" sz="3800" dirty="0"/>
              <a:t>public int peek()</a:t>
            </a:r>
          </a:p>
          <a:p>
            <a:r>
              <a:rPr lang="en-US" sz="3800" dirty="0"/>
              <a:t>{</a:t>
            </a:r>
          </a:p>
          <a:p>
            <a:r>
              <a:rPr lang="en-US" sz="3800" dirty="0"/>
              <a:t>        // check for empty stack</a:t>
            </a:r>
          </a:p>
          <a:p>
            <a:r>
              <a:rPr lang="en-US" sz="3800" dirty="0"/>
              <a:t>        if (!</a:t>
            </a:r>
            <a:r>
              <a:rPr lang="en-US" sz="3800" dirty="0" err="1"/>
              <a:t>isEmpty</a:t>
            </a:r>
            <a:r>
              <a:rPr lang="en-US" sz="3800" dirty="0"/>
              <a:t>()) {</a:t>
            </a:r>
          </a:p>
          <a:p>
            <a:r>
              <a:rPr lang="en-US" sz="3800" dirty="0"/>
              <a:t>            return </a:t>
            </a:r>
            <a:r>
              <a:rPr lang="en-US" sz="3800" dirty="0" err="1"/>
              <a:t>top.data</a:t>
            </a:r>
            <a:r>
              <a:rPr lang="en-US" sz="3800" dirty="0"/>
              <a:t>;</a:t>
            </a:r>
          </a:p>
          <a:p>
            <a:r>
              <a:rPr lang="en-US" sz="3800" dirty="0"/>
              <a:t>        }</a:t>
            </a:r>
          </a:p>
          <a:p>
            <a:r>
              <a:rPr lang="en-US" sz="3800" dirty="0"/>
              <a:t>        else {</a:t>
            </a:r>
          </a:p>
          <a:p>
            <a:r>
              <a:rPr lang="en-US" sz="3800" dirty="0"/>
              <a:t>            </a:t>
            </a:r>
            <a:r>
              <a:rPr lang="en-US" sz="3800" dirty="0" err="1"/>
              <a:t>System.out.println</a:t>
            </a:r>
            <a:r>
              <a:rPr lang="en-US" sz="3800" dirty="0"/>
              <a:t>("Stack is empty");</a:t>
            </a:r>
          </a:p>
          <a:p>
            <a:r>
              <a:rPr lang="en-US" sz="3800" dirty="0"/>
              <a:t>            return -1;</a:t>
            </a:r>
          </a:p>
          <a:p>
            <a:r>
              <a:rPr lang="en-US" sz="3800" dirty="0"/>
              <a:t>        }</a:t>
            </a:r>
          </a:p>
          <a:p>
            <a:r>
              <a:rPr lang="en-US" sz="3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58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0E0-3F1E-14A3-3C64-FB5D9897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EC3A-CC6F-432A-98C9-64A1FB0B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AD69A-2525-F604-525C-03AFD780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24" y="365125"/>
            <a:ext cx="7537352" cy="61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6A75-DCAC-948B-7B8E-DE0C7AFD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7B1-741D-4FD0-9034-C3DE891A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67F9C-428C-C481-2AFE-FF412191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88" y="971550"/>
            <a:ext cx="899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E1DF-1AB5-F1DF-3019-2659B4D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Queue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A4A1-20FB-1589-C91B-8DDB9E01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ordered list in which insertions are done at one end (</a:t>
            </a:r>
            <a:r>
              <a:rPr lang="en-US" b="1" dirty="0">
                <a:solidFill>
                  <a:srgbClr val="0070C0"/>
                </a:solidFill>
              </a:rPr>
              <a:t>rear</a:t>
            </a:r>
            <a:r>
              <a:rPr lang="en-US" dirty="0"/>
              <a:t>) and deletions are done at other end (</a:t>
            </a:r>
            <a:r>
              <a:rPr lang="en-US" b="1" dirty="0">
                <a:solidFill>
                  <a:srgbClr val="0070C0"/>
                </a:solidFill>
              </a:rPr>
              <a:t>front</a:t>
            </a:r>
            <a:r>
              <a:rPr lang="en-US" dirty="0"/>
              <a:t>). The first element to be inserted is the first one to be deleted. Hence, it is called First in First out (</a:t>
            </a:r>
            <a:r>
              <a:rPr lang="en-US" b="1" dirty="0"/>
              <a:t>FIFO</a:t>
            </a:r>
            <a:r>
              <a:rPr lang="en-US" dirty="0"/>
              <a:t>) or Last in Last out (LILO) list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36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38B-2482-CD9F-414F-64C0248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FFABC-97F5-270E-9255-9DF5BCB9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47" y="2775798"/>
            <a:ext cx="7688305" cy="23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C51-34AB-594A-F0BB-CDD23AF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Illustration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8E700-9E54-CA8F-A1B9-EAC3C183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65" y="1831849"/>
            <a:ext cx="7215477" cy="4515686"/>
          </a:xfrm>
        </p:spPr>
      </p:pic>
    </p:spTree>
    <p:extLst>
      <p:ext uri="{BB962C8B-B14F-4D97-AF65-F5344CB8AC3E}">
        <p14:creationId xmlns:p14="http://schemas.microsoft.com/office/powerpoint/2010/main" val="419753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B6B8-F713-BCF0-DA43-73B1634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Applications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DB0E-A64E-8FAB-0AAC-B38043D5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tasks (in any area)</a:t>
            </a:r>
          </a:p>
          <a:p>
            <a:r>
              <a:rPr lang="en-US" dirty="0"/>
              <a:t>Data transfer in networks</a:t>
            </a:r>
          </a:p>
          <a:p>
            <a:r>
              <a:rPr lang="en-US" dirty="0"/>
              <a:t>Operating system 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14203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72A1-2A9F-007B-35B6-1C275DA6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Stack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3F9D-E124-A6A5-DE9B-CB01C90D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an ordered list in which insertion and deletion are done at one end, called </a:t>
            </a:r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/>
              <a:t>. The last element inserted is the first one to be deleted. Hence, it is called the Last in First out (</a:t>
            </a:r>
            <a:r>
              <a:rPr lang="en-US" b="1" dirty="0"/>
              <a:t>LIFO</a:t>
            </a:r>
            <a:r>
              <a:rPr lang="en-US" dirty="0"/>
              <a:t>) or First in Last out (FILO) list</a:t>
            </a:r>
          </a:p>
          <a:p>
            <a:endParaRPr lang="en-US" dirty="0"/>
          </a:p>
          <a:p>
            <a:r>
              <a:rPr lang="en-US" dirty="0"/>
              <a:t>Insertion in a Stack is called </a:t>
            </a:r>
            <a:r>
              <a:rPr lang="en-US" b="1" dirty="0">
                <a:solidFill>
                  <a:srgbClr val="0070C0"/>
                </a:solidFill>
              </a:rPr>
              <a:t>Push</a:t>
            </a:r>
          </a:p>
          <a:p>
            <a:endParaRPr lang="en-US" dirty="0"/>
          </a:p>
          <a:p>
            <a:r>
              <a:rPr lang="en-US" dirty="0"/>
              <a:t>Deletion in a Stack is called </a:t>
            </a:r>
            <a:r>
              <a:rPr lang="en-US" b="1" dirty="0">
                <a:solidFill>
                  <a:srgbClr val="0070C0"/>
                </a:solidFill>
              </a:rPr>
              <a:t>Pop</a:t>
            </a:r>
            <a:endParaRPr lang="en-P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5742-F4FF-FA92-1EA0-BAD5A697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Implementation: </a:t>
            </a:r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Using Array</a:t>
            </a:r>
            <a:endParaRPr lang="en-PK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6BD31-D599-1AA8-355D-8B1AB1197939}"/>
              </a:ext>
            </a:extLst>
          </p:cNvPr>
          <p:cNvCxnSpPr/>
          <p:nvPr/>
        </p:nvCxnSpPr>
        <p:spPr>
          <a:xfrm>
            <a:off x="4304506" y="1690688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A9FAE3-B72A-471D-F826-4C9BA7AA0A5D}"/>
              </a:ext>
            </a:extLst>
          </p:cNvPr>
          <p:cNvSpPr txBox="1"/>
          <p:nvPr/>
        </p:nvSpPr>
        <p:spPr>
          <a:xfrm>
            <a:off x="419725" y="1828800"/>
            <a:ext cx="355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Queue {</a:t>
            </a:r>
          </a:p>
          <a:p>
            <a:r>
              <a:rPr lang="en-US" dirty="0"/>
              <a:t>  int SIZE = 5;</a:t>
            </a:r>
          </a:p>
          <a:p>
            <a:r>
              <a:rPr lang="en-US" dirty="0"/>
              <a:t>  int items[] = new int[SIZE];</a:t>
            </a:r>
          </a:p>
          <a:p>
            <a:r>
              <a:rPr lang="en-US" dirty="0"/>
              <a:t>  int front, rear;</a:t>
            </a:r>
          </a:p>
          <a:p>
            <a:endParaRPr lang="en-US" dirty="0"/>
          </a:p>
          <a:p>
            <a:r>
              <a:rPr lang="en-US" dirty="0"/>
              <a:t>  Queue() {</a:t>
            </a:r>
          </a:p>
          <a:p>
            <a:r>
              <a:rPr lang="en-US" dirty="0"/>
              <a:t>    front = -1;</a:t>
            </a:r>
          </a:p>
          <a:p>
            <a:r>
              <a:rPr lang="en-US" dirty="0"/>
              <a:t>    rear = -1;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// check if the queue is full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 {</a:t>
            </a:r>
          </a:p>
          <a:p>
            <a:r>
              <a:rPr lang="en-US" dirty="0"/>
              <a:t>    if (front == 0 &amp;&amp; rear == SIZE - 1) {</a:t>
            </a:r>
          </a:p>
          <a:p>
            <a:r>
              <a:rPr lang="en-US" dirty="0"/>
              <a:t>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false;</a:t>
            </a:r>
          </a:p>
          <a:p>
            <a:r>
              <a:rPr lang="en-US" dirty="0"/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E5C08-C06F-0D78-C4A8-991C89F3CB14}"/>
              </a:ext>
            </a:extLst>
          </p:cNvPr>
          <p:cNvSpPr txBox="1"/>
          <p:nvPr/>
        </p:nvSpPr>
        <p:spPr>
          <a:xfrm>
            <a:off x="4935345" y="1502688"/>
            <a:ext cx="6750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insert elements to the queue</a:t>
            </a:r>
          </a:p>
          <a:p>
            <a:r>
              <a:rPr lang="en-US" dirty="0"/>
              <a:t>  void </a:t>
            </a:r>
            <a:r>
              <a:rPr lang="en-US" dirty="0" err="1"/>
              <a:t>enQueue</a:t>
            </a:r>
            <a:r>
              <a:rPr lang="en-US" dirty="0"/>
              <a:t>(int element) {</a:t>
            </a:r>
          </a:p>
          <a:p>
            <a:endParaRPr lang="en-US" dirty="0"/>
          </a:p>
          <a:p>
            <a:r>
              <a:rPr lang="en-US" dirty="0"/>
              <a:t>    // if queue is full</a:t>
            </a:r>
          </a:p>
          <a:p>
            <a:r>
              <a:rPr lang="en-US" dirty="0"/>
              <a:t>    if (</a:t>
            </a:r>
            <a:r>
              <a:rPr lang="en-US" dirty="0" err="1"/>
              <a:t>isFull</a:t>
            </a:r>
            <a:r>
              <a:rPr lang="en-US" dirty="0"/>
              <a:t>())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("Queue is full");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     if (front == -1) {</a:t>
            </a:r>
          </a:p>
          <a:p>
            <a:r>
              <a:rPr lang="en-US" dirty="0"/>
              <a:t>        // mark front denote first element of queue</a:t>
            </a:r>
          </a:p>
          <a:p>
            <a:r>
              <a:rPr lang="en-US" dirty="0"/>
              <a:t>        front = 0;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rear++;</a:t>
            </a:r>
          </a:p>
          <a:p>
            <a:r>
              <a:rPr lang="en-US" dirty="0"/>
              <a:t>      // insert element at the rear</a:t>
            </a:r>
          </a:p>
          <a:p>
            <a:r>
              <a:rPr lang="en-US" dirty="0"/>
              <a:t>      items[rear] = element;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("Insert " + element);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0575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4993-B276-BB84-44AF-F822F265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43"/>
            <a:ext cx="10515600" cy="59371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// delete element from the queue</a:t>
            </a:r>
          </a:p>
          <a:p>
            <a:r>
              <a:rPr lang="en-US" dirty="0"/>
              <a:t>  int </a:t>
            </a:r>
            <a:r>
              <a:rPr lang="en-US" dirty="0" err="1"/>
              <a:t>deQueue</a:t>
            </a:r>
            <a:r>
              <a:rPr lang="en-US" dirty="0"/>
              <a:t>() {</a:t>
            </a:r>
          </a:p>
          <a:p>
            <a:r>
              <a:rPr lang="en-US" dirty="0"/>
              <a:t>    int element;</a:t>
            </a:r>
          </a:p>
          <a:p>
            <a:r>
              <a:rPr lang="en-US" dirty="0"/>
              <a:t>   // remove element from the front of queue</a:t>
            </a:r>
          </a:p>
          <a:p>
            <a:r>
              <a:rPr lang="en-US" dirty="0"/>
              <a:t>      element = items[front];</a:t>
            </a:r>
          </a:p>
          <a:p>
            <a:endParaRPr lang="en-US" dirty="0"/>
          </a:p>
          <a:p>
            <a:r>
              <a:rPr lang="en-US" dirty="0"/>
              <a:t>      // if the queue has only one element</a:t>
            </a:r>
          </a:p>
          <a:p>
            <a:r>
              <a:rPr lang="en-US" dirty="0"/>
              <a:t>      if (front &gt;= rear) {</a:t>
            </a:r>
          </a:p>
          <a:p>
            <a:r>
              <a:rPr lang="en-US" dirty="0"/>
              <a:t>        front = -1;</a:t>
            </a:r>
          </a:p>
          <a:p>
            <a:r>
              <a:rPr lang="en-US" dirty="0"/>
              <a:t>        rear = -1;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 {</a:t>
            </a:r>
          </a:p>
          <a:p>
            <a:r>
              <a:rPr lang="en-US" dirty="0"/>
              <a:t>        // mark next element as the front</a:t>
            </a:r>
          </a:p>
          <a:p>
            <a:r>
              <a:rPr lang="en-US" dirty="0"/>
              <a:t>        front++;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element + " Deleted");</a:t>
            </a:r>
          </a:p>
          <a:p>
            <a:r>
              <a:rPr lang="en-US" dirty="0"/>
              <a:t>      return (element);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4885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D025-3073-137F-7C63-81145F76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 in Queue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64807-B5F1-A18B-58E9-BC73733EA069}"/>
              </a:ext>
            </a:extLst>
          </p:cNvPr>
          <p:cNvSpPr txBox="1"/>
          <p:nvPr/>
        </p:nvSpPr>
        <p:spPr>
          <a:xfrm>
            <a:off x="449705" y="1484026"/>
            <a:ext cx="4497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java.util.LinkedList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Main {</a:t>
            </a:r>
          </a:p>
          <a:p>
            <a:endParaRPr lang="en-US" dirty="0"/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 Creating Queue using the LinkedList class</a:t>
            </a:r>
          </a:p>
          <a:p>
            <a:r>
              <a:rPr lang="en-US" dirty="0"/>
              <a:t>    Queue&lt;Integer&gt; numbers = new LinkedList&lt;&gt;();</a:t>
            </a:r>
          </a:p>
          <a:p>
            <a:endParaRPr lang="en-US" dirty="0"/>
          </a:p>
          <a:p>
            <a:r>
              <a:rPr lang="en-US" dirty="0"/>
              <a:t>    // enqueue</a:t>
            </a:r>
          </a:p>
          <a:p>
            <a:r>
              <a:rPr lang="en-US" dirty="0"/>
              <a:t>    // insert element at the rear of the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272B-A6BB-62A9-EC5B-E9E4F3EF7424}"/>
              </a:ext>
            </a:extLst>
          </p:cNvPr>
          <p:cNvSpPr txBox="1"/>
          <p:nvPr/>
        </p:nvSpPr>
        <p:spPr>
          <a:xfrm>
            <a:off x="6235908" y="1484026"/>
            <a:ext cx="55063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// enqueue</a:t>
            </a:r>
          </a:p>
          <a:p>
            <a:r>
              <a:rPr lang="en-US" dirty="0"/>
              <a:t>    // insert element at the rear of the queue</a:t>
            </a:r>
          </a:p>
          <a:p>
            <a:r>
              <a:rPr lang="en-US" dirty="0"/>
              <a:t>    </a:t>
            </a:r>
            <a:r>
              <a:rPr lang="en-US" dirty="0" err="1"/>
              <a:t>numbers.offer</a:t>
            </a:r>
            <a:r>
              <a:rPr lang="en-US" dirty="0"/>
              <a:t>(1);</a:t>
            </a:r>
          </a:p>
          <a:p>
            <a:r>
              <a:rPr lang="en-US" dirty="0"/>
              <a:t>    </a:t>
            </a:r>
            <a:r>
              <a:rPr lang="en-US" dirty="0" err="1"/>
              <a:t>numbers.offer</a:t>
            </a:r>
            <a:r>
              <a:rPr lang="en-US" dirty="0"/>
              <a:t>(2);</a:t>
            </a:r>
          </a:p>
          <a:p>
            <a:r>
              <a:rPr lang="en-US" dirty="0"/>
              <a:t>    </a:t>
            </a:r>
            <a:r>
              <a:rPr lang="en-US" dirty="0" err="1"/>
              <a:t>numbers.offer</a:t>
            </a:r>
            <a:r>
              <a:rPr lang="en-US" dirty="0"/>
              <a:t>(3);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("Queue: " + numbers);</a:t>
            </a:r>
          </a:p>
          <a:p>
            <a:endParaRPr lang="en-US" dirty="0"/>
          </a:p>
          <a:p>
            <a:r>
              <a:rPr lang="en-US" dirty="0"/>
              <a:t>    // dequeue</a:t>
            </a:r>
          </a:p>
          <a:p>
            <a:r>
              <a:rPr lang="en-US" dirty="0"/>
              <a:t>    // delete element from the front of the queue</a:t>
            </a:r>
          </a:p>
          <a:p>
            <a:r>
              <a:rPr lang="en-US" dirty="0"/>
              <a:t>    int </a:t>
            </a:r>
            <a:r>
              <a:rPr lang="en-US" dirty="0" err="1"/>
              <a:t>removedNumber</a:t>
            </a:r>
            <a:r>
              <a:rPr lang="en-US" dirty="0"/>
              <a:t> = </a:t>
            </a:r>
            <a:r>
              <a:rPr lang="en-US" dirty="0" err="1"/>
              <a:t>numbers.poll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("Removed Element: " + </a:t>
            </a:r>
            <a:r>
              <a:rPr lang="en-US" dirty="0" err="1"/>
              <a:t>removedNumber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("Queue after deletion: " + numbers);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81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B30-DA2B-E715-8942-72FFE43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600" b="1" dirty="0"/>
              <a:t>C++ Implementation: </a:t>
            </a:r>
            <a:r>
              <a:rPr lang="en-US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Singly Linked List</a:t>
            </a:r>
            <a:endParaRPr lang="en-PK" sz="4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C2FD-63F3-3AB7-B937-52DB811C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functions provided with singly linked list</a:t>
            </a:r>
          </a:p>
          <a:p>
            <a:endParaRPr lang="en-US" dirty="0"/>
          </a:p>
          <a:p>
            <a:r>
              <a:rPr lang="en-US" dirty="0"/>
              <a:t>Use only Insert at </a:t>
            </a:r>
            <a:r>
              <a:rPr lang="en-US"/>
              <a:t>the end </a:t>
            </a:r>
            <a:r>
              <a:rPr lang="en-US" dirty="0"/>
              <a:t>function and remove the other insertion functions</a:t>
            </a:r>
          </a:p>
          <a:p>
            <a:endParaRPr lang="en-US" dirty="0"/>
          </a:p>
          <a:p>
            <a:r>
              <a:rPr lang="en-US" dirty="0"/>
              <a:t>Use only Delete from the beginning function and remove the other deletion functions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04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BDA-E4EA-8762-7BE5-F7CC04C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7D25E-B309-FC07-FDD5-EC7F6EE40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47" y="1913515"/>
            <a:ext cx="7855403" cy="3865848"/>
          </a:xfrm>
        </p:spPr>
      </p:pic>
    </p:spTree>
    <p:extLst>
      <p:ext uri="{BB962C8B-B14F-4D97-AF65-F5344CB8AC3E}">
        <p14:creationId xmlns:p14="http://schemas.microsoft.com/office/powerpoint/2010/main" val="25544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BEEA-5758-42B9-B1EF-A9C67680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Illustration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DD441-7457-1413-65E9-1010CCD3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94" y="1690688"/>
            <a:ext cx="4531211" cy="4531211"/>
          </a:xfrm>
        </p:spPr>
      </p:pic>
    </p:spTree>
    <p:extLst>
      <p:ext uri="{BB962C8B-B14F-4D97-AF65-F5344CB8AC3E}">
        <p14:creationId xmlns:p14="http://schemas.microsoft.com/office/powerpoint/2010/main" val="341724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691-3DC2-D3BF-A00B-5D9480B1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Applications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A13D-77AD-4C5D-0668-20735032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to Postfix expression conversion</a:t>
            </a:r>
          </a:p>
          <a:p>
            <a:r>
              <a:rPr lang="en-US" dirty="0"/>
              <a:t>In function calls</a:t>
            </a:r>
          </a:p>
          <a:p>
            <a:r>
              <a:rPr lang="en-US" dirty="0"/>
              <a:t>Balancing of symbols (parenthesis, HTML tags etc.)</a:t>
            </a:r>
          </a:p>
          <a:p>
            <a:r>
              <a:rPr lang="en-US" dirty="0"/>
              <a:t>Back button in web browsers</a:t>
            </a:r>
          </a:p>
          <a:p>
            <a:r>
              <a:rPr lang="en-US" dirty="0"/>
              <a:t>Undo (</a:t>
            </a:r>
            <a:r>
              <a:rPr lang="en-US" dirty="0" err="1"/>
              <a:t>Ctrl+Z</a:t>
            </a:r>
            <a:r>
              <a:rPr lang="en-US" dirty="0"/>
              <a:t>) feature</a:t>
            </a:r>
          </a:p>
          <a:p>
            <a:r>
              <a:rPr lang="en-US" dirty="0"/>
              <a:t>Others...</a:t>
            </a:r>
          </a:p>
        </p:txBody>
      </p:sp>
    </p:spTree>
    <p:extLst>
      <p:ext uri="{BB962C8B-B14F-4D97-AF65-F5344CB8AC3E}">
        <p14:creationId xmlns:p14="http://schemas.microsoft.com/office/powerpoint/2010/main" val="30771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5742-F4FF-FA92-1EA0-BAD5A697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Implementation: </a:t>
            </a:r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Using Array</a:t>
            </a:r>
            <a:endParaRPr lang="en-PK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7207B-07D0-90C6-6DF1-5ADAF4C80D2B}"/>
              </a:ext>
            </a:extLst>
          </p:cNvPr>
          <p:cNvSpPr txBox="1"/>
          <p:nvPr/>
        </p:nvSpPr>
        <p:spPr>
          <a:xfrm>
            <a:off x="394741" y="1724016"/>
            <a:ext cx="44299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Stack {</a:t>
            </a:r>
          </a:p>
          <a:p>
            <a:endParaRPr lang="en-US" b="1" dirty="0"/>
          </a:p>
          <a:p>
            <a:r>
              <a:rPr lang="en-US" b="1" dirty="0"/>
              <a:t>  // store elements of stack</a:t>
            </a:r>
          </a:p>
          <a:p>
            <a:r>
              <a:rPr lang="en-US" b="1" dirty="0"/>
              <a:t>  private int </a:t>
            </a:r>
            <a:r>
              <a:rPr lang="en-US" b="1" dirty="0" err="1"/>
              <a:t>arr</a:t>
            </a:r>
            <a:r>
              <a:rPr lang="en-US" b="1" dirty="0"/>
              <a:t>[];</a:t>
            </a:r>
          </a:p>
          <a:p>
            <a:r>
              <a:rPr lang="en-US" b="1" dirty="0"/>
              <a:t>  // represent top of stack</a:t>
            </a:r>
          </a:p>
          <a:p>
            <a:r>
              <a:rPr lang="en-US" b="1" dirty="0"/>
              <a:t>  private int top;</a:t>
            </a:r>
          </a:p>
          <a:p>
            <a:r>
              <a:rPr lang="en-US" b="1" dirty="0"/>
              <a:t>  // total capacity of the stack</a:t>
            </a:r>
          </a:p>
          <a:p>
            <a:r>
              <a:rPr lang="en-US" b="1" dirty="0"/>
              <a:t>  private int capacity;</a:t>
            </a:r>
          </a:p>
          <a:p>
            <a:endParaRPr lang="en-US" b="1" dirty="0"/>
          </a:p>
          <a:p>
            <a:r>
              <a:rPr lang="en-US" b="1" dirty="0"/>
              <a:t>  // Creating a stack</a:t>
            </a:r>
          </a:p>
          <a:p>
            <a:r>
              <a:rPr lang="en-US" b="1" dirty="0"/>
              <a:t>  Stack(int size) {</a:t>
            </a:r>
          </a:p>
          <a:p>
            <a:r>
              <a:rPr lang="en-US" b="1" dirty="0"/>
              <a:t>    // initialize the array</a:t>
            </a:r>
          </a:p>
          <a:p>
            <a:r>
              <a:rPr lang="en-US" b="1" dirty="0"/>
              <a:t>    // initialize the stack variables</a:t>
            </a:r>
          </a:p>
          <a:p>
            <a:r>
              <a:rPr lang="en-US" b="1" dirty="0"/>
              <a:t>    </a:t>
            </a:r>
            <a:r>
              <a:rPr lang="en-US" b="1" dirty="0" err="1"/>
              <a:t>arr</a:t>
            </a:r>
            <a:r>
              <a:rPr lang="en-US" b="1" dirty="0"/>
              <a:t> = new int[size];</a:t>
            </a:r>
          </a:p>
          <a:p>
            <a:r>
              <a:rPr lang="en-US" b="1" dirty="0"/>
              <a:t>    capacity = size;</a:t>
            </a:r>
          </a:p>
          <a:p>
            <a:r>
              <a:rPr lang="en-US" b="1" dirty="0"/>
              <a:t>    top = -1;</a:t>
            </a:r>
          </a:p>
          <a:p>
            <a:r>
              <a:rPr lang="en-US" b="1" dirty="0"/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B56C7-053E-4F0A-6B49-C89920B364EB}"/>
              </a:ext>
            </a:extLst>
          </p:cNvPr>
          <p:cNvSpPr txBox="1"/>
          <p:nvPr/>
        </p:nvSpPr>
        <p:spPr>
          <a:xfrm>
            <a:off x="3756370" y="1690688"/>
            <a:ext cx="417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// push elements to the top of stack</a:t>
            </a:r>
          </a:p>
          <a:p>
            <a:r>
              <a:rPr lang="en-US" b="1" dirty="0"/>
              <a:t>  public void push(int x) {</a:t>
            </a:r>
          </a:p>
          <a:p>
            <a:r>
              <a:rPr lang="en-US" b="1" dirty="0"/>
              <a:t>    if (</a:t>
            </a:r>
            <a:r>
              <a:rPr lang="en-US" b="1" dirty="0" err="1"/>
              <a:t>isFull</a:t>
            </a:r>
            <a:r>
              <a:rPr lang="en-US" b="1" dirty="0"/>
              <a:t>())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("Stack </a:t>
            </a:r>
            <a:r>
              <a:rPr lang="en-US" b="1" dirty="0" err="1"/>
              <a:t>OverFlow</a:t>
            </a:r>
            <a:r>
              <a:rPr lang="en-US" b="1" dirty="0"/>
              <a:t>");</a:t>
            </a:r>
          </a:p>
          <a:p>
            <a:endParaRPr lang="en-US" b="1" dirty="0"/>
          </a:p>
          <a:p>
            <a:r>
              <a:rPr lang="en-US" b="1" dirty="0"/>
              <a:t>      // terminates the program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System.exit</a:t>
            </a:r>
            <a:r>
              <a:rPr lang="en-US" b="1" dirty="0"/>
              <a:t>(1);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// insert element on top of stack</a:t>
            </a:r>
          </a:p>
          <a:p>
            <a:r>
              <a:rPr lang="en-US" b="1" dirty="0"/>
              <a:t>    </a:t>
            </a:r>
            <a:r>
              <a:rPr lang="en-US" b="1" dirty="0" err="1"/>
              <a:t>System.out.println</a:t>
            </a:r>
            <a:r>
              <a:rPr lang="en-US" b="1" dirty="0"/>
              <a:t>("Inserting " + x);</a:t>
            </a:r>
          </a:p>
          <a:p>
            <a:r>
              <a:rPr lang="en-US" b="1" dirty="0"/>
              <a:t>    </a:t>
            </a:r>
            <a:r>
              <a:rPr lang="en-US" b="1" dirty="0" err="1"/>
              <a:t>arr</a:t>
            </a:r>
            <a:r>
              <a:rPr lang="en-US" b="1" dirty="0"/>
              <a:t>[++top] = x;</a:t>
            </a:r>
          </a:p>
          <a:p>
            <a:r>
              <a:rPr lang="en-US" b="1" dirty="0"/>
              <a:t>  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6BD31-D599-1AA8-355D-8B1AB1197939}"/>
              </a:ext>
            </a:extLst>
          </p:cNvPr>
          <p:cNvCxnSpPr/>
          <p:nvPr/>
        </p:nvCxnSpPr>
        <p:spPr>
          <a:xfrm>
            <a:off x="3756370" y="1724016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A7D18E-82E7-0C4A-90A8-ABB197B1B86B}"/>
              </a:ext>
            </a:extLst>
          </p:cNvPr>
          <p:cNvSpPr txBox="1"/>
          <p:nvPr/>
        </p:nvSpPr>
        <p:spPr>
          <a:xfrm>
            <a:off x="8064708" y="1690688"/>
            <a:ext cx="37325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// pop elements from top of stack</a:t>
            </a:r>
          </a:p>
          <a:p>
            <a:r>
              <a:rPr lang="en-US" b="1" dirty="0"/>
              <a:t>  public int pop() {</a:t>
            </a:r>
          </a:p>
          <a:p>
            <a:endParaRPr lang="en-US" b="1" dirty="0"/>
          </a:p>
          <a:p>
            <a:r>
              <a:rPr lang="en-US" b="1" dirty="0"/>
              <a:t>    // if stack is empty</a:t>
            </a:r>
          </a:p>
          <a:p>
            <a:r>
              <a:rPr lang="en-US" b="1" dirty="0"/>
              <a:t>    // no element to pop</a:t>
            </a:r>
          </a:p>
          <a:p>
            <a:r>
              <a:rPr lang="en-US" b="1" dirty="0"/>
              <a:t>    if (</a:t>
            </a:r>
            <a:r>
              <a:rPr lang="en-US" b="1" dirty="0" err="1"/>
              <a:t>isEmpty</a:t>
            </a:r>
            <a:r>
              <a:rPr lang="en-US" b="1" dirty="0"/>
              <a:t>())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("STACK EMPTY");</a:t>
            </a:r>
          </a:p>
          <a:p>
            <a:r>
              <a:rPr lang="en-US" b="1" dirty="0"/>
              <a:t>      // terminates the program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System.exit</a:t>
            </a:r>
            <a:r>
              <a:rPr lang="en-US" b="1" dirty="0"/>
              <a:t>(1);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// pop element from top of stack</a:t>
            </a:r>
          </a:p>
          <a:p>
            <a:r>
              <a:rPr lang="en-US" b="1" dirty="0"/>
              <a:t>    return </a:t>
            </a:r>
            <a:r>
              <a:rPr lang="en-US" b="1" dirty="0" err="1"/>
              <a:t>arr</a:t>
            </a:r>
            <a:r>
              <a:rPr lang="en-US" b="1" dirty="0"/>
              <a:t>[top--];</a:t>
            </a:r>
          </a:p>
          <a:p>
            <a:r>
              <a:rPr lang="en-US" b="1" dirty="0"/>
              <a:t> 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9D25C-ACAC-CBFF-3C2D-011D22BD602B}"/>
              </a:ext>
            </a:extLst>
          </p:cNvPr>
          <p:cNvCxnSpPr/>
          <p:nvPr/>
        </p:nvCxnSpPr>
        <p:spPr>
          <a:xfrm>
            <a:off x="7929154" y="1690688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C59A-8DDA-5BE0-8ED1-D6DCB4B9227D}"/>
              </a:ext>
            </a:extLst>
          </p:cNvPr>
          <p:cNvSpPr txBox="1"/>
          <p:nvPr/>
        </p:nvSpPr>
        <p:spPr>
          <a:xfrm>
            <a:off x="6460761" y="584616"/>
            <a:ext cx="48930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// check if the stack is full</a:t>
            </a:r>
          </a:p>
          <a:p>
            <a:r>
              <a:rPr lang="en-US" sz="2400" dirty="0"/>
              <a:t>  public Boolean </a:t>
            </a:r>
            <a:r>
              <a:rPr lang="en-US" sz="2400" dirty="0" err="1"/>
              <a:t>isFull</a:t>
            </a:r>
            <a:r>
              <a:rPr lang="en-US" sz="2400" dirty="0"/>
              <a:t>() {</a:t>
            </a:r>
          </a:p>
          <a:p>
            <a:r>
              <a:rPr lang="en-US" sz="2400" dirty="0"/>
              <a:t>    return top == capacity - 1;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// display elements of stack</a:t>
            </a:r>
          </a:p>
          <a:p>
            <a:r>
              <a:rPr lang="en-US" sz="2400" dirty="0"/>
              <a:t>  public void </a:t>
            </a:r>
            <a:r>
              <a:rPr lang="en-US" sz="2400" dirty="0" err="1"/>
              <a:t>printStack</a:t>
            </a:r>
            <a:r>
              <a:rPr lang="en-US" sz="2400" dirty="0"/>
              <a:t>() {</a:t>
            </a:r>
          </a:p>
          <a:p>
            <a:r>
              <a:rPr lang="en-US" sz="2400" dirty="0"/>
              <a:t>    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&lt;= top;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+ ", 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B2B32-60B0-F9D0-A89B-7EED130F68FF}"/>
              </a:ext>
            </a:extLst>
          </p:cNvPr>
          <p:cNvSpPr txBox="1"/>
          <p:nvPr/>
        </p:nvSpPr>
        <p:spPr>
          <a:xfrm>
            <a:off x="838200" y="824459"/>
            <a:ext cx="4753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// return size of the stack</a:t>
            </a:r>
          </a:p>
          <a:p>
            <a:r>
              <a:rPr lang="en-US" sz="2800" dirty="0"/>
              <a:t>  public int </a:t>
            </a:r>
            <a:r>
              <a:rPr lang="en-US" sz="2800" dirty="0" err="1"/>
              <a:t>getSize</a:t>
            </a:r>
            <a:r>
              <a:rPr lang="en-US" sz="2800" dirty="0"/>
              <a:t>() {</a:t>
            </a:r>
          </a:p>
          <a:p>
            <a:r>
              <a:rPr lang="en-US" sz="2800" dirty="0"/>
              <a:t>    return top + 1;</a:t>
            </a:r>
          </a:p>
          <a:p>
            <a:r>
              <a:rPr lang="en-US" sz="2800" dirty="0"/>
              <a:t>  }</a:t>
            </a:r>
          </a:p>
          <a:p>
            <a:endParaRPr lang="en-US" sz="2800" dirty="0"/>
          </a:p>
          <a:p>
            <a:r>
              <a:rPr lang="en-US" sz="2800" dirty="0"/>
              <a:t>  // check if the stack is empty</a:t>
            </a:r>
          </a:p>
          <a:p>
            <a:r>
              <a:rPr lang="en-US" sz="2800" dirty="0"/>
              <a:t>  public Boolean </a:t>
            </a:r>
            <a:r>
              <a:rPr lang="en-US" sz="2800" dirty="0" err="1"/>
              <a:t>isEmpty</a:t>
            </a:r>
            <a:r>
              <a:rPr lang="en-US" sz="2800" dirty="0"/>
              <a:t>() {</a:t>
            </a:r>
          </a:p>
          <a:p>
            <a:r>
              <a:rPr lang="en-US" sz="2800" dirty="0"/>
              <a:t>    return top == -1;</a:t>
            </a:r>
          </a:p>
          <a:p>
            <a:r>
              <a:rPr lang="en-US" sz="2800" dirty="0"/>
              <a:t>  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67F926-2019-D767-88CF-9F6126DF7D0D}"/>
              </a:ext>
            </a:extLst>
          </p:cNvPr>
          <p:cNvCxnSpPr/>
          <p:nvPr/>
        </p:nvCxnSpPr>
        <p:spPr>
          <a:xfrm>
            <a:off x="5735071" y="584616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9F72-CC00-112E-F691-653AB608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725"/>
            <a:ext cx="10515600" cy="5757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Stack </a:t>
            </a:r>
            <a:r>
              <a:rPr lang="en-US" dirty="0" err="1"/>
              <a:t>stack</a:t>
            </a:r>
            <a:r>
              <a:rPr lang="en-US" dirty="0"/>
              <a:t> = new Stack(5);</a:t>
            </a:r>
          </a:p>
          <a:p>
            <a:r>
              <a:rPr lang="en-US" dirty="0"/>
              <a:t>    </a:t>
            </a:r>
            <a:r>
              <a:rPr lang="en-US" dirty="0" err="1"/>
              <a:t>stack.push</a:t>
            </a:r>
            <a:r>
              <a:rPr lang="en-US" dirty="0"/>
              <a:t>(1);</a:t>
            </a:r>
          </a:p>
          <a:p>
            <a:r>
              <a:rPr lang="en-US" dirty="0"/>
              <a:t>    </a:t>
            </a:r>
            <a:r>
              <a:rPr lang="en-US" dirty="0" err="1"/>
              <a:t>stack.push</a:t>
            </a:r>
            <a:r>
              <a:rPr lang="en-US" dirty="0"/>
              <a:t>(2);</a:t>
            </a:r>
          </a:p>
          <a:p>
            <a:r>
              <a:rPr lang="en-US" dirty="0"/>
              <a:t>    </a:t>
            </a:r>
            <a:r>
              <a:rPr lang="en-US" dirty="0" err="1"/>
              <a:t>stack.push</a:t>
            </a:r>
            <a:r>
              <a:rPr lang="en-US" dirty="0"/>
              <a:t>(3);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("Stack: ");</a:t>
            </a:r>
          </a:p>
          <a:p>
            <a:r>
              <a:rPr lang="en-US" dirty="0"/>
              <a:t>    </a:t>
            </a:r>
            <a:r>
              <a:rPr lang="en-US" dirty="0" err="1"/>
              <a:t>stack.printStack</a:t>
            </a:r>
            <a:r>
              <a:rPr lang="en-US" dirty="0"/>
              <a:t>();</a:t>
            </a:r>
          </a:p>
          <a:p>
            <a:r>
              <a:rPr lang="en-US" dirty="0"/>
              <a:t>    // remove element from stack</a:t>
            </a:r>
          </a:p>
          <a:p>
            <a:r>
              <a:rPr lang="en-US" dirty="0"/>
              <a:t>    </a:t>
            </a:r>
            <a:r>
              <a:rPr lang="en-US" dirty="0" err="1"/>
              <a:t>stack.pop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nAfter</a:t>
            </a:r>
            <a:r>
              <a:rPr lang="en-US" dirty="0"/>
              <a:t> popping out");</a:t>
            </a:r>
          </a:p>
          <a:p>
            <a:r>
              <a:rPr lang="en-US" dirty="0"/>
              <a:t>    </a:t>
            </a:r>
            <a:r>
              <a:rPr lang="en-US" dirty="0" err="1"/>
              <a:t>stack.printStack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07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D05-9FDD-7458-E1AD-03072AA5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Using Stack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B4B67-B86E-17AF-217E-0BC83B4DC756}"/>
              </a:ext>
            </a:extLst>
          </p:cNvPr>
          <p:cNvSpPr txBox="1"/>
          <p:nvPr/>
        </p:nvSpPr>
        <p:spPr>
          <a:xfrm>
            <a:off x="569625" y="1343818"/>
            <a:ext cx="53364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java.util.Stack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class Main {</a:t>
            </a:r>
          </a:p>
          <a:p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Stack&lt;String&gt; fruits= new Stack&lt;&gt;();</a:t>
            </a:r>
          </a:p>
          <a:p>
            <a:endParaRPr lang="en-US" sz="2400" dirty="0"/>
          </a:p>
          <a:p>
            <a:r>
              <a:rPr lang="en-US" sz="2400" dirty="0" err="1"/>
              <a:t>fruits.push</a:t>
            </a:r>
            <a:r>
              <a:rPr lang="en-US" sz="2400" dirty="0"/>
              <a:t>("Apple");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fruits.push</a:t>
            </a:r>
            <a:r>
              <a:rPr lang="en-US" sz="2400" dirty="0"/>
              <a:t>("Orange");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fruits.push</a:t>
            </a:r>
            <a:r>
              <a:rPr lang="en-US" sz="2400" dirty="0"/>
              <a:t>("Tomato");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("Stack: " + fruits);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12DCC-F7D9-503E-4504-FE5021CB5C49}"/>
              </a:ext>
            </a:extLst>
          </p:cNvPr>
          <p:cNvSpPr txBox="1"/>
          <p:nvPr/>
        </p:nvSpPr>
        <p:spPr>
          <a:xfrm>
            <a:off x="6700603" y="1343818"/>
            <a:ext cx="4257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// pop element from top of stack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fruits.pop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("Stack after pop: " + fruits);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6517E5-533A-31A9-C8F9-EB0640D9001D}"/>
              </a:ext>
            </a:extLst>
          </p:cNvPr>
          <p:cNvCxnSpPr/>
          <p:nvPr/>
        </p:nvCxnSpPr>
        <p:spPr>
          <a:xfrm>
            <a:off x="6096000" y="918510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1611</Words>
  <Application>Microsoft Office PowerPoint</Application>
  <PresentationFormat>Widescreen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Stacks and Queues</vt:lpstr>
      <vt:lpstr>Stack</vt:lpstr>
      <vt:lpstr>Example</vt:lpstr>
      <vt:lpstr>Illustration</vt:lpstr>
      <vt:lpstr>Applications</vt:lpstr>
      <vt:lpstr>Implementation: Using Array</vt:lpstr>
      <vt:lpstr>PowerPoint Presentation</vt:lpstr>
      <vt:lpstr>PowerPoint Presentation</vt:lpstr>
      <vt:lpstr>Using Stack class</vt:lpstr>
      <vt:lpstr>Implementation: Using Singly Linked List</vt:lpstr>
      <vt:lpstr>PowerPoint Presentation</vt:lpstr>
      <vt:lpstr>PowerPoint Presentation</vt:lpstr>
      <vt:lpstr>Peek</vt:lpstr>
      <vt:lpstr>PowerPoint Presentation</vt:lpstr>
      <vt:lpstr>PowerPoint Presentation</vt:lpstr>
      <vt:lpstr>Queue</vt:lpstr>
      <vt:lpstr>Example</vt:lpstr>
      <vt:lpstr>Illustration</vt:lpstr>
      <vt:lpstr>Applications</vt:lpstr>
      <vt:lpstr>Implementation: Using Array</vt:lpstr>
      <vt:lpstr>PowerPoint Presentation</vt:lpstr>
      <vt:lpstr>Using built in Queue interface</vt:lpstr>
      <vt:lpstr>C++ Implementation: Using Singly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Zain</dc:creator>
  <cp:lastModifiedBy>Farrukh</cp:lastModifiedBy>
  <cp:revision>47</cp:revision>
  <dcterms:created xsi:type="dcterms:W3CDTF">2022-10-27T09:17:35Z</dcterms:created>
  <dcterms:modified xsi:type="dcterms:W3CDTF">2023-10-13T04:29:49Z</dcterms:modified>
</cp:coreProperties>
</file>