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5EF10E-FEA2-4684-9F5C-5662E5A97258}" v="3" dt="2023-04-29T10:20:52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iba Sheikh" userId="391e9e46da75830e" providerId="Windows Live" clId="Web-{B55EF10E-FEA2-4684-9F5C-5662E5A97258}"/>
    <pc:docChg chg="modSld">
      <pc:chgData name="Laiba Sheikh" userId="391e9e46da75830e" providerId="Windows Live" clId="Web-{B55EF10E-FEA2-4684-9F5C-5662E5A97258}" dt="2023-04-29T10:20:52.045" v="7" actId="20577"/>
      <pc:docMkLst>
        <pc:docMk/>
      </pc:docMkLst>
      <pc:sldChg chg="addSp delSp modSp addAnim delAnim">
        <pc:chgData name="Laiba Sheikh" userId="391e9e46da75830e" providerId="Windows Live" clId="Web-{B55EF10E-FEA2-4684-9F5C-5662E5A97258}" dt="2023-04-29T10:20:34.591" v="5"/>
        <pc:sldMkLst>
          <pc:docMk/>
          <pc:sldMk cId="997401867" sldId="257"/>
        </pc:sldMkLst>
        <pc:spChg chg="mod">
          <ac:chgData name="Laiba Sheikh" userId="391e9e46da75830e" providerId="Windows Live" clId="Web-{B55EF10E-FEA2-4684-9F5C-5662E5A97258}" dt="2023-04-29T10:20:34.591" v="5"/>
          <ac:spMkLst>
            <pc:docMk/>
            <pc:sldMk cId="997401867" sldId="257"/>
            <ac:spMk id="2" creationId="{00000000-0000-0000-0000-000000000000}"/>
          </ac:spMkLst>
        </pc:spChg>
        <pc:spChg chg="add del">
          <ac:chgData name="Laiba Sheikh" userId="391e9e46da75830e" providerId="Windows Live" clId="Web-{B55EF10E-FEA2-4684-9F5C-5662E5A97258}" dt="2023-04-29T10:20:34.591" v="5"/>
          <ac:spMkLst>
            <pc:docMk/>
            <pc:sldMk cId="997401867" sldId="257"/>
            <ac:spMk id="9" creationId="{1AB7CFDD-E67B-4078-9BD0-D09D4200E4E1}"/>
          </ac:spMkLst>
        </pc:spChg>
        <pc:spChg chg="add del">
          <ac:chgData name="Laiba Sheikh" userId="391e9e46da75830e" providerId="Windows Live" clId="Web-{B55EF10E-FEA2-4684-9F5C-5662E5A97258}" dt="2023-04-29T10:20:34.591" v="5"/>
          <ac:spMkLst>
            <pc:docMk/>
            <pc:sldMk cId="997401867" sldId="257"/>
            <ac:spMk id="11" creationId="{B191E377-3C4E-4C42-B42C-858169F3AB3A}"/>
          </ac:spMkLst>
        </pc:spChg>
        <pc:spChg chg="add del">
          <ac:chgData name="Laiba Sheikh" userId="391e9e46da75830e" providerId="Windows Live" clId="Web-{B55EF10E-FEA2-4684-9F5C-5662E5A97258}" dt="2023-04-29T10:20:34.576" v="4"/>
          <ac:spMkLst>
            <pc:docMk/>
            <pc:sldMk cId="997401867" sldId="257"/>
            <ac:spMk id="21" creationId="{1AB7CFDD-E67B-4078-9BD0-D09D4200E4E1}"/>
          </ac:spMkLst>
        </pc:spChg>
        <pc:spChg chg="add del">
          <ac:chgData name="Laiba Sheikh" userId="391e9e46da75830e" providerId="Windows Live" clId="Web-{B55EF10E-FEA2-4684-9F5C-5662E5A97258}" dt="2023-04-29T10:20:34.576" v="4"/>
          <ac:spMkLst>
            <pc:docMk/>
            <pc:sldMk cId="997401867" sldId="257"/>
            <ac:spMk id="23" creationId="{4DAEF25D-C97E-48E9-B20C-FEFC2EC6E59B}"/>
          </ac:spMkLst>
        </pc:spChg>
        <pc:spChg chg="add">
          <ac:chgData name="Laiba Sheikh" userId="391e9e46da75830e" providerId="Windows Live" clId="Web-{B55EF10E-FEA2-4684-9F5C-5662E5A97258}" dt="2023-04-29T10:20:34.591" v="5"/>
          <ac:spMkLst>
            <pc:docMk/>
            <pc:sldMk cId="997401867" sldId="257"/>
            <ac:spMk id="30" creationId="{DF0CAD46-2E46-44EB-A063-C05881768CE6}"/>
          </ac:spMkLst>
        </pc:spChg>
        <pc:spChg chg="add">
          <ac:chgData name="Laiba Sheikh" userId="391e9e46da75830e" providerId="Windows Live" clId="Web-{B55EF10E-FEA2-4684-9F5C-5662E5A97258}" dt="2023-04-29T10:20:34.591" v="5"/>
          <ac:spMkLst>
            <pc:docMk/>
            <pc:sldMk cId="997401867" sldId="257"/>
            <ac:spMk id="31" creationId="{0FDFF237-4369-41A3-9CE4-CD1A68139E16}"/>
          </ac:spMkLst>
        </pc:spChg>
        <pc:grpChg chg="add del">
          <ac:chgData name="Laiba Sheikh" userId="391e9e46da75830e" providerId="Windows Live" clId="Web-{B55EF10E-FEA2-4684-9F5C-5662E5A97258}" dt="2023-04-29T10:20:34.591" v="5"/>
          <ac:grpSpMkLst>
            <pc:docMk/>
            <pc:sldMk cId="997401867" sldId="257"/>
            <ac:grpSpMk id="13" creationId="{91B7537E-7B93-4306-B9DF-4CD583E0AA21}"/>
          </ac:grpSpMkLst>
        </pc:grpChg>
        <pc:grpChg chg="add del">
          <ac:chgData name="Laiba Sheikh" userId="391e9e46da75830e" providerId="Windows Live" clId="Web-{B55EF10E-FEA2-4684-9F5C-5662E5A97258}" dt="2023-04-29T10:20:34.576" v="4"/>
          <ac:grpSpMkLst>
            <pc:docMk/>
            <pc:sldMk cId="997401867" sldId="257"/>
            <ac:grpSpMk id="25" creationId="{91B7537E-7B93-4306-B9DF-4CD583E0AA21}"/>
          </ac:grpSpMkLst>
        </pc:grpChg>
        <pc:grpChg chg="add">
          <ac:chgData name="Laiba Sheikh" userId="391e9e46da75830e" providerId="Windows Live" clId="Web-{B55EF10E-FEA2-4684-9F5C-5662E5A97258}" dt="2023-04-29T10:20:34.591" v="5"/>
          <ac:grpSpMkLst>
            <pc:docMk/>
            <pc:sldMk cId="997401867" sldId="257"/>
            <ac:grpSpMk id="32" creationId="{C3E45FAB-3768-4529-B0E8-A0E9BE5E382B}"/>
          </ac:grpSpMkLst>
        </pc:grpChg>
        <pc:picChg chg="mod">
          <ac:chgData name="Laiba Sheikh" userId="391e9e46da75830e" providerId="Windows Live" clId="Web-{B55EF10E-FEA2-4684-9F5C-5662E5A97258}" dt="2023-04-29T10:20:34.591" v="5"/>
          <ac:picMkLst>
            <pc:docMk/>
            <pc:sldMk cId="997401867" sldId="257"/>
            <ac:picMk id="3" creationId="{9D74BF40-3324-69FC-309B-B7BDB5F5B3D7}"/>
          </ac:picMkLst>
        </pc:picChg>
      </pc:sldChg>
      <pc:sldChg chg="addSp delSp modSp">
        <pc:chgData name="Laiba Sheikh" userId="391e9e46da75830e" providerId="Windows Live" clId="Web-{B55EF10E-FEA2-4684-9F5C-5662E5A97258}" dt="2023-04-29T10:19:57.309" v="0"/>
        <pc:sldMkLst>
          <pc:docMk/>
          <pc:sldMk cId="2497749350" sldId="272"/>
        </pc:sldMkLst>
        <pc:spChg chg="mod">
          <ac:chgData name="Laiba Sheikh" userId="391e9e46da75830e" providerId="Windows Live" clId="Web-{B55EF10E-FEA2-4684-9F5C-5662E5A97258}" dt="2023-04-29T10:19:57.309" v="0"/>
          <ac:spMkLst>
            <pc:docMk/>
            <pc:sldMk cId="2497749350" sldId="272"/>
            <ac:spMk id="2" creationId="{00000000-0000-0000-0000-000000000000}"/>
          </ac:spMkLst>
        </pc:spChg>
        <pc:spChg chg="mod">
          <ac:chgData name="Laiba Sheikh" userId="391e9e46da75830e" providerId="Windows Live" clId="Web-{B55EF10E-FEA2-4684-9F5C-5662E5A97258}" dt="2023-04-29T10:19:57.309" v="0"/>
          <ac:spMkLst>
            <pc:docMk/>
            <pc:sldMk cId="2497749350" sldId="272"/>
            <ac:spMk id="3" creationId="{00000000-0000-0000-0000-000000000000}"/>
          </ac:spMkLst>
        </pc:spChg>
        <pc:spChg chg="del">
          <ac:chgData name="Laiba Sheikh" userId="391e9e46da75830e" providerId="Windows Live" clId="Web-{B55EF10E-FEA2-4684-9F5C-5662E5A97258}" dt="2023-04-29T10:19:57.309" v="0"/>
          <ac:spMkLst>
            <pc:docMk/>
            <pc:sldMk cId="2497749350" sldId="272"/>
            <ac:spMk id="10" creationId="{51A01047-632B-4F57-9CDB-AA680D5BBB19}"/>
          </ac:spMkLst>
        </pc:spChg>
        <pc:spChg chg="del">
          <ac:chgData name="Laiba Sheikh" userId="391e9e46da75830e" providerId="Windows Live" clId="Web-{B55EF10E-FEA2-4684-9F5C-5662E5A97258}" dt="2023-04-29T10:19:57.309" v="0"/>
          <ac:spMkLst>
            <pc:docMk/>
            <pc:sldMk cId="2497749350" sldId="272"/>
            <ac:spMk id="12" creationId="{48EF695B-E7DE-4164-862A-9CD06DFB0EC0}"/>
          </ac:spMkLst>
        </pc:spChg>
        <pc:spChg chg="add">
          <ac:chgData name="Laiba Sheikh" userId="391e9e46da75830e" providerId="Windows Live" clId="Web-{B55EF10E-FEA2-4684-9F5C-5662E5A97258}" dt="2023-04-29T10:19:57.309" v="0"/>
          <ac:spMkLst>
            <pc:docMk/>
            <pc:sldMk cId="2497749350" sldId="272"/>
            <ac:spMk id="22" creationId="{358860B5-4C8B-4A85-9C61-6C38237AA467}"/>
          </ac:spMkLst>
        </pc:spChg>
        <pc:spChg chg="add">
          <ac:chgData name="Laiba Sheikh" userId="391e9e46da75830e" providerId="Windows Live" clId="Web-{B55EF10E-FEA2-4684-9F5C-5662E5A97258}" dt="2023-04-29T10:19:57.309" v="0"/>
          <ac:spMkLst>
            <pc:docMk/>
            <pc:sldMk cId="2497749350" sldId="272"/>
            <ac:spMk id="24" creationId="{8C88D8DB-F336-4940-A141-657B45C9F905}"/>
          </ac:spMkLst>
        </pc:spChg>
        <pc:spChg chg="add">
          <ac:chgData name="Laiba Sheikh" userId="391e9e46da75830e" providerId="Windows Live" clId="Web-{B55EF10E-FEA2-4684-9F5C-5662E5A97258}" dt="2023-04-29T10:19:57.309" v="0"/>
          <ac:spMkLst>
            <pc:docMk/>
            <pc:sldMk cId="2497749350" sldId="272"/>
            <ac:spMk id="26" creationId="{59F0F49B-3281-41C6-B073-D0042515116B}"/>
          </ac:spMkLst>
        </pc:spChg>
        <pc:grpChg chg="del">
          <ac:chgData name="Laiba Sheikh" userId="391e9e46da75830e" providerId="Windows Live" clId="Web-{B55EF10E-FEA2-4684-9F5C-5662E5A97258}" dt="2023-04-29T10:19:57.309" v="0"/>
          <ac:grpSpMkLst>
            <pc:docMk/>
            <pc:sldMk cId="2497749350" sldId="272"/>
            <ac:grpSpMk id="14" creationId="{D5ADB088-C125-457F-9C61-DFE21DCEF4A5}"/>
          </ac:grpSpMkLst>
        </pc:grpChg>
        <pc:grpChg chg="add">
          <ac:chgData name="Laiba Sheikh" userId="391e9e46da75830e" providerId="Windows Live" clId="Web-{B55EF10E-FEA2-4684-9F5C-5662E5A97258}" dt="2023-04-29T10:19:57.309" v="0"/>
          <ac:grpSpMkLst>
            <pc:docMk/>
            <pc:sldMk cId="2497749350" sldId="272"/>
            <ac:grpSpMk id="28" creationId="{BD2492B2-B8B7-4A51-ABA9-EB4480F7766B}"/>
          </ac:grpSpMkLst>
        </pc:grpChg>
        <pc:grpChg chg="add">
          <ac:chgData name="Laiba Sheikh" userId="391e9e46da75830e" providerId="Windows Live" clId="Web-{B55EF10E-FEA2-4684-9F5C-5662E5A97258}" dt="2023-04-29T10:19:57.309" v="0"/>
          <ac:grpSpMkLst>
            <pc:docMk/>
            <pc:sldMk cId="2497749350" sldId="272"/>
            <ac:grpSpMk id="33" creationId="{E30DE9CB-4267-487A-915E-5665607E9F36}"/>
          </ac:grpSpMkLst>
        </pc:grpChg>
        <pc:picChg chg="mod">
          <ac:chgData name="Laiba Sheikh" userId="391e9e46da75830e" providerId="Windows Live" clId="Web-{B55EF10E-FEA2-4684-9F5C-5662E5A97258}" dt="2023-04-29T10:19:57.309" v="0"/>
          <ac:picMkLst>
            <pc:docMk/>
            <pc:sldMk cId="2497749350" sldId="272"/>
            <ac:picMk id="6" creationId="{773ECFEE-A3EC-F315-CDA4-50AC44BEBFB9}"/>
          </ac:picMkLst>
        </pc:picChg>
      </pc:sldChg>
      <pc:sldChg chg="modSp">
        <pc:chgData name="Laiba Sheikh" userId="391e9e46da75830e" providerId="Windows Live" clId="Web-{B55EF10E-FEA2-4684-9F5C-5662E5A97258}" dt="2023-04-29T10:20:52.045" v="7" actId="20577"/>
        <pc:sldMkLst>
          <pc:docMk/>
          <pc:sldMk cId="3174495230" sldId="273"/>
        </pc:sldMkLst>
        <pc:spChg chg="mod">
          <ac:chgData name="Laiba Sheikh" userId="391e9e46da75830e" providerId="Windows Live" clId="Web-{B55EF10E-FEA2-4684-9F5C-5662E5A97258}" dt="2023-04-29T10:20:52.045" v="7" actId="20577"/>
          <ac:spMkLst>
            <pc:docMk/>
            <pc:sldMk cId="3174495230" sldId="27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217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8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1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2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94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6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2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4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0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6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1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2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4" pos="456">
          <p15:clr>
            <a:srgbClr val="F26B43"/>
          </p15:clr>
        </p15:guide>
        <p15:guide id="5" pos="3192">
          <p15:clr>
            <a:srgbClr val="F26B43"/>
          </p15:clr>
        </p15:guide>
        <p15:guide id="6" pos="4488">
          <p15:clr>
            <a:srgbClr val="F26B43"/>
          </p15:clr>
        </p15:guide>
        <p15:guide id="7" orient="horz" pos="648">
          <p15:clr>
            <a:srgbClr val="F26B43"/>
          </p15:clr>
        </p15:guide>
        <p15:guide id="8" pos="648">
          <p15:clr>
            <a:srgbClr val="F26B43"/>
          </p15:clr>
        </p15:guide>
        <p15:guide id="9" pos="96">
          <p15:clr>
            <a:srgbClr val="F26B43"/>
          </p15:clr>
        </p15:guide>
        <p15:guide id="10" orient="horz" pos="96">
          <p15:clr>
            <a:srgbClr val="F26B43"/>
          </p15:clr>
        </p15:guide>
        <p15:guide id="11" pos="7032">
          <p15:clr>
            <a:srgbClr val="F26B43"/>
          </p15:clr>
        </p15:guide>
        <p15:guide id="13" pos="7584">
          <p15:clr>
            <a:srgbClr val="F26B43"/>
          </p15:clr>
        </p15:guide>
        <p15:guide id="14" orient="horz" pos="4224">
          <p15:clr>
            <a:srgbClr val="F26B43"/>
          </p15:clr>
        </p15:guide>
        <p15:guide id="16" orient="horz" pos="3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0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74BF40-3324-69FC-309B-B7BDB5F5B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45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31" name="Rectangle 22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076091" y="2633933"/>
            <a:ext cx="8039818" cy="164357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Most Used Apps by Fastians</a:t>
            </a:r>
          </a:p>
        </p:txBody>
      </p:sp>
      <p:grpSp>
        <p:nvGrpSpPr>
          <p:cNvPr id="32" name="Group 24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740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erson watching empty phone">
            <a:extLst>
              <a:ext uri="{FF2B5EF4-FFF2-40B4-BE49-F238E27FC236}">
                <a16:creationId xmlns:a16="http://schemas.microsoft.com/office/drawing/2014/main" id="{5E079A4B-9F8A-1965-894A-818C40253B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66" r="-2" b="-2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US" sz="1100" dirty="0"/>
              <a:t>Have you ever uninstalled any app on your smartphone?</a:t>
            </a:r>
          </a:p>
          <a:p>
            <a:pPr lvl="1" algn="ctr">
              <a:lnSpc>
                <a:spcPct val="100000"/>
              </a:lnSpc>
            </a:pPr>
            <a:r>
              <a:rPr lang="en-US" sz="1100" dirty="0"/>
              <a:t>Got bored, didn't have a usage of it anymore</a:t>
            </a:r>
          </a:p>
          <a:p>
            <a:pPr lvl="1" algn="ctr">
              <a:lnSpc>
                <a:spcPct val="100000"/>
              </a:lnSpc>
            </a:pPr>
            <a:r>
              <a:rPr lang="en-US" sz="1100" dirty="0"/>
              <a:t>Because either I find it time consuming or boring</a:t>
            </a:r>
          </a:p>
          <a:p>
            <a:pPr lvl="1" algn="ctr">
              <a:lnSpc>
                <a:spcPct val="100000"/>
              </a:lnSpc>
            </a:pPr>
            <a:r>
              <a:rPr lang="en-US" sz="1100" dirty="0"/>
              <a:t>If it crashes ,or if I run out of storage</a:t>
            </a:r>
          </a:p>
          <a:p>
            <a:pPr lvl="1" algn="ctr">
              <a:lnSpc>
                <a:spcPct val="100000"/>
              </a:lnSpc>
            </a:pPr>
            <a:r>
              <a:rPr lang="en-US" sz="1100" dirty="0"/>
              <a:t>Glitch</a:t>
            </a:r>
          </a:p>
          <a:p>
            <a:pPr lvl="1" algn="ctr">
              <a:lnSpc>
                <a:spcPct val="100000"/>
              </a:lnSpc>
            </a:pPr>
            <a:r>
              <a:rPr lang="en-US" sz="1100" dirty="0"/>
              <a:t>Not in use for a long time</a:t>
            </a:r>
          </a:p>
          <a:p>
            <a:pPr lvl="1" algn="ctr">
              <a:lnSpc>
                <a:spcPct val="100000"/>
              </a:lnSpc>
            </a:pPr>
            <a:r>
              <a:rPr lang="en-US" sz="1100" dirty="0"/>
              <a:t>Google Meet, Messenger, many games</a:t>
            </a:r>
          </a:p>
          <a:p>
            <a:pPr lvl="1" algn="ctr">
              <a:lnSpc>
                <a:spcPct val="100000"/>
              </a:lnSpc>
            </a:pPr>
            <a:r>
              <a:rPr lang="en-US" sz="1100" dirty="0"/>
              <a:t>Irrelevant Ads</a:t>
            </a:r>
          </a:p>
          <a:p>
            <a:pPr lvl="1" algn="ctr">
              <a:lnSpc>
                <a:spcPct val="100000"/>
              </a:lnSpc>
            </a:pPr>
            <a:r>
              <a:rPr lang="en-US" sz="1100" dirty="0"/>
              <a:t>It wasn't up to the mark</a:t>
            </a:r>
          </a:p>
          <a:p>
            <a:pPr lvl="1" algn="ctr">
              <a:lnSpc>
                <a:spcPct val="100000"/>
              </a:lnSpc>
            </a:pPr>
            <a:r>
              <a:rPr lang="en-US" sz="1100" dirty="0"/>
              <a:t>Have no good features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864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1ABF954A-3E22-73F9-1989-36609285A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3" r="-2" b="14619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lvl="0" algn="ctr"/>
            <a:r>
              <a:rPr lang="en-US" dirty="0"/>
              <a:t>Have you ever uninstalled any app on your smartphone?</a:t>
            </a:r>
          </a:p>
          <a:p>
            <a:pPr lvl="1" algn="ctr"/>
            <a:r>
              <a:rPr lang="en-US" dirty="0"/>
              <a:t>Poor performance</a:t>
            </a:r>
          </a:p>
          <a:p>
            <a:pPr lvl="1" algn="ctr"/>
            <a:r>
              <a:rPr lang="en-US" dirty="0"/>
              <a:t>Become boring or useless over time</a:t>
            </a:r>
          </a:p>
          <a:p>
            <a:pPr lvl="1" algn="ctr"/>
            <a:r>
              <a:rPr lang="en-US" dirty="0"/>
              <a:t>Ran out of storage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878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Old computer monitors">
            <a:extLst>
              <a:ext uri="{FF2B5EF4-FFF2-40B4-BE49-F238E27FC236}">
                <a16:creationId xmlns:a16="http://schemas.microsoft.com/office/drawing/2014/main" id="{81F65FED-394E-07E3-AD9C-F2B80F00A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4791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US" sz="800" dirty="0"/>
              <a:t>None</a:t>
            </a:r>
          </a:p>
          <a:p>
            <a:pPr lvl="0" algn="ctr">
              <a:lnSpc>
                <a:spcPct val="100000"/>
              </a:lnSpc>
            </a:pPr>
            <a:r>
              <a:rPr lang="en-US" sz="800" dirty="0"/>
              <a:t>Google Classroom could be more better</a:t>
            </a:r>
          </a:p>
          <a:p>
            <a:pPr lvl="0" algn="ctr">
              <a:lnSpc>
                <a:spcPct val="100000"/>
              </a:lnSpc>
            </a:pPr>
            <a:r>
              <a:rPr lang="en-US" sz="800" dirty="0"/>
              <a:t>Offline availability</a:t>
            </a:r>
          </a:p>
          <a:p>
            <a:pPr lvl="0" algn="ctr">
              <a:lnSpc>
                <a:spcPct val="100000"/>
              </a:lnSpc>
            </a:pPr>
            <a:r>
              <a:rPr lang="en-US" sz="800" dirty="0"/>
              <a:t>In C compiler additional features must be there</a:t>
            </a:r>
          </a:p>
          <a:p>
            <a:pPr lvl="0" algn="ctr">
              <a:lnSpc>
                <a:spcPct val="100000"/>
              </a:lnSpc>
            </a:pPr>
            <a:r>
              <a:rPr lang="en-US" sz="800" dirty="0"/>
              <a:t>Performance</a:t>
            </a:r>
          </a:p>
          <a:p>
            <a:pPr lvl="0" algn="ctr">
              <a:lnSpc>
                <a:spcPct val="100000"/>
              </a:lnSpc>
            </a:pPr>
            <a:r>
              <a:rPr lang="en-US" sz="800" dirty="0"/>
              <a:t>Satisfied</a:t>
            </a:r>
          </a:p>
          <a:p>
            <a:pPr lvl="0" algn="ctr">
              <a:lnSpc>
                <a:spcPct val="100000"/>
              </a:lnSpc>
            </a:pPr>
            <a:r>
              <a:rPr lang="en-US" sz="800" dirty="0"/>
              <a:t>I wish the apps weren't so laggy</a:t>
            </a:r>
          </a:p>
          <a:p>
            <a:pPr lvl="0" algn="ctr">
              <a:lnSpc>
                <a:spcPct val="100000"/>
              </a:lnSpc>
            </a:pPr>
            <a:r>
              <a:rPr lang="en-US" sz="800" dirty="0"/>
              <a:t>Response time</a:t>
            </a:r>
          </a:p>
          <a:p>
            <a:pPr lvl="0" algn="ctr">
              <a:lnSpc>
                <a:spcPct val="100000"/>
              </a:lnSpc>
            </a:pPr>
            <a:r>
              <a:rPr lang="en-US" sz="800" dirty="0"/>
              <a:t>WhatsApp: call option on whatsapp web</a:t>
            </a:r>
          </a:p>
          <a:p>
            <a:pPr lvl="0" algn="ctr">
              <a:lnSpc>
                <a:spcPct val="100000"/>
              </a:lnSpc>
            </a:pPr>
            <a:r>
              <a:rPr lang="en-US" sz="800" dirty="0"/>
              <a:t>Bug fixes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2350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ticky notes on a wall">
            <a:extLst>
              <a:ext uri="{FF2B5EF4-FFF2-40B4-BE49-F238E27FC236}">
                <a16:creationId xmlns:a16="http://schemas.microsoft.com/office/drawing/2014/main" id="{0ADDB327-2711-3142-81B1-A0B0CC26D3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58" r="-2" b="10468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US" sz="1100" dirty="0"/>
              <a:t>More user friendly</a:t>
            </a:r>
          </a:p>
          <a:p>
            <a:pPr lvl="0" algn="ctr">
              <a:lnSpc>
                <a:spcPct val="100000"/>
              </a:lnSpc>
            </a:pPr>
            <a:r>
              <a:rPr lang="en-US" sz="1100" dirty="0"/>
              <a:t>As users like to have control over the look and feel of the app they are using so some more customization options , should be provided such as themes and new fonts</a:t>
            </a:r>
          </a:p>
          <a:p>
            <a:pPr lvl="0" algn="ctr">
              <a:lnSpc>
                <a:spcPct val="100000"/>
              </a:lnSpc>
            </a:pPr>
            <a:r>
              <a:rPr lang="en-US" sz="1100" dirty="0"/>
              <a:t>There should be no country specific restrictions</a:t>
            </a:r>
          </a:p>
          <a:p>
            <a:pPr lvl="0" algn="ctr">
              <a:lnSpc>
                <a:spcPct val="100000"/>
              </a:lnSpc>
            </a:pPr>
            <a:r>
              <a:rPr lang="en-US" sz="1100" dirty="0"/>
              <a:t>Efficiency and free for students</a:t>
            </a:r>
          </a:p>
          <a:p>
            <a:pPr lvl="0" algn="ctr">
              <a:lnSpc>
                <a:spcPct val="100000"/>
              </a:lnSpc>
            </a:pPr>
            <a:r>
              <a:rPr lang="en-US" sz="1100" dirty="0"/>
              <a:t>Less advertisements</a:t>
            </a:r>
          </a:p>
          <a:p>
            <a:pPr lvl="0" algn="ctr">
              <a:lnSpc>
                <a:spcPct val="100000"/>
              </a:lnSpc>
            </a:pPr>
            <a:r>
              <a:rPr lang="en-US" sz="1100" dirty="0"/>
              <a:t>Nice UI</a:t>
            </a:r>
          </a:p>
          <a:p>
            <a:pPr lvl="0" algn="ctr">
              <a:lnSpc>
                <a:spcPct val="100000"/>
              </a:lnSpc>
            </a:pPr>
            <a:r>
              <a:rPr lang="en-US" sz="1100" dirty="0"/>
              <a:t>Restricted screen time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1311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lasses on top of a book">
            <a:extLst>
              <a:ext uri="{FF2B5EF4-FFF2-40B4-BE49-F238E27FC236}">
                <a16:creationId xmlns:a16="http://schemas.microsoft.com/office/drawing/2014/main" id="{54336A54-1E3E-947B-57D6-7604E5CF55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75" r="-2" b="586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US" sz="1700" dirty="0"/>
              <a:t>Should be used within the limits</a:t>
            </a:r>
          </a:p>
          <a:p>
            <a:pPr lvl="0" algn="ctr">
              <a:lnSpc>
                <a:spcPct val="100000"/>
              </a:lnSpc>
            </a:pPr>
            <a:r>
              <a:rPr lang="en-US" sz="1700" dirty="0"/>
              <a:t>Students should explore some educational apps that are related to their courses</a:t>
            </a:r>
          </a:p>
          <a:p>
            <a:pPr lvl="0" algn="ctr">
              <a:lnSpc>
                <a:spcPct val="100000"/>
              </a:lnSpc>
            </a:pPr>
            <a:r>
              <a:rPr lang="en-US" sz="1700" dirty="0"/>
              <a:t>Even though I don't use them productively, they should be used in a productive way</a:t>
            </a:r>
          </a:p>
          <a:p>
            <a:pPr lvl="0" algn="ctr">
              <a:lnSpc>
                <a:spcPct val="100000"/>
              </a:lnSpc>
            </a:pPr>
            <a:r>
              <a:rPr lang="en-US" sz="1700" dirty="0"/>
              <a:t>No thanks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4694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fferent coloured question marks">
            <a:extLst>
              <a:ext uri="{FF2B5EF4-FFF2-40B4-BE49-F238E27FC236}">
                <a16:creationId xmlns:a16="http://schemas.microsoft.com/office/drawing/2014/main" id="{1D103A22-8BF9-4433-0187-EA4A083C29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US" sz="800" dirty="0"/>
              <a:t>Instagram</a:t>
            </a:r>
          </a:p>
          <a:p>
            <a:pPr lvl="0" algn="ctr">
              <a:lnSpc>
                <a:spcPct val="100000"/>
              </a:lnSpc>
            </a:pPr>
            <a:r>
              <a:rPr lang="en-US" sz="800" dirty="0"/>
              <a:t>Whatsapp</a:t>
            </a:r>
          </a:p>
          <a:p>
            <a:pPr lvl="0" algn="ctr">
              <a:lnSpc>
                <a:spcPct val="100000"/>
              </a:lnSpc>
            </a:pPr>
            <a:r>
              <a:rPr lang="en-US" sz="800" dirty="0"/>
              <a:t>Youtube</a:t>
            </a:r>
          </a:p>
          <a:p>
            <a:pPr lvl="0" algn="ctr">
              <a:lnSpc>
                <a:spcPct val="100000"/>
              </a:lnSpc>
            </a:pPr>
            <a:r>
              <a:rPr lang="en-US" sz="800" dirty="0"/>
              <a:t>Social networking</a:t>
            </a:r>
          </a:p>
          <a:p>
            <a:pPr lvl="0" algn="ctr">
              <a:lnSpc>
                <a:spcPct val="100000"/>
              </a:lnSpc>
            </a:pPr>
            <a:r>
              <a:rPr lang="en-US" sz="800" dirty="0"/>
              <a:t>Education and learning</a:t>
            </a:r>
          </a:p>
          <a:p>
            <a:pPr lvl="0" algn="ctr">
              <a:lnSpc>
                <a:spcPct val="100000"/>
              </a:lnSpc>
            </a:pPr>
            <a:r>
              <a:rPr lang="en-US" sz="800" dirty="0"/>
              <a:t>Productivity and Entertainment</a:t>
            </a:r>
          </a:p>
          <a:p>
            <a:pPr lvl="0" algn="ctr">
              <a:lnSpc>
                <a:spcPct val="100000"/>
              </a:lnSpc>
            </a:pPr>
            <a:r>
              <a:rPr lang="en-US" sz="800" dirty="0"/>
              <a:t>Time management</a:t>
            </a:r>
          </a:p>
          <a:p>
            <a:pPr lvl="0" algn="ctr">
              <a:lnSpc>
                <a:spcPct val="100000"/>
              </a:lnSpc>
            </a:pPr>
            <a:r>
              <a:rPr lang="en-US" sz="800" dirty="0"/>
              <a:t>Personal interest</a:t>
            </a:r>
          </a:p>
          <a:p>
            <a:pPr lvl="0" algn="ctr">
              <a:lnSpc>
                <a:spcPct val="100000"/>
              </a:lnSpc>
            </a:pPr>
            <a:r>
              <a:rPr lang="en-US" sz="800" dirty="0"/>
              <a:t>Productivity increases</a:t>
            </a:r>
          </a:p>
          <a:p>
            <a:pPr lvl="0" algn="ctr">
              <a:lnSpc>
                <a:spcPct val="100000"/>
              </a:lnSpc>
            </a:pPr>
            <a:r>
              <a:rPr lang="en-US" sz="800" dirty="0"/>
              <a:t>Educational Purpose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0492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alendar on table">
            <a:extLst>
              <a:ext uri="{FF2B5EF4-FFF2-40B4-BE49-F238E27FC236}">
                <a16:creationId xmlns:a16="http://schemas.microsoft.com/office/drawing/2014/main" id="{B7195FFC-2031-43F8-DD1D-BF38F51E61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603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US" sz="1400" dirty="0"/>
              <a:t>About 39% students have 10 to 20 apps</a:t>
            </a:r>
          </a:p>
          <a:p>
            <a:pPr lvl="0" algn="ctr">
              <a:lnSpc>
                <a:spcPct val="100000"/>
              </a:lnSpc>
            </a:pPr>
            <a:r>
              <a:rPr lang="en-US" sz="1400" dirty="0"/>
              <a:t>About 21 % students have 20 to 30 apps</a:t>
            </a:r>
          </a:p>
          <a:p>
            <a:pPr lvl="0" algn="ctr">
              <a:lnSpc>
                <a:spcPct val="100000"/>
              </a:lnSpc>
            </a:pPr>
            <a:r>
              <a:rPr lang="en-US" sz="1400" dirty="0"/>
              <a:t>12 % have less than 10 apps</a:t>
            </a:r>
          </a:p>
          <a:p>
            <a:pPr lvl="0" algn="ctr">
              <a:lnSpc>
                <a:spcPct val="100000"/>
              </a:lnSpc>
            </a:pPr>
            <a:r>
              <a:rPr lang="en-US" sz="1400" dirty="0"/>
              <a:t>Rest have more than 30</a:t>
            </a:r>
          </a:p>
          <a:p>
            <a:pPr lvl="0" algn="ctr">
              <a:lnSpc>
                <a:spcPct val="100000"/>
              </a:lnSpc>
            </a:pPr>
            <a:r>
              <a:rPr lang="en-US" sz="1400" dirty="0"/>
              <a:t>Maximum spend more than 3 hours</a:t>
            </a:r>
          </a:p>
          <a:p>
            <a:pPr lvl="0" algn="ctr">
              <a:lnSpc>
                <a:spcPct val="100000"/>
              </a:lnSpc>
            </a:pPr>
            <a:r>
              <a:rPr lang="en-US" sz="1400" dirty="0"/>
              <a:t>12.1% psend 2 to 3 hours mostly</a:t>
            </a:r>
          </a:p>
          <a:p>
            <a:pPr lvl="0" algn="ctr">
              <a:lnSpc>
                <a:spcPct val="100000"/>
              </a:lnSpc>
            </a:pPr>
            <a:r>
              <a:rPr lang="en-US" sz="1400" dirty="0"/>
              <a:t>12.1% spend 1 to 2 hours only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094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alendar on table">
            <a:extLst>
              <a:ext uri="{FF2B5EF4-FFF2-40B4-BE49-F238E27FC236}">
                <a16:creationId xmlns:a16="http://schemas.microsoft.com/office/drawing/2014/main" id="{524F9F74-A1A9-6809-9301-810D46A3B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603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Time Management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lvl="0" algn="ctr"/>
            <a:r>
              <a:rPr lang="en-US" dirty="0"/>
              <a:t>Students reported using apps to manage their daily schedules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2657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erson watching empty phone">
            <a:extLst>
              <a:ext uri="{FF2B5EF4-FFF2-40B4-BE49-F238E27FC236}">
                <a16:creationId xmlns:a16="http://schemas.microsoft.com/office/drawing/2014/main" id="{4AFE78D4-893F-1467-6BB6-A00DF6144E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66" r="-2" b="-2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Installation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lvl="0" algn="ctr"/>
            <a:r>
              <a:rPr lang="en-US" dirty="0"/>
              <a:t>Student consider apps based on their features and functionality, ratings and suggestions from friends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3031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lasses on top of a book">
            <a:extLst>
              <a:ext uri="{FF2B5EF4-FFF2-40B4-BE49-F238E27FC236}">
                <a16:creationId xmlns:a16="http://schemas.microsoft.com/office/drawing/2014/main" id="{61B02517-B941-053E-F49D-D5465F5933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75" r="-2" b="586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Students Suggestions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lvl="0" algn="ctr"/>
            <a:r>
              <a:rPr lang="en-US" dirty="0"/>
              <a:t>Most of the students suggested to not rely on these mobile apps and use them in limits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771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58860B5-4C8B-4A85-9C61-6C38237A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88D8DB-F336-4940-A141-657B45C9F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lack pen against a sheet with shaded numbers">
            <a:extLst>
              <a:ext uri="{FF2B5EF4-FFF2-40B4-BE49-F238E27FC236}">
                <a16:creationId xmlns:a16="http://schemas.microsoft.com/office/drawing/2014/main" id="{773ECFEE-A3EC-F315-CDA4-50AC44BEBF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1000"/>
          </a:blip>
          <a:srcRect t="6644" b="9086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6" name="Rectangle 5">
            <a:extLst>
              <a:ext uri="{FF2B5EF4-FFF2-40B4-BE49-F238E27FC236}">
                <a16:creationId xmlns:a16="http://schemas.microsoft.com/office/drawing/2014/main" id="{59F0F49B-3281-41C6-B073-D00425151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1" y="1028406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424940" y="1700294"/>
            <a:ext cx="3246119" cy="26080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67877" y="1035050"/>
            <a:ext cx="4452968" cy="4800600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lvl="0" algn="ctr"/>
            <a:r>
              <a:rPr lang="en-US">
                <a:solidFill>
                  <a:schemeClr val="bg1"/>
                </a:solidFill>
              </a:rPr>
              <a:t>Abstract</a:t>
            </a:r>
          </a:p>
          <a:p>
            <a:pPr lvl="0" algn="ctr"/>
            <a:r>
              <a:rPr lang="en-US">
                <a:solidFill>
                  <a:schemeClr val="bg1"/>
                </a:solidFill>
              </a:rPr>
              <a:t>Introduction</a:t>
            </a:r>
          </a:p>
          <a:p>
            <a:pPr lvl="0" algn="ctr"/>
            <a:r>
              <a:rPr lang="en-US">
                <a:solidFill>
                  <a:schemeClr val="bg1"/>
                </a:solidFill>
              </a:rPr>
              <a:t>Methodology</a:t>
            </a:r>
          </a:p>
          <a:p>
            <a:pPr lvl="0" algn="ctr"/>
            <a:r>
              <a:rPr lang="en-US">
                <a:solidFill>
                  <a:schemeClr val="bg1"/>
                </a:solidFill>
              </a:rPr>
              <a:t>Questionnaire</a:t>
            </a:r>
          </a:p>
          <a:p>
            <a:pPr lvl="0" algn="ctr"/>
            <a:r>
              <a:rPr lang="en-US">
                <a:solidFill>
                  <a:schemeClr val="bg1"/>
                </a:solidFill>
              </a:rPr>
              <a:t>Results</a:t>
            </a:r>
          </a:p>
          <a:p>
            <a:pPr lvl="0" algn="ctr"/>
            <a:r>
              <a:rPr lang="en-US">
                <a:solidFill>
                  <a:schemeClr val="bg1"/>
                </a:solidFill>
              </a:rPr>
              <a:t>Conclusion</a:t>
            </a:r>
          </a:p>
          <a:p>
            <a:pPr lvl="0" algn="ctr"/>
            <a:r>
              <a:rPr lang="en-US">
                <a:solidFill>
                  <a:schemeClr val="bg1"/>
                </a:solidFill>
              </a:rPr>
              <a:t>Recommendations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2492B2-B8B7-4A51-ABA9-EB4480F77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9" y="4550150"/>
            <a:ext cx="867485" cy="115439"/>
            <a:chOff x="8910933" y="1861308"/>
            <a:chExt cx="867485" cy="11543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E25C357-E66E-42A1-A409-1235486B5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318FBB-DA09-4FF6-B480-C513819F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7E98EC-5AA4-4A5A-9F6D-20968E3A5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0DE9CB-4267-487A-915E-5665607E9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37361B-A61F-4EEA-8554-10DEFF0AB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BBC8A6A-A883-4F9C-82BA-607223F3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234343E-05EC-4327-BA72-FD68FF049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7749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ins and thread forming a heptagon">
            <a:extLst>
              <a:ext uri="{FF2B5EF4-FFF2-40B4-BE49-F238E27FC236}">
                <a16:creationId xmlns:a16="http://schemas.microsoft.com/office/drawing/2014/main" id="{0DED3EC2-FAC4-FFFD-4619-31D76E622B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42" r="-2" b="3760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Discovering Apps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lvl="0" algn="ctr"/>
            <a:r>
              <a:rPr lang="en-US" dirty="0"/>
              <a:t>Through reference from friends, online ratings and  social advertising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407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erson watching empty phone">
            <a:extLst>
              <a:ext uri="{FF2B5EF4-FFF2-40B4-BE49-F238E27FC236}">
                <a16:creationId xmlns:a16="http://schemas.microsoft.com/office/drawing/2014/main" id="{8C42AF7A-3310-7740-B988-62DE3FFCA7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66" r="-2" b="-2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en-US" sz="1400" dirty="0"/>
              <a:t>What?</a:t>
            </a:r>
          </a:p>
          <a:p>
            <a:pPr lvl="0" algn="ctr">
              <a:lnSpc>
                <a:spcPct val="100000"/>
              </a:lnSpc>
            </a:pPr>
            <a:r>
              <a:rPr lang="en-US" sz="1400" dirty="0"/>
              <a:t>To investigate the most used app by students in our university and factors influencing app usage</a:t>
            </a:r>
          </a:p>
          <a:p>
            <a:pPr lvl="0" algn="ctr">
              <a:lnSpc>
                <a:spcPct val="100000"/>
              </a:lnSpc>
            </a:pPr>
            <a:r>
              <a:rPr lang="en-US" sz="1400" dirty="0"/>
              <a:t>Why?</a:t>
            </a:r>
          </a:p>
          <a:p>
            <a:pPr lvl="0" algn="ctr">
              <a:lnSpc>
                <a:spcPct val="100000"/>
              </a:lnSpc>
            </a:pPr>
            <a:r>
              <a:rPr lang="en-US" sz="1400" dirty="0"/>
              <a:t>How?</a:t>
            </a:r>
          </a:p>
          <a:p>
            <a:pPr lvl="0" algn="ctr">
              <a:lnSpc>
                <a:spcPct val="100000"/>
              </a:lnSpc>
            </a:pPr>
            <a:r>
              <a:rPr lang="en-US" sz="1400" dirty="0"/>
              <a:t>An online google form was made and distributed it on WhatsApp groups</a:t>
            </a:r>
          </a:p>
          <a:p>
            <a:pPr lvl="0" algn="ctr">
              <a:lnSpc>
                <a:spcPct val="100000"/>
              </a:lnSpc>
            </a:pPr>
            <a:r>
              <a:rPr lang="en-US" sz="1400" dirty="0"/>
              <a:t>When?</a:t>
            </a:r>
          </a:p>
          <a:p>
            <a:pPr lvl="0" algn="ctr">
              <a:lnSpc>
                <a:spcPct val="100000"/>
              </a:lnSpc>
            </a:pPr>
            <a:r>
              <a:rPr lang="en-US" sz="1400" dirty="0"/>
              <a:t>09/04/2023</a:t>
            </a:r>
          </a:p>
          <a:p>
            <a:pPr lvl="0" algn="ctr">
              <a:lnSpc>
                <a:spcPct val="100000"/>
              </a:lnSpc>
            </a:pPr>
            <a:r>
              <a:rPr lang="en-US" sz="1400" dirty="0"/>
              <a:t>Age group?</a:t>
            </a:r>
          </a:p>
          <a:p>
            <a:pPr lvl="0" algn="ctr">
              <a:lnSpc>
                <a:spcPct val="100000"/>
              </a:lnSpc>
            </a:pPr>
            <a:r>
              <a:rPr lang="en-US" sz="1400" dirty="0"/>
              <a:t>18-25</a:t>
            </a:r>
          </a:p>
          <a:p>
            <a:pPr lvl="0" algn="ctr">
              <a:lnSpc>
                <a:spcPct val="100000"/>
              </a:lnSpc>
            </a:pPr>
            <a:r>
              <a:rPr lang="en-US" sz="1400" dirty="0"/>
              <a:t>Background: Mobile applications are an integral part of modern-day university life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449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bstract blurred public library with bookshelves">
            <a:extLst>
              <a:ext uri="{FF2B5EF4-FFF2-40B4-BE49-F238E27FC236}">
                <a16:creationId xmlns:a16="http://schemas.microsoft.com/office/drawing/2014/main" id="{733134CE-F62A-DB22-BD55-F4C6EB2E5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69" r="-2" b="12958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US" sz="800" dirty="0"/>
              <a:t>Purpose: To investigate the most used app by students in our university and factors influencing app usage</a:t>
            </a:r>
          </a:p>
          <a:p>
            <a:pPr lvl="0" algn="ctr">
              <a:lnSpc>
                <a:spcPct val="100000"/>
              </a:lnSpc>
            </a:pPr>
            <a:r>
              <a:rPr lang="en-US" sz="800" dirty="0"/>
              <a:t>Importance: Understanding app usage patterns can inform the development of effective and user-friendly apps</a:t>
            </a:r>
          </a:p>
          <a:p>
            <a:pPr lvl="0" algn="ctr">
              <a:lnSpc>
                <a:spcPct val="100000"/>
              </a:lnSpc>
            </a:pPr>
            <a:r>
              <a:rPr lang="en-US" sz="800" dirty="0"/>
              <a:t>Approach: Our study uses mixed-methods to provide a comprehensive analysis of app usage among university students</a:t>
            </a:r>
          </a:p>
          <a:p>
            <a:pPr lvl="0" algn="ctr">
              <a:lnSpc>
                <a:spcPct val="100000"/>
              </a:lnSpc>
            </a:pPr>
            <a:r>
              <a:rPr lang="en-US" sz="800" dirty="0"/>
              <a:t>Scope: The study focuses on identifying the most popular apps and factors influencing their use among university students</a:t>
            </a:r>
          </a:p>
          <a:p>
            <a:pPr lvl="0" algn="ctr">
              <a:lnSpc>
                <a:spcPct val="100000"/>
              </a:lnSpc>
            </a:pPr>
            <a:r>
              <a:rPr lang="en-US" sz="800" dirty="0"/>
              <a:t>Implications: The findings can inform app developers, educators, and policy makers on how to better support students through technology</a:t>
            </a:r>
          </a:p>
          <a:p>
            <a:pPr lvl="0" algn="ctr">
              <a:lnSpc>
                <a:spcPct val="100000"/>
              </a:lnSpc>
            </a:pPr>
            <a:r>
              <a:rPr lang="en-US" sz="800" dirty="0"/>
              <a:t>Significance: The study provides valuable insights into app usage among university students and its impact on their academic and social lives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4575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fferent coloured question marks">
            <a:extLst>
              <a:ext uri="{FF2B5EF4-FFF2-40B4-BE49-F238E27FC236}">
                <a16:creationId xmlns:a16="http://schemas.microsoft.com/office/drawing/2014/main" id="{3700598A-992B-6CC9-473A-40E1981BE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US" sz="1100" dirty="0"/>
              <a:t>How this survey was conducted?</a:t>
            </a:r>
          </a:p>
          <a:p>
            <a:pPr lvl="1" algn="ctr">
              <a:lnSpc>
                <a:spcPct val="100000"/>
              </a:lnSpc>
            </a:pPr>
            <a:r>
              <a:rPr lang="en-US" sz="1100" dirty="0"/>
              <a:t>Online survey conducted by Google form</a:t>
            </a:r>
          </a:p>
          <a:p>
            <a:pPr lvl="0" algn="ctr">
              <a:lnSpc>
                <a:spcPct val="100000"/>
              </a:lnSpc>
            </a:pPr>
            <a:r>
              <a:rPr lang="en-US" sz="1100" dirty="0"/>
              <a:t>How many person responded?</a:t>
            </a:r>
          </a:p>
          <a:p>
            <a:pPr lvl="1" algn="ctr">
              <a:lnSpc>
                <a:spcPct val="100000"/>
              </a:lnSpc>
            </a:pPr>
            <a:r>
              <a:rPr lang="en-US" sz="1100" dirty="0"/>
              <a:t>30-35 people responded to this form</a:t>
            </a:r>
          </a:p>
          <a:p>
            <a:pPr lvl="0" algn="ctr">
              <a:lnSpc>
                <a:spcPct val="100000"/>
              </a:lnSpc>
            </a:pPr>
            <a:r>
              <a:rPr lang="en-US" sz="1100" dirty="0"/>
              <a:t>How many number of questions ?</a:t>
            </a:r>
          </a:p>
          <a:p>
            <a:pPr lvl="1" algn="ctr">
              <a:lnSpc>
                <a:spcPct val="100000"/>
              </a:lnSpc>
            </a:pPr>
            <a:r>
              <a:rPr lang="en-US" sz="1100" dirty="0"/>
              <a:t>There are 20 questions in this</a:t>
            </a:r>
          </a:p>
          <a:p>
            <a:pPr lvl="0" algn="ctr">
              <a:lnSpc>
                <a:spcPct val="100000"/>
              </a:lnSpc>
            </a:pPr>
            <a:r>
              <a:rPr lang="en-US" sz="1100" dirty="0"/>
              <a:t>How the survey was distributed?</a:t>
            </a:r>
          </a:p>
          <a:p>
            <a:pPr lvl="1" algn="ctr">
              <a:lnSpc>
                <a:spcPct val="100000"/>
              </a:lnSpc>
            </a:pPr>
            <a:r>
              <a:rPr lang="en-US" sz="1100" dirty="0"/>
              <a:t>It is distributed on different universities WhatsApp group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444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xclamation mark on a yellow background">
            <a:extLst>
              <a:ext uri="{FF2B5EF4-FFF2-40B4-BE49-F238E27FC236}">
                <a16:creationId xmlns:a16="http://schemas.microsoft.com/office/drawing/2014/main" id="{32A23BD3-EFA9-EDB0-E9F2-FF0B2B16D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 r="-2" b="-2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lvl="0" algn="ctr"/>
            <a:r>
              <a:rPr lang="en-US" dirty="0"/>
              <a:t>Problems?</a:t>
            </a:r>
          </a:p>
          <a:p>
            <a:pPr lvl="1" algn="ctr"/>
            <a:r>
              <a:rPr lang="en-US" dirty="0"/>
              <a:t>We didn’t receive the number of responses we expected</a:t>
            </a:r>
          </a:p>
          <a:p>
            <a:pPr lvl="1" algn="ctr"/>
            <a:r>
              <a:rPr lang="en-US" dirty="0"/>
              <a:t>We had constantly insist people to fill up the form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078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obile device with apps">
            <a:extLst>
              <a:ext uri="{FF2B5EF4-FFF2-40B4-BE49-F238E27FC236}">
                <a16:creationId xmlns:a16="http://schemas.microsoft.com/office/drawing/2014/main" id="{36137913-9BE3-72D3-3AD8-0CE1CDD681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Questionnaire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US" sz="800" dirty="0"/>
              <a:t>What is your student ID?</a:t>
            </a:r>
          </a:p>
          <a:p>
            <a:pPr lvl="0" algn="ctr">
              <a:lnSpc>
                <a:spcPct val="100000"/>
              </a:lnSpc>
            </a:pPr>
            <a:r>
              <a:rPr lang="en-US" sz="800" dirty="0"/>
              <a:t>What is your name?</a:t>
            </a:r>
          </a:p>
          <a:p>
            <a:pPr lvl="0" algn="ctr">
              <a:lnSpc>
                <a:spcPct val="100000"/>
              </a:lnSpc>
            </a:pPr>
            <a:r>
              <a:rPr lang="en-US" sz="800" dirty="0"/>
              <a:t>What is your Age?</a:t>
            </a:r>
          </a:p>
          <a:p>
            <a:pPr lvl="0" algn="ctr">
              <a:lnSpc>
                <a:spcPct val="100000"/>
              </a:lnSpc>
            </a:pPr>
            <a:r>
              <a:rPr lang="en-US" sz="800" dirty="0"/>
              <a:t>What is your current semester?</a:t>
            </a:r>
          </a:p>
          <a:p>
            <a:pPr lvl="0" algn="ctr">
              <a:lnSpc>
                <a:spcPct val="100000"/>
              </a:lnSpc>
            </a:pPr>
            <a:r>
              <a:rPr lang="en-US" sz="800" dirty="0"/>
              <a:t>How often do you use mobile apps on your smartphone?</a:t>
            </a:r>
          </a:p>
          <a:p>
            <a:pPr lvl="0" algn="ctr">
              <a:lnSpc>
                <a:spcPct val="100000"/>
              </a:lnSpc>
            </a:pPr>
            <a:r>
              <a:rPr lang="en-US" sz="800" dirty="0"/>
              <a:t>How many mobile apps do you have installed on your smartphone?</a:t>
            </a:r>
          </a:p>
          <a:p>
            <a:pPr lvl="0" algn="ctr">
              <a:lnSpc>
                <a:spcPct val="100000"/>
              </a:lnSpc>
            </a:pPr>
            <a:r>
              <a:rPr lang="en-US" sz="800" dirty="0"/>
              <a:t>Which category of mobile apps do you use the most?</a:t>
            </a:r>
          </a:p>
          <a:p>
            <a:pPr lvl="0" algn="ctr">
              <a:lnSpc>
                <a:spcPct val="100000"/>
              </a:lnSpc>
            </a:pPr>
            <a:r>
              <a:rPr lang="en-US" sz="800" dirty="0"/>
              <a:t>Which specific mobile apps do you use the most?</a:t>
            </a:r>
          </a:p>
          <a:p>
            <a:pPr lvl="0" algn="ctr">
              <a:lnSpc>
                <a:spcPct val="100000"/>
              </a:lnSpc>
            </a:pPr>
            <a:r>
              <a:rPr lang="en-US" sz="800" dirty="0"/>
              <a:t>How do you discover new mobile apps to install on your smartphone?</a:t>
            </a:r>
          </a:p>
          <a:p>
            <a:pPr lvl="0" algn="ctr">
              <a:lnSpc>
                <a:spcPct val="100000"/>
              </a:lnSpc>
            </a:pPr>
            <a:r>
              <a:rPr lang="en-US" sz="800" dirty="0"/>
              <a:t>What factors do you consider when deciding to install a mobile app on your smartphone?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89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erson watching empty phone">
            <a:extLst>
              <a:ext uri="{FF2B5EF4-FFF2-40B4-BE49-F238E27FC236}">
                <a16:creationId xmlns:a16="http://schemas.microsoft.com/office/drawing/2014/main" id="{60B26142-D626-F5D9-46D2-E2F01DE00F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66" r="-2" b="-2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Questionnaire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US" sz="700" dirty="0"/>
              <a:t>How often do you update your mobile apps to the latest version?</a:t>
            </a:r>
          </a:p>
          <a:p>
            <a:pPr lvl="0" algn="ctr">
              <a:lnSpc>
                <a:spcPct val="100000"/>
              </a:lnSpc>
            </a:pPr>
            <a:r>
              <a:rPr lang="en-US" sz="700" dirty="0"/>
              <a:t>Have you ever uninstalled a mobile app from your smartphone?</a:t>
            </a:r>
          </a:p>
          <a:p>
            <a:pPr lvl="0" algn="ctr">
              <a:lnSpc>
                <a:spcPct val="100000"/>
              </a:lnSpc>
            </a:pPr>
            <a:r>
              <a:rPr lang="en-US" sz="700" dirty="0"/>
              <a:t>If yes, then why did you uninstall the app?</a:t>
            </a:r>
          </a:p>
          <a:p>
            <a:pPr lvl="0" algn="ctr">
              <a:lnSpc>
                <a:spcPct val="100000"/>
              </a:lnSpc>
            </a:pPr>
            <a:r>
              <a:rPr lang="en-US" sz="700" dirty="0"/>
              <a:t>How much time do you spend on mobile apps in a day, on average?</a:t>
            </a:r>
          </a:p>
          <a:p>
            <a:pPr lvl="0" algn="ctr">
              <a:lnSpc>
                <a:spcPct val="100000"/>
              </a:lnSpc>
            </a:pPr>
            <a:r>
              <a:rPr lang="en-US" sz="700" dirty="0"/>
              <a:t>What are the main purposes for which you use mobile apps?</a:t>
            </a:r>
          </a:p>
          <a:p>
            <a:pPr lvl="0" algn="ctr">
              <a:lnSpc>
                <a:spcPct val="100000"/>
              </a:lnSpc>
            </a:pPr>
            <a:r>
              <a:rPr lang="en-US" sz="700" dirty="0"/>
              <a:t>Do you use mobile apps for academic purposes, such as studying or accessing course materials?</a:t>
            </a:r>
          </a:p>
          <a:p>
            <a:pPr lvl="0" algn="ctr">
              <a:lnSpc>
                <a:spcPct val="100000"/>
              </a:lnSpc>
            </a:pPr>
            <a:r>
              <a:rPr lang="en-US" sz="700" dirty="0"/>
              <a:t>How satisfied are you with the mobile apps that you currently use on your smartphone?</a:t>
            </a:r>
          </a:p>
          <a:p>
            <a:pPr lvl="0" algn="ctr">
              <a:lnSpc>
                <a:spcPct val="100000"/>
              </a:lnSpc>
            </a:pPr>
            <a:r>
              <a:rPr lang="en-US" sz="700" dirty="0"/>
              <a:t>What improvements or additional features would you like to see in the mobile apps that you currently use?</a:t>
            </a:r>
          </a:p>
          <a:p>
            <a:pPr lvl="0" algn="ctr">
              <a:lnSpc>
                <a:spcPct val="100000"/>
              </a:lnSpc>
            </a:pPr>
            <a:r>
              <a:rPr lang="en-US" sz="700" dirty="0"/>
              <a:t>How likely are you to recommend the mobile apps that you currently use to your friends or classmates?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4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lasses on top of a book">
            <a:extLst>
              <a:ext uri="{FF2B5EF4-FFF2-40B4-BE49-F238E27FC236}">
                <a16:creationId xmlns:a16="http://schemas.microsoft.com/office/drawing/2014/main" id="{2EDF119B-A0BA-335F-1E83-9E513CE7E7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75" r="-2" b="586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Questionnaire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/>
          </a:bodyPr>
          <a:lstStyle/>
          <a:p>
            <a:pPr lvl="0" algn="ctr"/>
            <a:r>
              <a:rPr lang="en-US" dirty="0"/>
              <a:t>Do you have any other comments or suggestions related to the use of mobile apps among university students?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5210676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RegularSeed_2SEEDS">
      <a:dk1>
        <a:srgbClr val="000000"/>
      </a:dk1>
      <a:lt1>
        <a:srgbClr val="FFFFFF"/>
      </a:lt1>
      <a:dk2>
        <a:srgbClr val="1B2F30"/>
      </a:dk2>
      <a:lt2>
        <a:srgbClr val="F3F0F0"/>
      </a:lt2>
      <a:accent1>
        <a:srgbClr val="3BADB1"/>
      </a:accent1>
      <a:accent2>
        <a:srgbClr val="46B389"/>
      </a:accent2>
      <a:accent3>
        <a:srgbClr val="4D8DC3"/>
      </a:accent3>
      <a:accent4>
        <a:srgbClr val="B13B81"/>
      </a:accent4>
      <a:accent5>
        <a:srgbClr val="C34D61"/>
      </a:accent5>
      <a:accent6>
        <a:srgbClr val="B1573B"/>
      </a:accent6>
      <a:hlink>
        <a:srgbClr val="C3504B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AdornVTI</vt:lpstr>
      <vt:lpstr>Most Used Apps by Fastians</vt:lpstr>
      <vt:lpstr>Table of Contents</vt:lpstr>
      <vt:lpstr>Introduction</vt:lpstr>
      <vt:lpstr>Introduction</vt:lpstr>
      <vt:lpstr>Methodology</vt:lpstr>
      <vt:lpstr>Methodology</vt:lpstr>
      <vt:lpstr>Questionnaire</vt:lpstr>
      <vt:lpstr>Questionnaire</vt:lpstr>
      <vt:lpstr>Questionnaire</vt:lpstr>
      <vt:lpstr>Results</vt:lpstr>
      <vt:lpstr>Results</vt:lpstr>
      <vt:lpstr>Results</vt:lpstr>
      <vt:lpstr>Results</vt:lpstr>
      <vt:lpstr>Results</vt:lpstr>
      <vt:lpstr>Conclusions</vt:lpstr>
      <vt:lpstr>Conclusions</vt:lpstr>
      <vt:lpstr>Time Management</vt:lpstr>
      <vt:lpstr>Installation</vt:lpstr>
      <vt:lpstr>Students Suggestions</vt:lpstr>
      <vt:lpstr>Discovering Apps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6</cp:revision>
  <dcterms:created xsi:type="dcterms:W3CDTF">2023-04-29T10:19:35Z</dcterms:created>
  <dcterms:modified xsi:type="dcterms:W3CDTF">2023-04-29T10:20:58Z</dcterms:modified>
</cp:coreProperties>
</file>