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95" r:id="rId3"/>
    <p:sldId id="267" r:id="rId4"/>
    <p:sldId id="268" r:id="rId5"/>
    <p:sldId id="329" r:id="rId6"/>
    <p:sldId id="328" r:id="rId7"/>
    <p:sldId id="330" r:id="rId8"/>
    <p:sldId id="296" r:id="rId9"/>
    <p:sldId id="297" r:id="rId10"/>
    <p:sldId id="298" r:id="rId11"/>
    <p:sldId id="258" r:id="rId12"/>
    <p:sldId id="299" r:id="rId13"/>
    <p:sldId id="303" r:id="rId14"/>
    <p:sldId id="304" r:id="rId15"/>
    <p:sldId id="305" r:id="rId16"/>
    <p:sldId id="331" r:id="rId17"/>
    <p:sldId id="300"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58" tIns="46580" rIns="93158" bIns="46580"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58" tIns="46580" rIns="93158" bIns="46580" rtlCol="0"/>
          <a:lstStyle>
            <a:lvl1pPr algn="r">
              <a:defRPr sz="1300"/>
            </a:lvl1pPr>
          </a:lstStyle>
          <a:p>
            <a:fld id="{22B14FE0-13CC-435C-9B83-8B7D30045521}" type="datetimeFigureOut">
              <a:rPr lang="en-US" smtClean="0"/>
              <a:t>1/23/2023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58" tIns="46580" rIns="93158" bIns="46580"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58" tIns="46580" rIns="93158" bIns="465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58" tIns="46580" rIns="93158" bIns="46580"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58" tIns="46580" rIns="93158" bIns="46580" rtlCol="0" anchor="b"/>
          <a:lstStyle>
            <a:lvl1pPr algn="r">
              <a:defRPr sz="1300"/>
            </a:lvl1pPr>
          </a:lstStyle>
          <a:p>
            <a:fld id="{ADB396D6-2622-44BB-B6C1-DB109AB3264F}" type="slidenum">
              <a:rPr lang="en-US" smtClean="0"/>
              <a:t>‹#›</a:t>
            </a:fld>
            <a:endParaRPr lang="en-US"/>
          </a:p>
        </p:txBody>
      </p:sp>
    </p:spTree>
    <p:extLst>
      <p:ext uri="{BB962C8B-B14F-4D97-AF65-F5344CB8AC3E}">
        <p14:creationId xmlns:p14="http://schemas.microsoft.com/office/powerpoint/2010/main" val="219804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97396" y="4639124"/>
            <a:ext cx="5482974" cy="4113249"/>
          </a:xfrm>
          <a:ln/>
        </p:spPr>
        <p:txBody>
          <a:bodyPr lIns="96028" tIns="47172" rIns="96028" bIns="47172"/>
          <a:lstStyle/>
          <a:p>
            <a:endParaRPr lang="en-US"/>
          </a:p>
        </p:txBody>
      </p:sp>
      <p:sp>
        <p:nvSpPr>
          <p:cNvPr id="65539" name="Rectangle 3"/>
          <p:cNvSpPr>
            <a:spLocks noGrp="1" noRot="1" noChangeAspect="1" noChangeArrowheads="1" noTextEdit="1"/>
          </p:cNvSpPr>
          <p:nvPr>
            <p:ph type="sldImg"/>
          </p:nvPr>
        </p:nvSpPr>
        <p:spPr>
          <a:xfrm>
            <a:off x="701675" y="850900"/>
            <a:ext cx="6073775" cy="3417888"/>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97396" y="4639124"/>
            <a:ext cx="5482974" cy="4113249"/>
          </a:xfrm>
          <a:ln/>
        </p:spPr>
        <p:txBody>
          <a:bodyPr lIns="96028" tIns="47172" rIns="96028" bIns="47172"/>
          <a:lstStyle/>
          <a:p>
            <a:endParaRPr lang="en-US"/>
          </a:p>
        </p:txBody>
      </p:sp>
      <p:sp>
        <p:nvSpPr>
          <p:cNvPr id="67587" name="Rectangle 1027"/>
          <p:cNvSpPr>
            <a:spLocks noGrp="1" noRot="1" noChangeAspect="1" noChangeArrowheads="1" noTextEdit="1"/>
          </p:cNvSpPr>
          <p:nvPr>
            <p:ph type="sldImg"/>
          </p:nvPr>
        </p:nvSpPr>
        <p:spPr>
          <a:xfrm>
            <a:off x="701675" y="850900"/>
            <a:ext cx="6073775" cy="3417888"/>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82066743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80491080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340599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33741797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6146149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87132154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17792698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86092382"/>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390389438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075485516"/>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70078565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549611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165600" y="2693987"/>
            <a:ext cx="4102217" cy="1470025"/>
          </a:xfrm>
        </p:spPr>
        <p:txBody>
          <a:bodyPr/>
          <a:lstStyle/>
          <a:p>
            <a:pPr eaLnBrk="1" hangingPunct="1"/>
            <a:r>
              <a:rPr lang="en-US" dirty="0"/>
              <a:t>Chapter 1- Introduction</a:t>
            </a:r>
          </a:p>
        </p:txBody>
      </p:sp>
      <p:sp>
        <p:nvSpPr>
          <p:cNvPr id="2" name="Footer Placeholder 1"/>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4" name="Date Placeholder 3"/>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5" name="Slide Number Placeholder 4"/>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10</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2416175" y="1782764"/>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a:t>
                      </a:r>
                      <a:r>
                        <a:rPr lang="en-GB" sz="1400" b="1" dirty="0">
                          <a:latin typeface="Arial"/>
                          <a:cs typeface="Arial"/>
                        </a:rPr>
                        <a:t>written in such a way so that it can evolve to meet the changing needs of customers</a:t>
                      </a:r>
                      <a:r>
                        <a:rPr lang="en-GB" sz="1400" dirty="0">
                          <a:latin typeface="Arial"/>
                          <a:cs typeface="Arial"/>
                        </a:rPr>
                        <a:t>.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a:t>
                      </a:r>
                      <a:r>
                        <a:rPr lang="en-GB" sz="1400" b="1" dirty="0">
                          <a:latin typeface="Arial"/>
                          <a:cs typeface="Arial"/>
                        </a:rPr>
                        <a:t>dependability includes a range of characteristics including reliability, security and safety</a:t>
                      </a:r>
                      <a:r>
                        <a:rPr lang="en-GB" sz="1400" dirty="0">
                          <a:latin typeface="Arial"/>
                          <a:cs typeface="Arial"/>
                        </a:rPr>
                        <a:t>.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a:t>
                      </a:r>
                      <a:r>
                        <a:rPr lang="en-GB" sz="1400" b="1" dirty="0">
                          <a:latin typeface="Arial"/>
                          <a:cs typeface="Arial"/>
                        </a:rPr>
                        <a:t>use of system resources such as memory and processor cycles.</a:t>
                      </a:r>
                      <a:r>
                        <a:rPr lang="en-GB" sz="1400" dirty="0">
                          <a:latin typeface="Arial"/>
                          <a:cs typeface="Arial"/>
                        </a:rPr>
                        <a:t>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a:t>
                      </a:r>
                      <a:r>
                        <a:rPr lang="en-GB" sz="1400" b="1" dirty="0">
                          <a:latin typeface="Arial"/>
                          <a:cs typeface="Arial"/>
                        </a:rPr>
                        <a:t>understandable, usable and compatible with other systems that they use. </a:t>
                      </a:r>
                      <a:endParaRPr lang="en-GB" sz="1400" b="1"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1981200" y="1600200"/>
            <a:ext cx="8229600" cy="4756150"/>
          </a:xfrm>
        </p:spPr>
        <p:txBody>
          <a:bodyPr/>
          <a:lstStyle/>
          <a:p>
            <a:r>
              <a:rPr lang="en-US" dirty="0"/>
              <a:t>Software engineering is an engineering discipline that is </a:t>
            </a:r>
            <a:r>
              <a:rPr lang="en-US" b="1" dirty="0"/>
              <a:t>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pPr algn="just"/>
            <a:r>
              <a:rPr lang="en-GB" b="1"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b="1" dirty="0"/>
              <a:t>Software specification</a:t>
            </a:r>
            <a:r>
              <a:rPr lang="en-GB" dirty="0"/>
              <a:t>, where customers and engineers define the software that is to be produced and the constraints on its operation.</a:t>
            </a:r>
          </a:p>
          <a:p>
            <a:r>
              <a:rPr lang="en-GB" b="1" dirty="0"/>
              <a:t>Software development</a:t>
            </a:r>
            <a:r>
              <a:rPr lang="en-GB" dirty="0"/>
              <a:t>, where the software is designed and programmed.</a:t>
            </a:r>
          </a:p>
          <a:p>
            <a:r>
              <a:rPr lang="en-GB" b="1" dirty="0"/>
              <a:t>Software validation</a:t>
            </a:r>
            <a:r>
              <a:rPr lang="en-GB" dirty="0"/>
              <a:t>, where the software is checked to ensure that it is what the customer requires.</a:t>
            </a:r>
          </a:p>
          <a:p>
            <a:r>
              <a:rPr lang="en-GB" b="1" dirty="0"/>
              <a:t>Software evolution</a:t>
            </a:r>
            <a:r>
              <a:rPr lang="en-GB" dirty="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a:t>
            </a:r>
            <a:r>
              <a:rPr lang="en-GB" b="1" dirty="0"/>
              <a:t>systems are required to operate as distributed systems </a:t>
            </a:r>
            <a:r>
              <a:rPr lang="en-GB" dirty="0"/>
              <a:t>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a:t>
            </a:r>
            <a:r>
              <a:rPr lang="en-GB" b="1" dirty="0"/>
              <a:t>They need to be able to change their existing software and to rapidly develop new software</a:t>
            </a:r>
            <a:r>
              <a:rPr lang="en-GB" dirty="0"/>
              <a:t>. </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a:t>
            </a:r>
            <a:r>
              <a:rPr lang="en-GB" b="1" dirty="0"/>
              <a:t>wide range of scales</a:t>
            </a:r>
            <a:r>
              <a:rPr lang="en-GB" dirty="0"/>
              <a:t>, from very small </a:t>
            </a:r>
            <a:r>
              <a:rPr lang="en-GB" b="1" dirty="0"/>
              <a:t>embedded systems in portable </a:t>
            </a:r>
            <a:r>
              <a:rPr lang="en-GB" dirty="0"/>
              <a:t>or wearable devices through to Internet-scale, </a:t>
            </a:r>
            <a:r>
              <a:rPr lang="en-GB" b="1" dirty="0"/>
              <a:t>cloud-based systems that serve a global community. </a:t>
            </a:r>
            <a:endParaRPr lang="en-US" b="1"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16</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a:t>
            </a:r>
            <a:r>
              <a:rPr lang="en-US" b="1" dirty="0"/>
              <a:t>many different types of software system </a:t>
            </a:r>
            <a:r>
              <a:rPr lang="en-US" dirty="0"/>
              <a:t>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b="1" dirty="0"/>
              <a:t>Software engineering is concerned with theories, methods and tools for professional software development.</a:t>
            </a:r>
            <a:endParaRPr lang="en-GB" dirty="0"/>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b="1" dirty="0"/>
              <a:t>Software costs often dominate computer system costs. </a:t>
            </a:r>
            <a:r>
              <a:rPr lang="en-GB" dirty="0"/>
              <a:t>The costs of software on a PC are often greater than the hardware cost.</a:t>
            </a:r>
          </a:p>
          <a:p>
            <a:r>
              <a:rPr lang="en-GB" b="1" dirty="0"/>
              <a:t>Software costs more to maintain than it does to develop</a:t>
            </a:r>
            <a:r>
              <a:rPr lang="en-GB" dirty="0"/>
              <a:t>. For systems with a long life, maintenance costs may be several times development costs.</a:t>
            </a:r>
          </a:p>
          <a:p>
            <a:r>
              <a:rPr lang="en-GB" b="1" dirty="0"/>
              <a:t>Software engineering is concerned with cost-effective software development.</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5</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6</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1981200"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b="1" dirty="0">
                          <a:latin typeface="Arial"/>
                          <a:cs typeface="Arial"/>
                        </a:rPr>
                        <a:t>Computer programs and associated documentation</a:t>
                      </a:r>
                      <a:r>
                        <a:rPr lang="en-GB" sz="1400" dirty="0">
                          <a:latin typeface="Arial"/>
                          <a:cs typeface="Arial"/>
                        </a:rPr>
                        <a:t>. Software products may be </a:t>
                      </a:r>
                      <a:r>
                        <a:rPr lang="en-GB" sz="1400" b="1" dirty="0">
                          <a:latin typeface="Arial"/>
                          <a:cs typeface="Arial"/>
                        </a:rPr>
                        <a:t>developed for a particular customer or may be developed for a general market</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a:t>
                      </a:r>
                      <a:r>
                        <a:rPr lang="en-GB" sz="1400" b="1" dirty="0">
                          <a:latin typeface="Arial"/>
                          <a:cs typeface="Arial"/>
                        </a:rPr>
                        <a:t>deliver the required functionality </a:t>
                      </a:r>
                      <a:r>
                        <a:rPr lang="en-GB" sz="1400" dirty="0">
                          <a:latin typeface="Arial"/>
                          <a:cs typeface="Arial"/>
                        </a:rPr>
                        <a:t>and </a:t>
                      </a:r>
                      <a:r>
                        <a:rPr lang="en-GB" sz="1400" b="1" dirty="0">
                          <a:latin typeface="Arial"/>
                          <a:cs typeface="Arial"/>
                        </a:rPr>
                        <a:t>performance to the user </a:t>
                      </a:r>
                      <a:r>
                        <a:rPr lang="en-GB" sz="1400" dirty="0">
                          <a:latin typeface="Arial"/>
                          <a:cs typeface="Arial"/>
                        </a:rPr>
                        <a:t>and should be </a:t>
                      </a:r>
                      <a:r>
                        <a:rPr lang="en-GB" sz="1400" b="1" dirty="0">
                          <a:latin typeface="Arial"/>
                          <a:cs typeface="Arial"/>
                        </a:rPr>
                        <a:t>maintainable</a:t>
                      </a:r>
                      <a:r>
                        <a:rPr lang="en-GB" sz="1400" dirty="0">
                          <a:latin typeface="Arial"/>
                          <a:cs typeface="Arial"/>
                        </a:rPr>
                        <a:t>, </a:t>
                      </a:r>
                      <a:r>
                        <a:rPr lang="en-GB" sz="1400" b="1" dirty="0">
                          <a:latin typeface="Arial"/>
                          <a:cs typeface="Arial"/>
                        </a:rPr>
                        <a:t>dependable and usable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t>
                      </a:r>
                      <a:r>
                        <a:rPr lang="en-GB" sz="1400" b="1" dirty="0">
                          <a:latin typeface="Arial"/>
                          <a:cs typeface="Arial"/>
                        </a:rPr>
                        <a:t>all aspects of software production</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b="1" dirty="0">
                          <a:latin typeface="Arial"/>
                          <a:cs typeface="Arial"/>
                        </a:rPr>
                        <a:t>Software specification, software development, software validation and software evolution</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1981200" y="1735300"/>
          <a:ext cx="8229600" cy="4485640"/>
        </p:xfrm>
        <a:graphic>
          <a:graphicData uri="http://schemas.openxmlformats.org/drawingml/2006/table">
            <a:tbl>
              <a:tblPr firstRow="1" bandRow="1">
                <a:tableStyleId>{5C22544A-7EE6-4342-B048-85BDC9FD1C3A}</a:tableStyleId>
              </a:tblPr>
              <a:tblGrid>
                <a:gridCol w="3502241">
                  <a:extLst>
                    <a:ext uri="{9D8B030D-6E8A-4147-A177-3AD203B41FA5}">
                      <a16:colId xmlns:a16="http://schemas.microsoft.com/office/drawing/2014/main" val="20000"/>
                    </a:ext>
                  </a:extLst>
                </a:gridCol>
                <a:gridCol w="4727359">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a:t>
                      </a:r>
                      <a:r>
                        <a:rPr lang="en-GB" sz="1400" b="1" dirty="0">
                          <a:latin typeface="Arial"/>
                          <a:cs typeface="Arial"/>
                        </a:rPr>
                        <a:t>increasing diversity, demands for reduced delivery times and developing trustworthy software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a:t>
                      </a:r>
                      <a:r>
                        <a:rPr lang="en-GB" sz="1400" b="1" dirty="0">
                          <a:latin typeface="Arial"/>
                          <a:cs typeface="Arial"/>
                        </a:rPr>
                        <a:t>60% of software costs are development costs, 40% are testing costs</a:t>
                      </a:r>
                      <a:r>
                        <a:rPr lang="en-GB" sz="1400" dirty="0">
                          <a:latin typeface="Arial"/>
                          <a:cs typeface="Arial"/>
                        </a:rPr>
                        <a:t>.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a:t>
                      </a:r>
                      <a:r>
                        <a:rPr lang="en-GB" sz="1400" b="1" dirty="0">
                          <a:latin typeface="Arial"/>
                          <a:cs typeface="Arial"/>
                        </a:rPr>
                        <a:t>possibility of developing highly distributed service-based systems</a:t>
                      </a:r>
                      <a:r>
                        <a:rPr lang="en-GB" sz="1400" dirty="0">
                          <a:latin typeface="Arial"/>
                          <a:cs typeface="Arial"/>
                        </a:rPr>
                        <a:t>.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9</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1445</Words>
  <Application>Microsoft Office PowerPoint</Application>
  <PresentationFormat>Widescreen</PresentationFormat>
  <Paragraphs>148</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Fast</dc:creator>
  <cp:lastModifiedBy>Iqra Fahad</cp:lastModifiedBy>
  <cp:revision>3</cp:revision>
  <cp:lastPrinted>2022-02-03T08:53:41Z</cp:lastPrinted>
  <dcterms:created xsi:type="dcterms:W3CDTF">2022-02-03T06:36:08Z</dcterms:created>
  <dcterms:modified xsi:type="dcterms:W3CDTF">2023-01-23T06:56:39Z</dcterms:modified>
</cp:coreProperties>
</file>