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90" r:id="rId2"/>
    <p:sldId id="307" r:id="rId3"/>
    <p:sldId id="291" r:id="rId4"/>
    <p:sldId id="292" r:id="rId5"/>
    <p:sldId id="308" r:id="rId6"/>
    <p:sldId id="309" r:id="rId7"/>
    <p:sldId id="297" r:id="rId8"/>
    <p:sldId id="310" r:id="rId9"/>
    <p:sldId id="311" r:id="rId10"/>
    <p:sldId id="294" r:id="rId11"/>
    <p:sldId id="313" r:id="rId12"/>
    <p:sldId id="295" r:id="rId13"/>
    <p:sldId id="312" r:id="rId14"/>
    <p:sldId id="293" r:id="rId15"/>
    <p:sldId id="314" r:id="rId16"/>
    <p:sldId id="296" r:id="rId17"/>
    <p:sldId id="315" r:id="rId18"/>
    <p:sldId id="303" r:id="rId19"/>
    <p:sldId id="304" r:id="rId20"/>
    <p:sldId id="306" r:id="rId21"/>
    <p:sldId id="316" r:id="rId22"/>
    <p:sldId id="317" r:id="rId23"/>
    <p:sldId id="31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BCB7F27-5DF7-4045-99F5-64BE04AA9A2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6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5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1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23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3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4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4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4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5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31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BCB7F27-5DF7-4045-99F5-64BE04AA9A2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18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Object Oriented </a:t>
            </a:r>
            <a:r>
              <a:rPr lang="en-US" sz="4000" dirty="0"/>
              <a:t>Programming </a:t>
            </a:r>
            <a:r>
              <a:rPr lang="en-US" sz="4000" dirty="0" smtClean="0"/>
              <a:t>(</a:t>
            </a:r>
            <a:r>
              <a:rPr lang="en-US" sz="4000" dirty="0"/>
              <a:t>OOP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r>
              <a:rPr lang="en-US" sz="4000" dirty="0" smtClean="0"/>
              <a:t>I/O Communication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InputStream</a:t>
            </a:r>
            <a:r>
              <a:rPr lang="en-US" dirty="0"/>
              <a:t> hierarchy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069" y="2735262"/>
            <a:ext cx="8382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File Operation </a:t>
            </a:r>
            <a:r>
              <a:rPr lang="en-US" b="1" dirty="0" smtClean="0"/>
              <a:t>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419" y="3068637"/>
            <a:ext cx="73533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Writing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8" indent="0">
              <a:buNone/>
            </a:pPr>
            <a:r>
              <a:rPr lang="en-US" altLang="en-US" sz="2200" dirty="0"/>
              <a:t>In the following example, we use the </a:t>
            </a:r>
            <a:r>
              <a:rPr lang="en-US" altLang="en-US" sz="2200" b="1" dirty="0" err="1">
                <a:solidFill>
                  <a:srgbClr val="FF0000"/>
                </a:solidFill>
              </a:rPr>
              <a:t>FileWriter</a:t>
            </a:r>
            <a:r>
              <a:rPr lang="en-US" altLang="en-US" sz="2200" dirty="0"/>
              <a:t> class together with its </a:t>
            </a:r>
            <a:r>
              <a:rPr lang="en-US" altLang="en-US" sz="2200" b="1" dirty="0">
                <a:solidFill>
                  <a:srgbClr val="FF0000"/>
                </a:solidFill>
              </a:rPr>
              <a:t>write()</a:t>
            </a:r>
            <a:r>
              <a:rPr lang="en-US" altLang="en-US" sz="2200" dirty="0"/>
              <a:t> method </a:t>
            </a:r>
          </a:p>
          <a:p>
            <a:r>
              <a:rPr lang="en-NZ" altLang="en-US" dirty="0" smtClean="0"/>
              <a:t>Syntax:</a:t>
            </a:r>
          </a:p>
          <a:p>
            <a:pPr marL="457200" lvl="3" indent="0">
              <a:buNone/>
            </a:pPr>
            <a:r>
              <a:rPr lang="en-NZ" altLang="en-US" dirty="0" smtClean="0"/>
              <a:t>		</a:t>
            </a:r>
          </a:p>
          <a:p>
            <a:pPr marL="457200" lvl="3" indent="0">
              <a:buNone/>
            </a:pPr>
            <a:endParaRPr lang="en-NZ" altLang="en-US" sz="2400" b="1" dirty="0"/>
          </a:p>
          <a:p>
            <a:pPr marL="457200" lvl="3" indent="0">
              <a:buNone/>
            </a:pPr>
            <a:r>
              <a:rPr lang="en-NZ" altLang="en-US" sz="2400" b="1" dirty="0" smtClean="0"/>
              <a:t>    void </a:t>
            </a:r>
            <a:r>
              <a:rPr lang="en-NZ" altLang="en-US" sz="2400" b="1" dirty="0"/>
              <a:t>write(</a:t>
            </a:r>
            <a:r>
              <a:rPr lang="en-NZ" altLang="en-US" sz="2400" b="1" dirty="0" err="1"/>
              <a:t>int</a:t>
            </a:r>
            <a:r>
              <a:rPr lang="en-NZ" altLang="en-US" sz="2400" b="1" dirty="0"/>
              <a:t> b)</a:t>
            </a:r>
            <a:r>
              <a:rPr lang="en-NZ" altLang="en-US" sz="2400" dirty="0"/>
              <a:t> - writes a single byte to an output location.</a:t>
            </a:r>
            <a:endParaRPr lang="en-NZ" altLang="en-US" dirty="0"/>
          </a:p>
          <a:p>
            <a:endParaRPr lang="en-NZ" altLang="en-US" dirty="0" smtClean="0"/>
          </a:p>
          <a:p>
            <a:endParaRPr lang="en-NZ" altLang="en-US" dirty="0"/>
          </a:p>
          <a:p>
            <a:r>
              <a:rPr lang="en-NZ" altLang="en-US" dirty="0" smtClean="0"/>
              <a:t>Java </a:t>
            </a:r>
            <a:r>
              <a:rPr lang="en-NZ" altLang="en-US" dirty="0"/>
              <a:t>IO programs involve using concrete versions of these because most data contain numbers, strings and objects rather than individual </a:t>
            </a:r>
            <a:r>
              <a:rPr lang="en-NZ" altLang="en-US" dirty="0" smtClean="0"/>
              <a:t>bytes.</a:t>
            </a:r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7244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75475" y="1623168"/>
            <a:ext cx="11079956" cy="46293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0077AA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</a:t>
            </a:r>
            <a:r>
              <a:rPr lang="en-US" alt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alt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DD4A68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smtClean="0">
                <a:solidFill>
                  <a:srgbClr val="0077AA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</a:t>
            </a:r>
            <a:r>
              <a:rPr lang="en-US" alt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alt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DD4A68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6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FileWriter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myWriter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FileWriter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“input.txt"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myWriter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"Files in Java might be tricky, but it is fun enough!"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myWriter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"Successfully wrote to the file."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"An error occurred."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printStackTrace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7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Reading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en-US" dirty="0"/>
              <a:t>Abstract classes provide basic common operations which are used as the foundation for more concrete classes, </a:t>
            </a:r>
            <a:r>
              <a:rPr lang="en-NZ" altLang="en-US" dirty="0" err="1"/>
              <a:t>eg</a:t>
            </a:r>
            <a:r>
              <a:rPr lang="en-NZ" altLang="en-US" dirty="0"/>
              <a:t> </a:t>
            </a:r>
            <a:r>
              <a:rPr lang="en-NZ" altLang="en-US" dirty="0" err="1"/>
              <a:t>InputStream</a:t>
            </a:r>
            <a:r>
              <a:rPr lang="en-NZ" altLang="en-US" dirty="0"/>
              <a:t> has</a:t>
            </a:r>
          </a:p>
          <a:p>
            <a:endParaRPr lang="en-NZ" altLang="en-US" b="1" dirty="0" smtClean="0"/>
          </a:p>
          <a:p>
            <a:r>
              <a:rPr lang="en-NZ" altLang="en-US" b="1" dirty="0" err="1" smtClean="0"/>
              <a:t>int</a:t>
            </a:r>
            <a:r>
              <a:rPr lang="en-NZ" altLang="en-US" b="1" dirty="0" smtClean="0"/>
              <a:t> </a:t>
            </a:r>
            <a:r>
              <a:rPr lang="en-NZ" altLang="en-US" b="1" dirty="0"/>
              <a:t>read( )</a:t>
            </a:r>
            <a:r>
              <a:rPr lang="en-NZ" altLang="en-US" dirty="0"/>
              <a:t> - reads a byte and returns it or –1 (end of input)</a:t>
            </a:r>
          </a:p>
          <a:p>
            <a:endParaRPr lang="en-NZ" altLang="en-US" b="1" dirty="0" smtClean="0"/>
          </a:p>
          <a:p>
            <a:r>
              <a:rPr lang="en-NZ" altLang="en-US" b="1" dirty="0" err="1" smtClean="0"/>
              <a:t>int</a:t>
            </a:r>
            <a:r>
              <a:rPr lang="en-NZ" altLang="en-US" b="1" dirty="0" smtClean="0"/>
              <a:t> </a:t>
            </a:r>
            <a:r>
              <a:rPr lang="en-NZ" altLang="en-US" b="1" dirty="0"/>
              <a:t>available( ) </a:t>
            </a:r>
            <a:r>
              <a:rPr lang="en-NZ" altLang="en-US" dirty="0"/>
              <a:t>– </a:t>
            </a:r>
            <a:r>
              <a:rPr lang="en-NZ" altLang="en-US" dirty="0" err="1"/>
              <a:t>num</a:t>
            </a:r>
            <a:r>
              <a:rPr lang="en-NZ" altLang="en-US" dirty="0"/>
              <a:t> of bytes still to read</a:t>
            </a:r>
          </a:p>
          <a:p>
            <a:endParaRPr lang="en-NZ" altLang="en-US" dirty="0" smtClean="0"/>
          </a:p>
          <a:p>
            <a:r>
              <a:rPr lang="en-NZ" altLang="en-US" dirty="0" smtClean="0"/>
              <a:t>Concrete </a:t>
            </a:r>
            <a:r>
              <a:rPr lang="en-NZ" altLang="en-US" dirty="0"/>
              <a:t>classes override this method, </a:t>
            </a:r>
            <a:r>
              <a:rPr lang="en-NZ" altLang="en-US" dirty="0" err="1"/>
              <a:t>eg</a:t>
            </a:r>
            <a:r>
              <a:rPr lang="en-NZ" altLang="en-US" dirty="0"/>
              <a:t> </a:t>
            </a:r>
            <a:r>
              <a:rPr lang="en-NZ" altLang="en-US" dirty="0" err="1"/>
              <a:t>FileInputStream</a:t>
            </a:r>
            <a:r>
              <a:rPr lang="en-NZ" altLang="en-US" dirty="0"/>
              <a:t> reads one byte from a file, System.in is a subclass of </a:t>
            </a:r>
            <a:r>
              <a:rPr lang="en-NZ" altLang="en-US" dirty="0" err="1"/>
              <a:t>InputStream</a:t>
            </a:r>
            <a:r>
              <a:rPr lang="en-NZ" altLang="en-US" dirty="0"/>
              <a:t> that allows you to read from the keyboard 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3223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 file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99538" y="1688296"/>
            <a:ext cx="8449429" cy="51706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char</a:t>
            </a: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[] array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new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char</a:t>
            </a: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[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100</a:t>
            </a: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];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try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	</a:t>
            </a:r>
            <a:r>
              <a:rPr kumimoji="0" lang="en-US" altLang="en-US" sz="2800" i="0" u="none" strike="noStrike" normalizeH="0" baseline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FileReader</a:t>
            </a: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 input =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new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800" i="0" u="none" strike="noStrike" normalizeH="0" baseline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FileReader</a:t>
            </a: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"input.txt"</a:t>
            </a: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);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	</a:t>
            </a:r>
            <a:r>
              <a:rPr kumimoji="0" lang="en-US" altLang="en-US" sz="2800" i="0" u="none" strike="noStrike" normalizeH="0" baseline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input.read</a:t>
            </a: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(array);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	</a:t>
            </a:r>
            <a:r>
              <a:rPr kumimoji="0" lang="en-US" altLang="en-US" sz="2800" i="0" u="none" strike="noStrike" normalizeH="0" baseline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System.out.println</a:t>
            </a: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"Data in the file:"</a:t>
            </a: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	</a:t>
            </a:r>
            <a:r>
              <a:rPr kumimoji="0" lang="en-US" altLang="en-US" sz="2800" i="0" u="none" strike="noStrike" normalizeH="0" baseline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System.out.println</a:t>
            </a: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(array);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	</a:t>
            </a:r>
            <a:r>
              <a:rPr kumimoji="0" lang="en-US" altLang="en-US" sz="2800" i="0" u="none" strike="noStrike" normalizeH="0" baseline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input.close</a:t>
            </a: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catch</a:t>
            </a: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(Exception e)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	</a:t>
            </a:r>
            <a:r>
              <a:rPr kumimoji="0" lang="en-US" altLang="en-US" sz="2800" i="0" u="none" strike="noStrike" normalizeH="0" baseline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e.getStackTrace</a:t>
            </a:r>
            <a:r>
              <a:rPr kumimoji="0" lang="en-US" altLang="en-US" sz="2800" i="0" u="none" strike="noStrike" normalizeH="0" baseline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(); 4816</a:t>
            </a:r>
            <a:endParaRPr kumimoji="0" lang="en-US" altLang="en-US" sz="2800" i="0" u="none" strike="noStrike" normalizeH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}</a:t>
            </a:r>
            <a:r>
              <a:rPr kumimoji="0" lang="en-US" altLang="en-US" sz="20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0" lang="en-US" altLang="en-US" sz="5400" i="0" u="none" strike="noStrike" normalizeH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OutputStream</a:t>
            </a:r>
            <a:r>
              <a:rPr lang="en-US" dirty="0"/>
              <a:t> </a:t>
            </a:r>
            <a:r>
              <a:rPr lang="en-US" dirty="0" err="1"/>
              <a:t>hierachy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619" y="2787650"/>
            <a:ext cx="87249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Delete a </a:t>
            </a:r>
            <a:r>
              <a:rPr lang="en-US" b="1" dirty="0" smtClean="0"/>
              <a:t>file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4128" y="2089712"/>
            <a:ext cx="8344461" cy="4431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import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i="0" u="none" strike="noStrike" normalizeH="0" baseline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java.io.File</a:t>
            </a:r>
            <a:r>
              <a:rPr kumimoji="0" lang="en-US" altLang="en-US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D3D3D3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static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void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main</a:t>
            </a:r>
            <a:r>
              <a:rPr kumimoji="0" lang="en-US" altLang="en-US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(String[] </a:t>
            </a:r>
            <a:r>
              <a:rPr kumimoji="0" lang="en-US" altLang="en-US" sz="2400" i="0" u="none" strike="noStrike" normalizeH="0" baseline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args</a:t>
            </a:r>
            <a:r>
              <a:rPr kumimoji="0" lang="en-US" altLang="en-US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	File </a:t>
            </a:r>
            <a:r>
              <a:rPr kumimoji="0" lang="en-US" altLang="en-US" sz="2400" i="0" u="none" strike="noStrike" normalizeH="0" baseline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file</a:t>
            </a:r>
            <a:r>
              <a:rPr kumimoji="0" lang="en-US" altLang="en-US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 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new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File(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"file.txt"</a:t>
            </a:r>
            <a:r>
              <a:rPr kumimoji="0" lang="en-US" altLang="en-US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boolean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value = </a:t>
            </a:r>
            <a:r>
              <a:rPr kumimoji="0" lang="en-US" altLang="en-US" sz="2400" i="0" u="none" strike="noStrike" normalizeH="0" baseline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file.delete</a:t>
            </a:r>
            <a:r>
              <a:rPr kumimoji="0" lang="en-US" altLang="en-US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();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	if</a:t>
            </a:r>
            <a:r>
              <a:rPr kumimoji="0" lang="en-US" altLang="en-US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(value) {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		</a:t>
            </a:r>
            <a:r>
              <a:rPr kumimoji="0" lang="en-US" altLang="en-US" sz="2400" i="0" u="none" strike="noStrike" normalizeH="0" baseline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System.out.println</a:t>
            </a:r>
            <a:r>
              <a:rPr kumimoji="0" lang="en-US" altLang="en-US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"The File is deleted."</a:t>
            </a:r>
            <a:r>
              <a:rPr kumimoji="0" lang="en-US" altLang="en-US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	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		</a:t>
            </a:r>
            <a:r>
              <a:rPr kumimoji="0" lang="en-US" altLang="en-US" sz="2400" i="0" u="none" strike="noStrike" normalizeH="0" baseline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System.out.println</a:t>
            </a:r>
            <a:r>
              <a:rPr kumimoji="0" lang="en-US" altLang="en-US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"The File is not deleted."</a:t>
            </a:r>
            <a:r>
              <a:rPr kumimoji="0" lang="en-US" altLang="en-US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normalizeH="0" baseline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	}</a:t>
            </a:r>
            <a:endParaRPr kumimoji="0" lang="en-US" altLang="en-US" sz="2400" i="0" u="none" strike="noStrike" normalizeH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 Mono"/>
              </a:rPr>
              <a:t>}</a:t>
            </a:r>
            <a:r>
              <a:rPr kumimoji="0" lang="en-US" altLang="en-US" sz="1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0" lang="en-US" altLang="en-US" sz="4800" i="0" u="none" strike="noStrike" normalizeH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0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So far we have dealt with fixed length records, what if we treat the classes as objects and write them all to disk.</a:t>
            </a:r>
          </a:p>
          <a:p>
            <a:r>
              <a:rPr lang="en-US" altLang="en-US" dirty="0"/>
              <a:t>To save object data we need to open an </a:t>
            </a:r>
            <a:r>
              <a:rPr lang="en-US" altLang="en-US" dirty="0" err="1"/>
              <a:t>ObjectOutputStream</a:t>
            </a:r>
            <a:r>
              <a:rPr lang="en-US" altLang="en-US" dirty="0"/>
              <a:t> object: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/>
              <a:t>ObjectOutputStream</a:t>
            </a:r>
            <a:r>
              <a:rPr lang="en-US" altLang="en-US" dirty="0"/>
              <a:t> out = new </a:t>
            </a:r>
            <a:r>
              <a:rPr lang="en-US" altLang="en-US" dirty="0" err="1"/>
              <a:t>ObjectOutputStream</a:t>
            </a:r>
            <a:r>
              <a:rPr lang="en-US" altLang="en-US" dirty="0"/>
              <a:t>(new </a:t>
            </a:r>
            <a:r>
              <a:rPr lang="en-US" altLang="en-US" dirty="0" err="1"/>
              <a:t>FileOutputStream</a:t>
            </a:r>
            <a:r>
              <a:rPr lang="en-US" altLang="en-US" dirty="0"/>
              <a:t>(“scores.dat”));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Now saving objects is easier using </a:t>
            </a:r>
            <a:r>
              <a:rPr lang="en-US" altLang="en-US" dirty="0" err="1"/>
              <a:t>writeObject</a:t>
            </a:r>
            <a:r>
              <a:rPr lang="en-US" altLang="en-US" dirty="0"/>
              <a:t> and </a:t>
            </a:r>
            <a:r>
              <a:rPr lang="en-US" altLang="en-US" dirty="0" err="1"/>
              <a:t>readObject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 smtClean="0"/>
              <a:t>Object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altLang="en-US" dirty="0"/>
              <a:t>The previous code can be simplified if we rewrite it using object streams – now the array of records can be written/read in one single operation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altLang="en-US" dirty="0"/>
              <a:t>Note: we have to make the Scores class implement the Serializable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altLang="en-US" dirty="0"/>
              <a:t>The serialization file format is more expensive than the text format</a:t>
            </a:r>
            <a:r>
              <a:rPr lang="en-NZ" alt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Serialization is a process to convert objects into a writable byte </a:t>
            </a:r>
            <a:r>
              <a:rPr lang="en-US" sz="2400" dirty="0" smtClean="0"/>
              <a:t>stream.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Serializable is an interface that converts the object into a stream of bytes.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 </a:t>
            </a:r>
            <a:r>
              <a:rPr lang="en-US" dirty="0" err="1"/>
              <a:t>java.io.Serializable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8495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stored on machine in form of a file.</a:t>
            </a:r>
          </a:p>
          <a:p>
            <a:r>
              <a:rPr lang="en-US" dirty="0"/>
              <a:t>File is a collection of related data.</a:t>
            </a:r>
          </a:p>
          <a:p>
            <a:r>
              <a:rPr lang="en-US" dirty="0"/>
              <a:t>Stored on some location, on the disk.</a:t>
            </a:r>
          </a:p>
          <a:p>
            <a:r>
              <a:rPr lang="en-US" dirty="0"/>
              <a:t>We can perform read and write operations on these files.</a:t>
            </a:r>
          </a:p>
          <a:p>
            <a:endParaRPr lang="en-US" dirty="0"/>
          </a:p>
          <a:p>
            <a:r>
              <a:rPr lang="en-US" dirty="0"/>
              <a:t>Two actions can be performed:</a:t>
            </a:r>
          </a:p>
          <a:p>
            <a:pPr lvl="1"/>
            <a:r>
              <a:rPr lang="en-US" dirty="0"/>
              <a:t>Data transfer between console and program.</a:t>
            </a:r>
          </a:p>
          <a:p>
            <a:pPr lvl="1"/>
            <a:r>
              <a:rPr lang="en-US" dirty="0"/>
              <a:t>Data transfer between program and disk file. </a:t>
            </a:r>
          </a:p>
        </p:txBody>
      </p:sp>
    </p:spTree>
    <p:extLst>
      <p:ext uri="{BB962C8B-B14F-4D97-AF65-F5344CB8AC3E}">
        <p14:creationId xmlns:p14="http://schemas.microsoft.com/office/powerpoint/2010/main" val="39763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import </a:t>
            </a:r>
            <a:r>
              <a:rPr lang="en-US" sz="1600" dirty="0" err="1" smtClean="0"/>
              <a:t>java.io.FileInputStream</a:t>
            </a:r>
            <a:r>
              <a:rPr lang="en-US" sz="1600" dirty="0" smtClean="0"/>
              <a:t>; import </a:t>
            </a:r>
            <a:r>
              <a:rPr lang="en-US" sz="1600" dirty="0" err="1" smtClean="0"/>
              <a:t>java.io.FileOutputStream</a:t>
            </a:r>
            <a:r>
              <a:rPr lang="en-US" sz="1600" dirty="0" smtClean="0"/>
              <a:t>; import </a:t>
            </a:r>
            <a:r>
              <a:rPr lang="en-US" sz="1600" dirty="0" err="1"/>
              <a:t>java.io.ObjectInputStream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 smtClean="0"/>
              <a:t>java.io.ObjectOutputStream</a:t>
            </a:r>
            <a:r>
              <a:rPr lang="en-US" sz="1600" dirty="0" smtClean="0"/>
              <a:t>; import </a:t>
            </a:r>
            <a:r>
              <a:rPr lang="en-US" sz="1600" dirty="0" err="1"/>
              <a:t>java.io.Serializable</a:t>
            </a:r>
            <a:r>
              <a:rPr lang="en-US" sz="1600" dirty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class </a:t>
            </a:r>
            <a:r>
              <a:rPr lang="en-US" sz="1600" dirty="0"/>
              <a:t>Dog implements Serializable {</a:t>
            </a:r>
          </a:p>
          <a:p>
            <a:r>
              <a:rPr lang="en-US" sz="1600" dirty="0" smtClean="0"/>
              <a:t>    </a:t>
            </a:r>
            <a:r>
              <a:rPr lang="en-US" sz="1600" dirty="0"/>
              <a:t>String name;</a:t>
            </a:r>
          </a:p>
          <a:p>
            <a:r>
              <a:rPr lang="en-US" sz="1600" dirty="0"/>
              <a:t>    String breed;</a:t>
            </a:r>
          </a:p>
          <a:p>
            <a:r>
              <a:rPr lang="en-US" sz="1600" dirty="0" smtClean="0"/>
              <a:t>    </a:t>
            </a:r>
            <a:r>
              <a:rPr lang="en-US" sz="1600" dirty="0"/>
              <a:t>public Dog(String name, String breed) {</a:t>
            </a:r>
          </a:p>
          <a:p>
            <a:r>
              <a:rPr lang="en-US" sz="1600" dirty="0"/>
              <a:t>        this.name = name;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this.breed</a:t>
            </a:r>
            <a:r>
              <a:rPr lang="en-US" sz="1600" dirty="0"/>
              <a:t> = breed;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}}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994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class Main {</a:t>
            </a:r>
          </a:p>
          <a:p>
            <a:r>
              <a:rPr lang="en-US" sz="1800" dirty="0"/>
              <a:t>  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r>
              <a:rPr lang="en-US" sz="1800" dirty="0" smtClean="0"/>
              <a:t>        </a:t>
            </a:r>
            <a:r>
              <a:rPr lang="en-US" sz="1800" dirty="0"/>
              <a:t>// Creates an object of Dog class</a:t>
            </a:r>
          </a:p>
          <a:p>
            <a:r>
              <a:rPr lang="en-US" sz="1800" dirty="0"/>
              <a:t>        Dog </a:t>
            </a:r>
            <a:r>
              <a:rPr lang="en-US" sz="1800" dirty="0" smtClean="0"/>
              <a:t>dog1 </a:t>
            </a:r>
            <a:r>
              <a:rPr lang="en-US" sz="1800" dirty="0"/>
              <a:t>= new Dog("Tyson", "Labrador</a:t>
            </a:r>
            <a:r>
              <a:rPr lang="en-US" sz="1800" dirty="0" smtClean="0"/>
              <a:t>");</a:t>
            </a:r>
          </a:p>
          <a:p>
            <a:pPr marL="128016" lvl="1" indent="0">
              <a:buNone/>
            </a:pPr>
            <a:r>
              <a:rPr lang="en-US" sz="1400" dirty="0" smtClean="0"/>
              <a:t>          </a:t>
            </a:r>
            <a:r>
              <a:rPr lang="en-US" dirty="0" smtClean="0"/>
              <a:t>Dog dog2 </a:t>
            </a:r>
            <a:r>
              <a:rPr lang="en-US" dirty="0"/>
              <a:t>= new Dog</a:t>
            </a:r>
            <a:r>
              <a:rPr lang="en-US" dirty="0" smtClean="0"/>
              <a:t>(“Bill", “Bull Dog");</a:t>
            </a:r>
            <a:endParaRPr lang="en-US" dirty="0"/>
          </a:p>
          <a:p>
            <a:pPr marL="128016" lvl="1" indent="0">
              <a:buNone/>
            </a:pPr>
            <a:endParaRPr lang="en-US" sz="1400" dirty="0"/>
          </a:p>
          <a:p>
            <a:r>
              <a:rPr lang="en-US" sz="1800" dirty="0" smtClean="0"/>
              <a:t>       </a:t>
            </a:r>
            <a:r>
              <a:rPr lang="en-US" sz="1800" dirty="0"/>
              <a:t>try {</a:t>
            </a:r>
          </a:p>
          <a:p>
            <a:pPr marL="640080" lvl="4" indent="0">
              <a:buNone/>
            </a:pPr>
            <a:r>
              <a:rPr lang="en-US" sz="1800" dirty="0" err="1"/>
              <a:t>FileOutputStream</a:t>
            </a:r>
            <a:r>
              <a:rPr lang="en-US" sz="1800" dirty="0"/>
              <a:t> f = new </a:t>
            </a:r>
            <a:r>
              <a:rPr lang="en-US" sz="1800" dirty="0" err="1"/>
              <a:t>FileOutputStream</a:t>
            </a:r>
            <a:r>
              <a:rPr lang="en-US" sz="1800" dirty="0"/>
              <a:t>(new File("myObjects.txt"));</a:t>
            </a:r>
          </a:p>
          <a:p>
            <a:r>
              <a:rPr lang="en-US" sz="1800" dirty="0"/>
              <a:t>            // Creates an </a:t>
            </a:r>
            <a:r>
              <a:rPr lang="en-US" sz="1800" dirty="0" err="1"/>
              <a:t>ObjectOutputStream</a:t>
            </a:r>
            <a:endParaRPr lang="en-US" sz="1800" dirty="0"/>
          </a:p>
          <a:p>
            <a:r>
              <a:rPr lang="en-US" sz="1800" dirty="0"/>
              <a:t>            </a:t>
            </a:r>
            <a:r>
              <a:rPr lang="en-US" sz="1800" dirty="0" err="1"/>
              <a:t>ObjectOutputStream</a:t>
            </a:r>
            <a:r>
              <a:rPr lang="en-US" sz="1800" dirty="0"/>
              <a:t> </a:t>
            </a:r>
            <a:r>
              <a:rPr lang="en-US" sz="1800" dirty="0" smtClean="0"/>
              <a:t>out </a:t>
            </a:r>
            <a:r>
              <a:rPr lang="en-US" sz="1800" dirty="0"/>
              <a:t>= new </a:t>
            </a:r>
            <a:r>
              <a:rPr lang="en-US" sz="1800" dirty="0" err="1" smtClean="0"/>
              <a:t>ObjectOutputStream</a:t>
            </a:r>
            <a:r>
              <a:rPr lang="en-US" sz="1800" dirty="0" smtClean="0"/>
              <a:t>(f);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            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System.out.println</a:t>
            </a:r>
            <a:r>
              <a:rPr lang="en-US" sz="1800" dirty="0"/>
              <a:t>("Dog Name: " + newDog.name);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System.out.println</a:t>
            </a:r>
            <a:r>
              <a:rPr lang="en-US" sz="1800" dirty="0"/>
              <a:t>("Dog Breed: " + </a:t>
            </a:r>
            <a:r>
              <a:rPr lang="en-US" sz="1800" dirty="0" err="1"/>
              <a:t>newDog.breed</a:t>
            </a:r>
            <a:r>
              <a:rPr lang="en-US" sz="1800" dirty="0"/>
              <a:t>);</a:t>
            </a:r>
          </a:p>
          <a:p>
            <a:endParaRPr lang="en-US" sz="1800" dirty="0"/>
          </a:p>
          <a:p>
            <a:r>
              <a:rPr lang="en-US" sz="1800" dirty="0"/>
              <a:t>            </a:t>
            </a:r>
            <a:r>
              <a:rPr lang="en-US" sz="1800" dirty="0" err="1"/>
              <a:t>output.close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input.close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catch (Exception e)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e.getStackTrace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  }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77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Writes objects to the output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out.writeObject</a:t>
            </a:r>
            <a:r>
              <a:rPr lang="en-US" sz="2400" dirty="0" smtClean="0"/>
              <a:t>(dog1);</a:t>
            </a:r>
          </a:p>
          <a:p>
            <a:r>
              <a:rPr lang="en-US" sz="2400" dirty="0" err="1" smtClean="0"/>
              <a:t>out.writeObject</a:t>
            </a:r>
            <a:r>
              <a:rPr lang="en-US" sz="2400" dirty="0" smtClean="0"/>
              <a:t>(dog2);</a:t>
            </a:r>
            <a:endParaRPr lang="en-US" sz="2400" dirty="0"/>
          </a:p>
          <a:p>
            <a:r>
              <a:rPr lang="en-US" sz="2400" dirty="0" err="1" smtClean="0"/>
              <a:t>out.close</a:t>
            </a:r>
            <a:r>
              <a:rPr lang="en-US" sz="2400" dirty="0" smtClean="0"/>
              <a:t>();</a:t>
            </a:r>
          </a:p>
          <a:p>
            <a:r>
              <a:rPr lang="en-US" sz="2400" dirty="0" err="1"/>
              <a:t>f</a:t>
            </a:r>
            <a:r>
              <a:rPr lang="en-US" sz="2400" dirty="0" err="1" smtClean="0"/>
              <a:t>.close</a:t>
            </a:r>
            <a:r>
              <a:rPr lang="en-US" sz="2400" dirty="0" smtClean="0"/>
              <a:t>()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79973"/>
            <a:ext cx="9720073" cy="4023360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FileInputStream</a:t>
            </a:r>
            <a:r>
              <a:rPr lang="en-US" sz="1800" dirty="0" smtClean="0"/>
              <a:t> </a:t>
            </a:r>
            <a:r>
              <a:rPr lang="en-US" sz="1800" dirty="0"/>
              <a:t>fi = new </a:t>
            </a:r>
            <a:r>
              <a:rPr lang="en-US" sz="1800" dirty="0" err="1"/>
              <a:t>FileInputStream</a:t>
            </a:r>
            <a:r>
              <a:rPr lang="en-US" sz="1800" dirty="0"/>
              <a:t>(new File("myObjects.txt")); </a:t>
            </a:r>
            <a:endParaRPr lang="en-US" sz="1800" dirty="0" smtClean="0"/>
          </a:p>
          <a:p>
            <a:r>
              <a:rPr lang="en-US" sz="1800" dirty="0" err="1" smtClean="0"/>
              <a:t>ObjectInputStream</a:t>
            </a:r>
            <a:r>
              <a:rPr lang="en-US" sz="1800" dirty="0" smtClean="0"/>
              <a:t> </a:t>
            </a:r>
            <a:r>
              <a:rPr lang="en-US" sz="1800" dirty="0"/>
              <a:t>oi = new </a:t>
            </a:r>
            <a:r>
              <a:rPr lang="en-US" sz="1800" dirty="0" err="1"/>
              <a:t>ObjectInputStream</a:t>
            </a:r>
            <a:r>
              <a:rPr lang="en-US" sz="1800" dirty="0"/>
              <a:t>(fi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 Dog </a:t>
            </a:r>
            <a:r>
              <a:rPr lang="en-US" sz="1800" dirty="0" smtClean="0"/>
              <a:t>newDog1 </a:t>
            </a:r>
            <a:r>
              <a:rPr lang="en-US" sz="1800" dirty="0"/>
              <a:t>= (Dog) </a:t>
            </a:r>
            <a:r>
              <a:rPr lang="en-US" sz="1800" dirty="0" err="1" smtClean="0"/>
              <a:t>oi.readObject</a:t>
            </a:r>
            <a:r>
              <a:rPr lang="en-US" sz="1800" dirty="0"/>
              <a:t>();</a:t>
            </a:r>
            <a:endParaRPr lang="en-US" sz="1800" dirty="0" smtClean="0"/>
          </a:p>
          <a:p>
            <a:r>
              <a:rPr lang="en-US" sz="1800" dirty="0"/>
              <a:t>Dog </a:t>
            </a:r>
            <a:r>
              <a:rPr lang="en-US" sz="1800" dirty="0" smtClean="0"/>
              <a:t>newDog2 </a:t>
            </a:r>
            <a:r>
              <a:rPr lang="en-US" sz="1800" dirty="0"/>
              <a:t>= (Dog) </a:t>
            </a:r>
            <a:r>
              <a:rPr lang="en-US" sz="1800" dirty="0" err="1"/>
              <a:t>oi.readObject</a:t>
            </a:r>
            <a:r>
              <a:rPr lang="en-US" sz="1800" dirty="0" smtClean="0"/>
              <a:t>();</a:t>
            </a:r>
          </a:p>
          <a:p>
            <a:r>
              <a:rPr lang="en-US" sz="1800" dirty="0" err="1"/>
              <a:t>System.out.println</a:t>
            </a:r>
            <a:r>
              <a:rPr lang="en-US" sz="1800" dirty="0"/>
              <a:t>("Dog Name: " + </a:t>
            </a:r>
            <a:r>
              <a:rPr lang="en-US" sz="1800" dirty="0" smtClean="0"/>
              <a:t>newDog1.name</a:t>
            </a:r>
            <a:r>
              <a:rPr lang="en-US" sz="1800" dirty="0"/>
              <a:t>);</a:t>
            </a:r>
          </a:p>
          <a:p>
            <a:r>
              <a:rPr lang="en-US" sz="1800" dirty="0" err="1" smtClean="0"/>
              <a:t>System.out.println</a:t>
            </a:r>
            <a:r>
              <a:rPr lang="en-US" sz="1800" dirty="0"/>
              <a:t>("Dog Breed: " + </a:t>
            </a:r>
            <a:r>
              <a:rPr lang="en-US" sz="1800" dirty="0" smtClean="0"/>
              <a:t>newDog1.breed</a:t>
            </a:r>
            <a:r>
              <a:rPr lang="en-US" sz="1800" dirty="0"/>
              <a:t>);</a:t>
            </a:r>
          </a:p>
          <a:p>
            <a:r>
              <a:rPr lang="en-US" sz="1800" dirty="0" err="1" smtClean="0"/>
              <a:t>output.close</a:t>
            </a:r>
            <a:r>
              <a:rPr lang="en-US" sz="1800" dirty="0"/>
              <a:t>();</a:t>
            </a:r>
          </a:p>
          <a:p>
            <a:r>
              <a:rPr lang="en-US" sz="1800" dirty="0" err="1" smtClean="0"/>
              <a:t>input.close</a:t>
            </a:r>
            <a:r>
              <a:rPr lang="en-US" sz="1800" dirty="0"/>
              <a:t>();</a:t>
            </a:r>
          </a:p>
          <a:p>
            <a:r>
              <a:rPr lang="en-US" sz="1800" dirty="0" smtClean="0"/>
              <a:t>} catch </a:t>
            </a:r>
            <a:r>
              <a:rPr lang="en-US" sz="1800" dirty="0"/>
              <a:t>(Exception e)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e.getStackTrace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68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341704" cy="40233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altLang="en-US" dirty="0"/>
              <a:t>IO provides communication with devices (files, console, networks etc.)</a:t>
            </a:r>
          </a:p>
          <a:p>
            <a:pPr>
              <a:lnSpc>
                <a:spcPct val="90000"/>
              </a:lnSpc>
            </a:pPr>
            <a:r>
              <a:rPr lang="en-NZ" altLang="en-US" dirty="0"/>
              <a:t>Communication varies (sequential, random-access, binary, char, lines, words, objects, …)</a:t>
            </a:r>
          </a:p>
          <a:p>
            <a:pPr>
              <a:lnSpc>
                <a:spcPct val="90000"/>
              </a:lnSpc>
            </a:pPr>
            <a:r>
              <a:rPr lang="en-NZ" altLang="en-US" dirty="0"/>
              <a:t>Java provides a “mix and match” solution based around byte-oriented and character-oriented I/O streams – ordered sequences of data (bytes or chars).</a:t>
            </a:r>
          </a:p>
          <a:p>
            <a:pPr>
              <a:lnSpc>
                <a:spcPct val="90000"/>
              </a:lnSpc>
            </a:pPr>
            <a:r>
              <a:rPr lang="en-NZ" altLang="en-US" dirty="0"/>
              <a:t>System streams </a:t>
            </a:r>
            <a:r>
              <a:rPr lang="en-NZ" altLang="en-US" b="1" dirty="0">
                <a:solidFill>
                  <a:srgbClr val="FF0000"/>
                </a:solidFill>
              </a:rPr>
              <a:t>System.in</a:t>
            </a:r>
            <a:r>
              <a:rPr lang="en-NZ" altLang="en-US" dirty="0"/>
              <a:t>, (out and err) are available to all Java programs (console I/O) – System.in is an instance of the </a:t>
            </a:r>
            <a:r>
              <a:rPr lang="en-NZ" altLang="en-US" b="1" dirty="0" err="1">
                <a:solidFill>
                  <a:srgbClr val="FF0000"/>
                </a:solidFill>
              </a:rPr>
              <a:t>InputStream</a:t>
            </a:r>
            <a:r>
              <a:rPr lang="en-NZ" altLang="en-US" dirty="0"/>
              <a:t> class, </a:t>
            </a:r>
            <a:r>
              <a:rPr lang="en-NZ" altLang="en-US" b="1" dirty="0" err="1">
                <a:solidFill>
                  <a:srgbClr val="FF0000"/>
                </a:solidFill>
              </a:rPr>
              <a:t>System.out</a:t>
            </a:r>
            <a:r>
              <a:rPr lang="en-NZ" altLang="en-US" dirty="0"/>
              <a:t> is an instance of </a:t>
            </a:r>
            <a:r>
              <a:rPr lang="en-NZ" altLang="en-US" b="1" dirty="0" err="1">
                <a:solidFill>
                  <a:srgbClr val="FF0000"/>
                </a:solidFill>
              </a:rPr>
              <a:t>PrintStream</a:t>
            </a:r>
            <a:endParaRPr lang="en-NZ" altLang="en-US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NZ" altLang="en-US" dirty="0"/>
              <a:t>So I/O involves creating appropriate stream objects for your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7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I/O Zoo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/>
              <a:t>More than </a:t>
            </a:r>
            <a:r>
              <a:rPr lang="en-NZ" altLang="en-US" b="1" dirty="0">
                <a:solidFill>
                  <a:srgbClr val="FF0000"/>
                </a:solidFill>
              </a:rPr>
              <a:t>60</a:t>
            </a:r>
            <a:r>
              <a:rPr lang="en-NZ" altLang="en-US" dirty="0"/>
              <a:t> different stream types.</a:t>
            </a:r>
          </a:p>
          <a:p>
            <a:r>
              <a:rPr lang="en-NZ" altLang="en-US" dirty="0"/>
              <a:t>Based around four abstract classes</a:t>
            </a:r>
            <a:r>
              <a:rPr lang="en-NZ" altLang="en-US" b="1" dirty="0">
                <a:solidFill>
                  <a:srgbClr val="FF0000"/>
                </a:solidFill>
              </a:rPr>
              <a:t>: </a:t>
            </a:r>
            <a:r>
              <a:rPr lang="en-NZ" altLang="en-US" b="1" dirty="0" err="1">
                <a:solidFill>
                  <a:srgbClr val="FF0000"/>
                </a:solidFill>
              </a:rPr>
              <a:t>InputStream</a:t>
            </a:r>
            <a:r>
              <a:rPr lang="en-NZ" altLang="en-US" b="1" dirty="0">
                <a:solidFill>
                  <a:srgbClr val="FF0000"/>
                </a:solidFill>
              </a:rPr>
              <a:t>, </a:t>
            </a:r>
            <a:r>
              <a:rPr lang="en-NZ" altLang="en-US" b="1" dirty="0" err="1">
                <a:solidFill>
                  <a:srgbClr val="FF0000"/>
                </a:solidFill>
              </a:rPr>
              <a:t>OutputStream</a:t>
            </a:r>
            <a:r>
              <a:rPr lang="en-NZ" altLang="en-US" b="1" dirty="0">
                <a:solidFill>
                  <a:srgbClr val="FF0000"/>
                </a:solidFill>
              </a:rPr>
              <a:t>, Reader </a:t>
            </a:r>
            <a:r>
              <a:rPr lang="en-NZ" altLang="en-US" dirty="0"/>
              <a:t>and </a:t>
            </a:r>
            <a:r>
              <a:rPr lang="en-NZ" altLang="en-US" b="1" dirty="0">
                <a:solidFill>
                  <a:srgbClr val="FF0000"/>
                </a:solidFill>
              </a:rPr>
              <a:t>Writer</a:t>
            </a:r>
            <a:r>
              <a:rPr lang="en-NZ" altLang="en-US" dirty="0"/>
              <a:t>.</a:t>
            </a:r>
          </a:p>
          <a:p>
            <a:r>
              <a:rPr lang="en-NZ" altLang="en-US" dirty="0"/>
              <a:t>Unicode characters (two bytes per char) are dealt with separately with </a:t>
            </a:r>
            <a:r>
              <a:rPr lang="en-NZ" altLang="en-US" dirty="0" smtClean="0"/>
              <a:t>Reader/Writers </a:t>
            </a:r>
            <a:r>
              <a:rPr lang="en-NZ" altLang="en-US" dirty="0"/>
              <a:t>(and their subclasses).</a:t>
            </a:r>
          </a:p>
          <a:p>
            <a:r>
              <a:rPr lang="en-NZ" altLang="en-US" b="1" dirty="0">
                <a:solidFill>
                  <a:srgbClr val="FF0000"/>
                </a:solidFill>
              </a:rPr>
              <a:t>Byte oriented I/O </a:t>
            </a:r>
            <a:r>
              <a:rPr lang="en-NZ" altLang="en-US" dirty="0"/>
              <a:t>is dealt with by </a:t>
            </a:r>
            <a:r>
              <a:rPr lang="en-NZ" altLang="en-US" dirty="0" err="1"/>
              <a:t>InputStream</a:t>
            </a:r>
            <a:r>
              <a:rPr lang="en-NZ" altLang="en-US" dirty="0"/>
              <a:t>, </a:t>
            </a:r>
            <a:r>
              <a:rPr lang="en-NZ" altLang="en-US" dirty="0" err="1"/>
              <a:t>OutputStream</a:t>
            </a:r>
            <a:r>
              <a:rPr lang="en-NZ" altLang="en-US" dirty="0"/>
              <a:t> and their subclasses.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81" y="179167"/>
            <a:ext cx="9794709" cy="65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0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9" b="16310"/>
          <a:stretch/>
        </p:blipFill>
        <p:spPr>
          <a:xfrm rot="158006">
            <a:off x="698914" y="1690688"/>
            <a:ext cx="9865618" cy="3503056"/>
          </a:xfrm>
        </p:spPr>
      </p:pic>
    </p:spTree>
    <p:extLst>
      <p:ext uri="{BB962C8B-B14F-4D97-AF65-F5344CB8AC3E}">
        <p14:creationId xmlns:p14="http://schemas.microsoft.com/office/powerpoint/2010/main" val="76755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File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/>
              <a:t>Typical pattern for file processing is:</a:t>
            </a:r>
          </a:p>
          <a:p>
            <a:r>
              <a:rPr lang="en-NZ" altLang="en-US" dirty="0"/>
              <a:t>OPEN A FILE</a:t>
            </a:r>
          </a:p>
          <a:p>
            <a:r>
              <a:rPr lang="en-NZ" altLang="en-US" dirty="0"/>
              <a:t>CHECK FILE OPENED</a:t>
            </a:r>
          </a:p>
          <a:p>
            <a:r>
              <a:rPr lang="en-NZ" altLang="en-US" dirty="0"/>
              <a:t>READ/WRITE FROM/TO FILE</a:t>
            </a:r>
          </a:p>
          <a:p>
            <a:r>
              <a:rPr lang="en-NZ" altLang="en-US" dirty="0"/>
              <a:t>CLOSE FILE</a:t>
            </a:r>
          </a:p>
          <a:p>
            <a:r>
              <a:rPr lang="en-NZ" altLang="en-US" dirty="0"/>
              <a:t>Input and Output streams have close method (output may also use flush)</a:t>
            </a:r>
            <a:endParaRPr lang="en-A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or Open A file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4128" y="4166875"/>
            <a:ext cx="695113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 file in Java, you can use the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createNewFile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method.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7831" y="1947750"/>
            <a:ext cx="10748211" cy="4801314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The File class of the java.io package is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used to perform various operations on files and directories.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There is another package named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java.nio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.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we need to import the </a:t>
            </a:r>
            <a:r>
              <a:rPr lang="en-US" altLang="en-US" dirty="0" err="1">
                <a:cs typeface="Arial" panose="020B0604020202020204" pitchFamily="34" charset="0"/>
              </a:rPr>
              <a:t>java.io.File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	Syntax :</a:t>
            </a:r>
          </a:p>
          <a:p>
            <a:pPr defTabSz="914400"/>
            <a:r>
              <a:rPr lang="en-US" altLang="en-US" dirty="0" smtClean="0">
                <a:cs typeface="Arial" panose="020B0604020202020204" pitchFamily="34" charset="0"/>
              </a:rPr>
              <a:t>		</a:t>
            </a:r>
            <a:r>
              <a:rPr lang="en-US" altLang="en-US" sz="2400" dirty="0" smtClean="0">
                <a:cs typeface="Arial" panose="020B0604020202020204" pitchFamily="34" charset="0"/>
              </a:rPr>
              <a:t>File </a:t>
            </a:r>
            <a:r>
              <a:rPr lang="en-US" altLang="en-US" sz="2400" dirty="0" err="1">
                <a:cs typeface="Arial" panose="020B0604020202020204" pitchFamily="34" charset="0"/>
              </a:rPr>
              <a:t>file</a:t>
            </a:r>
            <a:r>
              <a:rPr lang="en-US" altLang="en-US" sz="2400" dirty="0">
                <a:cs typeface="Arial" panose="020B0604020202020204" pitchFamily="34" charset="0"/>
              </a:rPr>
              <a:t> = new File(String </a:t>
            </a:r>
            <a:r>
              <a:rPr lang="en-US" altLang="en-US" sz="2400" dirty="0" err="1">
                <a:cs typeface="Arial" panose="020B0604020202020204" pitchFamily="34" charset="0"/>
              </a:rPr>
              <a:t>pathName</a:t>
            </a:r>
            <a:r>
              <a:rPr lang="en-US" altLang="en-US" sz="2400" dirty="0">
                <a:cs typeface="Arial" panose="020B0604020202020204" pitchFamily="34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To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create a file in Java, 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we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can use the </a:t>
            </a:r>
            <a:r>
              <a:rPr lang="en-US" altLang="en-US" dirty="0" err="1">
                <a:solidFill>
                  <a:srgbClr val="DC143C"/>
                </a:solidFill>
                <a:cs typeface="Arial" panose="020B0604020202020204" pitchFamily="34" charset="0"/>
              </a:rPr>
              <a:t>createNewFile</a:t>
            </a:r>
            <a:r>
              <a:rPr lang="en-US" altLang="en-US" dirty="0">
                <a:solidFill>
                  <a:srgbClr val="DC143C"/>
                </a:solidFill>
                <a:cs typeface="Arial" panose="020B0604020202020204" pitchFamily="34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method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/>
            <a:r>
              <a:rPr lang="en-US" altLang="en-US" dirty="0" smtClean="0"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cs typeface="Arial" panose="020B0604020202020204" pitchFamily="34" charset="0"/>
              </a:rPr>
              <a:t>File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myObj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9A6E3A"/>
                </a:solidFill>
                <a:cs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77AA"/>
                </a:solidFill>
                <a:cs typeface="Arial" panose="020B0604020202020204" pitchFamily="34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cs typeface="Arial" panose="020B0604020202020204" pitchFamily="34" charset="0"/>
              </a:rPr>
              <a:t>File</a:t>
            </a:r>
            <a:r>
              <a:rPr lang="en-US" altLang="en-US" dirty="0">
                <a:solidFill>
                  <a:srgbClr val="999999"/>
                </a:solidFill>
                <a:cs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669900"/>
                </a:solidFill>
                <a:cs typeface="Arial" panose="020B0604020202020204" pitchFamily="34" charset="0"/>
              </a:rPr>
              <a:t>"filename.txt"</a:t>
            </a:r>
            <a:r>
              <a:rPr lang="en-US" altLang="en-US" dirty="0">
                <a:solidFill>
                  <a:srgbClr val="999999"/>
                </a:solidFill>
                <a:cs typeface="Arial" panose="020B0604020202020204" pitchFamily="34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/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77AA"/>
                </a:solidFill>
                <a:cs typeface="Arial" panose="020B0604020202020204" pitchFamily="34" charset="0"/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999999"/>
                </a:solidFill>
                <a:cs typeface="Arial" panose="020B0604020202020204" pitchFamily="34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myObj</a:t>
            </a:r>
            <a:r>
              <a:rPr lang="en-US" altLang="en-US" dirty="0" err="1">
                <a:solidFill>
                  <a:srgbClr val="999999"/>
                </a:solidFill>
                <a:cs typeface="Arial" panose="020B0604020202020204" pitchFamily="34" charset="0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cs typeface="Arial" panose="020B0604020202020204" pitchFamily="34" charset="0"/>
              </a:rPr>
              <a:t>createNewFile</a:t>
            </a:r>
            <a:r>
              <a:rPr lang="en-US" altLang="en-US" dirty="0">
                <a:solidFill>
                  <a:srgbClr val="999999"/>
                </a:solidFill>
                <a:cs typeface="Arial" panose="020B0604020202020204" pitchFamily="34" charset="0"/>
              </a:rPr>
              <a:t>())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/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999999"/>
                </a:solidFill>
                <a:cs typeface="Arial" panose="020B0604020202020204" pitchFamily="34" charset="0"/>
              </a:rPr>
              <a:t>{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defTabSz="914400"/>
            <a:r>
              <a:rPr lang="en-US" altLang="en-US" dirty="0" smtClean="0">
                <a:solidFill>
                  <a:srgbClr val="DD4A68"/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err="1" smtClean="0">
                <a:solidFill>
                  <a:srgbClr val="DD4A68"/>
                </a:solidFill>
                <a:cs typeface="Arial" panose="020B0604020202020204" pitchFamily="34" charset="0"/>
              </a:rPr>
              <a:t>System</a:t>
            </a:r>
            <a:r>
              <a:rPr lang="en-US" altLang="en-US" dirty="0" err="1" smtClean="0">
                <a:solidFill>
                  <a:srgbClr val="999999"/>
                </a:solidFill>
                <a:cs typeface="Arial" panose="020B0604020202020204" pitchFamily="34" charset="0"/>
              </a:rPr>
              <a:t>.</a:t>
            </a:r>
            <a:r>
              <a:rPr lang="en-US" altLang="en-US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out</a:t>
            </a:r>
            <a:r>
              <a:rPr lang="en-US" altLang="en-US" dirty="0" err="1" smtClean="0">
                <a:solidFill>
                  <a:srgbClr val="999999"/>
                </a:solidFill>
                <a:cs typeface="Arial" panose="020B0604020202020204" pitchFamily="34" charset="0"/>
              </a:rPr>
              <a:t>.</a:t>
            </a:r>
            <a:r>
              <a:rPr lang="en-US" altLang="en-US" dirty="0" err="1" smtClean="0">
                <a:solidFill>
                  <a:srgbClr val="DD4A68"/>
                </a:solidFill>
                <a:cs typeface="Arial" panose="020B0604020202020204" pitchFamily="34" charset="0"/>
              </a:rPr>
              <a:t>println</a:t>
            </a:r>
            <a:r>
              <a:rPr lang="en-US" altLang="en-US" dirty="0">
                <a:solidFill>
                  <a:srgbClr val="999999"/>
                </a:solidFill>
                <a:cs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669900"/>
                </a:solidFill>
                <a:cs typeface="Arial" panose="020B0604020202020204" pitchFamily="34" charset="0"/>
              </a:rPr>
              <a:t>"File created: "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9A6E3A"/>
                </a:solidFill>
                <a:cs typeface="Arial" panose="020B0604020202020204" pitchFamily="34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myObj</a:t>
            </a:r>
            <a:r>
              <a:rPr lang="en-US" altLang="en-US" dirty="0" err="1">
                <a:solidFill>
                  <a:srgbClr val="999999"/>
                </a:solidFill>
                <a:cs typeface="Arial" panose="020B0604020202020204" pitchFamily="34" charset="0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cs typeface="Arial" panose="020B0604020202020204" pitchFamily="34" charset="0"/>
              </a:rPr>
              <a:t>getName</a:t>
            </a:r>
            <a:r>
              <a:rPr lang="en-US" altLang="en-US" dirty="0">
                <a:solidFill>
                  <a:srgbClr val="999999"/>
                </a:solidFill>
                <a:cs typeface="Arial" panose="020B0604020202020204" pitchFamily="34" charset="0"/>
              </a:rPr>
              <a:t>());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rgbClr val="999999"/>
                </a:solidFill>
                <a:cs typeface="Arial" panose="020B0604020202020204" pitchFamily="34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defTabSz="914400"/>
            <a:r>
              <a:rPr lang="en-US" altLang="en-US" dirty="0" smtClean="0">
                <a:solidFill>
                  <a:srgbClr val="0077AA"/>
                </a:solidFill>
                <a:cs typeface="Arial" panose="020B0604020202020204" pitchFamily="34" charset="0"/>
              </a:rPr>
              <a:t> else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defTabSz="914400"/>
            <a:r>
              <a:rPr lang="en-US" altLang="en-US" dirty="0" smtClean="0">
                <a:solidFill>
                  <a:srgbClr val="999999"/>
                </a:solidFill>
                <a:cs typeface="Arial" panose="020B0604020202020204" pitchFamily="34" charset="0"/>
              </a:rPr>
              <a:t> {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defTabSz="914400"/>
            <a:r>
              <a:rPr lang="en-US" altLang="en-US" dirty="0" smtClean="0">
                <a:solidFill>
                  <a:srgbClr val="DD4A68"/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err="1" smtClean="0">
                <a:solidFill>
                  <a:srgbClr val="DD4A68"/>
                </a:solidFill>
                <a:cs typeface="Arial" panose="020B0604020202020204" pitchFamily="34" charset="0"/>
              </a:rPr>
              <a:t>System</a:t>
            </a:r>
            <a:r>
              <a:rPr lang="en-US" altLang="en-US" dirty="0" err="1" smtClean="0">
                <a:solidFill>
                  <a:srgbClr val="999999"/>
                </a:solidFill>
                <a:cs typeface="Arial" panose="020B0604020202020204" pitchFamily="34" charset="0"/>
              </a:rPr>
              <a:t>.</a:t>
            </a:r>
            <a:r>
              <a:rPr lang="en-US" altLang="en-US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out</a:t>
            </a:r>
            <a:r>
              <a:rPr lang="en-US" altLang="en-US" dirty="0" err="1" smtClean="0">
                <a:solidFill>
                  <a:srgbClr val="999999"/>
                </a:solidFill>
                <a:cs typeface="Arial" panose="020B0604020202020204" pitchFamily="34" charset="0"/>
              </a:rPr>
              <a:t>.</a:t>
            </a:r>
            <a:r>
              <a:rPr lang="en-US" altLang="en-US" dirty="0" err="1" smtClean="0">
                <a:solidFill>
                  <a:srgbClr val="DD4A68"/>
                </a:solidFill>
                <a:cs typeface="Arial" panose="020B0604020202020204" pitchFamily="34" charset="0"/>
              </a:rPr>
              <a:t>println</a:t>
            </a:r>
            <a:r>
              <a:rPr lang="en-US" altLang="en-US" dirty="0">
                <a:solidFill>
                  <a:srgbClr val="999999"/>
                </a:solidFill>
                <a:cs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669900"/>
                </a:solidFill>
                <a:cs typeface="Arial" panose="020B0604020202020204" pitchFamily="34" charset="0"/>
              </a:rPr>
              <a:t>"File already exists</a:t>
            </a:r>
            <a:r>
              <a:rPr lang="en-US" altLang="en-US" dirty="0" smtClean="0">
                <a:solidFill>
                  <a:srgbClr val="669900"/>
                </a:solidFill>
                <a:cs typeface="Arial" panose="020B0604020202020204" pitchFamily="34" charset="0"/>
              </a:rPr>
              <a:t>."</a:t>
            </a:r>
            <a:r>
              <a:rPr lang="en-US" altLang="en-US" dirty="0" smtClean="0">
                <a:solidFill>
                  <a:srgbClr val="999999"/>
                </a:solidFill>
                <a:cs typeface="Arial" panose="020B0604020202020204" pitchFamily="34" charset="0"/>
              </a:rPr>
              <a:t>);	}</a:t>
            </a:r>
            <a:r>
              <a:rPr lang="en-US" altLang="en-US" dirty="0" smtClean="0">
                <a:cs typeface="Arial" panose="020B0604020202020204" pitchFamily="34" charset="0"/>
              </a:rPr>
              <a:t> </a:t>
            </a:r>
            <a:endParaRPr lang="en-US" altLang="en-US" dirty="0">
              <a:cs typeface="Arial" panose="020B0604020202020204" pitchFamily="34" charset="0"/>
            </a:endParaRPr>
          </a:p>
          <a:p>
            <a:pPr defTabSz="914400"/>
            <a:endParaRPr lang="en-US" altLang="en-US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34743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44379" y="218116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64105" y="2478505"/>
            <a:ext cx="7267074" cy="930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encounter error (complete code)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55160" y="1653946"/>
            <a:ext cx="11167872" cy="52449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	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"filename.txt"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OR</a:t>
            </a:r>
            <a:endParaRPr lang="en-US" altLang="en-US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DD4A68"/>
                </a:solidFill>
                <a:latin typeface="Consolas" panose="020B0609020204030204" pitchFamily="49" charset="0"/>
              </a:rPr>
              <a:t>	File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myObj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"C:\\Users\\MyName\\filename.txt"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createNewFile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	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"File created: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	else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	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"File already exists."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	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"An error occurred."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printStackTrace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95663" y="2462463"/>
            <a:ext cx="7355305" cy="1010653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17397</TotalTime>
  <Words>817</Words>
  <Application>Microsoft Office PowerPoint</Application>
  <PresentationFormat>Widescreen</PresentationFormat>
  <Paragraphs>190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Consolas</vt:lpstr>
      <vt:lpstr>Droid Sans Mono</vt:lpstr>
      <vt:lpstr>Tw Cen MT</vt:lpstr>
      <vt:lpstr>Tw Cen MT Condensed</vt:lpstr>
      <vt:lpstr>Verdana</vt:lpstr>
      <vt:lpstr>Wingdings</vt:lpstr>
      <vt:lpstr>Wingdings 3</vt:lpstr>
      <vt:lpstr>Integral</vt:lpstr>
      <vt:lpstr>Object Oriented Programming (OOP) I/O Communication</vt:lpstr>
      <vt:lpstr>File</vt:lpstr>
      <vt:lpstr>I/O Overview</vt:lpstr>
      <vt:lpstr>The I/O Zoo</vt:lpstr>
      <vt:lpstr>PowerPoint Presentation</vt:lpstr>
      <vt:lpstr>PowerPoint Presentation</vt:lpstr>
      <vt:lpstr>File Processing</vt:lpstr>
      <vt:lpstr>Create or Open A file</vt:lpstr>
      <vt:lpstr>May encounter error (complete code)</vt:lpstr>
      <vt:lpstr>InputStream hierarchy</vt:lpstr>
      <vt:lpstr>Java File Operation Methods</vt:lpstr>
      <vt:lpstr>Writing Bytes</vt:lpstr>
      <vt:lpstr>Example</vt:lpstr>
      <vt:lpstr>Reading Bytes</vt:lpstr>
      <vt:lpstr>Read A file</vt:lpstr>
      <vt:lpstr>OutputStream hierachy</vt:lpstr>
      <vt:lpstr>Delete a file</vt:lpstr>
      <vt:lpstr>Object Streams</vt:lpstr>
      <vt:lpstr>Object File</vt:lpstr>
      <vt:lpstr>Example</vt:lpstr>
      <vt:lpstr>PowerPoint Presentation</vt:lpstr>
      <vt:lpstr>Writes objects to the output stream</vt:lpstr>
      <vt:lpstr>Read Object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Administrator</cp:lastModifiedBy>
  <cp:revision>365</cp:revision>
  <dcterms:created xsi:type="dcterms:W3CDTF">2019-01-21T07:30:30Z</dcterms:created>
  <dcterms:modified xsi:type="dcterms:W3CDTF">2023-05-07T19:01:31Z</dcterms:modified>
</cp:coreProperties>
</file>