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62" r:id="rId6"/>
    <p:sldId id="259" r:id="rId7"/>
    <p:sldId id="263" r:id="rId8"/>
    <p:sldId id="264" r:id="rId9"/>
    <p:sldId id="265" r:id="rId10"/>
    <p:sldId id="269" r:id="rId11"/>
    <p:sldId id="270" r:id="rId12"/>
    <p:sldId id="271" r:id="rId13"/>
    <p:sldId id="298" r:id="rId14"/>
    <p:sldId id="290" r:id="rId15"/>
    <p:sldId id="297" r:id="rId16"/>
    <p:sldId id="291" r:id="rId17"/>
    <p:sldId id="294" r:id="rId18"/>
    <p:sldId id="293" r:id="rId19"/>
    <p:sldId id="295" r:id="rId20"/>
    <p:sldId id="292" r:id="rId21"/>
    <p:sldId id="296"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89D94-DA0E-49AB-B88D-B182A3FD959F}"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F3129-010F-4983-B093-6C5CF48B6FBB}" type="slidenum">
              <a:rPr lang="en-US" smtClean="0"/>
              <a:t>‹#›</a:t>
            </a:fld>
            <a:endParaRPr lang="en-US"/>
          </a:p>
        </p:txBody>
      </p:sp>
    </p:spTree>
    <p:extLst>
      <p:ext uri="{BB962C8B-B14F-4D97-AF65-F5344CB8AC3E}">
        <p14:creationId xmlns:p14="http://schemas.microsoft.com/office/powerpoint/2010/main" val="3811047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Pakistani</a:t>
            </a:r>
            <a:r>
              <a:rPr lang="en-US" baseline="0" dirty="0"/>
              <a:t> Cricketers Network example</a:t>
            </a:r>
            <a:endParaRPr lang="en-US" dirty="0"/>
          </a:p>
        </p:txBody>
      </p:sp>
      <p:sp>
        <p:nvSpPr>
          <p:cNvPr id="4" name="Slide Number Placeholder 3"/>
          <p:cNvSpPr>
            <a:spLocks noGrp="1"/>
          </p:cNvSpPr>
          <p:nvPr>
            <p:ph type="sldNum" sz="quarter" idx="10"/>
          </p:nvPr>
        </p:nvSpPr>
        <p:spPr/>
        <p:txBody>
          <a:bodyPr/>
          <a:lstStyle/>
          <a:p>
            <a:fld id="{3D3F3129-010F-4983-B093-6C5CF48B6FBB}" type="slidenum">
              <a:rPr lang="en-US" smtClean="0"/>
              <a:t>2</a:t>
            </a:fld>
            <a:endParaRPr lang="en-US"/>
          </a:p>
        </p:txBody>
      </p:sp>
    </p:spTree>
    <p:extLst>
      <p:ext uri="{BB962C8B-B14F-4D97-AF65-F5344CB8AC3E}">
        <p14:creationId xmlns:p14="http://schemas.microsoft.com/office/powerpoint/2010/main" val="11435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p9:notes"/>
          <p:cNvSpPr txBox="1">
            <a:spLocks noGrp="1"/>
          </p:cNvSpPr>
          <p:nvPr>
            <p:ph type="body" idx="1"/>
          </p:nvPr>
        </p:nvSpPr>
        <p:spPr>
          <a:xfrm>
            <a:off x="974725" y="4560887"/>
            <a:ext cx="5365750" cy="4319587"/>
          </a:xfrm>
          <a:prstGeom prst="rect">
            <a:avLst/>
          </a:prstGeom>
        </p:spPr>
        <p:txBody>
          <a:bodyPr spcFirstLastPara="1" wrap="square" lIns="96625" tIns="48325" rIns="96625" bIns="48325" anchor="t" anchorCtr="0">
            <a:noAutofit/>
          </a:bodyPr>
          <a:lstStyle/>
          <a:p>
            <a:pPr marL="0" lvl="0" indent="0" algn="l" rtl="0">
              <a:spcBef>
                <a:spcPts val="0"/>
              </a:spcBef>
              <a:spcAft>
                <a:spcPts val="0"/>
              </a:spcAft>
              <a:buNone/>
            </a:pPr>
            <a:endParaRPr/>
          </a:p>
        </p:txBody>
      </p:sp>
      <p:sp>
        <p:nvSpPr>
          <p:cNvPr id="2173" name="Google Shape;2173;p9:notes"/>
          <p:cNvSpPr>
            <a:spLocks noGrp="1" noRot="1" noChangeAspect="1"/>
          </p:cNvSpPr>
          <p:nvPr>
            <p:ph type="sldImg" idx="2"/>
          </p:nvPr>
        </p:nvSpPr>
        <p:spPr>
          <a:xfrm>
            <a:off x="458788"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10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B44B64-8CE7-4128-90E4-BB7F3992BD2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89117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44B64-8CE7-4128-90E4-BB7F3992BD2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315491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44B64-8CE7-4128-90E4-BB7F3992BD2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51644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44B64-8CE7-4128-90E4-BB7F3992BD2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137514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B44B64-8CE7-4128-90E4-BB7F3992BD2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156522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B44B64-8CE7-4128-90E4-BB7F3992BD2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297006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B44B64-8CE7-4128-90E4-BB7F3992BD25}"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207847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44B64-8CE7-4128-90E4-BB7F3992BD25}"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241971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44B64-8CE7-4128-90E4-BB7F3992BD25}"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22223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44B64-8CE7-4128-90E4-BB7F3992BD2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172899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44B64-8CE7-4128-90E4-BB7F3992BD2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2B253-2375-41DF-9C0D-188A76DDBC63}" type="slidenum">
              <a:rPr lang="en-US" smtClean="0"/>
              <a:t>‹#›</a:t>
            </a:fld>
            <a:endParaRPr lang="en-US"/>
          </a:p>
        </p:txBody>
      </p:sp>
    </p:spTree>
    <p:extLst>
      <p:ext uri="{BB962C8B-B14F-4D97-AF65-F5344CB8AC3E}">
        <p14:creationId xmlns:p14="http://schemas.microsoft.com/office/powerpoint/2010/main" val="353388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44B64-8CE7-4128-90E4-BB7F3992BD25}"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2B253-2375-41DF-9C0D-188A76DDBC63}" type="slidenum">
              <a:rPr lang="en-US" smtClean="0"/>
              <a:t>‹#›</a:t>
            </a:fld>
            <a:endParaRPr lang="en-US"/>
          </a:p>
        </p:txBody>
      </p:sp>
    </p:spTree>
    <p:extLst>
      <p:ext uri="{BB962C8B-B14F-4D97-AF65-F5344CB8AC3E}">
        <p14:creationId xmlns:p14="http://schemas.microsoft.com/office/powerpoint/2010/main" val="252036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Internet, and IT Security</a:t>
            </a:r>
          </a:p>
        </p:txBody>
      </p:sp>
      <p:sp>
        <p:nvSpPr>
          <p:cNvPr id="3" name="Subtitle 2"/>
          <p:cNvSpPr>
            <a:spLocks noGrp="1"/>
          </p:cNvSpPr>
          <p:nvPr>
            <p:ph type="subTitle" idx="1"/>
          </p:nvPr>
        </p:nvSpPr>
        <p:spPr>
          <a:xfrm>
            <a:off x="2105891" y="5137728"/>
            <a:ext cx="9144000" cy="1655762"/>
          </a:xfrm>
        </p:spPr>
        <p:txBody>
          <a:bodyPr/>
          <a:lstStyle/>
          <a:p>
            <a:r>
              <a:rPr lang="en-US" dirty="0"/>
              <a:t>						Muhammad Ali</a:t>
            </a:r>
          </a:p>
        </p:txBody>
      </p:sp>
    </p:spTree>
    <p:extLst>
      <p:ext uri="{BB962C8B-B14F-4D97-AF65-F5344CB8AC3E}">
        <p14:creationId xmlns:p14="http://schemas.microsoft.com/office/powerpoint/2010/main" val="222838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(Electronic mail)</a:t>
            </a:r>
          </a:p>
        </p:txBody>
      </p:sp>
      <p:sp>
        <p:nvSpPr>
          <p:cNvPr id="3" name="Content Placeholder 2"/>
          <p:cNvSpPr>
            <a:spLocks noGrp="1"/>
          </p:cNvSpPr>
          <p:nvPr>
            <p:ph idx="1"/>
          </p:nvPr>
        </p:nvSpPr>
        <p:spPr/>
        <p:txBody>
          <a:bodyPr/>
          <a:lstStyle/>
          <a:p>
            <a:r>
              <a:rPr lang="en-US" dirty="0"/>
              <a:t>is </a:t>
            </a:r>
            <a:r>
              <a:rPr lang="en-US" b="1" dirty="0"/>
              <a:t>a communication method that uses electronic devices to deliver messages across computer networks</a:t>
            </a:r>
            <a:r>
              <a:rPr lang="en-US" dirty="0"/>
              <a:t>.</a:t>
            </a:r>
          </a:p>
          <a:p>
            <a:endParaRPr lang="en-US" dirty="0"/>
          </a:p>
        </p:txBody>
      </p:sp>
      <p:pic>
        <p:nvPicPr>
          <p:cNvPr id="4" name="Picture 3"/>
          <p:cNvPicPr>
            <a:picLocks noChangeAspect="1"/>
          </p:cNvPicPr>
          <p:nvPr/>
        </p:nvPicPr>
        <p:blipFill>
          <a:blip r:embed="rId2"/>
          <a:stretch>
            <a:fillRect/>
          </a:stretch>
        </p:blipFill>
        <p:spPr>
          <a:xfrm>
            <a:off x="3078739" y="2877849"/>
            <a:ext cx="5286375" cy="3152775"/>
          </a:xfrm>
          <a:prstGeom prst="rect">
            <a:avLst/>
          </a:prstGeom>
        </p:spPr>
      </p:pic>
    </p:spTree>
    <p:extLst>
      <p:ext uri="{BB962C8B-B14F-4D97-AF65-F5344CB8AC3E}">
        <p14:creationId xmlns:p14="http://schemas.microsoft.com/office/powerpoint/2010/main" val="20155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and Social Networking sites</a:t>
            </a:r>
          </a:p>
        </p:txBody>
      </p:sp>
      <p:pic>
        <p:nvPicPr>
          <p:cNvPr id="4" name="Content Placeholder 3"/>
          <p:cNvPicPr>
            <a:picLocks noGrp="1" noChangeAspect="1"/>
          </p:cNvPicPr>
          <p:nvPr>
            <p:ph idx="1"/>
          </p:nvPr>
        </p:nvPicPr>
        <p:blipFill>
          <a:blip r:embed="rId2"/>
          <a:stretch>
            <a:fillRect/>
          </a:stretch>
        </p:blipFill>
        <p:spPr>
          <a:xfrm>
            <a:off x="6636327" y="2104954"/>
            <a:ext cx="5374698" cy="3543300"/>
          </a:xfrm>
          <a:prstGeom prst="rect">
            <a:avLst/>
          </a:prstGeom>
        </p:spPr>
      </p:pic>
      <p:sp>
        <p:nvSpPr>
          <p:cNvPr id="5" name="Rectangle 4"/>
          <p:cNvSpPr/>
          <p:nvPr/>
        </p:nvSpPr>
        <p:spPr>
          <a:xfrm>
            <a:off x="415636" y="3653840"/>
            <a:ext cx="6096000" cy="1477328"/>
          </a:xfrm>
          <a:prstGeom prst="rect">
            <a:avLst/>
          </a:prstGeom>
        </p:spPr>
        <p:txBody>
          <a:bodyPr>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Facebook</a:t>
            </a:r>
          </a:p>
          <a:p>
            <a:pPr marL="285750" indent="-285750">
              <a:buFont typeface="Arial" panose="020B0604020202020204" pitchFamily="34" charset="0"/>
              <a:buChar char="•"/>
            </a:pPr>
            <a:r>
              <a:rPr lang="en-US" dirty="0" err="1"/>
              <a:t>Linkedin</a:t>
            </a:r>
            <a:endParaRPr lang="en-US" dirty="0"/>
          </a:p>
          <a:p>
            <a:pPr marL="285750" indent="-285750">
              <a:buFont typeface="Arial" panose="020B0604020202020204" pitchFamily="34" charset="0"/>
              <a:buChar char="•"/>
            </a:pPr>
            <a:r>
              <a:rPr lang="en-US" dirty="0" err="1"/>
              <a:t>youwube</a:t>
            </a:r>
            <a:r>
              <a:rPr lang="en-US" dirty="0"/>
              <a:t> </a:t>
            </a:r>
          </a:p>
          <a:p>
            <a:endParaRPr lang="en-US" dirty="0"/>
          </a:p>
        </p:txBody>
      </p:sp>
      <p:sp>
        <p:nvSpPr>
          <p:cNvPr id="6" name="Rectangle 5"/>
          <p:cNvSpPr/>
          <p:nvPr/>
        </p:nvSpPr>
        <p:spPr>
          <a:xfrm>
            <a:off x="540327" y="2251523"/>
            <a:ext cx="6096000" cy="1200329"/>
          </a:xfrm>
          <a:prstGeom prst="rect">
            <a:avLst/>
          </a:prstGeom>
        </p:spPr>
        <p:txBody>
          <a:bodyPr>
            <a:spAutoFit/>
          </a:bodyPr>
          <a:lstStyle/>
          <a:p>
            <a:r>
              <a:rPr lang="en-US" b="0" i="0" dirty="0">
                <a:solidFill>
                  <a:srgbClr val="4D5156"/>
                </a:solidFill>
                <a:effectLst/>
                <a:latin typeface="arial" panose="020B0604020202020204" pitchFamily="34" charset="0"/>
              </a:rPr>
              <a:t>A collaborative network is a network consisting </a:t>
            </a:r>
          </a:p>
          <a:p>
            <a:r>
              <a:rPr lang="en-US" b="0" i="0" dirty="0">
                <a:solidFill>
                  <a:srgbClr val="4D5156"/>
                </a:solidFill>
                <a:effectLst/>
                <a:latin typeface="arial" panose="020B0604020202020204" pitchFamily="34" charset="0"/>
              </a:rPr>
              <a:t>of a variety of entities that are largely autonomous, geographically distributed, and heterogeneous in terms of their operating environment, culture, .</a:t>
            </a:r>
            <a:endParaRPr lang="en-US" dirty="0"/>
          </a:p>
        </p:txBody>
      </p:sp>
    </p:spTree>
    <p:extLst>
      <p:ext uri="{BB962C8B-B14F-4D97-AF65-F5344CB8AC3E}">
        <p14:creationId xmlns:p14="http://schemas.microsoft.com/office/powerpoint/2010/main" val="139655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t>
            </a:r>
          </a:p>
        </p:txBody>
      </p:sp>
      <p:sp>
        <p:nvSpPr>
          <p:cNvPr id="3" name="Content Placeholder 2"/>
          <p:cNvSpPr>
            <a:spLocks noGrp="1"/>
          </p:cNvSpPr>
          <p:nvPr>
            <p:ph idx="1"/>
          </p:nvPr>
        </p:nvSpPr>
        <p:spPr/>
        <p:txBody>
          <a:bodyPr/>
          <a:lstStyle/>
          <a:p>
            <a:r>
              <a:rPr lang="en-US" dirty="0"/>
              <a:t>Ecommerce or electronic commerce is </a:t>
            </a:r>
            <a:r>
              <a:rPr lang="en-US" b="1" dirty="0"/>
              <a:t>the trading of goods and services on the internet</a:t>
            </a:r>
          </a:p>
          <a:p>
            <a:endParaRPr lang="en-US" b="1" dirty="0"/>
          </a:p>
          <a:p>
            <a:endParaRPr lang="en-US" dirty="0"/>
          </a:p>
        </p:txBody>
      </p:sp>
      <p:pic>
        <p:nvPicPr>
          <p:cNvPr id="4" name="Picture 3"/>
          <p:cNvPicPr>
            <a:picLocks noChangeAspect="1"/>
          </p:cNvPicPr>
          <p:nvPr/>
        </p:nvPicPr>
        <p:blipFill>
          <a:blip r:embed="rId2"/>
          <a:stretch>
            <a:fillRect/>
          </a:stretch>
        </p:blipFill>
        <p:spPr>
          <a:xfrm>
            <a:off x="1791132" y="3756746"/>
            <a:ext cx="2790825" cy="1619250"/>
          </a:xfrm>
          <a:prstGeom prst="rect">
            <a:avLst/>
          </a:prstGeom>
        </p:spPr>
      </p:pic>
      <p:pic>
        <p:nvPicPr>
          <p:cNvPr id="5" name="Picture 4"/>
          <p:cNvPicPr>
            <a:picLocks noChangeAspect="1"/>
          </p:cNvPicPr>
          <p:nvPr/>
        </p:nvPicPr>
        <p:blipFill>
          <a:blip r:embed="rId3"/>
          <a:stretch>
            <a:fillRect/>
          </a:stretch>
        </p:blipFill>
        <p:spPr>
          <a:xfrm>
            <a:off x="6374606" y="3756746"/>
            <a:ext cx="2895600" cy="1533525"/>
          </a:xfrm>
          <a:prstGeom prst="rect">
            <a:avLst/>
          </a:prstGeom>
        </p:spPr>
      </p:pic>
    </p:spTree>
    <p:extLst>
      <p:ext uri="{BB962C8B-B14F-4D97-AF65-F5344CB8AC3E}">
        <p14:creationId xmlns:p14="http://schemas.microsoft.com/office/powerpoint/2010/main" val="25858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IT Security</a:t>
            </a:r>
          </a:p>
        </p:txBody>
      </p:sp>
      <p:sp>
        <p:nvSpPr>
          <p:cNvPr id="3" name="Content Placeholder 2"/>
          <p:cNvSpPr>
            <a:spLocks noGrp="1"/>
          </p:cNvSpPr>
          <p:nvPr>
            <p:ph idx="1"/>
          </p:nvPr>
        </p:nvSpPr>
        <p:spPr/>
        <p:txBody>
          <a:bodyPr>
            <a:normAutofit fontScale="92500"/>
          </a:bodyPr>
          <a:lstStyle/>
          <a:p>
            <a:r>
              <a:rPr lang="en-US" b="1" dirty="0"/>
              <a:t>Reducing the risk of data breaches and attacks in IT systems</a:t>
            </a:r>
            <a:r>
              <a:rPr lang="en-US" dirty="0"/>
              <a:t>. [</a:t>
            </a:r>
            <a:r>
              <a:rPr lang="en-US" dirty="0" err="1"/>
              <a:t>readteam</a:t>
            </a:r>
            <a:r>
              <a:rPr lang="en-US" dirty="0"/>
              <a:t>]</a:t>
            </a:r>
          </a:p>
          <a:p>
            <a:endParaRPr lang="en-US" dirty="0"/>
          </a:p>
          <a:p>
            <a:endParaRPr lang="en-US" dirty="0"/>
          </a:p>
          <a:p>
            <a:r>
              <a:rPr lang="en-US" dirty="0"/>
              <a:t>Applying security controls to prevent unauthorized access to sensitive information. [</a:t>
            </a:r>
            <a:r>
              <a:rPr lang="en-US" dirty="0" err="1"/>
              <a:t>readteam</a:t>
            </a:r>
            <a:r>
              <a:rPr lang="en-US" dirty="0"/>
              <a:t>]</a:t>
            </a:r>
          </a:p>
          <a:p>
            <a:endParaRPr lang="en-US" dirty="0"/>
          </a:p>
          <a:p>
            <a:endParaRPr lang="en-US" dirty="0"/>
          </a:p>
          <a:p>
            <a:r>
              <a:rPr lang="en-US" dirty="0"/>
              <a:t>Preventing disruption of services, e.g., denial-of-service attacks. Protecting IT systems and networks from exploitation by outsiders[</a:t>
            </a:r>
            <a:r>
              <a:rPr lang="en-US" dirty="0" err="1"/>
              <a:t>readteam</a:t>
            </a:r>
            <a:r>
              <a:rPr lang="en-US" dirty="0"/>
              <a:t>]</a:t>
            </a:r>
          </a:p>
          <a:p>
            <a:endParaRPr lang="en-US" dirty="0"/>
          </a:p>
        </p:txBody>
      </p:sp>
    </p:spTree>
    <p:extLst>
      <p:ext uri="{BB962C8B-B14F-4D97-AF65-F5344CB8AC3E}">
        <p14:creationId xmlns:p14="http://schemas.microsoft.com/office/powerpoint/2010/main" val="418288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Security </a:t>
            </a:r>
          </a:p>
        </p:txBody>
      </p:sp>
      <p:sp>
        <p:nvSpPr>
          <p:cNvPr id="3" name="Content Placeholder 2"/>
          <p:cNvSpPr>
            <a:spLocks noGrp="1"/>
          </p:cNvSpPr>
          <p:nvPr>
            <p:ph idx="1"/>
          </p:nvPr>
        </p:nvSpPr>
        <p:spPr/>
        <p:txBody>
          <a:bodyPr/>
          <a:lstStyle/>
          <a:p>
            <a:r>
              <a:rPr lang="en-US" dirty="0"/>
              <a:t>Information security, sometimes shortened to InfoSec, is the practice of protecting information by mitigating information risks. [wiki]</a:t>
            </a:r>
          </a:p>
          <a:p>
            <a:r>
              <a:rPr lang="en-US" dirty="0"/>
              <a:t>OR</a:t>
            </a:r>
          </a:p>
          <a:p>
            <a:r>
              <a:rPr lang="en-US" dirty="0"/>
              <a:t>Ensure confidentiality, Integrity and availability of information system such as hardware software etc. [NIST]</a:t>
            </a:r>
          </a:p>
          <a:p>
            <a:endParaRPr lang="en-US" dirty="0"/>
          </a:p>
        </p:txBody>
      </p:sp>
      <p:pic>
        <p:nvPicPr>
          <p:cNvPr id="5" name="Picture 4"/>
          <p:cNvPicPr>
            <a:picLocks noChangeAspect="1"/>
          </p:cNvPicPr>
          <p:nvPr/>
        </p:nvPicPr>
        <p:blipFill>
          <a:blip r:embed="rId2"/>
          <a:stretch>
            <a:fillRect/>
          </a:stretch>
        </p:blipFill>
        <p:spPr>
          <a:xfrm>
            <a:off x="4627418" y="4350326"/>
            <a:ext cx="2618509" cy="1688091"/>
          </a:xfrm>
          <a:prstGeom prst="rect">
            <a:avLst/>
          </a:prstGeom>
        </p:spPr>
      </p:pic>
      <p:sp>
        <p:nvSpPr>
          <p:cNvPr id="6" name="Rectangle 5"/>
          <p:cNvSpPr/>
          <p:nvPr/>
        </p:nvSpPr>
        <p:spPr>
          <a:xfrm>
            <a:off x="5488301" y="6061570"/>
            <a:ext cx="1215397" cy="369332"/>
          </a:xfrm>
          <a:prstGeom prst="rect">
            <a:avLst/>
          </a:prstGeom>
        </p:spPr>
        <p:txBody>
          <a:bodyPr wrap="none">
            <a:spAutoFit/>
          </a:bodyPr>
          <a:lstStyle/>
          <a:p>
            <a:r>
              <a:rPr lang="en-US" dirty="0"/>
              <a:t>IT Security </a:t>
            </a:r>
          </a:p>
        </p:txBody>
      </p:sp>
    </p:spTree>
    <p:extLst>
      <p:ext uri="{BB962C8B-B14F-4D97-AF65-F5344CB8AC3E}">
        <p14:creationId xmlns:p14="http://schemas.microsoft.com/office/powerpoint/2010/main" val="358419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CIA?</a:t>
            </a:r>
          </a:p>
        </p:txBody>
      </p:sp>
      <p:sp>
        <p:nvSpPr>
          <p:cNvPr id="3" name="Content Placeholder 2"/>
          <p:cNvSpPr>
            <a:spLocks noGrp="1"/>
          </p:cNvSpPr>
          <p:nvPr>
            <p:ph idx="1"/>
          </p:nvPr>
        </p:nvSpPr>
        <p:spPr/>
        <p:txBody>
          <a:bodyPr/>
          <a:lstStyle/>
          <a:p>
            <a:r>
              <a:rPr lang="en-US" dirty="0"/>
              <a:t>Three most important concept of security are CIA: CIA stands for Confidentiality, Integrity and Availability </a:t>
            </a:r>
          </a:p>
        </p:txBody>
      </p:sp>
      <p:pic>
        <p:nvPicPr>
          <p:cNvPr id="5" name="Picture 4"/>
          <p:cNvPicPr>
            <a:picLocks noChangeAspect="1"/>
          </p:cNvPicPr>
          <p:nvPr/>
        </p:nvPicPr>
        <p:blipFill>
          <a:blip r:embed="rId2"/>
          <a:stretch>
            <a:fillRect/>
          </a:stretch>
        </p:blipFill>
        <p:spPr>
          <a:xfrm>
            <a:off x="3906982" y="3007302"/>
            <a:ext cx="4003963" cy="2839316"/>
          </a:xfrm>
          <a:prstGeom prst="rect">
            <a:avLst/>
          </a:prstGeom>
        </p:spPr>
      </p:pic>
    </p:spTree>
    <p:extLst>
      <p:ext uri="{BB962C8B-B14F-4D97-AF65-F5344CB8AC3E}">
        <p14:creationId xmlns:p14="http://schemas.microsoft.com/office/powerpoint/2010/main" val="93856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Security concept (CIA) </a:t>
            </a:r>
          </a:p>
        </p:txBody>
      </p:sp>
      <p:sp>
        <p:nvSpPr>
          <p:cNvPr id="3" name="Content Placeholder 2"/>
          <p:cNvSpPr>
            <a:spLocks noGrp="1"/>
          </p:cNvSpPr>
          <p:nvPr>
            <p:ph idx="1"/>
          </p:nvPr>
        </p:nvSpPr>
        <p:spPr/>
        <p:txBody>
          <a:bodyPr/>
          <a:lstStyle/>
          <a:p>
            <a:r>
              <a:rPr lang="en-US" dirty="0">
                <a:solidFill>
                  <a:srgbClr val="FF0000"/>
                </a:solidFill>
              </a:rPr>
              <a:t>Confidentiality</a:t>
            </a:r>
            <a:r>
              <a:rPr lang="en-US" dirty="0"/>
              <a:t> measures are designed to prevent sensitive information from unauthorized access attempts. Such as photo, videos, transaction etc. [wiki]</a:t>
            </a:r>
          </a:p>
          <a:p>
            <a:r>
              <a:rPr lang="en-US" dirty="0">
                <a:solidFill>
                  <a:srgbClr val="FF0000"/>
                </a:solidFill>
              </a:rPr>
              <a:t>Integrity</a:t>
            </a:r>
            <a:r>
              <a:rPr lang="en-US" dirty="0"/>
              <a:t> means that </a:t>
            </a:r>
            <a:r>
              <a:rPr lang="en-US" b="1" dirty="0"/>
              <a:t>data or information in your system is maintained so that it is not modified or deleted by unauthorized parties</a:t>
            </a:r>
            <a:r>
              <a:rPr lang="en-US" dirty="0"/>
              <a:t>. [wiki]</a:t>
            </a:r>
          </a:p>
          <a:p>
            <a:r>
              <a:rPr lang="en-US" dirty="0">
                <a:solidFill>
                  <a:srgbClr val="FF0000"/>
                </a:solidFill>
              </a:rPr>
              <a:t>Availability</a:t>
            </a:r>
            <a:r>
              <a:rPr lang="en-US" dirty="0"/>
              <a:t> means that </a:t>
            </a:r>
            <a:r>
              <a:rPr lang="en-US" b="1" dirty="0"/>
              <a:t>systems and data are available to individuals when they need it under any circumstances, including power outages or natural disasters</a:t>
            </a:r>
            <a:r>
              <a:rPr lang="en-US" dirty="0"/>
              <a:t>. [wiki]</a:t>
            </a:r>
          </a:p>
          <a:p>
            <a:endParaRPr lang="en-US" dirty="0"/>
          </a:p>
          <a:p>
            <a:endParaRPr lang="en-US" dirty="0"/>
          </a:p>
        </p:txBody>
      </p:sp>
    </p:spTree>
    <p:extLst>
      <p:ext uri="{BB962C8B-B14F-4D97-AF65-F5344CB8AC3E}">
        <p14:creationId xmlns:p14="http://schemas.microsoft.com/office/powerpoint/2010/main" val="109261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a:t>
            </a:r>
          </a:p>
        </p:txBody>
      </p:sp>
      <p:sp>
        <p:nvSpPr>
          <p:cNvPr id="3" name="Content Placeholder 2"/>
          <p:cNvSpPr>
            <a:spLocks noGrp="1"/>
          </p:cNvSpPr>
          <p:nvPr>
            <p:ph idx="1"/>
          </p:nvPr>
        </p:nvSpPr>
        <p:spPr/>
        <p:txBody>
          <a:bodyPr/>
          <a:lstStyle/>
          <a:p>
            <a:r>
              <a:rPr lang="en-US" dirty="0"/>
              <a:t>Represents Potential  security harm to an Asset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326947" y="3201194"/>
            <a:ext cx="2457450" cy="1600200"/>
          </a:xfrm>
          <a:prstGeom prst="rect">
            <a:avLst/>
          </a:prstGeom>
        </p:spPr>
      </p:pic>
    </p:spTree>
    <p:extLst>
      <p:ext uri="{BB962C8B-B14F-4D97-AF65-F5344CB8AC3E}">
        <p14:creationId xmlns:p14="http://schemas.microsoft.com/office/powerpoint/2010/main" val="356645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a:t>
            </a:r>
          </a:p>
        </p:txBody>
      </p:sp>
      <p:sp>
        <p:nvSpPr>
          <p:cNvPr id="3" name="Content Placeholder 2"/>
          <p:cNvSpPr>
            <a:spLocks noGrp="1"/>
          </p:cNvSpPr>
          <p:nvPr>
            <p:ph idx="1"/>
          </p:nvPr>
        </p:nvSpPr>
        <p:spPr/>
        <p:txBody>
          <a:bodyPr/>
          <a:lstStyle/>
          <a:p>
            <a:r>
              <a:rPr lang="en-US" dirty="0"/>
              <a:t>Corrupt: loss of integrity</a:t>
            </a:r>
          </a:p>
          <a:p>
            <a:endParaRPr lang="en-US" dirty="0"/>
          </a:p>
          <a:p>
            <a:endParaRPr lang="en-US" dirty="0"/>
          </a:p>
          <a:p>
            <a:r>
              <a:rPr lang="en-US" dirty="0"/>
              <a:t>Leaky (loss of confidentiality)</a:t>
            </a:r>
          </a:p>
          <a:p>
            <a:endParaRPr lang="en-US" dirty="0"/>
          </a:p>
          <a:p>
            <a:endParaRPr lang="en-US" dirty="0"/>
          </a:p>
          <a:p>
            <a:r>
              <a:rPr lang="en-US" dirty="0"/>
              <a:t>Unavailability: (Loss of availability) </a:t>
            </a:r>
          </a:p>
        </p:txBody>
      </p:sp>
    </p:spTree>
    <p:extLst>
      <p:ext uri="{BB962C8B-B14F-4D97-AF65-F5344CB8AC3E}">
        <p14:creationId xmlns:p14="http://schemas.microsoft.com/office/powerpoint/2010/main" val="123399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and Attack types</a:t>
            </a:r>
          </a:p>
        </p:txBody>
      </p:sp>
      <p:sp>
        <p:nvSpPr>
          <p:cNvPr id="3" name="Content Placeholder 2"/>
          <p:cNvSpPr>
            <a:spLocks noGrp="1"/>
          </p:cNvSpPr>
          <p:nvPr>
            <p:ph idx="1"/>
          </p:nvPr>
        </p:nvSpPr>
        <p:spPr/>
        <p:txBody>
          <a:bodyPr/>
          <a:lstStyle/>
          <a:p>
            <a:r>
              <a:rPr lang="en-US" dirty="0"/>
              <a:t>Any kind of malicious activity that attempts to collect, disrupt, deny, degrade, or destroy information system resources or the information itself. </a:t>
            </a:r>
            <a:r>
              <a:rPr lang="en-US" b="1" dirty="0"/>
              <a:t>[</a:t>
            </a:r>
            <a:r>
              <a:rPr lang="en-US" b="1" dirty="0" err="1"/>
              <a:t>csrc</a:t>
            </a:r>
            <a:r>
              <a:rPr lang="en-US" b="1" dirty="0"/>
              <a:t>]</a:t>
            </a:r>
          </a:p>
          <a:p>
            <a:endParaRPr lang="en-US" b="1" dirty="0"/>
          </a:p>
          <a:p>
            <a:pPr marL="0" indent="0">
              <a:buNone/>
            </a:pPr>
            <a:r>
              <a:rPr lang="en-US" b="1" dirty="0"/>
              <a:t>Types of Attack:</a:t>
            </a:r>
          </a:p>
          <a:p>
            <a:r>
              <a:rPr lang="en-US" b="1" dirty="0"/>
              <a:t>Passive Attack: </a:t>
            </a:r>
            <a:r>
              <a:rPr lang="en-US" dirty="0"/>
              <a:t>Attack in which a system is monitored and sometimes scanned for open ports and vulnerabilities</a:t>
            </a:r>
          </a:p>
          <a:p>
            <a:r>
              <a:rPr lang="en-US" b="1" dirty="0"/>
              <a:t>Active Attack: </a:t>
            </a:r>
            <a:r>
              <a:rPr lang="en-US" dirty="0"/>
              <a:t>Attempt to alter resources or affect operation </a:t>
            </a:r>
          </a:p>
        </p:txBody>
      </p:sp>
    </p:spTree>
    <p:extLst>
      <p:ext uri="{BB962C8B-B14F-4D97-AF65-F5344CB8AC3E}">
        <p14:creationId xmlns:p14="http://schemas.microsoft.com/office/powerpoint/2010/main" val="130816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Network</a:t>
            </a:r>
          </a:p>
        </p:txBody>
      </p:sp>
      <p:pic>
        <p:nvPicPr>
          <p:cNvPr id="9" name="Picture 8"/>
          <p:cNvPicPr>
            <a:picLocks noChangeAspect="1"/>
          </p:cNvPicPr>
          <p:nvPr/>
        </p:nvPicPr>
        <p:blipFill>
          <a:blip r:embed="rId3"/>
          <a:stretch>
            <a:fillRect/>
          </a:stretch>
        </p:blipFill>
        <p:spPr>
          <a:xfrm>
            <a:off x="6553198" y="4945531"/>
            <a:ext cx="2094093" cy="1712876"/>
          </a:xfrm>
          <a:prstGeom prst="rect">
            <a:avLst/>
          </a:prstGeom>
        </p:spPr>
      </p:pic>
      <p:pic>
        <p:nvPicPr>
          <p:cNvPr id="10" name="Picture 9"/>
          <p:cNvPicPr>
            <a:picLocks noChangeAspect="1"/>
          </p:cNvPicPr>
          <p:nvPr/>
        </p:nvPicPr>
        <p:blipFill>
          <a:blip r:embed="rId4"/>
          <a:stretch>
            <a:fillRect/>
          </a:stretch>
        </p:blipFill>
        <p:spPr>
          <a:xfrm>
            <a:off x="8647291" y="2052095"/>
            <a:ext cx="2094093" cy="2058371"/>
          </a:xfrm>
          <a:prstGeom prst="rect">
            <a:avLst/>
          </a:prstGeom>
        </p:spPr>
      </p:pic>
      <p:pic>
        <p:nvPicPr>
          <p:cNvPr id="11" name="Picture 10"/>
          <p:cNvPicPr>
            <a:picLocks noChangeAspect="1"/>
          </p:cNvPicPr>
          <p:nvPr/>
        </p:nvPicPr>
        <p:blipFill>
          <a:blip r:embed="rId5"/>
          <a:stretch>
            <a:fillRect/>
          </a:stretch>
        </p:blipFill>
        <p:spPr>
          <a:xfrm>
            <a:off x="3706007" y="5010582"/>
            <a:ext cx="1620441" cy="1647825"/>
          </a:xfrm>
          <a:prstGeom prst="rect">
            <a:avLst/>
          </a:prstGeom>
        </p:spPr>
      </p:pic>
      <p:pic>
        <p:nvPicPr>
          <p:cNvPr id="12" name="Picture 11"/>
          <p:cNvPicPr>
            <a:picLocks noChangeAspect="1"/>
          </p:cNvPicPr>
          <p:nvPr/>
        </p:nvPicPr>
        <p:blipFill>
          <a:blip r:embed="rId6"/>
          <a:stretch>
            <a:fillRect/>
          </a:stretch>
        </p:blipFill>
        <p:spPr>
          <a:xfrm>
            <a:off x="4516228" y="1938337"/>
            <a:ext cx="2383793" cy="2245735"/>
          </a:xfrm>
          <a:prstGeom prst="rect">
            <a:avLst/>
          </a:prstGeom>
        </p:spPr>
      </p:pic>
      <p:sp>
        <p:nvSpPr>
          <p:cNvPr id="13" name="Down Arrow 12"/>
          <p:cNvSpPr/>
          <p:nvPr/>
        </p:nvSpPr>
        <p:spPr>
          <a:xfrm>
            <a:off x="4928417" y="4184072"/>
            <a:ext cx="374072" cy="826510"/>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900021" y="3061204"/>
            <a:ext cx="1747270" cy="340519"/>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553198" y="4163182"/>
            <a:ext cx="346823" cy="782349"/>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p:cNvPicPr>
            <a:picLocks noGrp="1" noChangeAspect="1"/>
          </p:cNvPicPr>
          <p:nvPr>
            <p:ph idx="1"/>
          </p:nvPr>
        </p:nvPicPr>
        <p:blipFill>
          <a:blip r:embed="rId7"/>
          <a:stretch>
            <a:fillRect/>
          </a:stretch>
        </p:blipFill>
        <p:spPr>
          <a:xfrm>
            <a:off x="695163" y="2052096"/>
            <a:ext cx="2352675" cy="2058371"/>
          </a:xfrm>
          <a:prstGeom prst="rect">
            <a:avLst/>
          </a:prstGeom>
        </p:spPr>
      </p:pic>
      <p:sp>
        <p:nvSpPr>
          <p:cNvPr id="22" name="Left Arrow 21"/>
          <p:cNvSpPr/>
          <p:nvPr/>
        </p:nvSpPr>
        <p:spPr>
          <a:xfrm>
            <a:off x="3144982" y="3061204"/>
            <a:ext cx="1260763" cy="360869"/>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p:cNvSpPr/>
          <p:nvPr/>
        </p:nvSpPr>
        <p:spPr>
          <a:xfrm>
            <a:off x="5708124" y="1114456"/>
            <a:ext cx="3403496" cy="954107"/>
          </a:xfrm>
          <a:prstGeom prst="rect">
            <a:avLst/>
          </a:prstGeom>
        </p:spPr>
        <p:txBody>
          <a:bodyPr wrap="none">
            <a:spAutoFit/>
          </a:bodyPr>
          <a:lstStyle/>
          <a:p>
            <a:r>
              <a:rPr lang="en-US" sz="2000" b="1" i="0" dirty="0">
                <a:effectLst/>
                <a:latin typeface="arial" panose="020B0604020202020204" pitchFamily="34" charset="0"/>
              </a:rPr>
              <a:t>Network</a:t>
            </a:r>
            <a:r>
              <a:rPr lang="en-US" sz="2000" b="1" i="0" dirty="0">
                <a:solidFill>
                  <a:srgbClr val="FF0000"/>
                </a:solidFill>
                <a:effectLst/>
                <a:latin typeface="arial" panose="020B0604020202020204" pitchFamily="34" charset="0"/>
              </a:rPr>
              <a:t>:</a:t>
            </a:r>
            <a:endParaRPr lang="en-US" b="1" i="0" dirty="0">
              <a:solidFill>
                <a:srgbClr val="FF0000"/>
              </a:solidFill>
              <a:effectLst/>
              <a:latin typeface="arial" panose="020B0604020202020204" pitchFamily="34" charset="0"/>
            </a:endParaRPr>
          </a:p>
          <a:p>
            <a:r>
              <a:rPr lang="en-US" b="0" i="0" dirty="0">
                <a:solidFill>
                  <a:srgbClr val="FF0000"/>
                </a:solidFill>
                <a:effectLst/>
                <a:latin typeface="arial" panose="020B0604020202020204" pitchFamily="34" charset="0"/>
              </a:rPr>
              <a:t>a group or system of </a:t>
            </a:r>
          </a:p>
          <a:p>
            <a:r>
              <a:rPr lang="en-US" b="0" i="0" dirty="0">
                <a:solidFill>
                  <a:srgbClr val="FF0000"/>
                </a:solidFill>
                <a:effectLst/>
                <a:latin typeface="arial" panose="020B0604020202020204" pitchFamily="34" charset="0"/>
              </a:rPr>
              <a:t>interconnected people or things</a:t>
            </a:r>
            <a:endParaRPr lang="en-US" dirty="0">
              <a:solidFill>
                <a:srgbClr val="FF0000"/>
              </a:solidFill>
            </a:endParaRPr>
          </a:p>
        </p:txBody>
      </p:sp>
    </p:spTree>
    <p:extLst>
      <p:ext uri="{BB962C8B-B14F-4D97-AF65-F5344CB8AC3E}">
        <p14:creationId xmlns:p14="http://schemas.microsoft.com/office/powerpoint/2010/main" val="9225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5 IT Security Attacks and challenges </a:t>
            </a:r>
          </a:p>
        </p:txBody>
      </p:sp>
      <p:sp>
        <p:nvSpPr>
          <p:cNvPr id="3" name="Content Placeholder 2"/>
          <p:cNvSpPr>
            <a:spLocks noGrp="1"/>
          </p:cNvSpPr>
          <p:nvPr>
            <p:ph idx="1"/>
          </p:nvPr>
        </p:nvSpPr>
        <p:spPr/>
        <p:txBody>
          <a:bodyPr>
            <a:normAutofit lnSpcReduction="10000"/>
          </a:bodyPr>
          <a:lstStyle/>
          <a:p>
            <a:r>
              <a:rPr lang="en-US" dirty="0"/>
              <a:t>Software vulnerabilities </a:t>
            </a:r>
          </a:p>
          <a:p>
            <a:endParaRPr lang="en-US" dirty="0"/>
          </a:p>
          <a:p>
            <a:r>
              <a:rPr lang="en-US" dirty="0"/>
              <a:t>Ransomware attack </a:t>
            </a:r>
          </a:p>
          <a:p>
            <a:endParaRPr lang="en-US" dirty="0"/>
          </a:p>
          <a:p>
            <a:r>
              <a:rPr lang="en-US" dirty="0"/>
              <a:t>Phishing Attack</a:t>
            </a:r>
          </a:p>
          <a:p>
            <a:endParaRPr lang="en-US" dirty="0"/>
          </a:p>
          <a:p>
            <a:r>
              <a:rPr lang="en-US" dirty="0"/>
              <a:t>Cloud and </a:t>
            </a:r>
            <a:r>
              <a:rPr lang="en-US" dirty="0" err="1"/>
              <a:t>IoT</a:t>
            </a:r>
            <a:r>
              <a:rPr lang="en-US" dirty="0"/>
              <a:t> attack </a:t>
            </a:r>
          </a:p>
          <a:p>
            <a:endParaRPr lang="en-US" dirty="0"/>
          </a:p>
          <a:p>
            <a:r>
              <a:rPr lang="en-US" dirty="0"/>
              <a:t>Network Attack </a:t>
            </a:r>
          </a:p>
        </p:txBody>
      </p:sp>
    </p:spTree>
    <p:extLst>
      <p:ext uri="{BB962C8B-B14F-4D97-AF65-F5344CB8AC3E}">
        <p14:creationId xmlns:p14="http://schemas.microsoft.com/office/powerpoint/2010/main" val="385191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 in IT security </a:t>
            </a:r>
          </a:p>
        </p:txBody>
      </p:sp>
      <p:sp>
        <p:nvSpPr>
          <p:cNvPr id="3" name="Content Placeholder 2"/>
          <p:cNvSpPr>
            <a:spLocks noGrp="1"/>
          </p:cNvSpPr>
          <p:nvPr>
            <p:ph idx="1"/>
          </p:nvPr>
        </p:nvSpPr>
        <p:spPr/>
        <p:txBody>
          <a:bodyPr/>
          <a:lstStyle/>
          <a:p>
            <a:r>
              <a:rPr lang="en-US" dirty="0"/>
              <a:t>Countermeasure means deal with security attacks </a:t>
            </a:r>
          </a:p>
          <a:p>
            <a:endParaRPr lang="en-US" dirty="0"/>
          </a:p>
          <a:p>
            <a:r>
              <a:rPr lang="en-US" dirty="0"/>
              <a:t>Countermeasures are:</a:t>
            </a:r>
          </a:p>
          <a:p>
            <a:pPr marL="0" indent="0">
              <a:buNone/>
            </a:pPr>
            <a:r>
              <a:rPr lang="en-US" dirty="0"/>
              <a:t>1. Prevent Attack such as backup data or encrypt data</a:t>
            </a:r>
          </a:p>
          <a:p>
            <a:endParaRPr lang="en-US" dirty="0"/>
          </a:p>
          <a:p>
            <a:pPr marL="0" indent="0">
              <a:buNone/>
            </a:pPr>
            <a:r>
              <a:rPr lang="en-US" dirty="0"/>
              <a:t>2. Detect Attack using detection tools like snort </a:t>
            </a:r>
          </a:p>
          <a:p>
            <a:endParaRPr lang="en-US" dirty="0"/>
          </a:p>
          <a:p>
            <a:pPr marL="0" indent="0">
              <a:buNone/>
            </a:pPr>
            <a:r>
              <a:rPr lang="en-US"/>
              <a:t>3. Recover </a:t>
            </a:r>
            <a:r>
              <a:rPr lang="en-US" dirty="0"/>
              <a:t>the loss after attack (insurance)</a:t>
            </a:r>
          </a:p>
          <a:p>
            <a:endParaRPr lang="en-US" dirty="0"/>
          </a:p>
        </p:txBody>
      </p:sp>
    </p:spTree>
    <p:extLst>
      <p:ext uri="{BB962C8B-B14F-4D97-AF65-F5344CB8AC3E}">
        <p14:creationId xmlns:p14="http://schemas.microsoft.com/office/powerpoint/2010/main" val="163293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of IT Security </a:t>
            </a:r>
          </a:p>
        </p:txBody>
      </p:sp>
      <p:sp>
        <p:nvSpPr>
          <p:cNvPr id="3" name="Content Placeholder 2"/>
          <p:cNvSpPr>
            <a:spLocks noGrp="1"/>
          </p:cNvSpPr>
          <p:nvPr>
            <p:ph idx="1"/>
          </p:nvPr>
        </p:nvSpPr>
        <p:spPr/>
        <p:txBody>
          <a:bodyPr/>
          <a:lstStyle/>
          <a:p>
            <a:r>
              <a:rPr lang="en-US" b="1" dirty="0"/>
              <a:t>There are four types of information technology security high paid you should consider or improve upon:</a:t>
            </a:r>
            <a:endParaRPr lang="en-US" dirty="0"/>
          </a:p>
          <a:p>
            <a:r>
              <a:rPr lang="en-US" dirty="0"/>
              <a:t>Network Security.</a:t>
            </a:r>
          </a:p>
          <a:p>
            <a:r>
              <a:rPr lang="en-US" dirty="0"/>
              <a:t>Cloud Security.</a:t>
            </a:r>
          </a:p>
          <a:p>
            <a:r>
              <a:rPr lang="en-US" dirty="0"/>
              <a:t>Application Security.</a:t>
            </a:r>
          </a:p>
          <a:p>
            <a:r>
              <a:rPr lang="en-US" dirty="0"/>
              <a:t>Internet of Things Security.</a:t>
            </a:r>
          </a:p>
          <a:p>
            <a:endParaRPr lang="en-US" dirty="0"/>
          </a:p>
        </p:txBody>
      </p:sp>
    </p:spTree>
    <p:extLst>
      <p:ext uri="{BB962C8B-B14F-4D97-AF65-F5344CB8AC3E}">
        <p14:creationId xmlns:p14="http://schemas.microsoft.com/office/powerpoint/2010/main" val="333927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 </a:t>
            </a:r>
          </a:p>
        </p:txBody>
      </p:sp>
      <p:pic>
        <p:nvPicPr>
          <p:cNvPr id="4" name="Content Placeholder 3"/>
          <p:cNvPicPr>
            <a:picLocks noGrp="1" noChangeAspect="1"/>
          </p:cNvPicPr>
          <p:nvPr>
            <p:ph idx="1"/>
          </p:nvPr>
        </p:nvPicPr>
        <p:blipFill>
          <a:blip r:embed="rId2"/>
          <a:stretch>
            <a:fillRect/>
          </a:stretch>
        </p:blipFill>
        <p:spPr>
          <a:xfrm>
            <a:off x="3830781" y="1690688"/>
            <a:ext cx="4530437" cy="2535382"/>
          </a:xfrm>
          <a:prstGeom prst="rect">
            <a:avLst/>
          </a:prstGeom>
        </p:spPr>
      </p:pic>
      <p:sp>
        <p:nvSpPr>
          <p:cNvPr id="5" name="TextBox 4"/>
          <p:cNvSpPr txBox="1"/>
          <p:nvPr/>
        </p:nvSpPr>
        <p:spPr>
          <a:xfrm>
            <a:off x="1052945" y="4724400"/>
            <a:ext cx="81464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Number of Device Connected with each other may or may not sharing data through Medium Such as </a:t>
            </a:r>
            <a:r>
              <a:rPr lang="en-US" i="1" dirty="0">
                <a:solidFill>
                  <a:srgbClr val="CC0000"/>
                </a:solidFill>
                <a:latin typeface="Gill Sans"/>
                <a:ea typeface="Gill Sans"/>
                <a:cs typeface="Gill Sans"/>
                <a:sym typeface="Gill Sans"/>
              </a:rPr>
              <a:t>communication links or routers </a:t>
            </a:r>
            <a:r>
              <a:rPr lang="en-US" i="1" dirty="0">
                <a:solidFill>
                  <a:srgbClr val="7030A0"/>
                </a:solidFill>
                <a:latin typeface="Gill Sans"/>
                <a:ea typeface="Gill Sans"/>
                <a:cs typeface="Gill Sans"/>
                <a:sym typeface="Gill Sans"/>
              </a:rPr>
              <a:t>(fiber optics, </a:t>
            </a:r>
            <a:r>
              <a:rPr lang="en-US" dirty="0">
                <a:solidFill>
                  <a:srgbClr val="7030A0"/>
                </a:solidFill>
                <a:latin typeface="Gill Sans"/>
                <a:ea typeface="Gill Sans"/>
                <a:cs typeface="Gill Sans"/>
                <a:sym typeface="Gill Sans"/>
              </a:rPr>
              <a:t>satellite</a:t>
            </a:r>
            <a:r>
              <a:rPr lang="en-US" i="1" dirty="0">
                <a:solidFill>
                  <a:srgbClr val="7030A0"/>
                </a:solidFill>
                <a:latin typeface="Gill Sans"/>
                <a:ea typeface="Gill Sans"/>
                <a:cs typeface="Gill Sans"/>
                <a:sym typeface="Gill Sans"/>
              </a:rPr>
              <a:t>) </a:t>
            </a:r>
          </a:p>
          <a:p>
            <a:pPr marL="285750" indent="-285750">
              <a:buFont typeface="Arial" panose="020B0604020202020204" pitchFamily="34" charset="0"/>
              <a:buChar char="•"/>
            </a:pPr>
            <a:r>
              <a:rPr lang="en-US" i="1" dirty="0">
                <a:solidFill>
                  <a:schemeClr val="accent2"/>
                </a:solidFill>
                <a:latin typeface="Gill Sans"/>
                <a:ea typeface="Gill Sans"/>
                <a:cs typeface="Gill Sans"/>
                <a:sym typeface="Gill Sans"/>
              </a:rPr>
              <a:t>Network example: you want to play game in which you need some friends. CS go or PUBG or </a:t>
            </a:r>
            <a:r>
              <a:rPr lang="en-US" i="1" dirty="0" err="1">
                <a:solidFill>
                  <a:schemeClr val="accent2"/>
                </a:solidFill>
                <a:latin typeface="Gill Sans"/>
                <a:ea typeface="Gill Sans"/>
                <a:cs typeface="Gill Sans"/>
                <a:sym typeface="Gill Sans"/>
              </a:rPr>
              <a:t>facebook</a:t>
            </a:r>
            <a:endParaRPr lang="en-US" dirty="0">
              <a:solidFill>
                <a:schemeClr val="accent2"/>
              </a:solidFill>
              <a:latin typeface="Gill Sans"/>
              <a:ea typeface="Gill Sans"/>
              <a:cs typeface="Gill Sans"/>
              <a:sym typeface="Gill Sans"/>
            </a:endParaRPr>
          </a:p>
          <a:p>
            <a:r>
              <a:rPr lang="en-US" dirty="0"/>
              <a:t> </a:t>
            </a:r>
          </a:p>
        </p:txBody>
      </p:sp>
    </p:spTree>
    <p:extLst>
      <p:ext uri="{BB962C8B-B14F-4D97-AF65-F5344CB8AC3E}">
        <p14:creationId xmlns:p14="http://schemas.microsoft.com/office/powerpoint/2010/main" val="37168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p>
        </p:txBody>
      </p:sp>
      <p:pic>
        <p:nvPicPr>
          <p:cNvPr id="4" name="Content Placeholder 3"/>
          <p:cNvPicPr>
            <a:picLocks noGrp="1" noChangeAspect="1"/>
          </p:cNvPicPr>
          <p:nvPr>
            <p:ph idx="1"/>
          </p:nvPr>
        </p:nvPicPr>
        <p:blipFill>
          <a:blip r:embed="rId2"/>
          <a:stretch>
            <a:fillRect/>
          </a:stretch>
        </p:blipFill>
        <p:spPr>
          <a:xfrm>
            <a:off x="2924175" y="1690688"/>
            <a:ext cx="3171825" cy="2981325"/>
          </a:xfrm>
          <a:prstGeom prst="rect">
            <a:avLst/>
          </a:prstGeom>
        </p:spPr>
      </p:pic>
      <p:sp>
        <p:nvSpPr>
          <p:cNvPr id="5" name="Title 1"/>
          <p:cNvSpPr txBox="1">
            <a:spLocks/>
          </p:cNvSpPr>
          <p:nvPr/>
        </p:nvSpPr>
        <p:spPr>
          <a:xfrm>
            <a:off x="1462087" y="5047961"/>
            <a:ext cx="1051560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 How Babar ask for help? </a:t>
            </a:r>
          </a:p>
          <a:p>
            <a:r>
              <a:rPr lang="en-US" dirty="0" err="1"/>
              <a:t>Ans</a:t>
            </a:r>
            <a:r>
              <a:rPr lang="en-US" dirty="0"/>
              <a:t>: Through Urdu language(</a:t>
            </a:r>
            <a:r>
              <a:rPr lang="en-US" dirty="0">
                <a:solidFill>
                  <a:srgbClr val="FF0000"/>
                </a:solidFill>
              </a:rPr>
              <a:t>Language =protocol</a:t>
            </a:r>
            <a:r>
              <a:rPr lang="en-US" dirty="0"/>
              <a:t>) </a:t>
            </a:r>
          </a:p>
        </p:txBody>
      </p:sp>
    </p:spTree>
    <p:extLst>
      <p:ext uri="{BB962C8B-B14F-4D97-AF65-F5344CB8AC3E}">
        <p14:creationId xmlns:p14="http://schemas.microsoft.com/office/powerpoint/2010/main" val="269797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28"/>
          <p:cNvSpPr txBox="1"/>
          <p:nvPr/>
        </p:nvSpPr>
        <p:spPr>
          <a:xfrm>
            <a:off x="7100887" y="6467476"/>
            <a:ext cx="2895600" cy="287337"/>
          </a:xfrm>
          <a:prstGeom prst="rect">
            <a:avLst/>
          </a:prstGeom>
          <a:noFill/>
          <a:ln>
            <a:noFill/>
          </a:ln>
        </p:spPr>
        <p:txBody>
          <a:bodyPr spcFirstLastPara="1" wrap="square" lIns="91425" tIns="45700" rIns="91425" bIns="45700" anchor="t" anchorCtr="0">
            <a:noAutofit/>
          </a:bodyPr>
          <a:lstStyle/>
          <a:p>
            <a:pPr algn="r">
              <a:buClr>
                <a:schemeClr val="dk1"/>
              </a:buClr>
              <a:buSzPts val="1200"/>
            </a:pPr>
            <a:r>
              <a:rPr lang="en-US" sz="1200">
                <a:solidFill>
                  <a:schemeClr val="dk1"/>
                </a:solidFill>
                <a:latin typeface="Tahoma"/>
                <a:ea typeface="Tahoma"/>
                <a:cs typeface="Tahoma"/>
                <a:sym typeface="Tahoma"/>
              </a:rPr>
              <a:t>Introduction</a:t>
            </a:r>
            <a:endParaRPr/>
          </a:p>
        </p:txBody>
      </p:sp>
      <p:sp>
        <p:nvSpPr>
          <p:cNvPr id="2176" name="Google Shape;2176;p28"/>
          <p:cNvSpPr txBox="1">
            <a:spLocks noGrp="1"/>
          </p:cNvSpPr>
          <p:nvPr>
            <p:ph type="body" idx="4294967295"/>
          </p:nvPr>
        </p:nvSpPr>
        <p:spPr>
          <a:xfrm>
            <a:off x="1903412" y="1397579"/>
            <a:ext cx="8153400" cy="685800"/>
          </a:xfrm>
          <a:prstGeom prst="rect">
            <a:avLst/>
          </a:prstGeom>
          <a:noFill/>
          <a:ln>
            <a:noFill/>
          </a:ln>
        </p:spPr>
        <p:txBody>
          <a:bodyPr spcFirstLastPara="1" vert="horz" wrap="square" lIns="91425" tIns="45700" rIns="91425" bIns="45700" rtlCol="0" anchor="t" anchorCtr="0">
            <a:noAutofit/>
          </a:bodyPr>
          <a:lstStyle/>
          <a:p>
            <a:pPr marL="342900" indent="-342900">
              <a:lnSpc>
                <a:spcPct val="85000"/>
              </a:lnSpc>
              <a:spcBef>
                <a:spcPts val="0"/>
              </a:spcBef>
              <a:buClr>
                <a:srgbClr val="000090"/>
              </a:buClr>
              <a:buSzPts val="2800"/>
              <a:buNone/>
            </a:pPr>
            <a:r>
              <a:rPr lang="en-US" dirty="0">
                <a:solidFill>
                  <a:schemeClr val="dk1"/>
                </a:solidFill>
                <a:latin typeface="Gill Sans"/>
                <a:ea typeface="Gill Sans"/>
                <a:cs typeface="Gill Sans"/>
                <a:sym typeface="Gill Sans"/>
              </a:rPr>
              <a:t>a human protocol and a computer network protocol:</a:t>
            </a:r>
            <a:endParaRPr dirty="0"/>
          </a:p>
          <a:p>
            <a:pPr marL="342900" indent="-165100">
              <a:lnSpc>
                <a:spcPct val="85000"/>
              </a:lnSpc>
              <a:spcBef>
                <a:spcPts val="560"/>
              </a:spcBef>
              <a:buClr>
                <a:srgbClr val="000090"/>
              </a:buClr>
              <a:buSzPts val="2800"/>
              <a:buNone/>
            </a:pPr>
            <a:endParaRPr dirty="0">
              <a:solidFill>
                <a:schemeClr val="dk1"/>
              </a:solidFill>
              <a:latin typeface="Gill Sans"/>
              <a:ea typeface="Gill Sans"/>
              <a:cs typeface="Gill Sans"/>
              <a:sym typeface="Gill Sans"/>
            </a:endParaRPr>
          </a:p>
        </p:txBody>
      </p:sp>
      <p:sp>
        <p:nvSpPr>
          <p:cNvPr id="2177" name="Google Shape;2177;p28"/>
          <p:cNvSpPr txBox="1"/>
          <p:nvPr/>
        </p:nvSpPr>
        <p:spPr>
          <a:xfrm>
            <a:off x="562768" y="5256673"/>
            <a:ext cx="4419600" cy="533400"/>
          </a:xfrm>
          <a:prstGeom prst="rect">
            <a:avLst/>
          </a:prstGeom>
          <a:noFill/>
          <a:ln>
            <a:noFill/>
          </a:ln>
        </p:spPr>
        <p:txBody>
          <a:bodyPr spcFirstLastPara="1" wrap="square" lIns="91425" tIns="45700" rIns="91425" bIns="45700" anchor="t" anchorCtr="0">
            <a:noAutofit/>
          </a:bodyPr>
          <a:lstStyle/>
          <a:p>
            <a:pPr marL="342900" indent="-342900">
              <a:buClr>
                <a:srgbClr val="CC0000"/>
              </a:buClr>
              <a:buSzPts val="2800"/>
            </a:pPr>
            <a:r>
              <a:rPr lang="en-US" sz="2800" i="1" dirty="0">
                <a:solidFill>
                  <a:srgbClr val="CC0000"/>
                </a:solidFill>
                <a:latin typeface="Gill Sans"/>
                <a:ea typeface="Gill Sans"/>
                <a:cs typeface="Gill Sans"/>
                <a:sym typeface="Gill Sans"/>
              </a:rPr>
              <a:t>Q:</a:t>
            </a:r>
            <a:r>
              <a:rPr lang="en-US" sz="2800" dirty="0">
                <a:solidFill>
                  <a:schemeClr val="dk1"/>
                </a:solidFill>
                <a:latin typeface="Gill Sans"/>
                <a:ea typeface="Gill Sans"/>
                <a:cs typeface="Gill Sans"/>
                <a:sym typeface="Gill Sans"/>
              </a:rPr>
              <a:t> other human protocols? </a:t>
            </a:r>
            <a:endParaRPr dirty="0"/>
          </a:p>
        </p:txBody>
      </p:sp>
      <p:cxnSp>
        <p:nvCxnSpPr>
          <p:cNvPr id="2178" name="Google Shape;2178;p28"/>
          <p:cNvCxnSpPr/>
          <p:nvPr/>
        </p:nvCxnSpPr>
        <p:spPr>
          <a:xfrm>
            <a:off x="2781301" y="2771776"/>
            <a:ext cx="1762125" cy="276225"/>
          </a:xfrm>
          <a:prstGeom prst="straightConnector1">
            <a:avLst/>
          </a:prstGeom>
          <a:noFill/>
          <a:ln w="28575" cap="flat" cmpd="sng">
            <a:solidFill>
              <a:srgbClr val="CC0000"/>
            </a:solidFill>
            <a:prstDash val="solid"/>
            <a:miter lim="800000"/>
            <a:headEnd type="none" w="med" len="med"/>
            <a:tailEnd type="triangle" w="med" len="med"/>
          </a:ln>
        </p:spPr>
      </p:cxnSp>
      <p:pic>
        <p:nvPicPr>
          <p:cNvPr id="2180" name="Google Shape;2180;p28" descr="Bob"/>
          <p:cNvPicPr preferRelativeResize="0"/>
          <p:nvPr/>
        </p:nvPicPr>
        <p:blipFill rotWithShape="1">
          <a:blip r:embed="rId3">
            <a:alphaModFix/>
          </a:blip>
          <a:srcRect/>
          <a:stretch/>
        </p:blipFill>
        <p:spPr>
          <a:xfrm>
            <a:off x="4652963" y="2771775"/>
            <a:ext cx="676275" cy="690562"/>
          </a:xfrm>
          <a:prstGeom prst="rect">
            <a:avLst/>
          </a:prstGeom>
          <a:noFill/>
          <a:ln>
            <a:noFill/>
          </a:ln>
        </p:spPr>
      </p:pic>
      <p:sp>
        <p:nvSpPr>
          <p:cNvPr id="2181" name="Google Shape;2181;p28"/>
          <p:cNvSpPr txBox="1"/>
          <p:nvPr/>
        </p:nvSpPr>
        <p:spPr>
          <a:xfrm>
            <a:off x="3222626" y="2484437"/>
            <a:ext cx="473075" cy="457200"/>
          </a:xfrm>
          <a:prstGeom prst="rect">
            <a:avLst/>
          </a:prstGeom>
          <a:noFill/>
          <a:ln>
            <a:noFill/>
          </a:ln>
        </p:spPr>
        <p:txBody>
          <a:bodyPr spcFirstLastPara="1" wrap="square" lIns="91425" tIns="45700" rIns="91425" bIns="45700" anchor="t" anchorCtr="0">
            <a:noAutofit/>
          </a:bodyPr>
          <a:lstStyle/>
          <a:p>
            <a:pPr>
              <a:buClr>
                <a:srgbClr val="CC0000"/>
              </a:buClr>
              <a:buSzPts val="2400"/>
            </a:pPr>
            <a:r>
              <a:rPr lang="en-US" sz="2400">
                <a:solidFill>
                  <a:srgbClr val="CC0000"/>
                </a:solidFill>
                <a:latin typeface="Arial"/>
                <a:ea typeface="Arial"/>
                <a:cs typeface="Arial"/>
                <a:sym typeface="Arial"/>
              </a:rPr>
              <a:t>Hi</a:t>
            </a:r>
            <a:endParaRPr/>
          </a:p>
        </p:txBody>
      </p:sp>
      <p:cxnSp>
        <p:nvCxnSpPr>
          <p:cNvPr id="2182" name="Google Shape;2182;p28"/>
          <p:cNvCxnSpPr/>
          <p:nvPr/>
        </p:nvCxnSpPr>
        <p:spPr>
          <a:xfrm rot="10800000" flipH="1">
            <a:off x="2473326" y="3330575"/>
            <a:ext cx="2085975" cy="361950"/>
          </a:xfrm>
          <a:prstGeom prst="straightConnector1">
            <a:avLst/>
          </a:prstGeom>
          <a:noFill/>
          <a:ln w="28575" cap="flat" cmpd="sng">
            <a:solidFill>
              <a:srgbClr val="CC0000"/>
            </a:solidFill>
            <a:prstDash val="solid"/>
            <a:miter lim="800000"/>
            <a:headEnd type="triangle" w="med" len="med"/>
            <a:tailEnd type="none" w="med" len="med"/>
          </a:ln>
        </p:spPr>
      </p:cxnSp>
      <p:sp>
        <p:nvSpPr>
          <p:cNvPr id="2183" name="Google Shape;2183;p28"/>
          <p:cNvSpPr txBox="1"/>
          <p:nvPr/>
        </p:nvSpPr>
        <p:spPr>
          <a:xfrm>
            <a:off x="3213101" y="3108325"/>
            <a:ext cx="473075" cy="457200"/>
          </a:xfrm>
          <a:prstGeom prst="rect">
            <a:avLst/>
          </a:prstGeom>
          <a:noFill/>
          <a:ln>
            <a:noFill/>
          </a:ln>
        </p:spPr>
        <p:txBody>
          <a:bodyPr spcFirstLastPara="1" wrap="square" lIns="91425" tIns="45700" rIns="91425" bIns="45700" anchor="t" anchorCtr="0">
            <a:noAutofit/>
          </a:bodyPr>
          <a:lstStyle/>
          <a:p>
            <a:pPr>
              <a:buClr>
                <a:srgbClr val="CC0000"/>
              </a:buClr>
              <a:buSzPts val="2400"/>
            </a:pPr>
            <a:r>
              <a:rPr lang="en-US" sz="2400">
                <a:solidFill>
                  <a:srgbClr val="CC0000"/>
                </a:solidFill>
                <a:latin typeface="Arial"/>
                <a:ea typeface="Arial"/>
                <a:cs typeface="Arial"/>
                <a:sym typeface="Arial"/>
              </a:rPr>
              <a:t>Hi</a:t>
            </a:r>
            <a:endParaRPr/>
          </a:p>
        </p:txBody>
      </p:sp>
      <p:cxnSp>
        <p:nvCxnSpPr>
          <p:cNvPr id="2184" name="Google Shape;2184;p28"/>
          <p:cNvCxnSpPr/>
          <p:nvPr/>
        </p:nvCxnSpPr>
        <p:spPr>
          <a:xfrm>
            <a:off x="2457451" y="3762375"/>
            <a:ext cx="2162175" cy="438150"/>
          </a:xfrm>
          <a:prstGeom prst="straightConnector1">
            <a:avLst/>
          </a:prstGeom>
          <a:noFill/>
          <a:ln w="28575" cap="flat" cmpd="sng">
            <a:solidFill>
              <a:srgbClr val="CC0000"/>
            </a:solidFill>
            <a:prstDash val="solid"/>
            <a:miter lim="800000"/>
            <a:headEnd type="none" w="med" len="med"/>
            <a:tailEnd type="triangle" w="med" len="med"/>
          </a:ln>
        </p:spPr>
      </p:cxnSp>
      <p:grpSp>
        <p:nvGrpSpPr>
          <p:cNvPr id="2185" name="Google Shape;2185;p28"/>
          <p:cNvGrpSpPr/>
          <p:nvPr/>
        </p:nvGrpSpPr>
        <p:grpSpPr>
          <a:xfrm>
            <a:off x="2995612" y="3694113"/>
            <a:ext cx="1014412" cy="701675"/>
            <a:chOff x="761" y="2747"/>
            <a:chExt cx="639" cy="442"/>
          </a:xfrm>
        </p:grpSpPr>
        <p:sp>
          <p:nvSpPr>
            <p:cNvPr id="2186" name="Google Shape;2186;p28"/>
            <p:cNvSpPr txBox="1"/>
            <p:nvPr/>
          </p:nvSpPr>
          <p:spPr>
            <a:xfrm>
              <a:off x="786" y="2790"/>
              <a:ext cx="588" cy="348"/>
            </a:xfrm>
            <a:prstGeom prst="rect">
              <a:avLst/>
            </a:prstGeom>
            <a:no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187" name="Google Shape;2187;p28"/>
            <p:cNvSpPr txBox="1"/>
            <p:nvPr/>
          </p:nvSpPr>
          <p:spPr>
            <a:xfrm>
              <a:off x="761" y="2747"/>
              <a:ext cx="639" cy="442"/>
            </a:xfrm>
            <a:prstGeom prst="rect">
              <a:avLst/>
            </a:prstGeom>
            <a:solidFill>
              <a:schemeClr val="lt1"/>
            </a:solidFill>
            <a:ln>
              <a:noFill/>
            </a:ln>
          </p:spPr>
          <p:txBody>
            <a:bodyPr spcFirstLastPara="1" wrap="square" lIns="91425" tIns="45700" rIns="91425" bIns="45700" anchor="t" anchorCtr="0">
              <a:noAutofit/>
            </a:bodyPr>
            <a:lstStyle/>
            <a:p>
              <a:pPr algn="ctr">
                <a:buClr>
                  <a:srgbClr val="CC0000"/>
                </a:buClr>
                <a:buSzPts val="2000"/>
              </a:pPr>
              <a:r>
                <a:rPr lang="en-US" sz="2000">
                  <a:solidFill>
                    <a:srgbClr val="CC0000"/>
                  </a:solidFill>
                  <a:latin typeface="Arial"/>
                  <a:ea typeface="Arial"/>
                  <a:cs typeface="Arial"/>
                  <a:sym typeface="Arial"/>
                </a:rPr>
                <a:t>Got the</a:t>
              </a:r>
              <a:endParaRPr/>
            </a:p>
            <a:p>
              <a:pPr algn="ctr">
                <a:buClr>
                  <a:srgbClr val="CC0000"/>
                </a:buClr>
                <a:buSzPts val="2000"/>
              </a:pPr>
              <a:r>
                <a:rPr lang="en-US" sz="2000">
                  <a:solidFill>
                    <a:srgbClr val="CC0000"/>
                  </a:solidFill>
                  <a:latin typeface="Arial"/>
                  <a:ea typeface="Arial"/>
                  <a:cs typeface="Arial"/>
                  <a:sym typeface="Arial"/>
                </a:rPr>
                <a:t>time?</a:t>
              </a:r>
              <a:endParaRPr/>
            </a:p>
          </p:txBody>
        </p:sp>
      </p:grpSp>
      <p:cxnSp>
        <p:nvCxnSpPr>
          <p:cNvPr id="2188" name="Google Shape;2188;p28"/>
          <p:cNvCxnSpPr/>
          <p:nvPr/>
        </p:nvCxnSpPr>
        <p:spPr>
          <a:xfrm rot="10800000" flipH="1">
            <a:off x="2619376" y="4333876"/>
            <a:ext cx="1952625" cy="333375"/>
          </a:xfrm>
          <a:prstGeom prst="straightConnector1">
            <a:avLst/>
          </a:prstGeom>
          <a:noFill/>
          <a:ln w="28575" cap="flat" cmpd="sng">
            <a:solidFill>
              <a:srgbClr val="CC0000"/>
            </a:solidFill>
            <a:prstDash val="solid"/>
            <a:miter lim="800000"/>
            <a:headEnd type="triangle" w="med" len="med"/>
            <a:tailEnd type="none" w="med" len="med"/>
          </a:ln>
        </p:spPr>
      </p:cxnSp>
      <p:grpSp>
        <p:nvGrpSpPr>
          <p:cNvPr id="2189" name="Google Shape;2189;p28"/>
          <p:cNvGrpSpPr/>
          <p:nvPr/>
        </p:nvGrpSpPr>
        <p:grpSpPr>
          <a:xfrm>
            <a:off x="3089276" y="4338637"/>
            <a:ext cx="796925" cy="457200"/>
            <a:chOff x="1046" y="2771"/>
            <a:chExt cx="502" cy="288"/>
          </a:xfrm>
        </p:grpSpPr>
        <p:sp>
          <p:nvSpPr>
            <p:cNvPr id="2190" name="Google Shape;2190;p28"/>
            <p:cNvSpPr txBox="1"/>
            <p:nvPr/>
          </p:nvSpPr>
          <p:spPr>
            <a:xfrm>
              <a:off x="1104" y="2820"/>
              <a:ext cx="444" cy="186"/>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191" name="Google Shape;2191;p28"/>
            <p:cNvSpPr txBox="1"/>
            <p:nvPr/>
          </p:nvSpPr>
          <p:spPr>
            <a:xfrm>
              <a:off x="1046" y="2771"/>
              <a:ext cx="490" cy="288"/>
            </a:xfrm>
            <a:prstGeom prst="rect">
              <a:avLst/>
            </a:prstGeom>
            <a:noFill/>
            <a:ln>
              <a:noFill/>
            </a:ln>
          </p:spPr>
          <p:txBody>
            <a:bodyPr spcFirstLastPara="1" wrap="square" lIns="91425" tIns="45700" rIns="91425" bIns="45700" anchor="t" anchorCtr="0">
              <a:noAutofit/>
            </a:bodyPr>
            <a:lstStyle/>
            <a:p>
              <a:pPr>
                <a:buClr>
                  <a:srgbClr val="CC0000"/>
                </a:buClr>
                <a:buSzPts val="2400"/>
              </a:pPr>
              <a:r>
                <a:rPr lang="en-US" sz="2400">
                  <a:solidFill>
                    <a:srgbClr val="CC0000"/>
                  </a:solidFill>
                  <a:latin typeface="Arial"/>
                  <a:ea typeface="Arial"/>
                  <a:cs typeface="Arial"/>
                  <a:sym typeface="Arial"/>
                </a:rPr>
                <a:t>2:00</a:t>
              </a:r>
              <a:endParaRPr/>
            </a:p>
          </p:txBody>
        </p:sp>
      </p:grpSp>
      <p:cxnSp>
        <p:nvCxnSpPr>
          <p:cNvPr id="2192" name="Google Shape;2192;p28"/>
          <p:cNvCxnSpPr/>
          <p:nvPr/>
        </p:nvCxnSpPr>
        <p:spPr>
          <a:xfrm rot="10800000" flipH="1">
            <a:off x="6689725" y="4525963"/>
            <a:ext cx="2343150" cy="428625"/>
          </a:xfrm>
          <a:prstGeom prst="straightConnector1">
            <a:avLst/>
          </a:prstGeom>
          <a:noFill/>
          <a:ln w="28575" cap="flat" cmpd="sng">
            <a:solidFill>
              <a:srgbClr val="CC0000"/>
            </a:solidFill>
            <a:prstDash val="solid"/>
            <a:miter lim="800000"/>
            <a:headEnd type="triangle" w="med" len="med"/>
            <a:tailEnd type="none" w="med" len="med"/>
          </a:ln>
        </p:spPr>
      </p:cxnSp>
      <p:cxnSp>
        <p:nvCxnSpPr>
          <p:cNvPr id="2193" name="Google Shape;2193;p28"/>
          <p:cNvCxnSpPr/>
          <p:nvPr/>
        </p:nvCxnSpPr>
        <p:spPr>
          <a:xfrm>
            <a:off x="6704012" y="2811462"/>
            <a:ext cx="2176462" cy="347662"/>
          </a:xfrm>
          <a:prstGeom prst="straightConnector1">
            <a:avLst/>
          </a:prstGeom>
          <a:noFill/>
          <a:ln w="28575" cap="flat" cmpd="sng">
            <a:solidFill>
              <a:srgbClr val="CC0000"/>
            </a:solidFill>
            <a:prstDash val="solid"/>
            <a:miter lim="800000"/>
            <a:headEnd type="none" w="med" len="med"/>
            <a:tailEnd type="triangle" w="med" len="med"/>
          </a:ln>
        </p:spPr>
      </p:cxnSp>
      <p:cxnSp>
        <p:nvCxnSpPr>
          <p:cNvPr id="2194" name="Google Shape;2194;p28"/>
          <p:cNvCxnSpPr/>
          <p:nvPr/>
        </p:nvCxnSpPr>
        <p:spPr>
          <a:xfrm rot="10800000" flipH="1">
            <a:off x="6642100" y="3317875"/>
            <a:ext cx="2216150" cy="398462"/>
          </a:xfrm>
          <a:prstGeom prst="straightConnector1">
            <a:avLst/>
          </a:prstGeom>
          <a:noFill/>
          <a:ln w="28575" cap="flat" cmpd="sng">
            <a:solidFill>
              <a:srgbClr val="CC0000"/>
            </a:solidFill>
            <a:prstDash val="solid"/>
            <a:miter lim="800000"/>
            <a:headEnd type="triangle" w="med" len="med"/>
            <a:tailEnd type="none" w="med" len="med"/>
          </a:ln>
        </p:spPr>
      </p:cxnSp>
      <p:sp>
        <p:nvSpPr>
          <p:cNvPr id="2195" name="Google Shape;2195;p28"/>
          <p:cNvSpPr txBox="1"/>
          <p:nvPr/>
        </p:nvSpPr>
        <p:spPr>
          <a:xfrm>
            <a:off x="7077076" y="3340100"/>
            <a:ext cx="1438275" cy="393700"/>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196" name="Google Shape;2196;p28"/>
          <p:cNvSpPr txBox="1"/>
          <p:nvPr/>
        </p:nvSpPr>
        <p:spPr>
          <a:xfrm>
            <a:off x="6894512" y="3341687"/>
            <a:ext cx="1809750" cy="558800"/>
          </a:xfrm>
          <a:prstGeom prst="rect">
            <a:avLst/>
          </a:prstGeom>
          <a:noFill/>
          <a:ln>
            <a:noFill/>
          </a:ln>
        </p:spPr>
        <p:txBody>
          <a:bodyPr spcFirstLastPara="1" wrap="square" lIns="91425" tIns="45700" rIns="91425" bIns="45700" anchor="t" anchorCtr="0">
            <a:noAutofit/>
          </a:bodyPr>
          <a:lstStyle/>
          <a:p>
            <a:pPr algn="ctr">
              <a:lnSpc>
                <a:spcPct val="85000"/>
              </a:lnSpc>
              <a:buClr>
                <a:srgbClr val="CC0000"/>
              </a:buClr>
              <a:buSzPts val="1800"/>
            </a:pPr>
            <a:r>
              <a:rPr lang="en-US">
                <a:solidFill>
                  <a:srgbClr val="CC0000"/>
                </a:solidFill>
                <a:latin typeface="Arial"/>
                <a:ea typeface="Arial"/>
                <a:cs typeface="Arial"/>
                <a:sym typeface="Arial"/>
              </a:rPr>
              <a:t>TCP connection</a:t>
            </a:r>
            <a:endParaRPr/>
          </a:p>
          <a:p>
            <a:pPr algn="ctr">
              <a:lnSpc>
                <a:spcPct val="85000"/>
              </a:lnSpc>
              <a:buClr>
                <a:srgbClr val="CC0000"/>
              </a:buClr>
              <a:buSzPts val="1800"/>
            </a:pPr>
            <a:r>
              <a:rPr lang="en-US">
                <a:solidFill>
                  <a:srgbClr val="CC0000"/>
                </a:solidFill>
                <a:latin typeface="Arial"/>
                <a:ea typeface="Arial"/>
                <a:cs typeface="Arial"/>
                <a:sym typeface="Arial"/>
              </a:rPr>
              <a:t>response</a:t>
            </a:r>
            <a:endParaRPr/>
          </a:p>
        </p:txBody>
      </p:sp>
      <p:cxnSp>
        <p:nvCxnSpPr>
          <p:cNvPr id="2197" name="Google Shape;2197;p28"/>
          <p:cNvCxnSpPr/>
          <p:nvPr/>
        </p:nvCxnSpPr>
        <p:spPr>
          <a:xfrm>
            <a:off x="6689725" y="3963987"/>
            <a:ext cx="2400300" cy="419100"/>
          </a:xfrm>
          <a:prstGeom prst="straightConnector1">
            <a:avLst/>
          </a:prstGeom>
          <a:noFill/>
          <a:ln w="28575" cap="flat" cmpd="sng">
            <a:solidFill>
              <a:srgbClr val="CC0000"/>
            </a:solidFill>
            <a:prstDash val="solid"/>
            <a:miter lim="800000"/>
            <a:headEnd type="none" w="med" len="med"/>
            <a:tailEnd type="triangle" w="med" len="med"/>
          </a:ln>
        </p:spPr>
      </p:cxnSp>
      <p:grpSp>
        <p:nvGrpSpPr>
          <p:cNvPr id="2198" name="Google Shape;2198;p28"/>
          <p:cNvGrpSpPr/>
          <p:nvPr/>
        </p:nvGrpSpPr>
        <p:grpSpPr>
          <a:xfrm>
            <a:off x="6902451" y="4029075"/>
            <a:ext cx="3794125" cy="366712"/>
            <a:chOff x="3212" y="2597"/>
            <a:chExt cx="2390" cy="231"/>
          </a:xfrm>
        </p:grpSpPr>
        <p:sp>
          <p:nvSpPr>
            <p:cNvPr id="2199" name="Google Shape;2199;p28"/>
            <p:cNvSpPr txBox="1"/>
            <p:nvPr/>
          </p:nvSpPr>
          <p:spPr>
            <a:xfrm>
              <a:off x="3252" y="2628"/>
              <a:ext cx="2100" cy="114"/>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00" name="Google Shape;2200;p28"/>
            <p:cNvSpPr txBox="1"/>
            <p:nvPr/>
          </p:nvSpPr>
          <p:spPr>
            <a:xfrm>
              <a:off x="3212" y="2597"/>
              <a:ext cx="2390" cy="231"/>
            </a:xfrm>
            <a:prstGeom prst="rect">
              <a:avLst/>
            </a:prstGeom>
            <a:noFill/>
            <a:ln>
              <a:noFill/>
            </a:ln>
          </p:spPr>
          <p:txBody>
            <a:bodyPr spcFirstLastPara="1" wrap="square" lIns="91425" tIns="45700" rIns="91425" bIns="45700" anchor="t" anchorCtr="0">
              <a:noAutofit/>
            </a:bodyPr>
            <a:lstStyle/>
            <a:p>
              <a:pPr>
                <a:buClr>
                  <a:srgbClr val="CC0000"/>
                </a:buClr>
                <a:buSzPts val="1800"/>
              </a:pPr>
              <a:r>
                <a:rPr lang="en-US" dirty="0">
                  <a:solidFill>
                    <a:srgbClr val="CC0000"/>
                  </a:solidFill>
                  <a:latin typeface="Arial"/>
                  <a:ea typeface="Arial"/>
                  <a:cs typeface="Arial"/>
                  <a:sym typeface="Arial"/>
                </a:rPr>
                <a:t>Get</a:t>
              </a:r>
              <a:r>
                <a:rPr lang="en-US" sz="1400" dirty="0">
                  <a:solidFill>
                    <a:srgbClr val="CC0000"/>
                  </a:solidFill>
                  <a:latin typeface="Arial"/>
                  <a:ea typeface="Arial"/>
                  <a:cs typeface="Arial"/>
                  <a:sym typeface="Arial"/>
                </a:rPr>
                <a:t> http://www.awl.com/kurose-ross</a:t>
              </a:r>
              <a:endParaRPr dirty="0"/>
            </a:p>
          </p:txBody>
        </p:sp>
      </p:grpSp>
      <p:sp>
        <p:nvSpPr>
          <p:cNvPr id="2201" name="Google Shape;2201;p28"/>
          <p:cNvSpPr txBox="1"/>
          <p:nvPr/>
        </p:nvSpPr>
        <p:spPr>
          <a:xfrm>
            <a:off x="7458075" y="4624388"/>
            <a:ext cx="919162" cy="295275"/>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02" name="Google Shape;2202;p28"/>
          <p:cNvSpPr txBox="1"/>
          <p:nvPr/>
        </p:nvSpPr>
        <p:spPr>
          <a:xfrm>
            <a:off x="7424738" y="4510087"/>
            <a:ext cx="930275" cy="457200"/>
          </a:xfrm>
          <a:prstGeom prst="rect">
            <a:avLst/>
          </a:prstGeom>
          <a:noFill/>
          <a:ln>
            <a:noFill/>
          </a:ln>
        </p:spPr>
        <p:txBody>
          <a:bodyPr spcFirstLastPara="1" wrap="square" lIns="91425" tIns="45700" rIns="91425" bIns="45700" anchor="t" anchorCtr="0">
            <a:noAutofit/>
          </a:bodyPr>
          <a:lstStyle/>
          <a:p>
            <a:pPr>
              <a:buClr>
                <a:srgbClr val="CC0000"/>
              </a:buClr>
              <a:buSzPts val="2400"/>
            </a:pPr>
            <a:r>
              <a:rPr lang="en-US" sz="2400">
                <a:solidFill>
                  <a:srgbClr val="CC0000"/>
                </a:solidFill>
                <a:latin typeface="Arial"/>
                <a:ea typeface="Arial"/>
                <a:cs typeface="Arial"/>
                <a:sym typeface="Arial"/>
              </a:rPr>
              <a:t>&lt;file&gt;</a:t>
            </a:r>
            <a:endParaRPr/>
          </a:p>
        </p:txBody>
      </p:sp>
      <p:cxnSp>
        <p:nvCxnSpPr>
          <p:cNvPr id="2203" name="Google Shape;2203;p28"/>
          <p:cNvCxnSpPr/>
          <p:nvPr/>
        </p:nvCxnSpPr>
        <p:spPr>
          <a:xfrm>
            <a:off x="5581650" y="2068512"/>
            <a:ext cx="0" cy="3573462"/>
          </a:xfrm>
          <a:prstGeom prst="straightConnector1">
            <a:avLst/>
          </a:prstGeom>
          <a:noFill/>
          <a:ln w="19050" cap="flat" cmpd="sng">
            <a:solidFill>
              <a:schemeClr val="lt2"/>
            </a:solidFill>
            <a:prstDash val="solid"/>
            <a:miter lim="800000"/>
            <a:headEnd type="none" w="med" len="med"/>
            <a:tailEnd type="triangle" w="med" len="med"/>
          </a:ln>
        </p:spPr>
      </p:cxnSp>
      <p:grpSp>
        <p:nvGrpSpPr>
          <p:cNvPr id="2204" name="Google Shape;2204;p28"/>
          <p:cNvGrpSpPr/>
          <p:nvPr/>
        </p:nvGrpSpPr>
        <p:grpSpPr>
          <a:xfrm>
            <a:off x="5259388" y="4972051"/>
            <a:ext cx="720725" cy="396875"/>
            <a:chOff x="2198" y="3221"/>
            <a:chExt cx="454" cy="250"/>
          </a:xfrm>
        </p:grpSpPr>
        <p:sp>
          <p:nvSpPr>
            <p:cNvPr id="2205" name="Google Shape;2205;p28"/>
            <p:cNvSpPr txBox="1"/>
            <p:nvPr/>
          </p:nvSpPr>
          <p:spPr>
            <a:xfrm>
              <a:off x="2244" y="3282"/>
              <a:ext cx="408" cy="162"/>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06" name="Google Shape;2206;p28"/>
            <p:cNvSpPr txBox="1"/>
            <p:nvPr/>
          </p:nvSpPr>
          <p:spPr>
            <a:xfrm>
              <a:off x="2198" y="3221"/>
              <a:ext cx="418" cy="250"/>
            </a:xfrm>
            <a:prstGeom prst="rect">
              <a:avLst/>
            </a:prstGeom>
            <a:noFill/>
            <a:ln>
              <a:noFill/>
            </a:ln>
          </p:spPr>
          <p:txBody>
            <a:bodyPr spcFirstLastPara="1" wrap="square" lIns="91425" tIns="45700" rIns="91425" bIns="45700" anchor="t" anchorCtr="0">
              <a:noAutofit/>
            </a:bodyPr>
            <a:lstStyle/>
            <a:p>
              <a:pPr>
                <a:buClr>
                  <a:schemeClr val="lt2"/>
                </a:buClr>
                <a:buSzPts val="2000"/>
              </a:pPr>
              <a:r>
                <a:rPr lang="en-US" sz="2000" dirty="0">
                  <a:solidFill>
                    <a:schemeClr val="lt2"/>
                  </a:solidFill>
                  <a:latin typeface="Arial"/>
                  <a:ea typeface="Arial"/>
                  <a:cs typeface="Arial"/>
                  <a:sym typeface="Arial"/>
                </a:rPr>
                <a:t>time</a:t>
              </a:r>
              <a:endParaRPr dirty="0"/>
            </a:p>
          </p:txBody>
        </p:sp>
      </p:grpSp>
      <p:sp>
        <p:nvSpPr>
          <p:cNvPr id="2207" name="Google Shape;2207;p28"/>
          <p:cNvSpPr txBox="1"/>
          <p:nvPr/>
        </p:nvSpPr>
        <p:spPr>
          <a:xfrm>
            <a:off x="6989762" y="2751138"/>
            <a:ext cx="1365250" cy="439737"/>
          </a:xfrm>
          <a:prstGeom prst="rect">
            <a:avLst/>
          </a:prstGeom>
          <a:solidFill>
            <a:schemeClr val="lt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08" name="Google Shape;2208;p28"/>
          <p:cNvSpPr txBox="1"/>
          <p:nvPr/>
        </p:nvSpPr>
        <p:spPr>
          <a:xfrm>
            <a:off x="6938962" y="2682875"/>
            <a:ext cx="1809750" cy="558800"/>
          </a:xfrm>
          <a:prstGeom prst="rect">
            <a:avLst/>
          </a:prstGeom>
          <a:noFill/>
          <a:ln>
            <a:noFill/>
          </a:ln>
        </p:spPr>
        <p:txBody>
          <a:bodyPr spcFirstLastPara="1" wrap="square" lIns="91425" tIns="45700" rIns="91425" bIns="45700" anchor="t" anchorCtr="0">
            <a:noAutofit/>
          </a:bodyPr>
          <a:lstStyle/>
          <a:p>
            <a:pPr algn="ctr">
              <a:lnSpc>
                <a:spcPct val="85000"/>
              </a:lnSpc>
              <a:buClr>
                <a:srgbClr val="CC0000"/>
              </a:buClr>
              <a:buSzPts val="1800"/>
            </a:pPr>
            <a:r>
              <a:rPr lang="en-US" dirty="0">
                <a:solidFill>
                  <a:srgbClr val="CC0000"/>
                </a:solidFill>
                <a:latin typeface="Arial"/>
                <a:ea typeface="Arial"/>
                <a:cs typeface="Arial"/>
                <a:sym typeface="Arial"/>
              </a:rPr>
              <a:t>TCP connection</a:t>
            </a:r>
            <a:endParaRPr dirty="0"/>
          </a:p>
          <a:p>
            <a:pPr algn="ctr">
              <a:lnSpc>
                <a:spcPct val="85000"/>
              </a:lnSpc>
              <a:buClr>
                <a:srgbClr val="CC0000"/>
              </a:buClr>
              <a:buSzPts val="1800"/>
            </a:pPr>
            <a:r>
              <a:rPr lang="en-US" dirty="0">
                <a:solidFill>
                  <a:srgbClr val="CC0000"/>
                </a:solidFill>
                <a:latin typeface="Arial"/>
                <a:ea typeface="Arial"/>
                <a:cs typeface="Arial"/>
                <a:sym typeface="Arial"/>
              </a:rPr>
              <a:t>request</a:t>
            </a:r>
            <a:endParaRPr dirty="0"/>
          </a:p>
        </p:txBody>
      </p:sp>
      <p:pic>
        <p:nvPicPr>
          <p:cNvPr id="2209" name="Google Shape;2209;p28" descr="underline_base"/>
          <p:cNvPicPr preferRelativeResize="0"/>
          <p:nvPr/>
        </p:nvPicPr>
        <p:blipFill rotWithShape="1">
          <a:blip r:embed="rId4">
            <a:alphaModFix/>
          </a:blip>
          <a:srcRect/>
          <a:stretch/>
        </p:blipFill>
        <p:spPr>
          <a:xfrm>
            <a:off x="2136775" y="879476"/>
            <a:ext cx="4570412" cy="173037"/>
          </a:xfrm>
          <a:prstGeom prst="rect">
            <a:avLst/>
          </a:prstGeom>
          <a:noFill/>
          <a:ln>
            <a:noFill/>
          </a:ln>
        </p:spPr>
      </p:pic>
      <p:sp>
        <p:nvSpPr>
          <p:cNvPr id="2210" name="Google Shape;2210;p28"/>
          <p:cNvSpPr txBox="1"/>
          <p:nvPr/>
        </p:nvSpPr>
        <p:spPr>
          <a:xfrm>
            <a:off x="2011362" y="206375"/>
            <a:ext cx="5657850" cy="868362"/>
          </a:xfrm>
          <a:prstGeom prst="rect">
            <a:avLst/>
          </a:prstGeom>
          <a:noFill/>
          <a:ln>
            <a:noFill/>
          </a:ln>
        </p:spPr>
        <p:txBody>
          <a:bodyPr spcFirstLastPara="1" wrap="square" lIns="91425" tIns="45700" rIns="91425" bIns="45700" anchor="ctr" anchorCtr="0">
            <a:noAutofit/>
          </a:bodyPr>
          <a:lstStyle/>
          <a:p>
            <a:pPr>
              <a:buClr>
                <a:srgbClr val="000099"/>
              </a:buClr>
              <a:buSzPts val="4400"/>
            </a:pPr>
            <a:r>
              <a:rPr lang="en-US" sz="4400">
                <a:solidFill>
                  <a:srgbClr val="000099"/>
                </a:solidFill>
                <a:latin typeface="Gill Sans"/>
                <a:ea typeface="Gill Sans"/>
                <a:cs typeface="Gill Sans"/>
                <a:sym typeface="Gill Sans"/>
              </a:rPr>
              <a:t>What’s a protocol?</a:t>
            </a:r>
            <a:endParaRPr/>
          </a:p>
        </p:txBody>
      </p:sp>
      <p:grpSp>
        <p:nvGrpSpPr>
          <p:cNvPr id="2211" name="Google Shape;2211;p28"/>
          <p:cNvGrpSpPr/>
          <p:nvPr/>
        </p:nvGrpSpPr>
        <p:grpSpPr>
          <a:xfrm>
            <a:off x="8936037" y="2782887"/>
            <a:ext cx="431800" cy="755650"/>
            <a:chOff x="4140" y="429"/>
            <a:chExt cx="1425" cy="2396"/>
          </a:xfrm>
        </p:grpSpPr>
        <p:sp>
          <p:nvSpPr>
            <p:cNvPr id="2212" name="Google Shape;2212;p2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13" name="Google Shape;2213;p28"/>
            <p:cNvSpPr txBox="1"/>
            <p:nvPr/>
          </p:nvSpPr>
          <p:spPr>
            <a:xfrm>
              <a:off x="4208" y="429"/>
              <a:ext cx="1043"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14" name="Google Shape;2214;p2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15" name="Google Shape;2215;p2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16" name="Google Shape;2216;p28"/>
            <p:cNvSpPr txBox="1"/>
            <p:nvPr/>
          </p:nvSpPr>
          <p:spPr>
            <a:xfrm>
              <a:off x="4213" y="691"/>
              <a:ext cx="597"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nvGrpSpPr>
            <p:cNvPr id="2217" name="Google Shape;2217;p28"/>
            <p:cNvGrpSpPr/>
            <p:nvPr/>
          </p:nvGrpSpPr>
          <p:grpSpPr>
            <a:xfrm>
              <a:off x="4747" y="666"/>
              <a:ext cx="582" cy="146"/>
              <a:chOff x="612" y="2566"/>
              <a:chExt cx="726" cy="140"/>
            </a:xfrm>
          </p:grpSpPr>
          <p:sp>
            <p:nvSpPr>
              <p:cNvPr id="2218" name="Google Shape;2218;p28"/>
              <p:cNvSpPr/>
              <p:nvPr/>
            </p:nvSpPr>
            <p:spPr>
              <a:xfrm>
                <a:off x="612" y="2566"/>
                <a:ext cx="726" cy="140"/>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19" name="Google Shape;2219;p28"/>
              <p:cNvSpPr/>
              <p:nvPr/>
            </p:nvSpPr>
            <p:spPr>
              <a:xfrm>
                <a:off x="625" y="2580"/>
                <a:ext cx="693" cy="106"/>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sp>
          <p:nvSpPr>
            <p:cNvPr id="2220" name="Google Shape;2220;p28"/>
            <p:cNvSpPr txBox="1"/>
            <p:nvPr/>
          </p:nvSpPr>
          <p:spPr>
            <a:xfrm>
              <a:off x="4224" y="1018"/>
              <a:ext cx="597"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nvGrpSpPr>
            <p:cNvPr id="2221" name="Google Shape;2221;p28"/>
            <p:cNvGrpSpPr/>
            <p:nvPr/>
          </p:nvGrpSpPr>
          <p:grpSpPr>
            <a:xfrm>
              <a:off x="4748" y="993"/>
              <a:ext cx="582" cy="136"/>
              <a:chOff x="615" y="2567"/>
              <a:chExt cx="726" cy="141"/>
            </a:xfrm>
          </p:grpSpPr>
          <p:sp>
            <p:nvSpPr>
              <p:cNvPr id="2222" name="Google Shape;2222;p28"/>
              <p:cNvSpPr/>
              <p:nvPr/>
            </p:nvSpPr>
            <p:spPr>
              <a:xfrm>
                <a:off x="615" y="2567"/>
                <a:ext cx="726"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23" name="Google Shape;2223;p28"/>
              <p:cNvSpPr/>
              <p:nvPr/>
            </p:nvSpPr>
            <p:spPr>
              <a:xfrm>
                <a:off x="628" y="2582"/>
                <a:ext cx="693" cy="110"/>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sp>
          <p:nvSpPr>
            <p:cNvPr id="2224" name="Google Shape;2224;p28"/>
            <p:cNvSpPr txBox="1"/>
            <p:nvPr/>
          </p:nvSpPr>
          <p:spPr>
            <a:xfrm>
              <a:off x="4219" y="1360"/>
              <a:ext cx="592"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25" name="Google Shape;2225;p28"/>
            <p:cNvSpPr txBox="1"/>
            <p:nvPr/>
          </p:nvSpPr>
          <p:spPr>
            <a:xfrm>
              <a:off x="4229" y="1657"/>
              <a:ext cx="597"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nvGrpSpPr>
            <p:cNvPr id="2226" name="Google Shape;2226;p28"/>
            <p:cNvGrpSpPr/>
            <p:nvPr/>
          </p:nvGrpSpPr>
          <p:grpSpPr>
            <a:xfrm>
              <a:off x="4737" y="1627"/>
              <a:ext cx="581" cy="151"/>
              <a:chOff x="617" y="2568"/>
              <a:chExt cx="724" cy="139"/>
            </a:xfrm>
          </p:grpSpPr>
          <p:sp>
            <p:nvSpPr>
              <p:cNvPr id="2227" name="Google Shape;2227;p28"/>
              <p:cNvSpPr/>
              <p:nvPr/>
            </p:nvSpPr>
            <p:spPr>
              <a:xfrm>
                <a:off x="617" y="2568"/>
                <a:ext cx="724" cy="139"/>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28" name="Google Shape;2228;p28"/>
              <p:cNvSpPr/>
              <p:nvPr/>
            </p:nvSpPr>
            <p:spPr>
              <a:xfrm>
                <a:off x="630" y="2582"/>
                <a:ext cx="692" cy="107"/>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sp>
          <p:nvSpPr>
            <p:cNvPr id="2229" name="Google Shape;2229;p2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nvGrpSpPr>
            <p:cNvPr id="2230" name="Google Shape;2230;p28"/>
            <p:cNvGrpSpPr/>
            <p:nvPr/>
          </p:nvGrpSpPr>
          <p:grpSpPr>
            <a:xfrm>
              <a:off x="4737" y="1325"/>
              <a:ext cx="581" cy="141"/>
              <a:chOff x="612" y="2566"/>
              <a:chExt cx="724" cy="141"/>
            </a:xfrm>
          </p:grpSpPr>
          <p:sp>
            <p:nvSpPr>
              <p:cNvPr id="2231" name="Google Shape;2231;p28"/>
              <p:cNvSpPr/>
              <p:nvPr/>
            </p:nvSpPr>
            <p:spPr>
              <a:xfrm>
                <a:off x="612" y="2566"/>
                <a:ext cx="724" cy="141"/>
              </a:xfrm>
              <a:prstGeom prst="roundRect">
                <a:avLst>
                  <a:gd name="adj" fmla="val 10800"/>
                </a:avLst>
              </a:prstGeom>
              <a:solidFill>
                <a:schemeClr val="dk1"/>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32" name="Google Shape;2232;p28"/>
              <p:cNvSpPr/>
              <p:nvPr/>
            </p:nvSpPr>
            <p:spPr>
              <a:xfrm>
                <a:off x="625" y="2581"/>
                <a:ext cx="692" cy="111"/>
              </a:xfrm>
              <a:prstGeom prst="roundRect">
                <a:avLst>
                  <a:gd name="adj" fmla="val 108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sp>
          <p:nvSpPr>
            <p:cNvPr id="2233" name="Google Shape;2233;p28"/>
            <p:cNvSpPr txBox="1"/>
            <p:nvPr/>
          </p:nvSpPr>
          <p:spPr>
            <a:xfrm>
              <a:off x="5251"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34" name="Google Shape;2234;p2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35" name="Google Shape;2235;p2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36" name="Google Shape;2236;p28"/>
            <p:cNvSpPr/>
            <p:nvPr/>
          </p:nvSpPr>
          <p:spPr>
            <a:xfrm>
              <a:off x="5518" y="2609"/>
              <a:ext cx="47" cy="101"/>
            </a:xfrm>
            <a:prstGeom prst="ellipse">
              <a:avLst/>
            </a:prstGeom>
            <a:solidFill>
              <a:srgbClr val="333333"/>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37" name="Google Shape;2237;p2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38" name="Google Shape;2238;p28"/>
            <p:cNvSpPr/>
            <p:nvPr/>
          </p:nvSpPr>
          <p:spPr>
            <a:xfrm>
              <a:off x="4140" y="2679"/>
              <a:ext cx="1200" cy="146"/>
            </a:xfrm>
            <a:prstGeom prst="roundRect">
              <a:avLst>
                <a:gd name="adj" fmla="val 10800"/>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39" name="Google Shape;2239;p28"/>
            <p:cNvSpPr/>
            <p:nvPr/>
          </p:nvSpPr>
          <p:spPr>
            <a:xfrm>
              <a:off x="4208" y="2709"/>
              <a:ext cx="1069" cy="86"/>
            </a:xfrm>
            <a:prstGeom prst="roundRect">
              <a:avLst>
                <a:gd name="adj" fmla="val 10800"/>
              </a:avLst>
            </a:prstGeom>
            <a:gradFill>
              <a:gsLst>
                <a:gs pos="0">
                  <a:schemeClr val="dk2"/>
                </a:gs>
                <a:gs pos="100000">
                  <a:schemeClr val="lt2"/>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40" name="Google Shape;2240;p28"/>
            <p:cNvSpPr/>
            <p:nvPr/>
          </p:nvSpPr>
          <p:spPr>
            <a:xfrm>
              <a:off x="4308" y="2382"/>
              <a:ext cx="157" cy="146"/>
            </a:xfrm>
            <a:prstGeom prst="ellipse">
              <a:avLst/>
            </a:prstGeom>
            <a:solidFill>
              <a:srgbClr val="33CC33"/>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41" name="Google Shape;2241;p28"/>
            <p:cNvSpPr/>
            <p:nvPr/>
          </p:nvSpPr>
          <p:spPr>
            <a:xfrm>
              <a:off x="4486" y="2382"/>
              <a:ext cx="162" cy="146"/>
            </a:xfrm>
            <a:prstGeom prst="ellipse">
              <a:avLst/>
            </a:prstGeom>
            <a:solidFill>
              <a:srgbClr val="FF0000"/>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42" name="Google Shape;2242;p28"/>
            <p:cNvSpPr/>
            <p:nvPr/>
          </p:nvSpPr>
          <p:spPr>
            <a:xfrm>
              <a:off x="4664" y="2382"/>
              <a:ext cx="157" cy="141"/>
            </a:xfrm>
            <a:prstGeom prst="ellipse">
              <a:avLst/>
            </a:prstGeom>
            <a:solidFill>
              <a:srgbClr val="33CC33"/>
            </a:solidFill>
            <a:ln>
              <a:noFill/>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sp>
          <p:nvSpPr>
            <p:cNvPr id="2243" name="Google Shape;2243;p28"/>
            <p:cNvSpPr txBox="1"/>
            <p:nvPr/>
          </p:nvSpPr>
          <p:spPr>
            <a:xfrm>
              <a:off x="5062" y="1833"/>
              <a:ext cx="84" cy="765"/>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Arial"/>
                <a:ea typeface="Arial"/>
                <a:cs typeface="Arial"/>
                <a:sym typeface="Arial"/>
              </a:endParaRPr>
            </a:p>
          </p:txBody>
        </p:sp>
      </p:grpSp>
      <p:grpSp>
        <p:nvGrpSpPr>
          <p:cNvPr id="2244" name="Google Shape;2244;p28"/>
          <p:cNvGrpSpPr/>
          <p:nvPr/>
        </p:nvGrpSpPr>
        <p:grpSpPr>
          <a:xfrm>
            <a:off x="5799137" y="2339976"/>
            <a:ext cx="893762" cy="828675"/>
            <a:chOff x="-44" y="1473"/>
            <a:chExt cx="981" cy="1105"/>
          </a:xfrm>
        </p:grpSpPr>
        <p:pic>
          <p:nvPicPr>
            <p:cNvPr id="2245" name="Google Shape;2245;p28"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2246" name="Google Shape;2246;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247" name="Google Shape;2247;p28"/>
          <p:cNvSpPr txBox="1"/>
          <p:nvPr/>
        </p:nvSpPr>
        <p:spPr>
          <a:xfrm>
            <a:off x="9848851" y="6462713"/>
            <a:ext cx="676275" cy="276225"/>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ahoma"/>
                <a:ea typeface="Tahoma"/>
                <a:cs typeface="Tahoma"/>
                <a:sym typeface="Tahoma"/>
              </a:rPr>
              <a:t>1-</a:t>
            </a:r>
            <a:fld id="{00000000-1234-1234-1234-123412341234}" type="slidenum">
              <a:rPr lang="en-US" sz="1200">
                <a:solidFill>
                  <a:schemeClr val="dk1"/>
                </a:solidFill>
                <a:latin typeface="Tahoma"/>
                <a:ea typeface="Tahoma"/>
                <a:cs typeface="Tahoma"/>
                <a:sym typeface="Tahoma"/>
              </a:rPr>
              <a:pPr>
                <a:buClr>
                  <a:schemeClr val="dk1"/>
                </a:buClr>
                <a:buSzPts val="1200"/>
              </a:pPr>
              <a:t>5</a:t>
            </a:fld>
            <a:endParaRPr/>
          </a:p>
        </p:txBody>
      </p:sp>
      <p:pic>
        <p:nvPicPr>
          <p:cNvPr id="75" name="Content Placeholder 3"/>
          <p:cNvPicPr>
            <a:picLocks noChangeAspect="1"/>
          </p:cNvPicPr>
          <p:nvPr/>
        </p:nvPicPr>
        <p:blipFill>
          <a:blip r:embed="rId6"/>
          <a:stretch>
            <a:fillRect/>
          </a:stretch>
        </p:blipFill>
        <p:spPr>
          <a:xfrm>
            <a:off x="1933576" y="2357513"/>
            <a:ext cx="838992" cy="666169"/>
          </a:xfrm>
          <a:prstGeom prst="rect">
            <a:avLst/>
          </a:prstGeom>
        </p:spPr>
      </p:pic>
      <p:pic>
        <p:nvPicPr>
          <p:cNvPr id="76" name="Picture 75"/>
          <p:cNvPicPr>
            <a:picLocks noChangeAspect="1"/>
          </p:cNvPicPr>
          <p:nvPr/>
        </p:nvPicPr>
        <p:blipFill>
          <a:blip r:embed="rId7"/>
          <a:stretch>
            <a:fillRect/>
          </a:stretch>
        </p:blipFill>
        <p:spPr>
          <a:xfrm>
            <a:off x="4613238" y="2708739"/>
            <a:ext cx="754447" cy="868938"/>
          </a:xfrm>
          <a:prstGeom prst="rect">
            <a:avLst/>
          </a:prstGeom>
        </p:spPr>
      </p:pic>
      <p:sp>
        <p:nvSpPr>
          <p:cNvPr id="2" name="Rectangle 1"/>
          <p:cNvSpPr/>
          <p:nvPr/>
        </p:nvSpPr>
        <p:spPr>
          <a:xfrm>
            <a:off x="288239" y="5830810"/>
            <a:ext cx="6096000" cy="923330"/>
          </a:xfrm>
          <a:prstGeom prst="rect">
            <a:avLst/>
          </a:prstGeom>
        </p:spPr>
        <p:txBody>
          <a:bodyPr>
            <a:spAutoFit/>
          </a:bodyPr>
          <a:lstStyle/>
          <a:p>
            <a:pPr marL="342900" lvl="0" indent="-342900" algn="ctr">
              <a:buClr>
                <a:srgbClr val="CC0000"/>
              </a:buClr>
              <a:buSzPts val="2800"/>
              <a:buFont typeface="Arial" panose="020B0604020202020204" pitchFamily="34" charset="0"/>
              <a:buChar char="•"/>
            </a:pPr>
            <a:r>
              <a:rPr lang="en-US" i="1" dirty="0">
                <a:solidFill>
                  <a:srgbClr val="CC0000"/>
                </a:solidFill>
                <a:latin typeface="Gill Sans"/>
                <a:ea typeface="Gill Sans"/>
                <a:cs typeface="Gill Sans"/>
                <a:sym typeface="Gill Sans"/>
              </a:rPr>
              <a:t>protocols</a:t>
            </a:r>
            <a:r>
              <a:rPr lang="en-US" i="1" dirty="0">
                <a:solidFill>
                  <a:schemeClr val="dk1"/>
                </a:solidFill>
                <a:latin typeface="Gill Sans"/>
                <a:ea typeface="Gill Sans"/>
                <a:cs typeface="Gill Sans"/>
                <a:sym typeface="Gill Sans"/>
              </a:rPr>
              <a:t> define </a:t>
            </a:r>
            <a:r>
              <a:rPr lang="en-US" i="1" dirty="0">
                <a:solidFill>
                  <a:srgbClr val="CC0000"/>
                </a:solidFill>
                <a:latin typeface="Gill Sans"/>
                <a:ea typeface="Gill Sans"/>
                <a:cs typeface="Gill Sans"/>
                <a:sym typeface="Gill Sans"/>
              </a:rPr>
              <a:t>format</a:t>
            </a:r>
            <a:r>
              <a:rPr lang="en-US" i="1" dirty="0">
                <a:solidFill>
                  <a:schemeClr val="dk1"/>
                </a:solidFill>
                <a:latin typeface="Gill Sans"/>
                <a:ea typeface="Gill Sans"/>
                <a:cs typeface="Gill Sans"/>
                <a:sym typeface="Gill Sans"/>
              </a:rPr>
              <a:t>, </a:t>
            </a:r>
            <a:r>
              <a:rPr lang="en-US" i="1" dirty="0">
                <a:solidFill>
                  <a:srgbClr val="CC0000"/>
                </a:solidFill>
                <a:latin typeface="Gill Sans"/>
                <a:ea typeface="Gill Sans"/>
                <a:cs typeface="Gill Sans"/>
                <a:sym typeface="Gill Sans"/>
              </a:rPr>
              <a:t>order</a:t>
            </a:r>
            <a:r>
              <a:rPr lang="en-US" i="1" dirty="0">
                <a:solidFill>
                  <a:schemeClr val="dk1"/>
                </a:solidFill>
                <a:latin typeface="Gill Sans"/>
                <a:ea typeface="Gill Sans"/>
                <a:cs typeface="Gill Sans"/>
                <a:sym typeface="Gill Sans"/>
              </a:rPr>
              <a:t> of </a:t>
            </a:r>
            <a:r>
              <a:rPr lang="en-US" i="1" dirty="0">
                <a:solidFill>
                  <a:srgbClr val="CC0000"/>
                </a:solidFill>
                <a:latin typeface="Gill Sans"/>
                <a:ea typeface="Gill Sans"/>
                <a:cs typeface="Gill Sans"/>
                <a:sym typeface="Gill Sans"/>
              </a:rPr>
              <a:t>messages sent and received</a:t>
            </a:r>
            <a:r>
              <a:rPr lang="en-US" i="1" dirty="0">
                <a:solidFill>
                  <a:schemeClr val="dk1"/>
                </a:solidFill>
                <a:latin typeface="Gill Sans"/>
                <a:ea typeface="Gill Sans"/>
                <a:cs typeface="Gill Sans"/>
                <a:sym typeface="Gill Sans"/>
              </a:rPr>
              <a:t> among network entities, and </a:t>
            </a:r>
            <a:r>
              <a:rPr lang="en-US" i="1" dirty="0">
                <a:solidFill>
                  <a:srgbClr val="CC0000"/>
                </a:solidFill>
                <a:latin typeface="Gill Sans"/>
                <a:ea typeface="Gill Sans"/>
                <a:cs typeface="Gill Sans"/>
                <a:sym typeface="Gill Sans"/>
              </a:rPr>
              <a:t>actions taken</a:t>
            </a:r>
            <a:r>
              <a:rPr lang="en-US" i="1" dirty="0">
                <a:solidFill>
                  <a:schemeClr val="dk1"/>
                </a:solidFill>
                <a:latin typeface="Gill Sans"/>
                <a:ea typeface="Gill Sans"/>
                <a:cs typeface="Gill Sans"/>
                <a:sym typeface="Gill Sans"/>
              </a:rPr>
              <a:t> on message transmission, receipt</a:t>
            </a:r>
            <a:r>
              <a:rPr lang="en-US" sz="1600" i="1" dirty="0">
                <a:solidFill>
                  <a:srgbClr val="FF0000"/>
                </a:solidFill>
                <a:latin typeface="Arial"/>
                <a:ea typeface="Arial"/>
                <a:cs typeface="Arial"/>
                <a:sym typeface="Arial"/>
              </a:rPr>
              <a:t> . E.g. HTTP</a:t>
            </a:r>
            <a:endParaRPr lang="en-US" dirty="0"/>
          </a:p>
        </p:txBody>
      </p:sp>
    </p:spTree>
    <p:extLst>
      <p:ext uri="{BB962C8B-B14F-4D97-AF65-F5344CB8AC3E}">
        <p14:creationId xmlns:p14="http://schemas.microsoft.com/office/powerpoint/2010/main" val="191757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78"/>
                                        </p:tgtEl>
                                        <p:attrNameLst>
                                          <p:attrName>style.visibility</p:attrName>
                                        </p:attrNameLst>
                                      </p:cBhvr>
                                      <p:to>
                                        <p:strVal val="visible"/>
                                      </p:to>
                                    </p:set>
                                    <p:anim calcmode="lin" valueType="num">
                                      <p:cBhvr additive="base">
                                        <p:cTn id="7" dur="500" fill="hold"/>
                                        <p:tgtEl>
                                          <p:spTgt spid="2178"/>
                                        </p:tgtEl>
                                        <p:attrNameLst>
                                          <p:attrName>ppt_x</p:attrName>
                                        </p:attrNameLst>
                                      </p:cBhvr>
                                      <p:tavLst>
                                        <p:tav tm="0">
                                          <p:val>
                                            <p:strVal val="#ppt_x"/>
                                          </p:val>
                                        </p:tav>
                                        <p:tav tm="100000">
                                          <p:val>
                                            <p:strVal val="#ppt_x"/>
                                          </p:val>
                                        </p:tav>
                                      </p:tavLst>
                                    </p:anim>
                                    <p:anim calcmode="lin" valueType="num">
                                      <p:cBhvr additive="base">
                                        <p:cTn id="8" dur="500" fill="hold"/>
                                        <p:tgtEl>
                                          <p:spTgt spid="21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80"/>
                                        </p:tgtEl>
                                        <p:attrNameLst>
                                          <p:attrName>style.visibility</p:attrName>
                                        </p:attrNameLst>
                                      </p:cBhvr>
                                      <p:to>
                                        <p:strVal val="visible"/>
                                      </p:to>
                                    </p:set>
                                    <p:anim calcmode="lin" valueType="num">
                                      <p:cBhvr additive="base">
                                        <p:cTn id="11" dur="500" fill="hold"/>
                                        <p:tgtEl>
                                          <p:spTgt spid="2180"/>
                                        </p:tgtEl>
                                        <p:attrNameLst>
                                          <p:attrName>ppt_x</p:attrName>
                                        </p:attrNameLst>
                                      </p:cBhvr>
                                      <p:tavLst>
                                        <p:tav tm="0">
                                          <p:val>
                                            <p:strVal val="#ppt_x"/>
                                          </p:val>
                                        </p:tav>
                                        <p:tav tm="100000">
                                          <p:val>
                                            <p:strVal val="#ppt_x"/>
                                          </p:val>
                                        </p:tav>
                                      </p:tavLst>
                                    </p:anim>
                                    <p:anim calcmode="lin" valueType="num">
                                      <p:cBhvr additive="base">
                                        <p:cTn id="12" dur="500" fill="hold"/>
                                        <p:tgtEl>
                                          <p:spTgt spid="21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81"/>
                                        </p:tgtEl>
                                        <p:attrNameLst>
                                          <p:attrName>style.visibility</p:attrName>
                                        </p:attrNameLst>
                                      </p:cBhvr>
                                      <p:to>
                                        <p:strVal val="visible"/>
                                      </p:to>
                                    </p:set>
                                    <p:anim calcmode="lin" valueType="num">
                                      <p:cBhvr additive="base">
                                        <p:cTn id="15" dur="500" fill="hold"/>
                                        <p:tgtEl>
                                          <p:spTgt spid="2181"/>
                                        </p:tgtEl>
                                        <p:attrNameLst>
                                          <p:attrName>ppt_x</p:attrName>
                                        </p:attrNameLst>
                                      </p:cBhvr>
                                      <p:tavLst>
                                        <p:tav tm="0">
                                          <p:val>
                                            <p:strVal val="#ppt_x"/>
                                          </p:val>
                                        </p:tav>
                                        <p:tav tm="100000">
                                          <p:val>
                                            <p:strVal val="#ppt_x"/>
                                          </p:val>
                                        </p:tav>
                                      </p:tavLst>
                                    </p:anim>
                                    <p:anim calcmode="lin" valueType="num">
                                      <p:cBhvr additive="base">
                                        <p:cTn id="16" dur="500" fill="hold"/>
                                        <p:tgtEl>
                                          <p:spTgt spid="218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82"/>
                                        </p:tgtEl>
                                        <p:attrNameLst>
                                          <p:attrName>style.visibility</p:attrName>
                                        </p:attrNameLst>
                                      </p:cBhvr>
                                      <p:to>
                                        <p:strVal val="visible"/>
                                      </p:to>
                                    </p:set>
                                    <p:anim calcmode="lin" valueType="num">
                                      <p:cBhvr additive="base">
                                        <p:cTn id="19" dur="500" fill="hold"/>
                                        <p:tgtEl>
                                          <p:spTgt spid="2182"/>
                                        </p:tgtEl>
                                        <p:attrNameLst>
                                          <p:attrName>ppt_x</p:attrName>
                                        </p:attrNameLst>
                                      </p:cBhvr>
                                      <p:tavLst>
                                        <p:tav tm="0">
                                          <p:val>
                                            <p:strVal val="#ppt_x"/>
                                          </p:val>
                                        </p:tav>
                                        <p:tav tm="100000">
                                          <p:val>
                                            <p:strVal val="#ppt_x"/>
                                          </p:val>
                                        </p:tav>
                                      </p:tavLst>
                                    </p:anim>
                                    <p:anim calcmode="lin" valueType="num">
                                      <p:cBhvr additive="base">
                                        <p:cTn id="20" dur="500" fill="hold"/>
                                        <p:tgtEl>
                                          <p:spTgt spid="218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83"/>
                                        </p:tgtEl>
                                        <p:attrNameLst>
                                          <p:attrName>style.visibility</p:attrName>
                                        </p:attrNameLst>
                                      </p:cBhvr>
                                      <p:to>
                                        <p:strVal val="visible"/>
                                      </p:to>
                                    </p:set>
                                    <p:anim calcmode="lin" valueType="num">
                                      <p:cBhvr additive="base">
                                        <p:cTn id="23" dur="500" fill="hold"/>
                                        <p:tgtEl>
                                          <p:spTgt spid="2183"/>
                                        </p:tgtEl>
                                        <p:attrNameLst>
                                          <p:attrName>ppt_x</p:attrName>
                                        </p:attrNameLst>
                                      </p:cBhvr>
                                      <p:tavLst>
                                        <p:tav tm="0">
                                          <p:val>
                                            <p:strVal val="#ppt_x"/>
                                          </p:val>
                                        </p:tav>
                                        <p:tav tm="100000">
                                          <p:val>
                                            <p:strVal val="#ppt_x"/>
                                          </p:val>
                                        </p:tav>
                                      </p:tavLst>
                                    </p:anim>
                                    <p:anim calcmode="lin" valueType="num">
                                      <p:cBhvr additive="base">
                                        <p:cTn id="24" dur="500" fill="hold"/>
                                        <p:tgtEl>
                                          <p:spTgt spid="218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84"/>
                                        </p:tgtEl>
                                        <p:attrNameLst>
                                          <p:attrName>style.visibility</p:attrName>
                                        </p:attrNameLst>
                                      </p:cBhvr>
                                      <p:to>
                                        <p:strVal val="visible"/>
                                      </p:to>
                                    </p:set>
                                    <p:anim calcmode="lin" valueType="num">
                                      <p:cBhvr additive="base">
                                        <p:cTn id="27" dur="500" fill="hold"/>
                                        <p:tgtEl>
                                          <p:spTgt spid="2184"/>
                                        </p:tgtEl>
                                        <p:attrNameLst>
                                          <p:attrName>ppt_x</p:attrName>
                                        </p:attrNameLst>
                                      </p:cBhvr>
                                      <p:tavLst>
                                        <p:tav tm="0">
                                          <p:val>
                                            <p:strVal val="#ppt_x"/>
                                          </p:val>
                                        </p:tav>
                                        <p:tav tm="100000">
                                          <p:val>
                                            <p:strVal val="#ppt_x"/>
                                          </p:val>
                                        </p:tav>
                                      </p:tavLst>
                                    </p:anim>
                                    <p:anim calcmode="lin" valueType="num">
                                      <p:cBhvr additive="base">
                                        <p:cTn id="28" dur="500" fill="hold"/>
                                        <p:tgtEl>
                                          <p:spTgt spid="218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85"/>
                                        </p:tgtEl>
                                        <p:attrNameLst>
                                          <p:attrName>style.visibility</p:attrName>
                                        </p:attrNameLst>
                                      </p:cBhvr>
                                      <p:to>
                                        <p:strVal val="visible"/>
                                      </p:to>
                                    </p:set>
                                    <p:anim calcmode="lin" valueType="num">
                                      <p:cBhvr additive="base">
                                        <p:cTn id="31" dur="500" fill="hold"/>
                                        <p:tgtEl>
                                          <p:spTgt spid="2185"/>
                                        </p:tgtEl>
                                        <p:attrNameLst>
                                          <p:attrName>ppt_x</p:attrName>
                                        </p:attrNameLst>
                                      </p:cBhvr>
                                      <p:tavLst>
                                        <p:tav tm="0">
                                          <p:val>
                                            <p:strVal val="#ppt_x"/>
                                          </p:val>
                                        </p:tav>
                                        <p:tav tm="100000">
                                          <p:val>
                                            <p:strVal val="#ppt_x"/>
                                          </p:val>
                                        </p:tav>
                                      </p:tavLst>
                                    </p:anim>
                                    <p:anim calcmode="lin" valueType="num">
                                      <p:cBhvr additive="base">
                                        <p:cTn id="32" dur="500" fill="hold"/>
                                        <p:tgtEl>
                                          <p:spTgt spid="218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88"/>
                                        </p:tgtEl>
                                        <p:attrNameLst>
                                          <p:attrName>style.visibility</p:attrName>
                                        </p:attrNameLst>
                                      </p:cBhvr>
                                      <p:to>
                                        <p:strVal val="visible"/>
                                      </p:to>
                                    </p:set>
                                    <p:anim calcmode="lin" valueType="num">
                                      <p:cBhvr additive="base">
                                        <p:cTn id="35" dur="500" fill="hold"/>
                                        <p:tgtEl>
                                          <p:spTgt spid="2188"/>
                                        </p:tgtEl>
                                        <p:attrNameLst>
                                          <p:attrName>ppt_x</p:attrName>
                                        </p:attrNameLst>
                                      </p:cBhvr>
                                      <p:tavLst>
                                        <p:tav tm="0">
                                          <p:val>
                                            <p:strVal val="#ppt_x"/>
                                          </p:val>
                                        </p:tav>
                                        <p:tav tm="100000">
                                          <p:val>
                                            <p:strVal val="#ppt_x"/>
                                          </p:val>
                                        </p:tav>
                                      </p:tavLst>
                                    </p:anim>
                                    <p:anim calcmode="lin" valueType="num">
                                      <p:cBhvr additive="base">
                                        <p:cTn id="36" dur="500" fill="hold"/>
                                        <p:tgtEl>
                                          <p:spTgt spid="218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89"/>
                                        </p:tgtEl>
                                        <p:attrNameLst>
                                          <p:attrName>style.visibility</p:attrName>
                                        </p:attrNameLst>
                                      </p:cBhvr>
                                      <p:to>
                                        <p:strVal val="visible"/>
                                      </p:to>
                                    </p:set>
                                    <p:anim calcmode="lin" valueType="num">
                                      <p:cBhvr additive="base">
                                        <p:cTn id="39" dur="500" fill="hold"/>
                                        <p:tgtEl>
                                          <p:spTgt spid="2189"/>
                                        </p:tgtEl>
                                        <p:attrNameLst>
                                          <p:attrName>ppt_x</p:attrName>
                                        </p:attrNameLst>
                                      </p:cBhvr>
                                      <p:tavLst>
                                        <p:tav tm="0">
                                          <p:val>
                                            <p:strVal val="#ppt_x"/>
                                          </p:val>
                                        </p:tav>
                                        <p:tav tm="100000">
                                          <p:val>
                                            <p:strVal val="#ppt_x"/>
                                          </p:val>
                                        </p:tav>
                                      </p:tavLst>
                                    </p:anim>
                                    <p:anim calcmode="lin" valueType="num">
                                      <p:cBhvr additive="base">
                                        <p:cTn id="40" dur="500" fill="hold"/>
                                        <p:tgtEl>
                                          <p:spTgt spid="218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92"/>
                                        </p:tgtEl>
                                        <p:attrNameLst>
                                          <p:attrName>style.visibility</p:attrName>
                                        </p:attrNameLst>
                                      </p:cBhvr>
                                      <p:to>
                                        <p:strVal val="visible"/>
                                      </p:to>
                                    </p:set>
                                    <p:anim calcmode="lin" valueType="num">
                                      <p:cBhvr additive="base">
                                        <p:cTn id="45" dur="500" fill="hold"/>
                                        <p:tgtEl>
                                          <p:spTgt spid="2192"/>
                                        </p:tgtEl>
                                        <p:attrNameLst>
                                          <p:attrName>ppt_x</p:attrName>
                                        </p:attrNameLst>
                                      </p:cBhvr>
                                      <p:tavLst>
                                        <p:tav tm="0">
                                          <p:val>
                                            <p:strVal val="#ppt_x"/>
                                          </p:val>
                                        </p:tav>
                                        <p:tav tm="100000">
                                          <p:val>
                                            <p:strVal val="#ppt_x"/>
                                          </p:val>
                                        </p:tav>
                                      </p:tavLst>
                                    </p:anim>
                                    <p:anim calcmode="lin" valueType="num">
                                      <p:cBhvr additive="base">
                                        <p:cTn id="46" dur="500" fill="hold"/>
                                        <p:tgtEl>
                                          <p:spTgt spid="219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193"/>
                                        </p:tgtEl>
                                        <p:attrNameLst>
                                          <p:attrName>style.visibility</p:attrName>
                                        </p:attrNameLst>
                                      </p:cBhvr>
                                      <p:to>
                                        <p:strVal val="visible"/>
                                      </p:to>
                                    </p:set>
                                    <p:anim calcmode="lin" valueType="num">
                                      <p:cBhvr additive="base">
                                        <p:cTn id="49" dur="500" fill="hold"/>
                                        <p:tgtEl>
                                          <p:spTgt spid="2193"/>
                                        </p:tgtEl>
                                        <p:attrNameLst>
                                          <p:attrName>ppt_x</p:attrName>
                                        </p:attrNameLst>
                                      </p:cBhvr>
                                      <p:tavLst>
                                        <p:tav tm="0">
                                          <p:val>
                                            <p:strVal val="#ppt_x"/>
                                          </p:val>
                                        </p:tav>
                                        <p:tav tm="100000">
                                          <p:val>
                                            <p:strVal val="#ppt_x"/>
                                          </p:val>
                                        </p:tav>
                                      </p:tavLst>
                                    </p:anim>
                                    <p:anim calcmode="lin" valueType="num">
                                      <p:cBhvr additive="base">
                                        <p:cTn id="50" dur="500" fill="hold"/>
                                        <p:tgtEl>
                                          <p:spTgt spid="219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94"/>
                                        </p:tgtEl>
                                        <p:attrNameLst>
                                          <p:attrName>style.visibility</p:attrName>
                                        </p:attrNameLst>
                                      </p:cBhvr>
                                      <p:to>
                                        <p:strVal val="visible"/>
                                      </p:to>
                                    </p:set>
                                    <p:anim calcmode="lin" valueType="num">
                                      <p:cBhvr additive="base">
                                        <p:cTn id="53" dur="500" fill="hold"/>
                                        <p:tgtEl>
                                          <p:spTgt spid="2194"/>
                                        </p:tgtEl>
                                        <p:attrNameLst>
                                          <p:attrName>ppt_x</p:attrName>
                                        </p:attrNameLst>
                                      </p:cBhvr>
                                      <p:tavLst>
                                        <p:tav tm="0">
                                          <p:val>
                                            <p:strVal val="#ppt_x"/>
                                          </p:val>
                                        </p:tav>
                                        <p:tav tm="100000">
                                          <p:val>
                                            <p:strVal val="#ppt_x"/>
                                          </p:val>
                                        </p:tav>
                                      </p:tavLst>
                                    </p:anim>
                                    <p:anim calcmode="lin" valueType="num">
                                      <p:cBhvr additive="base">
                                        <p:cTn id="54" dur="500" fill="hold"/>
                                        <p:tgtEl>
                                          <p:spTgt spid="219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95"/>
                                        </p:tgtEl>
                                        <p:attrNameLst>
                                          <p:attrName>style.visibility</p:attrName>
                                        </p:attrNameLst>
                                      </p:cBhvr>
                                      <p:to>
                                        <p:strVal val="visible"/>
                                      </p:to>
                                    </p:set>
                                    <p:anim calcmode="lin" valueType="num">
                                      <p:cBhvr additive="base">
                                        <p:cTn id="57" dur="500" fill="hold"/>
                                        <p:tgtEl>
                                          <p:spTgt spid="2195"/>
                                        </p:tgtEl>
                                        <p:attrNameLst>
                                          <p:attrName>ppt_x</p:attrName>
                                        </p:attrNameLst>
                                      </p:cBhvr>
                                      <p:tavLst>
                                        <p:tav tm="0">
                                          <p:val>
                                            <p:strVal val="#ppt_x"/>
                                          </p:val>
                                        </p:tav>
                                        <p:tav tm="100000">
                                          <p:val>
                                            <p:strVal val="#ppt_x"/>
                                          </p:val>
                                        </p:tav>
                                      </p:tavLst>
                                    </p:anim>
                                    <p:anim calcmode="lin" valueType="num">
                                      <p:cBhvr additive="base">
                                        <p:cTn id="58" dur="500" fill="hold"/>
                                        <p:tgtEl>
                                          <p:spTgt spid="219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96"/>
                                        </p:tgtEl>
                                        <p:attrNameLst>
                                          <p:attrName>style.visibility</p:attrName>
                                        </p:attrNameLst>
                                      </p:cBhvr>
                                      <p:to>
                                        <p:strVal val="visible"/>
                                      </p:to>
                                    </p:set>
                                    <p:anim calcmode="lin" valueType="num">
                                      <p:cBhvr additive="base">
                                        <p:cTn id="61" dur="500" fill="hold"/>
                                        <p:tgtEl>
                                          <p:spTgt spid="2196"/>
                                        </p:tgtEl>
                                        <p:attrNameLst>
                                          <p:attrName>ppt_x</p:attrName>
                                        </p:attrNameLst>
                                      </p:cBhvr>
                                      <p:tavLst>
                                        <p:tav tm="0">
                                          <p:val>
                                            <p:strVal val="#ppt_x"/>
                                          </p:val>
                                        </p:tav>
                                        <p:tav tm="100000">
                                          <p:val>
                                            <p:strVal val="#ppt_x"/>
                                          </p:val>
                                        </p:tav>
                                      </p:tavLst>
                                    </p:anim>
                                    <p:anim calcmode="lin" valueType="num">
                                      <p:cBhvr additive="base">
                                        <p:cTn id="62" dur="500" fill="hold"/>
                                        <p:tgtEl>
                                          <p:spTgt spid="219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197"/>
                                        </p:tgtEl>
                                        <p:attrNameLst>
                                          <p:attrName>style.visibility</p:attrName>
                                        </p:attrNameLst>
                                      </p:cBhvr>
                                      <p:to>
                                        <p:strVal val="visible"/>
                                      </p:to>
                                    </p:set>
                                    <p:anim calcmode="lin" valueType="num">
                                      <p:cBhvr additive="base">
                                        <p:cTn id="65" dur="500" fill="hold"/>
                                        <p:tgtEl>
                                          <p:spTgt spid="2197"/>
                                        </p:tgtEl>
                                        <p:attrNameLst>
                                          <p:attrName>ppt_x</p:attrName>
                                        </p:attrNameLst>
                                      </p:cBhvr>
                                      <p:tavLst>
                                        <p:tav tm="0">
                                          <p:val>
                                            <p:strVal val="#ppt_x"/>
                                          </p:val>
                                        </p:tav>
                                        <p:tav tm="100000">
                                          <p:val>
                                            <p:strVal val="#ppt_x"/>
                                          </p:val>
                                        </p:tav>
                                      </p:tavLst>
                                    </p:anim>
                                    <p:anim calcmode="lin" valueType="num">
                                      <p:cBhvr additive="base">
                                        <p:cTn id="66" dur="500" fill="hold"/>
                                        <p:tgtEl>
                                          <p:spTgt spid="219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198"/>
                                        </p:tgtEl>
                                        <p:attrNameLst>
                                          <p:attrName>style.visibility</p:attrName>
                                        </p:attrNameLst>
                                      </p:cBhvr>
                                      <p:to>
                                        <p:strVal val="visible"/>
                                      </p:to>
                                    </p:set>
                                    <p:anim calcmode="lin" valueType="num">
                                      <p:cBhvr additive="base">
                                        <p:cTn id="69" dur="500" fill="hold"/>
                                        <p:tgtEl>
                                          <p:spTgt spid="2198"/>
                                        </p:tgtEl>
                                        <p:attrNameLst>
                                          <p:attrName>ppt_x</p:attrName>
                                        </p:attrNameLst>
                                      </p:cBhvr>
                                      <p:tavLst>
                                        <p:tav tm="0">
                                          <p:val>
                                            <p:strVal val="#ppt_x"/>
                                          </p:val>
                                        </p:tav>
                                        <p:tav tm="100000">
                                          <p:val>
                                            <p:strVal val="#ppt_x"/>
                                          </p:val>
                                        </p:tav>
                                      </p:tavLst>
                                    </p:anim>
                                    <p:anim calcmode="lin" valueType="num">
                                      <p:cBhvr additive="base">
                                        <p:cTn id="70" dur="500" fill="hold"/>
                                        <p:tgtEl>
                                          <p:spTgt spid="219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01"/>
                                        </p:tgtEl>
                                        <p:attrNameLst>
                                          <p:attrName>style.visibility</p:attrName>
                                        </p:attrNameLst>
                                      </p:cBhvr>
                                      <p:to>
                                        <p:strVal val="visible"/>
                                      </p:to>
                                    </p:set>
                                    <p:anim calcmode="lin" valueType="num">
                                      <p:cBhvr additive="base">
                                        <p:cTn id="73" dur="500" fill="hold"/>
                                        <p:tgtEl>
                                          <p:spTgt spid="2201"/>
                                        </p:tgtEl>
                                        <p:attrNameLst>
                                          <p:attrName>ppt_x</p:attrName>
                                        </p:attrNameLst>
                                      </p:cBhvr>
                                      <p:tavLst>
                                        <p:tav tm="0">
                                          <p:val>
                                            <p:strVal val="#ppt_x"/>
                                          </p:val>
                                        </p:tav>
                                        <p:tav tm="100000">
                                          <p:val>
                                            <p:strVal val="#ppt_x"/>
                                          </p:val>
                                        </p:tav>
                                      </p:tavLst>
                                    </p:anim>
                                    <p:anim calcmode="lin" valueType="num">
                                      <p:cBhvr additive="base">
                                        <p:cTn id="74" dur="500" fill="hold"/>
                                        <p:tgtEl>
                                          <p:spTgt spid="220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02"/>
                                        </p:tgtEl>
                                        <p:attrNameLst>
                                          <p:attrName>style.visibility</p:attrName>
                                        </p:attrNameLst>
                                      </p:cBhvr>
                                      <p:to>
                                        <p:strVal val="visible"/>
                                      </p:to>
                                    </p:set>
                                    <p:anim calcmode="lin" valueType="num">
                                      <p:cBhvr additive="base">
                                        <p:cTn id="77" dur="500" fill="hold"/>
                                        <p:tgtEl>
                                          <p:spTgt spid="2202"/>
                                        </p:tgtEl>
                                        <p:attrNameLst>
                                          <p:attrName>ppt_x</p:attrName>
                                        </p:attrNameLst>
                                      </p:cBhvr>
                                      <p:tavLst>
                                        <p:tav tm="0">
                                          <p:val>
                                            <p:strVal val="#ppt_x"/>
                                          </p:val>
                                        </p:tav>
                                        <p:tav tm="100000">
                                          <p:val>
                                            <p:strVal val="#ppt_x"/>
                                          </p:val>
                                        </p:tav>
                                      </p:tavLst>
                                    </p:anim>
                                    <p:anim calcmode="lin" valueType="num">
                                      <p:cBhvr additive="base">
                                        <p:cTn id="78" dur="500" fill="hold"/>
                                        <p:tgtEl>
                                          <p:spTgt spid="220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07"/>
                                        </p:tgtEl>
                                        <p:attrNameLst>
                                          <p:attrName>style.visibility</p:attrName>
                                        </p:attrNameLst>
                                      </p:cBhvr>
                                      <p:to>
                                        <p:strVal val="visible"/>
                                      </p:to>
                                    </p:set>
                                    <p:anim calcmode="lin" valueType="num">
                                      <p:cBhvr additive="base">
                                        <p:cTn id="81" dur="500" fill="hold"/>
                                        <p:tgtEl>
                                          <p:spTgt spid="2207"/>
                                        </p:tgtEl>
                                        <p:attrNameLst>
                                          <p:attrName>ppt_x</p:attrName>
                                        </p:attrNameLst>
                                      </p:cBhvr>
                                      <p:tavLst>
                                        <p:tav tm="0">
                                          <p:val>
                                            <p:strVal val="#ppt_x"/>
                                          </p:val>
                                        </p:tav>
                                        <p:tav tm="100000">
                                          <p:val>
                                            <p:strVal val="#ppt_x"/>
                                          </p:val>
                                        </p:tav>
                                      </p:tavLst>
                                    </p:anim>
                                    <p:anim calcmode="lin" valueType="num">
                                      <p:cBhvr additive="base">
                                        <p:cTn id="82" dur="500" fill="hold"/>
                                        <p:tgtEl>
                                          <p:spTgt spid="220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208"/>
                                        </p:tgtEl>
                                        <p:attrNameLst>
                                          <p:attrName>style.visibility</p:attrName>
                                        </p:attrNameLst>
                                      </p:cBhvr>
                                      <p:to>
                                        <p:strVal val="visible"/>
                                      </p:to>
                                    </p:set>
                                    <p:anim calcmode="lin" valueType="num">
                                      <p:cBhvr additive="base">
                                        <p:cTn id="85" dur="500" fill="hold"/>
                                        <p:tgtEl>
                                          <p:spTgt spid="2208"/>
                                        </p:tgtEl>
                                        <p:attrNameLst>
                                          <p:attrName>ppt_x</p:attrName>
                                        </p:attrNameLst>
                                      </p:cBhvr>
                                      <p:tavLst>
                                        <p:tav tm="0">
                                          <p:val>
                                            <p:strVal val="#ppt_x"/>
                                          </p:val>
                                        </p:tav>
                                        <p:tav tm="100000">
                                          <p:val>
                                            <p:strVal val="#ppt_x"/>
                                          </p:val>
                                        </p:tav>
                                      </p:tavLst>
                                    </p:anim>
                                    <p:anim calcmode="lin" valueType="num">
                                      <p:cBhvr additive="base">
                                        <p:cTn id="86" dur="500" fill="hold"/>
                                        <p:tgtEl>
                                          <p:spTgt spid="2208"/>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211"/>
                                        </p:tgtEl>
                                        <p:attrNameLst>
                                          <p:attrName>style.visibility</p:attrName>
                                        </p:attrNameLst>
                                      </p:cBhvr>
                                      <p:to>
                                        <p:strVal val="visible"/>
                                      </p:to>
                                    </p:set>
                                    <p:anim calcmode="lin" valueType="num">
                                      <p:cBhvr additive="base">
                                        <p:cTn id="89" dur="500" fill="hold"/>
                                        <p:tgtEl>
                                          <p:spTgt spid="2211"/>
                                        </p:tgtEl>
                                        <p:attrNameLst>
                                          <p:attrName>ppt_x</p:attrName>
                                        </p:attrNameLst>
                                      </p:cBhvr>
                                      <p:tavLst>
                                        <p:tav tm="0">
                                          <p:val>
                                            <p:strVal val="#ppt_x"/>
                                          </p:val>
                                        </p:tav>
                                        <p:tav tm="100000">
                                          <p:val>
                                            <p:strVal val="#ppt_x"/>
                                          </p:val>
                                        </p:tav>
                                      </p:tavLst>
                                    </p:anim>
                                    <p:anim calcmode="lin" valueType="num">
                                      <p:cBhvr additive="base">
                                        <p:cTn id="90" dur="500" fill="hold"/>
                                        <p:tgtEl>
                                          <p:spTgt spid="221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244"/>
                                        </p:tgtEl>
                                        <p:attrNameLst>
                                          <p:attrName>style.visibility</p:attrName>
                                        </p:attrNameLst>
                                      </p:cBhvr>
                                      <p:to>
                                        <p:strVal val="visible"/>
                                      </p:to>
                                    </p:set>
                                    <p:anim calcmode="lin" valueType="num">
                                      <p:cBhvr additive="base">
                                        <p:cTn id="93" dur="500" fill="hold"/>
                                        <p:tgtEl>
                                          <p:spTgt spid="2244"/>
                                        </p:tgtEl>
                                        <p:attrNameLst>
                                          <p:attrName>ppt_x</p:attrName>
                                        </p:attrNameLst>
                                      </p:cBhvr>
                                      <p:tavLst>
                                        <p:tav tm="0">
                                          <p:val>
                                            <p:strVal val="#ppt_x"/>
                                          </p:val>
                                        </p:tav>
                                        <p:tav tm="100000">
                                          <p:val>
                                            <p:strVal val="#ppt_x"/>
                                          </p:val>
                                        </p:tav>
                                      </p:tavLst>
                                    </p:anim>
                                    <p:anim calcmode="lin" valueType="num">
                                      <p:cBhvr additive="base">
                                        <p:cTn id="94" dur="500" fill="hold"/>
                                        <p:tgtEl>
                                          <p:spTgt spid="224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anim calcmode="lin" valueType="num">
                                      <p:cBhvr additive="base">
                                        <p:cTn id="99" dur="500" fill="hold"/>
                                        <p:tgtEl>
                                          <p:spTgt spid="75"/>
                                        </p:tgtEl>
                                        <p:attrNameLst>
                                          <p:attrName>ppt_x</p:attrName>
                                        </p:attrNameLst>
                                      </p:cBhvr>
                                      <p:tavLst>
                                        <p:tav tm="0">
                                          <p:val>
                                            <p:strVal val="#ppt_x"/>
                                          </p:val>
                                        </p:tav>
                                        <p:tav tm="100000">
                                          <p:val>
                                            <p:strVal val="#ppt_x"/>
                                          </p:val>
                                        </p:tav>
                                      </p:tavLst>
                                    </p:anim>
                                    <p:anim calcmode="lin" valueType="num">
                                      <p:cBhvr additive="base">
                                        <p:cTn id="10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 calcmode="lin" valueType="num">
                                      <p:cBhvr additive="base">
                                        <p:cTn id="105" dur="500" fill="hold"/>
                                        <p:tgtEl>
                                          <p:spTgt spid="76"/>
                                        </p:tgtEl>
                                        <p:attrNameLst>
                                          <p:attrName>ppt_x</p:attrName>
                                        </p:attrNameLst>
                                      </p:cBhvr>
                                      <p:tavLst>
                                        <p:tav tm="0">
                                          <p:val>
                                            <p:strVal val="#ppt_x"/>
                                          </p:val>
                                        </p:tav>
                                        <p:tav tm="100000">
                                          <p:val>
                                            <p:strVal val="#ppt_x"/>
                                          </p:val>
                                        </p:tav>
                                      </p:tavLst>
                                    </p:anim>
                                    <p:anim calcmode="lin" valueType="num">
                                      <p:cBhvr additive="base">
                                        <p:cTn id="10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 grpId="0"/>
      <p:bldP spid="2183" grpId="0"/>
      <p:bldP spid="2195" grpId="0" animBg="1"/>
      <p:bldP spid="2196" grpId="0"/>
      <p:bldP spid="2201" grpId="0" animBg="1"/>
      <p:bldP spid="2202" grpId="0"/>
      <p:bldP spid="2207" grpId="0" animBg="1"/>
      <p:bldP spid="22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p:txBody>
          <a:bodyPr/>
          <a:lstStyle/>
          <a:p>
            <a:pPr marL="231775" lvl="0" indent="-231775">
              <a:lnSpc>
                <a:spcPct val="85000"/>
              </a:lnSpc>
              <a:spcBef>
                <a:spcPts val="0"/>
              </a:spcBef>
              <a:buClr>
                <a:srgbClr val="000090"/>
              </a:buClr>
              <a:buSzPts val="2400"/>
              <a:buFont typeface="Noto Sans Symbols"/>
              <a:buChar char="▪"/>
            </a:pPr>
            <a:r>
              <a:rPr lang="en-US" sz="2400" b="0" i="1" u="none" dirty="0">
                <a:solidFill>
                  <a:srgbClr val="CC0000"/>
                </a:solidFill>
                <a:latin typeface="Gill Sans"/>
                <a:ea typeface="Gill Sans"/>
                <a:cs typeface="Gill Sans"/>
                <a:sym typeface="Gill Sans"/>
              </a:rPr>
              <a:t>Internet: </a:t>
            </a:r>
            <a:r>
              <a:rPr lang="en-US" sz="2400" b="0" i="0" u="none" dirty="0">
                <a:latin typeface="Gill Sans"/>
                <a:ea typeface="Gill Sans"/>
                <a:cs typeface="Gill Sans"/>
                <a:sym typeface="Gill Sans"/>
              </a:rPr>
              <a:t>“network of networks</a:t>
            </a:r>
            <a:r>
              <a:rPr lang="en-US" sz="2400" b="0" i="0" u="none" dirty="0">
                <a:solidFill>
                  <a:srgbClr val="CC0000"/>
                </a:solidFill>
                <a:latin typeface="Gill Sans"/>
                <a:ea typeface="Gill Sans"/>
                <a:cs typeface="Gill Sans"/>
                <a:sym typeface="Gill Sans"/>
              </a:rPr>
              <a:t>”</a:t>
            </a:r>
            <a:endParaRPr lang="en-US" dirty="0"/>
          </a:p>
          <a:p>
            <a:pPr marL="682625" lvl="1" indent="-225425">
              <a:lnSpc>
                <a:spcPct val="85000"/>
              </a:lnSpc>
              <a:spcBef>
                <a:spcPts val="400"/>
              </a:spcBef>
              <a:buClr>
                <a:srgbClr val="000090"/>
              </a:buClr>
              <a:buSzPts val="2000"/>
              <a:buFont typeface="Arial"/>
              <a:buChar char="•"/>
            </a:pPr>
            <a:r>
              <a:rPr lang="en-US" sz="2000" b="0" i="0" u="none" strike="noStrike" cap="none" dirty="0">
                <a:solidFill>
                  <a:schemeClr val="dk1"/>
                </a:solidFill>
                <a:latin typeface="Gill Sans"/>
                <a:ea typeface="Gill Sans"/>
                <a:cs typeface="Gill Sans"/>
                <a:sym typeface="Gill Sans"/>
              </a:rPr>
              <a:t>Interconnected ISPs</a:t>
            </a:r>
          </a:p>
          <a:p>
            <a:pPr marL="682625" lvl="1" indent="-225425">
              <a:lnSpc>
                <a:spcPct val="85000"/>
              </a:lnSpc>
              <a:spcBef>
                <a:spcPts val="400"/>
              </a:spcBef>
              <a:buClr>
                <a:srgbClr val="000090"/>
              </a:buClr>
              <a:buSzPts val="2000"/>
              <a:buFont typeface="Arial"/>
              <a:buChar char="•"/>
            </a:pPr>
            <a:endParaRPr lang="en-US" sz="2000" dirty="0">
              <a:solidFill>
                <a:schemeClr val="dk1"/>
              </a:solidFill>
              <a:latin typeface="Gill Sans"/>
              <a:sym typeface="Gill Sans"/>
            </a:endParaRPr>
          </a:p>
          <a:p>
            <a:pPr marL="682625" lvl="1" indent="-225425">
              <a:lnSpc>
                <a:spcPct val="85000"/>
              </a:lnSpc>
              <a:spcBef>
                <a:spcPts val="400"/>
              </a:spcBef>
              <a:buClr>
                <a:srgbClr val="000090"/>
              </a:buClr>
              <a:buSzPts val="2000"/>
              <a:buFont typeface="Arial"/>
              <a:buChar char="•"/>
            </a:pPr>
            <a:endParaRPr lang="en-US" sz="2000" dirty="0">
              <a:solidFill>
                <a:schemeClr val="dk1"/>
              </a:solidFill>
              <a:latin typeface="Gill Sans"/>
              <a:sym typeface="Gill Sans"/>
            </a:endParaRPr>
          </a:p>
          <a:p>
            <a:pPr marL="457200" lvl="1" indent="0">
              <a:lnSpc>
                <a:spcPct val="85000"/>
              </a:lnSpc>
              <a:spcBef>
                <a:spcPts val="400"/>
              </a:spcBef>
              <a:buClr>
                <a:srgbClr val="000090"/>
              </a:buClr>
              <a:buSzPts val="2000"/>
              <a:buNone/>
            </a:pPr>
            <a:r>
              <a:rPr lang="en-US" dirty="0">
                <a:solidFill>
                  <a:srgbClr val="FF0000"/>
                </a:solidFill>
              </a:rPr>
              <a:t>Data communication</a:t>
            </a:r>
            <a:r>
              <a:rPr lang="en-US" dirty="0"/>
              <a:t>: “Data communication is the exchange of data between two devices, made up of hardware/physical equipment and software/program”</a:t>
            </a:r>
          </a:p>
          <a:p>
            <a:pPr marL="457200" lvl="1" indent="0">
              <a:lnSpc>
                <a:spcPct val="85000"/>
              </a:lnSpc>
              <a:spcBef>
                <a:spcPts val="400"/>
              </a:spcBef>
              <a:buClr>
                <a:srgbClr val="000090"/>
              </a:buClr>
              <a:buSzPts val="2000"/>
              <a:buNone/>
            </a:pPr>
            <a:endParaRPr lang="en-US" dirty="0"/>
          </a:p>
          <a:p>
            <a:pPr marL="457200" lvl="1" indent="0">
              <a:lnSpc>
                <a:spcPct val="85000"/>
              </a:lnSpc>
              <a:spcBef>
                <a:spcPts val="400"/>
              </a:spcBef>
              <a:buClr>
                <a:srgbClr val="000090"/>
              </a:buClr>
              <a:buSzPts val="2000"/>
              <a:buNone/>
            </a:pPr>
            <a:r>
              <a:rPr lang="en-US" dirty="0"/>
              <a:t>e.g. </a:t>
            </a:r>
            <a:r>
              <a:rPr lang="en-US" dirty="0">
                <a:solidFill>
                  <a:srgbClr val="FF0000"/>
                </a:solidFill>
              </a:rPr>
              <a:t>Data transmission medium</a:t>
            </a:r>
            <a:r>
              <a:rPr lang="en-US" dirty="0"/>
              <a:t> such as a </a:t>
            </a:r>
          </a:p>
          <a:p>
            <a:pPr marL="457200" lvl="1" indent="0">
              <a:lnSpc>
                <a:spcPct val="85000"/>
              </a:lnSpc>
              <a:spcBef>
                <a:spcPts val="400"/>
              </a:spcBef>
              <a:buClr>
                <a:srgbClr val="000090"/>
              </a:buClr>
              <a:buSzPts val="2000"/>
              <a:buNone/>
            </a:pPr>
            <a:r>
              <a:rPr lang="en-US" dirty="0"/>
              <a:t>wire cable or (wireless).</a:t>
            </a:r>
          </a:p>
          <a:p>
            <a:pPr marL="457200" lvl="1" indent="0">
              <a:lnSpc>
                <a:spcPct val="85000"/>
              </a:lnSpc>
              <a:spcBef>
                <a:spcPts val="400"/>
              </a:spcBef>
              <a:buClr>
                <a:srgbClr val="000090"/>
              </a:buClr>
              <a:buSzPts val="2000"/>
              <a:buNone/>
            </a:pPr>
            <a:endParaRPr lang="en-US" dirty="0"/>
          </a:p>
          <a:p>
            <a:pPr marL="457200" lvl="1" indent="0">
              <a:lnSpc>
                <a:spcPct val="85000"/>
              </a:lnSpc>
              <a:spcBef>
                <a:spcPts val="400"/>
              </a:spcBef>
              <a:buClr>
                <a:srgbClr val="000090"/>
              </a:buClr>
              <a:buSzPts val="2000"/>
              <a:buNone/>
            </a:pPr>
            <a:endParaRPr lang="en-US" dirty="0"/>
          </a:p>
          <a:p>
            <a:pPr marL="457200" lvl="1" indent="0">
              <a:lnSpc>
                <a:spcPct val="85000"/>
              </a:lnSpc>
              <a:spcBef>
                <a:spcPts val="400"/>
              </a:spcBef>
              <a:buClr>
                <a:srgbClr val="000090"/>
              </a:buClr>
              <a:buSzPts val="2000"/>
              <a:buNone/>
            </a:pPr>
            <a:endParaRPr lang="en-US" dirty="0"/>
          </a:p>
          <a:p>
            <a:pPr marL="457200" lvl="1" indent="0">
              <a:lnSpc>
                <a:spcPct val="85000"/>
              </a:lnSpc>
              <a:spcBef>
                <a:spcPts val="400"/>
              </a:spcBef>
              <a:buClr>
                <a:srgbClr val="000090"/>
              </a:buClr>
              <a:buSzPts val="2000"/>
              <a:buNone/>
            </a:pPr>
            <a:endParaRPr lang="en-US" dirty="0"/>
          </a:p>
          <a:p>
            <a:pPr marL="457200" lvl="1" indent="0">
              <a:lnSpc>
                <a:spcPct val="85000"/>
              </a:lnSpc>
              <a:spcBef>
                <a:spcPts val="400"/>
              </a:spcBef>
              <a:buClr>
                <a:srgbClr val="000090"/>
              </a:buClr>
              <a:buSzPts val="2000"/>
              <a:buNone/>
            </a:pPr>
            <a:endParaRPr lang="en-US" dirty="0"/>
          </a:p>
          <a:p>
            <a:pPr marL="0" lvl="0" indent="0">
              <a:lnSpc>
                <a:spcPct val="85000"/>
              </a:lnSpc>
              <a:spcBef>
                <a:spcPts val="480"/>
              </a:spcBef>
              <a:buClr>
                <a:srgbClr val="000090"/>
              </a:buClr>
              <a:buSzPts val="2400"/>
              <a:buNone/>
            </a:pPr>
            <a:endParaRPr lang="en-US" sz="2400" i="1" dirty="0">
              <a:solidFill>
                <a:srgbClr val="CC0000"/>
              </a:solidFill>
              <a:latin typeface="Gill Sans"/>
              <a:ea typeface="Gill Sans"/>
              <a:cs typeface="Gill Sans"/>
              <a:sym typeface="Gill Sans"/>
            </a:endParaRPr>
          </a:p>
          <a:p>
            <a:pPr marL="231775" lvl="0" indent="-231775">
              <a:lnSpc>
                <a:spcPct val="85000"/>
              </a:lnSpc>
              <a:spcBef>
                <a:spcPts val="480"/>
              </a:spcBef>
              <a:buClr>
                <a:srgbClr val="000090"/>
              </a:buClr>
              <a:buSzPts val="2400"/>
              <a:buFont typeface="Noto Sans Symbols"/>
              <a:buChar char="▪"/>
            </a:pPr>
            <a:endParaRPr lang="en-US" sz="2400" b="0" i="1" u="none" dirty="0">
              <a:solidFill>
                <a:srgbClr val="CC0000"/>
              </a:solidFill>
              <a:latin typeface="Gill Sans"/>
              <a:ea typeface="Gill Sans"/>
              <a:cs typeface="Gill Sans"/>
              <a:sym typeface="Gill Sans"/>
            </a:endParaRPr>
          </a:p>
          <a:p>
            <a:pPr marL="231775" lvl="0" indent="-231775">
              <a:lnSpc>
                <a:spcPct val="85000"/>
              </a:lnSpc>
              <a:spcBef>
                <a:spcPts val="480"/>
              </a:spcBef>
              <a:buClr>
                <a:srgbClr val="000090"/>
              </a:buClr>
              <a:buSzPts val="2400"/>
              <a:buFont typeface="Noto Sans Symbols"/>
              <a:buChar char="▪"/>
            </a:pPr>
            <a:endParaRPr lang="en-US" sz="2400" i="1" dirty="0">
              <a:solidFill>
                <a:srgbClr val="CC0000"/>
              </a:solidFill>
              <a:latin typeface="Gill Sans"/>
              <a:ea typeface="Gill Sans"/>
              <a:cs typeface="Gill Sans"/>
              <a:sym typeface="Gill Sans"/>
            </a:endParaRPr>
          </a:p>
          <a:p>
            <a:pPr marL="231775" lvl="0" indent="-231775">
              <a:lnSpc>
                <a:spcPct val="85000"/>
              </a:lnSpc>
              <a:spcBef>
                <a:spcPts val="480"/>
              </a:spcBef>
              <a:buClr>
                <a:srgbClr val="000090"/>
              </a:buClr>
              <a:buSzPts val="2400"/>
              <a:buFont typeface="Noto Sans Symbols"/>
              <a:buChar char="▪"/>
            </a:pPr>
            <a:endParaRPr lang="en-US" sz="2400" b="0" i="1" u="none" dirty="0">
              <a:solidFill>
                <a:srgbClr val="CC0000"/>
              </a:solidFill>
              <a:latin typeface="Gill Sans"/>
              <a:ea typeface="Gill Sans"/>
              <a:cs typeface="Gill Sans"/>
              <a:sym typeface="Gill Sans"/>
            </a:endParaRPr>
          </a:p>
          <a:p>
            <a:pPr marL="231775" lvl="0" indent="-231775">
              <a:lnSpc>
                <a:spcPct val="85000"/>
              </a:lnSpc>
              <a:spcBef>
                <a:spcPts val="480"/>
              </a:spcBef>
              <a:buClr>
                <a:srgbClr val="000090"/>
              </a:buClr>
              <a:buSzPts val="2400"/>
              <a:buFont typeface="Noto Sans Symbols"/>
              <a:buChar char="▪"/>
            </a:pPr>
            <a:endParaRPr lang="en-US" sz="2400" b="0" i="1" u="none" dirty="0">
              <a:solidFill>
                <a:srgbClr val="CC0000"/>
              </a:solidFill>
              <a:latin typeface="Gill Sans"/>
              <a:ea typeface="Gill Sans"/>
              <a:cs typeface="Gill Sans"/>
              <a:sym typeface="Gill Sans"/>
            </a:endParaRPr>
          </a:p>
          <a:p>
            <a:endParaRPr lang="en-US" dirty="0"/>
          </a:p>
        </p:txBody>
      </p:sp>
    </p:spTree>
    <p:extLst>
      <p:ext uri="{BB962C8B-B14F-4D97-AF65-F5344CB8AC3E}">
        <p14:creationId xmlns:p14="http://schemas.microsoft.com/office/powerpoint/2010/main" val="31433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Engine</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b="1" dirty="0"/>
              <a:t>Search Engine: </a:t>
            </a:r>
            <a:r>
              <a:rPr lang="en-US" dirty="0"/>
              <a:t>A search engine is a kind of website through which users can search the content available on the</a:t>
            </a:r>
            <a:br>
              <a:rPr lang="en-US" dirty="0"/>
            </a:br>
            <a:r>
              <a:rPr lang="en-US" dirty="0"/>
              <a:t>Internet. </a:t>
            </a:r>
          </a:p>
          <a:p>
            <a:r>
              <a:rPr lang="en-US" dirty="0"/>
              <a:t>Then the search engine looks through its index for relevant web pages and displays them in the form of a list. </a:t>
            </a:r>
          </a:p>
          <a:p>
            <a:r>
              <a:rPr lang="en-US" dirty="0"/>
              <a:t>Some of the popular ones are: </a:t>
            </a:r>
            <a:r>
              <a:rPr lang="en-US" b="1" dirty="0"/>
              <a:t>Google</a:t>
            </a:r>
            <a:r>
              <a:rPr lang="en-US" dirty="0"/>
              <a:t>, </a:t>
            </a:r>
            <a:r>
              <a:rPr lang="en-US" b="1" dirty="0"/>
              <a:t>Bing</a:t>
            </a:r>
            <a:r>
              <a:rPr lang="en-US" dirty="0"/>
              <a:t>, </a:t>
            </a:r>
            <a:r>
              <a:rPr lang="en-US" b="1" dirty="0"/>
              <a:t>Yahoo</a:t>
            </a:r>
            <a:r>
              <a:rPr lang="en-US" dirty="0"/>
              <a:t>, </a:t>
            </a:r>
            <a:r>
              <a:rPr lang="en-US" b="1" dirty="0"/>
              <a:t>Duck </a:t>
            </a:r>
            <a:r>
              <a:rPr lang="en-US" b="1" dirty="0" err="1"/>
              <a:t>duck</a:t>
            </a:r>
            <a:r>
              <a:rPr lang="en-US" b="1" dirty="0"/>
              <a:t> go</a:t>
            </a:r>
            <a:r>
              <a:rPr lang="en-US" dirty="0"/>
              <a:t>, </a:t>
            </a:r>
            <a:r>
              <a:rPr lang="en-US" b="1" dirty="0"/>
              <a:t>Baidu</a:t>
            </a:r>
            <a:r>
              <a:rPr lang="en-US" dirty="0"/>
              <a:t>, etc. </a:t>
            </a:r>
            <a:br>
              <a:rPr lang="en-US" dirty="0"/>
            </a:br>
            <a:br>
              <a:rPr lang="en-US" dirty="0"/>
            </a:br>
            <a:endParaRPr lang="en-US" dirty="0"/>
          </a:p>
        </p:txBody>
      </p:sp>
    </p:spTree>
    <p:extLst>
      <p:ext uri="{BB962C8B-B14F-4D97-AF65-F5344CB8AC3E}">
        <p14:creationId xmlns:p14="http://schemas.microsoft.com/office/powerpoint/2010/main" val="405667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main components of the Search engine</a:t>
            </a:r>
            <a:r>
              <a:rPr lang="en-US"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sz="3300" b="1" dirty="0"/>
              <a:t>Crawler</a:t>
            </a:r>
            <a:r>
              <a:rPr lang="en-US" sz="3300" dirty="0"/>
              <a:t>: They are responsible for finding information that is publicly available on the internet. They scan the list and create a list of all websites. They visit each page of a website and extract the structure of page, the type of content, the meaning of content, when it was updated and created</a:t>
            </a:r>
          </a:p>
          <a:p>
            <a:endParaRPr lang="en-US" sz="3300" b="1" dirty="0"/>
          </a:p>
          <a:p>
            <a:endParaRPr lang="en-US" sz="3300" b="1" dirty="0"/>
          </a:p>
          <a:p>
            <a:r>
              <a:rPr lang="en-US" sz="3300" b="1" dirty="0"/>
              <a:t>Index</a:t>
            </a:r>
            <a:r>
              <a:rPr lang="en-US" sz="3300" dirty="0"/>
              <a:t>: Information identified by crawlers needs to be organized, sorted and stored.</a:t>
            </a:r>
          </a:p>
          <a:p>
            <a:pPr marL="0" indent="0">
              <a:buNone/>
            </a:pPr>
            <a:endParaRPr lang="en-US" sz="3300" dirty="0"/>
          </a:p>
          <a:p>
            <a:r>
              <a:rPr lang="en-US" sz="3300" b="1" dirty="0"/>
              <a:t>Search Algorithm: </a:t>
            </a:r>
            <a:r>
              <a:rPr lang="en-US" sz="3300" dirty="0"/>
              <a:t>It is working by searching for the index and finding for the most suitable webpages by matching keywords that are searched by the users. It analyzes user query, finding matching pages and present </a:t>
            </a:r>
            <a:r>
              <a:rPr lang="en-US" sz="3300"/>
              <a:t>the results to users.</a:t>
            </a:r>
            <a:br>
              <a:rPr lang="en-US" sz="3300" dirty="0"/>
            </a:br>
            <a:br>
              <a:rPr lang="en-US" dirty="0"/>
            </a:br>
            <a:br>
              <a:rPr lang="en-US" dirty="0"/>
            </a:br>
            <a:br>
              <a:rPr lang="en-US" dirty="0"/>
            </a:br>
            <a:endParaRPr lang="en-US" dirty="0"/>
          </a:p>
        </p:txBody>
      </p:sp>
    </p:spTree>
    <p:extLst>
      <p:ext uri="{BB962C8B-B14F-4D97-AF65-F5344CB8AC3E}">
        <p14:creationId xmlns:p14="http://schemas.microsoft.com/office/powerpoint/2010/main" val="258353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a:t>
            </a:r>
          </a:p>
        </p:txBody>
      </p:sp>
      <p:sp>
        <p:nvSpPr>
          <p:cNvPr id="3" name="Content Placeholder 2"/>
          <p:cNvSpPr>
            <a:spLocks noGrp="1"/>
          </p:cNvSpPr>
          <p:nvPr>
            <p:ph idx="1"/>
          </p:nvPr>
        </p:nvSpPr>
        <p:spPr/>
        <p:txBody>
          <a:bodyPr>
            <a:normAutofit/>
          </a:bodyPr>
          <a:lstStyle/>
          <a:p>
            <a:r>
              <a:rPr lang="en-US" b="1" dirty="0"/>
              <a:t>Web Browser: </a:t>
            </a:r>
            <a:r>
              <a:rPr lang="en-US" dirty="0"/>
              <a:t>The web browser is an example of application software that is developed to retrieve and view the information from web pages or HTML files present on the web servers </a:t>
            </a:r>
          </a:p>
          <a:p>
            <a:endParaRPr lang="en-US" dirty="0"/>
          </a:p>
          <a:p>
            <a:endParaRPr lang="en-US" dirty="0"/>
          </a:p>
          <a:p>
            <a:r>
              <a:rPr lang="en-US" dirty="0"/>
              <a:t> </a:t>
            </a:r>
            <a:r>
              <a:rPr lang="en-US" b="1" dirty="0"/>
              <a:t>Microsoft’s internet explorer</a:t>
            </a:r>
            <a:r>
              <a:rPr lang="en-US" dirty="0"/>
              <a:t>, </a:t>
            </a:r>
            <a:r>
              <a:rPr lang="en-US" b="1" dirty="0"/>
              <a:t>Google Chrome</a:t>
            </a:r>
            <a:r>
              <a:rPr lang="en-US" dirty="0"/>
              <a:t>, </a:t>
            </a:r>
            <a:r>
              <a:rPr lang="en-US" b="1" dirty="0"/>
              <a:t>Mozilla Firefox</a:t>
            </a:r>
            <a:r>
              <a:rPr lang="en-US" dirty="0"/>
              <a:t>,</a:t>
            </a:r>
            <a:br>
              <a:rPr lang="en-US" dirty="0"/>
            </a:br>
            <a:r>
              <a:rPr lang="en-US" b="1" dirty="0"/>
              <a:t>Opera </a:t>
            </a:r>
            <a:r>
              <a:rPr lang="en-US" dirty="0"/>
              <a:t>and </a:t>
            </a:r>
            <a:r>
              <a:rPr lang="en-US" b="1" dirty="0"/>
              <a:t>Apple safari</a:t>
            </a:r>
            <a:r>
              <a:rPr lang="en-US" dirty="0"/>
              <a:t>. </a:t>
            </a:r>
            <a:br>
              <a:rPr lang="en-US" dirty="0"/>
            </a:br>
            <a:br>
              <a:rPr lang="en-US" dirty="0"/>
            </a:br>
            <a:endParaRPr lang="en-US" dirty="0"/>
          </a:p>
        </p:txBody>
      </p:sp>
    </p:spTree>
    <p:extLst>
      <p:ext uri="{BB962C8B-B14F-4D97-AF65-F5344CB8AC3E}">
        <p14:creationId xmlns:p14="http://schemas.microsoft.com/office/powerpoint/2010/main" val="353629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957</Words>
  <Application>Microsoft Office PowerPoint</Application>
  <PresentationFormat>Widescreen</PresentationFormat>
  <Paragraphs>139</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Calibri Light</vt:lpstr>
      <vt:lpstr>Gill Sans</vt:lpstr>
      <vt:lpstr>Noto Sans Symbols</vt:lpstr>
      <vt:lpstr>Tahoma</vt:lpstr>
      <vt:lpstr>Office Theme</vt:lpstr>
      <vt:lpstr>The Internet, and IT Security</vt:lpstr>
      <vt:lpstr>Human Network</vt:lpstr>
      <vt:lpstr>Computer Network </vt:lpstr>
      <vt:lpstr>Protocol </vt:lpstr>
      <vt:lpstr>PowerPoint Presentation</vt:lpstr>
      <vt:lpstr>Internet</vt:lpstr>
      <vt:lpstr>Search Engine  </vt:lpstr>
      <vt:lpstr>Three main components of the Search engine  </vt:lpstr>
      <vt:lpstr>Web Browser</vt:lpstr>
      <vt:lpstr>Email (Electronic mail)</vt:lpstr>
      <vt:lpstr>Collaboration and Social Networking sites</vt:lpstr>
      <vt:lpstr>Ecommerce </vt:lpstr>
      <vt:lpstr>Why we need IT Security</vt:lpstr>
      <vt:lpstr>IT Security </vt:lpstr>
      <vt:lpstr>What is CIA?</vt:lpstr>
      <vt:lpstr>Key Security concept (CIA) </vt:lpstr>
      <vt:lpstr>Threat</vt:lpstr>
      <vt:lpstr>Vulnerabilities </vt:lpstr>
      <vt:lpstr>Attack and Attack types</vt:lpstr>
      <vt:lpstr>Top 5 IT Security Attacks and challenges </vt:lpstr>
      <vt:lpstr>Countermeasure in IT security </vt:lpstr>
      <vt:lpstr>Job of IT Security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Browsers and Search Engine </dc:title>
  <dc:creator>MUHAMMAD ALI</dc:creator>
  <cp:lastModifiedBy>Omer Qureshi</cp:lastModifiedBy>
  <cp:revision>239</cp:revision>
  <dcterms:created xsi:type="dcterms:W3CDTF">2022-11-12T21:12:38Z</dcterms:created>
  <dcterms:modified xsi:type="dcterms:W3CDTF">2022-12-04T13:41:08Z</dcterms:modified>
</cp:coreProperties>
</file>