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99EB4-2234-4274-906F-1A8FCD52E006}" v="563" dt="2024-02-04T19:37:36.639"/>
    <p1510:client id="{9604F871-124C-4419-9194-073826DAA744}" v="5" dt="2024-02-05T07:14:39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0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9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7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21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5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3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1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4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4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6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1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Types of Mathematical 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/>
              <a:t>By: Laiba Fatima</a:t>
            </a:r>
          </a:p>
          <a:p>
            <a:pPr algn="ctr"/>
            <a:r>
              <a:rPr lang="en-US" sz="2000"/>
              <a:t>22k-5195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">
            <a:extLst>
              <a:ext uri="{FF2B5EF4-FFF2-40B4-BE49-F238E27FC236}">
                <a16:creationId xmlns:a16="http://schemas.microsoft.com/office/drawing/2014/main" id="{EFCBF2A6-793F-D82B-0D17-FEFEC1C572D1}"/>
              </a:ext>
            </a:extLst>
          </p:cNvPr>
          <p:cNvSpPr>
            <a:spLocks noGrp="1"/>
          </p:cNvSpPr>
          <p:nvPr/>
        </p:nvSpPr>
        <p:spPr>
          <a:xfrm>
            <a:off x="-247928" y="-966799"/>
            <a:ext cx="6676546" cy="2065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dirty="0">
                <a:latin typeface="Arial"/>
                <a:cs typeface="Arial"/>
              </a:rPr>
              <a:t>OR Assignment 1: Presentation 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0B8-49C9-A649-6039-9E7F8AB5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07616"/>
            <a:ext cx="5181600" cy="13399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16. Combined methods.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C4E9-20F5-B01E-903D-FF9AE968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encompass cutting-edge techniques and methodologies in operations research.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include sophisticated mathematical and computational approaches developed to address complex and dynamic problems.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AA37-9252-2927-B894-C27A0F6B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involve integrating multiple OR approaches to address complex problems.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include combining mathematical programming, simulation, and optimization techniques to provide more robust and effective solutions.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D7BF3-5E03-5AF8-DBD3-882816F4DD6B}"/>
              </a:ext>
            </a:extLst>
          </p:cNvPr>
          <p:cNvSpPr txBox="1">
            <a:spLocks/>
          </p:cNvSpPr>
          <p:nvPr/>
        </p:nvSpPr>
        <p:spPr>
          <a:xfrm>
            <a:off x="746185" y="316242"/>
            <a:ext cx="5181600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15. Advanced OR models </a:t>
            </a:r>
            <a:endParaRPr lang="en-US" sz="2800" dirty="0">
              <a:solidFill>
                <a:schemeClr val="bg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3953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8FCF08-CD21-9D93-0E46-D004E289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THANKYOU!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286B-6E2E-4B77-D63C-89CD6434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Calibri Light"/>
              </a:rPr>
              <a:t>Types of Models</a:t>
            </a:r>
            <a:endParaRPr lang="en-US" dirty="0">
              <a:latin typeface="Arial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270416-FEA6-C8B5-A536-6F4EE927B7DE}"/>
              </a:ext>
            </a:extLst>
          </p:cNvPr>
          <p:cNvSpPr>
            <a:spLocks/>
          </p:cNvSpPr>
          <p:nvPr/>
        </p:nvSpPr>
        <p:spPr>
          <a:xfrm>
            <a:off x="1011401" y="2151892"/>
            <a:ext cx="3483629" cy="3562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Mathematical 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techniques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Statistical</a:t>
            </a: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 techniques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Inventory models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Allocation models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Sequencing models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Project scheduling 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by PERT </a:t>
            </a: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and CPM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Routing models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 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Calibri Light"/>
              </a:rPr>
              <a:t>Competitive models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Calibri Light"/>
              </a:rPr>
              <a:t> </a:t>
            </a:r>
            <a:endParaRPr lang="en-US" kern="12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defTabSz="841248">
              <a:spcAft>
                <a:spcPts val="600"/>
              </a:spcAft>
            </a:pPr>
            <a:endParaRPr lang="en-US" sz="1104" kern="1200">
              <a:solidFill>
                <a:srgbClr val="0F0F0F"/>
              </a:solidFill>
              <a:latin typeface="system-ui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D467BA6-2452-4B31-D124-A463E67D8862}"/>
              </a:ext>
            </a:extLst>
          </p:cNvPr>
          <p:cNvSpPr txBox="1"/>
          <p:nvPr/>
        </p:nvSpPr>
        <p:spPr>
          <a:xfrm>
            <a:off x="6411183" y="2385505"/>
            <a:ext cx="4769416" cy="30931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rgbClr val="0F0F0F"/>
                </a:solidFill>
                <a:latin typeface="Arial"/>
                <a:cs typeface="Arial"/>
              </a:rPr>
              <a:t>Queuing</a:t>
            </a:r>
            <a:r>
              <a:rPr lang="en-US" sz="2000" kern="1200" dirty="0">
                <a:solidFill>
                  <a:srgbClr val="0F0F0F"/>
                </a:solidFill>
                <a:latin typeface="Arial"/>
                <a:cs typeface="Arial"/>
              </a:rPr>
              <a:t> models ​</a:t>
            </a:r>
            <a:endParaRPr lang="en-US">
              <a:cs typeface="Calibri" panose="020F0502020204030204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Arial"/>
              </a:rPr>
              <a:t>Simulation techniques ​</a:t>
            </a:r>
            <a:endParaRPr lang="en-US" sz="2000" dirty="0">
              <a:latin typeface="Arial"/>
              <a:cs typeface="Arial"/>
            </a:endParaRP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Arial"/>
              </a:rPr>
              <a:t>Decision theory ​</a:t>
            </a: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Arial"/>
              </a:rPr>
              <a:t>Replacement models ​</a:t>
            </a: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Arial"/>
              </a:rPr>
              <a:t>Reliability theory ​</a:t>
            </a: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kern="1200" dirty="0">
                <a:solidFill>
                  <a:srgbClr val="0F0F0F"/>
                </a:solidFill>
                <a:latin typeface="Arial"/>
                <a:cs typeface="Arial"/>
              </a:rPr>
              <a:t>Markov analysis ​</a:t>
            </a: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rgbClr val="0F0F0F"/>
                </a:solidFill>
                <a:latin typeface="Arial"/>
                <a:cs typeface="Arial"/>
              </a:rPr>
              <a:t>Advanced</a:t>
            </a:r>
            <a:r>
              <a:rPr lang="en-US" sz="2000" kern="1200" dirty="0">
                <a:solidFill>
                  <a:srgbClr val="0F0F0F"/>
                </a:solidFill>
                <a:latin typeface="Arial"/>
                <a:cs typeface="Arial"/>
              </a:rPr>
              <a:t> OR models​</a:t>
            </a:r>
          </a:p>
          <a:p>
            <a:pPr marL="342900" indent="-342900" defTabSz="841248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rgbClr val="0F0F0F"/>
                </a:solidFill>
                <a:latin typeface="Arial"/>
                <a:cs typeface="Arial"/>
              </a:rPr>
              <a:t>Combined</a:t>
            </a:r>
            <a:r>
              <a:rPr lang="en-US" sz="2000" kern="1200" dirty="0">
                <a:solidFill>
                  <a:srgbClr val="0F0F0F"/>
                </a:solidFill>
                <a:latin typeface="Arial"/>
                <a:cs typeface="Arial"/>
              </a:rPr>
              <a:t> methods.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49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0B8-49C9-A649-6039-9E7F8AB5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07616"/>
            <a:ext cx="5181600" cy="13399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2. Statistical techniques</a:t>
            </a:r>
            <a:r>
              <a:rPr lang="en-US" sz="2800" dirty="0">
                <a:solidFill>
                  <a:srgbClr val="0F0F0F"/>
                </a:solidFill>
                <a:latin typeface="Arial"/>
                <a:cs typeface="Arial"/>
              </a:rPr>
              <a:t> 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C4E9-20F5-B01E-903D-FF9AE968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using equations and formulas to represent relationships between variables.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focus on applying mathematical tools such as: 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     - linear programming 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     - optimization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     - mathematical programming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AA37-9252-2927-B894-C27A0F6B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involve the analysis of data to make predictions or decisions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used to interpret and draw conclusions from data</a:t>
            </a:r>
          </a:p>
          <a:p>
            <a:endParaRPr lang="en-US" sz="1200" dirty="0">
              <a:solidFill>
                <a:srgbClr val="374151"/>
              </a:solidFill>
              <a:latin typeface="system-u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D7BF3-5E03-5AF8-DBD3-882816F4DD6B}"/>
              </a:ext>
            </a:extLst>
          </p:cNvPr>
          <p:cNvSpPr txBox="1">
            <a:spLocks/>
          </p:cNvSpPr>
          <p:nvPr/>
        </p:nvSpPr>
        <p:spPr>
          <a:xfrm>
            <a:off x="746185" y="316242"/>
            <a:ext cx="5181600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1. Mathematical techniques</a:t>
            </a:r>
            <a:r>
              <a:rPr lang="en-US" sz="2800" dirty="0">
                <a:latin typeface="Arial"/>
                <a:cs typeface="Arial"/>
              </a:rPr>
              <a:t>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91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0B8-49C9-A649-6039-9E7F8AB5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07616"/>
            <a:ext cx="5181600" cy="13399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4. Allocation models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C4E9-20F5-B01E-903D-FF9AE968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optimize the management of stock levels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balance costs and meet demand efficiently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determining the right amount of inventory</a:t>
            </a:r>
          </a:p>
          <a:p>
            <a:endParaRPr lang="en-US" sz="1200" dirty="0">
              <a:solidFill>
                <a:srgbClr val="374151"/>
              </a:solidFill>
              <a:latin typeface="system-ui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AA37-9252-2927-B894-C27A0F6B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focus on distributing resources optimally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assigning resources such as budget, manpower, or equipment</a:t>
            </a:r>
          </a:p>
          <a:p>
            <a:endParaRPr lang="en-US" sz="1200" dirty="0">
              <a:solidFill>
                <a:srgbClr val="374151"/>
              </a:solidFill>
              <a:latin typeface="system-u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D7BF3-5E03-5AF8-DBD3-882816F4DD6B}"/>
              </a:ext>
            </a:extLst>
          </p:cNvPr>
          <p:cNvSpPr txBox="1">
            <a:spLocks/>
          </p:cNvSpPr>
          <p:nvPr/>
        </p:nvSpPr>
        <p:spPr>
          <a:xfrm>
            <a:off x="746185" y="316242"/>
            <a:ext cx="5181600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3. Inventory models 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5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0B8-49C9-A649-6039-9E7F8AB5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879" y="451390"/>
            <a:ext cx="5181600" cy="13399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6. Project scheduling by PERT and CPM </a:t>
            </a:r>
            <a:endParaRPr lang="en-US" sz="2800" dirty="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C4E9-20F5-B01E-903D-FF9AE968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determining the optimal order or sequence of tasks or processes.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used in manufacturing or service industries to improve efficiency and reduce processing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AA37-9252-2927-B894-C27A0F6B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PERT (Program Evaluation and Review Technique)</a:t>
            </a:r>
            <a:endParaRPr lang="en-US" sz="2000">
              <a:latin typeface="Arial"/>
              <a:cs typeface="Arial"/>
            </a:endParaRP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CPM (Critical Path Method)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project management tools used to plan, schedule, and control projects.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help identify critical paths and manage project timelines effectively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D7BF3-5E03-5AF8-DBD3-882816F4DD6B}"/>
              </a:ext>
            </a:extLst>
          </p:cNvPr>
          <p:cNvSpPr txBox="1">
            <a:spLocks/>
          </p:cNvSpPr>
          <p:nvPr/>
        </p:nvSpPr>
        <p:spPr>
          <a:xfrm>
            <a:off x="746185" y="316242"/>
            <a:ext cx="5181600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5. Sequencing models </a:t>
            </a:r>
            <a:endParaRPr lang="en-US" sz="2800" dirty="0">
              <a:solidFill>
                <a:schemeClr val="bg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888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0B8-49C9-A649-6039-9E7F8AB5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07616"/>
            <a:ext cx="5181600" cy="13399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8. Competitive models 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C4E9-20F5-B01E-903D-FF9AE968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focus on finding the most efficient paths or routes in transportation or communication networks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for optimizing logistics and minimizing costs in supply chain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AA37-9252-2927-B894-C27A0F6B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involve strategies related to competition and decision-making in competitive environments.</a:t>
            </a:r>
            <a:endParaRPr lang="en-US" sz="2000">
              <a:latin typeface="Arial"/>
              <a:cs typeface="Arial"/>
            </a:endParaRP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Game theory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optimize decisions in competitive scenarios</a:t>
            </a:r>
          </a:p>
          <a:p>
            <a:endParaRPr lang="en-US" sz="1200" dirty="0">
              <a:solidFill>
                <a:srgbClr val="374151"/>
              </a:solidFill>
              <a:latin typeface="system-u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D7BF3-5E03-5AF8-DBD3-882816F4DD6B}"/>
              </a:ext>
            </a:extLst>
          </p:cNvPr>
          <p:cNvSpPr txBox="1">
            <a:spLocks/>
          </p:cNvSpPr>
          <p:nvPr/>
        </p:nvSpPr>
        <p:spPr>
          <a:xfrm>
            <a:off x="746185" y="316242"/>
            <a:ext cx="5181600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7. Routing models 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0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0B8-49C9-A649-6039-9E7F8AB5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07616"/>
            <a:ext cx="5181600" cy="13399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10. Simulation techniques 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C4E9-20F5-B01E-903D-FF9AE968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analyze and optimize waiting lines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help in understanding and managing the flow of customers or entities through a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AA37-9252-2927-B894-C27A0F6B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involves creating a model to imitate real-world scenarios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used to understand and predict the behavior of systems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54395B-2736-B14E-CCBE-EB7E4FFF7D3D}"/>
              </a:ext>
            </a:extLst>
          </p:cNvPr>
          <p:cNvSpPr txBox="1">
            <a:spLocks/>
          </p:cNvSpPr>
          <p:nvPr/>
        </p:nvSpPr>
        <p:spPr>
          <a:xfrm>
            <a:off x="846826" y="316242"/>
            <a:ext cx="5181600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9. Queuing models  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15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0B8-49C9-A649-6039-9E7F8AB5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07616"/>
            <a:ext cx="5181600" cy="13399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12. Replacement models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C4E9-20F5-B01E-903D-FF9AE968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concerned with making decisions in the face of uncertainty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involves evaluating various options and choosing the best course of action based on probability, risk, and utility considerations.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AA37-9252-2927-B894-C27A0F6B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determine the optimal time to replace equipment or assets to minimize costs.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Calibri" panose="020F0502020204030204"/>
              </a:rPr>
              <a:t>consider factors such as maintenance costs, depreciation, and the expected lifespan of assets.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D7BF3-5E03-5AF8-DBD3-882816F4DD6B}"/>
              </a:ext>
            </a:extLst>
          </p:cNvPr>
          <p:cNvSpPr txBox="1">
            <a:spLocks/>
          </p:cNvSpPr>
          <p:nvPr/>
        </p:nvSpPr>
        <p:spPr>
          <a:xfrm>
            <a:off x="688676" y="373751"/>
            <a:ext cx="5181600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11. Decision theory  </a:t>
            </a:r>
            <a:endParaRPr lang="en-US">
              <a:solidFill>
                <a:schemeClr val="bg1"/>
              </a:solidFill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931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F0B8-49C9-A649-6039-9E7F8AB5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07616"/>
            <a:ext cx="5181600" cy="13399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14. Markov analysis  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C4E9-20F5-B01E-903D-FF9AE968A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focuses on the study of the reliability and performance of systems</a:t>
            </a:r>
          </a:p>
          <a:p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involves analyzing and modeling the probability of failure and the availability of systems over time.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0AA37-9252-2927-B894-C27A0F6BE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system-ui"/>
              </a:rPr>
              <a:t>involves using Markov models to study and predict the probability of transitioning between different states in a system</a:t>
            </a:r>
          </a:p>
          <a:p>
            <a:r>
              <a:rPr lang="en-US" sz="2000" dirty="0">
                <a:solidFill>
                  <a:srgbClr val="374151"/>
                </a:solidFill>
                <a:latin typeface="system-ui"/>
              </a:rPr>
              <a:t>finds applications in areas like reliability, economics, and biology.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ED7BF3-5E03-5AF8-DBD3-882816F4DD6B}"/>
              </a:ext>
            </a:extLst>
          </p:cNvPr>
          <p:cNvSpPr txBox="1">
            <a:spLocks/>
          </p:cNvSpPr>
          <p:nvPr/>
        </p:nvSpPr>
        <p:spPr>
          <a:xfrm>
            <a:off x="746185" y="316242"/>
            <a:ext cx="5181600" cy="1339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13. Reliability theory </a:t>
            </a:r>
            <a:r>
              <a:rPr lang="en-US" sz="2000" dirty="0">
                <a:solidFill>
                  <a:srgbClr val="0F0F0F"/>
                </a:solidFill>
                <a:latin typeface="Arial"/>
                <a:cs typeface="Arial"/>
              </a:rPr>
              <a:t> 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8949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Types of Mathematical Models</vt:lpstr>
      <vt:lpstr>Types of Models</vt:lpstr>
      <vt:lpstr>2. Statistical techniques </vt:lpstr>
      <vt:lpstr>4. Allocation models</vt:lpstr>
      <vt:lpstr>6. Project scheduling by PERT and CPM </vt:lpstr>
      <vt:lpstr>8. Competitive models </vt:lpstr>
      <vt:lpstr>10. Simulation techniques </vt:lpstr>
      <vt:lpstr>12. Replacement models</vt:lpstr>
      <vt:lpstr>14. Markov analysis  </vt:lpstr>
      <vt:lpstr>16. Combined methods.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248</cp:revision>
  <dcterms:created xsi:type="dcterms:W3CDTF">2024-02-04T18:31:25Z</dcterms:created>
  <dcterms:modified xsi:type="dcterms:W3CDTF">2024-02-05T07:51:37Z</dcterms:modified>
</cp:coreProperties>
</file>