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0" r:id="rId9"/>
    <p:sldId id="261" r:id="rId10"/>
    <p:sldId id="265" r:id="rId11"/>
    <p:sldId id="276" r:id="rId12"/>
    <p:sldId id="27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510" autoAdjust="0"/>
  </p:normalViewPr>
  <p:slideViewPr>
    <p:cSldViewPr snapToGrid="0">
      <p:cViewPr varScale="1">
        <p:scale>
          <a:sx n="66" d="100"/>
          <a:sy n="66" d="100"/>
        </p:scale>
        <p:origin x="9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A55FE-80CE-4A5D-9DBA-810361218AD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8674E-D4F7-406A-ACF5-D93E0CE2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2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the more </a:t>
            </a:r>
            <a:r>
              <a:rPr lang="en-US" sz="1200" i="1" dirty="0" smtClean="0"/>
              <a:t>t </a:t>
            </a:r>
            <a:r>
              <a:rPr lang="en-US" sz="1200" dirty="0" smtClean="0"/>
              <a:t>tests that are conducted, the greater is the likelihood of getting significant differences by chance alone.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674E-D4F7-406A-ACF5-D93E0CE266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5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59 + 19 + 38 = 116 &amp; Grand Mean=7.733</a:t>
            </a:r>
          </a:p>
          <a:p>
            <a:r>
              <a:rPr lang="en-US" dirty="0" smtClean="0"/>
              <a:t>Sum (Each</a:t>
            </a:r>
            <a:r>
              <a:rPr lang="en-US" baseline="0" dirty="0" smtClean="0"/>
              <a:t> obs.)^2=1162</a:t>
            </a:r>
          </a:p>
          <a:p>
            <a:r>
              <a:rPr lang="en-US" baseline="0" dirty="0" smtClean="0"/>
              <a:t>59^2 + 19^2 + 38^2=5286</a:t>
            </a:r>
          </a:p>
          <a:p>
            <a:r>
              <a:rPr lang="en-US" baseline="0" dirty="0" smtClean="0"/>
              <a:t>SST=264.933 &amp; SS(treatment)=160.133 &amp; SSE=104.799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674E-D4F7-406A-ACF5-D93E0CE266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0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674E-D4F7-406A-ACF5-D93E0CE266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9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8674E-D4F7-406A-ACF5-D93E0CE266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5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0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6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9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2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2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9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CE9E-9A5C-48BE-AC5F-69EF2D439D33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126" y="84804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ANALYSIS OF VARIANCE</a:t>
            </a:r>
            <a:br>
              <a:rPr lang="en-US" sz="50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5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(ANOVA)</a:t>
            </a:r>
            <a:endParaRPr lang="en-US" sz="5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8480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OSAMA BIN AJAZ</a:t>
            </a:r>
          </a:p>
          <a:p>
            <a:r>
              <a:rPr lang="en-US" dirty="0" smtClean="0"/>
              <a:t>Lecturer </a:t>
            </a:r>
          </a:p>
          <a:p>
            <a:r>
              <a:rPr lang="en-US" dirty="0" smtClean="0"/>
              <a:t>Dept. of Sciences &amp; Humanities</a:t>
            </a:r>
          </a:p>
          <a:p>
            <a:r>
              <a:rPr lang="en-US" dirty="0" smtClean="0"/>
              <a:t>FAST-NUCES, Main Campus, </a:t>
            </a:r>
          </a:p>
          <a:p>
            <a:r>
              <a:rPr lang="en-US" dirty="0" smtClean="0"/>
              <a:t> Shah </a:t>
            </a:r>
            <a:r>
              <a:rPr lang="en-US" dirty="0" err="1" smtClean="0"/>
              <a:t>Latif</a:t>
            </a:r>
            <a:r>
              <a:rPr lang="en-US" dirty="0" smtClean="0"/>
              <a:t> Town, Karachi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Why the procedure is called ANOVA?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name </a:t>
            </a:r>
            <a:r>
              <a:rPr lang="en-US" b="1" dirty="0" smtClean="0"/>
              <a:t>Analysis of Variance </a:t>
            </a:r>
            <a:r>
              <a:rPr lang="en-US" dirty="0" smtClean="0"/>
              <a:t>is derived from a partitioning of total variability into its component parts.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1564" y="2887300"/>
            <a:ext cx="9298985" cy="216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One-Way ANOVA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algn="just"/>
            <a:r>
              <a:rPr lang="en-US" dirty="0" smtClean="0"/>
              <a:t>Random </a:t>
            </a:r>
            <a:r>
              <a:rPr lang="en-US" dirty="0"/>
              <a:t>samples of size n are selected from each of k populations. The k </a:t>
            </a:r>
            <a:r>
              <a:rPr lang="en-US" dirty="0" smtClean="0"/>
              <a:t>diﬀerent populations </a:t>
            </a:r>
            <a:r>
              <a:rPr lang="en-US" dirty="0"/>
              <a:t>are classiﬁed on the basis of a </a:t>
            </a:r>
            <a:r>
              <a:rPr lang="en-US" b="1" dirty="0"/>
              <a:t>single criterion </a:t>
            </a:r>
            <a:r>
              <a:rPr lang="en-US" dirty="0"/>
              <a:t>such as </a:t>
            </a:r>
            <a:r>
              <a:rPr lang="en-US" dirty="0" smtClean="0"/>
              <a:t>diﬀerent treatments </a:t>
            </a:r>
            <a:r>
              <a:rPr lang="en-US" dirty="0"/>
              <a:t>or groups. </a:t>
            </a:r>
            <a:endParaRPr lang="en-US" dirty="0" smtClean="0"/>
          </a:p>
          <a:p>
            <a:pPr algn="just"/>
            <a:endParaRPr lang="en-US" dirty="0" smtClean="0"/>
          </a:p>
          <a:p>
            <a:r>
              <a:rPr lang="en-US" dirty="0"/>
              <a:t>It is assumed that the k populations are independent and normally </a:t>
            </a:r>
            <a:r>
              <a:rPr lang="en-US" dirty="0" smtClean="0"/>
              <a:t>distributed </a:t>
            </a:r>
            <a:r>
              <a:rPr lang="en-US" dirty="0"/>
              <a:t>with means </a:t>
            </a:r>
            <a:r>
              <a:rPr lang="en-US" dirty="0" smtClean="0"/>
              <a:t>µ</a:t>
            </a:r>
            <a:r>
              <a:rPr lang="en-US" sz="1600" dirty="0" smtClean="0"/>
              <a:t>1</a:t>
            </a:r>
            <a:r>
              <a:rPr lang="en-US" dirty="0" smtClean="0"/>
              <a:t>, µ</a:t>
            </a:r>
            <a:r>
              <a:rPr lang="en-US" sz="1600" dirty="0" smtClean="0"/>
              <a:t>2, … </a:t>
            </a:r>
            <a:r>
              <a:rPr lang="en-US" dirty="0" smtClean="0"/>
              <a:t>µ</a:t>
            </a:r>
            <a:r>
              <a:rPr lang="en-US" sz="1600" dirty="0" smtClean="0"/>
              <a:t>k  </a:t>
            </a:r>
            <a:r>
              <a:rPr lang="en-US" dirty="0" smtClean="0"/>
              <a:t>and common variance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211"/>
          </a:xfrm>
        </p:spPr>
        <p:txBody>
          <a:bodyPr/>
          <a:lstStyle/>
          <a:p>
            <a:r>
              <a:rPr lang="en-US" dirty="0" smtClean="0"/>
              <a:t>Model for One-way ANOVA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7336"/>
            <a:ext cx="10515600" cy="479962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µ is the Grand Mean of all µ</a:t>
            </a:r>
            <a:r>
              <a:rPr lang="en-US" sz="1600" dirty="0" err="1" smtClean="0"/>
              <a:t>i</a:t>
            </a:r>
            <a:r>
              <a:rPr lang="en-US" dirty="0" smtClean="0"/>
              <a:t>,  </a:t>
            </a:r>
          </a:p>
          <a:p>
            <a:endParaRPr lang="en-US" dirty="0" smtClean="0"/>
          </a:p>
          <a:p>
            <a:r>
              <a:rPr lang="en-US" dirty="0" smtClean="0"/>
              <a:t>The                   represents random error (within group variation).</a:t>
            </a:r>
          </a:p>
          <a:p>
            <a:r>
              <a:rPr lang="en-US" dirty="0" smtClean="0"/>
              <a:t>        is the effect of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treatment with constraint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69" y="3992451"/>
            <a:ext cx="1276618" cy="3510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88" y="1497935"/>
            <a:ext cx="3229223" cy="930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579" y="2690444"/>
            <a:ext cx="1638300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550" y="3286125"/>
            <a:ext cx="342900" cy="285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979" y="4343524"/>
            <a:ext cx="544937" cy="454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8756" y="4445213"/>
            <a:ext cx="1209675" cy="704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372"/>
            <a:ext cx="10515600" cy="6537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Summary procedure of ANOVA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979714"/>
            <a:ext cx="10961914" cy="519725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	</a:t>
            </a:r>
            <a:r>
              <a:rPr lang="el-GR" dirty="0" smtClean="0"/>
              <a:t>α</a:t>
            </a:r>
            <a:r>
              <a:rPr lang="en-US" dirty="0" smtClean="0"/>
              <a:t>: 0.05, 0.01, or 0.10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528" y="918210"/>
            <a:ext cx="7610475" cy="102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434" y="2424385"/>
            <a:ext cx="96678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308"/>
            <a:ext cx="10515600" cy="92809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Example # 1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5251268"/>
          </a:xfrm>
        </p:spPr>
        <p:txBody>
          <a:bodyPr/>
          <a:lstStyle/>
          <a:p>
            <a:pPr algn="just"/>
            <a:r>
              <a:rPr lang="en-US" sz="2400" dirty="0" smtClean="0"/>
              <a:t>A researcher wishes to try three different techniques to lower the blood pressure of individuals diagnosed with high blood pressure. The subjects are randomly assigned to three groups; the first group takes medication, the second group exercises, and the third group follows a special diet. After four weeks, the reduction in each person’s blood pressure is recorded. At </a:t>
            </a:r>
            <a:r>
              <a:rPr lang="el-GR" sz="2400" dirty="0" smtClean="0"/>
              <a:t>α</a:t>
            </a:r>
            <a:r>
              <a:rPr lang="en-US" sz="2400" dirty="0" smtClean="0"/>
              <a:t> = 0.05, test the claim that there is no difference among the means. The data follow.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597" y="3422158"/>
            <a:ext cx="5520878" cy="24248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195307"/>
            <a:ext cx="10515600" cy="88890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Solution (Example 01)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" y="1005839"/>
            <a:ext cx="11105606" cy="5564777"/>
          </a:xfrm>
        </p:spPr>
        <p:txBody>
          <a:bodyPr/>
          <a:lstStyle/>
          <a:p>
            <a:r>
              <a:rPr lang="en-US" dirty="0" smtClean="0"/>
              <a:t>Find Grand Mean (GM) as:</a:t>
            </a:r>
          </a:p>
          <a:p>
            <a:endParaRPr lang="en-US" dirty="0" smtClean="0"/>
          </a:p>
          <a:p>
            <a:r>
              <a:rPr lang="en-US" dirty="0" smtClean="0"/>
              <a:t>Find b/w group variance as: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Find within group variance as: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F-test as:    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7009" y="889228"/>
            <a:ext cx="50577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3791" y="1717902"/>
            <a:ext cx="53054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11635" y="3627392"/>
            <a:ext cx="536883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76982" y="5515791"/>
            <a:ext cx="233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(Example 01, 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Decision: the decision is to reject H</a:t>
            </a:r>
            <a:r>
              <a:rPr lang="en-US" sz="2000" dirty="0" smtClean="0"/>
              <a:t>o</a:t>
            </a:r>
            <a:r>
              <a:rPr lang="en-US" dirty="0" smtClean="0"/>
              <a:t> as :</a:t>
            </a:r>
          </a:p>
          <a:p>
            <a:pPr lvl="1"/>
            <a:r>
              <a:rPr lang="en-US" dirty="0" smtClean="0"/>
              <a:t>There is enough evidence to reject the claim and conclude that at least one mean is different from the others.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6133" y="3827417"/>
            <a:ext cx="1765798" cy="38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2673" y="1711234"/>
            <a:ext cx="8059783" cy="1868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02 [Plasma Etching Experiment]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Recall that the engineer </a:t>
            </a:r>
            <a:r>
              <a:rPr lang="en-US" sz="2400" dirty="0" smtClean="0"/>
              <a:t>is interested </a:t>
            </a:r>
            <a:r>
              <a:rPr lang="en-US" sz="2400" dirty="0"/>
              <a:t>in determining if the RF power setting affects </a:t>
            </a:r>
            <a:r>
              <a:rPr lang="en-US" sz="2400" dirty="0" smtClean="0"/>
              <a:t>the etch </a:t>
            </a:r>
            <a:r>
              <a:rPr lang="en-US" sz="2400" dirty="0"/>
              <a:t>rate, and she has run a completely randomized </a:t>
            </a:r>
            <a:r>
              <a:rPr lang="en-US" sz="2400" dirty="0" smtClean="0"/>
              <a:t>experiment with </a:t>
            </a:r>
            <a:r>
              <a:rPr lang="en-US" sz="2400" dirty="0"/>
              <a:t>four </a:t>
            </a:r>
            <a:r>
              <a:rPr lang="en-US" sz="2400" dirty="0" smtClean="0"/>
              <a:t>levels of </a:t>
            </a:r>
            <a:r>
              <a:rPr lang="en-US" sz="2400" dirty="0"/>
              <a:t>RF </a:t>
            </a:r>
            <a:r>
              <a:rPr lang="en-US" sz="2400" dirty="0" smtClean="0"/>
              <a:t>power and ﬁve replicates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039" y="3117357"/>
            <a:ext cx="9337184" cy="30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1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US" dirty="0" smtClean="0"/>
              <a:t>Solution (Example 02)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62" y="1442434"/>
            <a:ext cx="4223197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067" y="1442434"/>
            <a:ext cx="4368487" cy="1476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916" y="3090929"/>
            <a:ext cx="3798194" cy="68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72" y="3948849"/>
            <a:ext cx="10923055" cy="22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4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336"/>
            <a:ext cx="10515600" cy="4769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88" y="2537566"/>
            <a:ext cx="10392177" cy="956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468" y="3300032"/>
            <a:ext cx="8152325" cy="2876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88" y="1018361"/>
            <a:ext cx="10515600" cy="14152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" y="365126"/>
            <a:ext cx="11403875" cy="1019538"/>
          </a:xfrm>
        </p:spPr>
        <p:txBody>
          <a:bodyPr/>
          <a:lstStyle/>
          <a:p>
            <a:pPr algn="ctr"/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1825625"/>
            <a:ext cx="11273246" cy="4627426"/>
          </a:xfrm>
        </p:spPr>
        <p:txBody>
          <a:bodyPr/>
          <a:lstStyle/>
          <a:p>
            <a:pPr algn="just"/>
            <a:r>
              <a:rPr lang="en-US" i="1" dirty="0" smtClean="0"/>
              <a:t>ANOVA is a tool to test equality of more than two means simultaneously. </a:t>
            </a:r>
          </a:p>
          <a:p>
            <a:pPr lvl="1" algn="just">
              <a:buNone/>
            </a:pPr>
            <a:r>
              <a:rPr lang="en-US" dirty="0" smtClean="0"/>
              <a:t>							</a:t>
            </a:r>
            <a:r>
              <a:rPr lang="en-US" sz="3600" b="1" dirty="0" smtClean="0"/>
              <a:t>OR </a:t>
            </a:r>
            <a:endParaRPr lang="en-US" sz="3600" dirty="0" smtClean="0"/>
          </a:p>
          <a:p>
            <a:pPr algn="just"/>
            <a:r>
              <a:rPr lang="en-US" i="1" dirty="0" smtClean="0"/>
              <a:t>It is a tool for analyzing how the mean value of a quantitative response variable is related to one or more categorical explanatory factors.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F-test is used to determine the significance difference among three or means. </a:t>
            </a:r>
          </a:p>
          <a:p>
            <a:pPr algn="just"/>
            <a:r>
              <a:rPr lang="en-US" dirty="0" smtClean="0"/>
              <a:t>It was developed by Sir R. A. Fisher, an English Statistician.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(Example 04)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32" y="1690687"/>
            <a:ext cx="5617189" cy="1325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27" y="3016251"/>
            <a:ext cx="10135003" cy="20193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Q1)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98" y="1825625"/>
            <a:ext cx="9382969" cy="40857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04"/>
            <a:ext cx="10515600" cy="59966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Q2)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953" y="180304"/>
            <a:ext cx="6669715" cy="4912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Examples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474"/>
            <a:ext cx="10515600" cy="5042263"/>
          </a:xfrm>
        </p:spPr>
        <p:txBody>
          <a:bodyPr>
            <a:normAutofit fontScale="55000" lnSpcReduction="20000"/>
          </a:bodyPr>
          <a:lstStyle/>
          <a:p>
            <a:r>
              <a:rPr lang="en-US" sz="4700" dirty="0" smtClean="0"/>
              <a:t>To determine significant differences for mean time of solving a computer problem by four groups of students,  using C, C #, C++ and Python. </a:t>
            </a:r>
          </a:p>
          <a:p>
            <a:endParaRPr lang="en-US" sz="4700" dirty="0" smtClean="0"/>
          </a:p>
          <a:p>
            <a:r>
              <a:rPr lang="en-US" sz="4700" dirty="0" smtClean="0"/>
              <a:t>To determine significant differences for Software Effort among different phases of SDLC. </a:t>
            </a:r>
          </a:p>
          <a:p>
            <a:endParaRPr lang="en-US" sz="4700" dirty="0" smtClean="0"/>
          </a:p>
          <a:p>
            <a:r>
              <a:rPr lang="en-US" sz="4700" dirty="0" smtClean="0"/>
              <a:t>To determine significant differences for software metrics such as: Defect metric, process metric, KSLOC, FPs, etc. </a:t>
            </a:r>
          </a:p>
          <a:p>
            <a:endParaRPr lang="en-US" sz="4700" dirty="0" smtClean="0"/>
          </a:p>
          <a:p>
            <a:r>
              <a:rPr lang="en-US" sz="4700" dirty="0" smtClean="0"/>
              <a:t>To determine interaction effect of testing technique, software type, expertise level etc.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3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F-test </a:t>
            </a:r>
            <a:r>
              <a:rPr lang="en-US" sz="4000" b="1" dirty="0" smtClean="0">
                <a:solidFill>
                  <a:srgbClr val="00B050"/>
                </a:solidFill>
              </a:rPr>
              <a:t>(Definition – I) 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" y="1825625"/>
            <a:ext cx="10648406" cy="4351338"/>
          </a:xfrm>
        </p:spPr>
        <p:txBody>
          <a:bodyPr/>
          <a:lstStyle/>
          <a:p>
            <a:r>
              <a:rPr lang="en-US" dirty="0" smtClean="0"/>
              <a:t>If                 are two independent chi-square random variables with u and υ degrees of freedom, respectively, then the ratio: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follows the F distribution with u numerator degrees of freedom and υ denominator degrees of freedom.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238" y="1822947"/>
            <a:ext cx="11144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9325" y="2826612"/>
            <a:ext cx="25050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F-test </a:t>
            </a:r>
            <a:r>
              <a:rPr lang="en-US" sz="4000" dirty="0" smtClean="0"/>
              <a:t>(Definition – II)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two independent normal populations with common variance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 . If random samples of sizes n</a:t>
            </a:r>
            <a:r>
              <a:rPr lang="en-US" sz="1800" dirty="0" smtClean="0"/>
              <a:t>1</a:t>
            </a:r>
            <a:r>
              <a:rPr lang="en-US" dirty="0" smtClean="0"/>
              <a:t> &amp; n</a:t>
            </a:r>
            <a:r>
              <a:rPr lang="en-US" sz="1800" dirty="0" smtClean="0"/>
              <a:t>2</a:t>
            </a:r>
            <a:r>
              <a:rPr lang="en-US" dirty="0" smtClean="0"/>
              <a:t> are drawn from these populations then: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where                     are two sample variances.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i="1" dirty="0" smtClean="0"/>
              <a:t>(</a:t>
            </a:r>
            <a:r>
              <a:rPr lang="en-US" sz="2600" b="1" i="1" dirty="0" smtClean="0"/>
              <a:t>Note: </a:t>
            </a:r>
            <a:r>
              <a:rPr lang="en-US" sz="2600" i="1" dirty="0" smtClean="0"/>
              <a:t>the larger of the variances is placed in the numerator of the F formula)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723" y="2910568"/>
            <a:ext cx="27717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6050" y="4217940"/>
            <a:ext cx="14668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&amp; Conditions for F-test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181"/>
          </a:xfrm>
        </p:spPr>
        <p:txBody>
          <a:bodyPr/>
          <a:lstStyle/>
          <a:p>
            <a:r>
              <a:rPr lang="en-US" dirty="0" smtClean="0"/>
              <a:t>The samples are independent random samples.</a:t>
            </a:r>
          </a:p>
          <a:p>
            <a:r>
              <a:rPr lang="en-US" dirty="0" smtClean="0"/>
              <a:t>The distribution of the response variable is a normal curve within each population. </a:t>
            </a:r>
          </a:p>
          <a:p>
            <a:r>
              <a:rPr lang="en-US" dirty="0" smtClean="0"/>
              <a:t>The different populations may have different means. </a:t>
            </a:r>
          </a:p>
          <a:p>
            <a:r>
              <a:rPr lang="en-US" dirty="0" smtClean="0"/>
              <a:t>All populations have the same standard deviation, </a:t>
            </a:r>
            <a:r>
              <a:rPr lang="el-GR" dirty="0" smtClean="0"/>
              <a:t>σ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201" y="4124734"/>
            <a:ext cx="4884828" cy="226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2971" y="4271554"/>
            <a:ext cx="4990012" cy="218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of F-statistic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F</a:t>
            </a:r>
            <a:r>
              <a:rPr lang="en-US" dirty="0" smtClean="0"/>
              <a:t>-statistic is sensitive to differences among a set of sample means.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greater the variation among the sample means, the</a:t>
            </a:r>
            <a:br>
              <a:rPr lang="en-US" dirty="0" smtClean="0"/>
            </a:br>
            <a:r>
              <a:rPr lang="en-US" dirty="0" smtClean="0"/>
              <a:t>larger is the value of the test statistic.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smaller the variation among the observed means, the smaller the value of the test statistic.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smtClean="0"/>
              <a:t>x</a:t>
            </a:r>
            <a:r>
              <a:rPr lang="en-US" dirty="0" smtClean="0"/>
              <a:t> is an F random variable with u numerator and υ denominator degrees of freedom, then the PDF of </a:t>
            </a:r>
            <a:r>
              <a:rPr lang="en-US" b="1" dirty="0" smtClean="0"/>
              <a:t>x</a:t>
            </a:r>
            <a:r>
              <a:rPr lang="en-US" dirty="0" smtClean="0"/>
              <a:t> is: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1828" y="2865120"/>
            <a:ext cx="59912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74521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</a:rPr>
              <a:t>Why not t-test ? 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1188720"/>
            <a:ext cx="11116492" cy="498824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3400" dirty="0" smtClean="0"/>
              <a:t>Why t-test should not be done while comparing several means taking two at a time?</a:t>
            </a:r>
          </a:p>
          <a:p>
            <a:pPr marL="228600" lvl="1" algn="just">
              <a:spcBef>
                <a:spcPts val="1000"/>
              </a:spcBef>
            </a:pPr>
            <a:endParaRPr lang="en-US" sz="3400" dirty="0" smtClean="0"/>
          </a:p>
          <a:p>
            <a:pPr marL="228600" lvl="1" algn="just">
              <a:spcBef>
                <a:spcPts val="1000"/>
              </a:spcBef>
            </a:pPr>
            <a:r>
              <a:rPr lang="en-US" sz="3400" dirty="0" smtClean="0"/>
              <a:t>when one is comparing two means at a time, the rest of the means under study are ignored.</a:t>
            </a:r>
          </a:p>
          <a:p>
            <a:pPr marL="228600" lvl="1" algn="just">
              <a:spcBef>
                <a:spcPts val="1000"/>
              </a:spcBef>
            </a:pPr>
            <a:r>
              <a:rPr lang="en-US" sz="3400" dirty="0" smtClean="0"/>
              <a:t>the more means there are to compare, the more </a:t>
            </a:r>
            <a:r>
              <a:rPr lang="en-US" sz="3400" i="1" dirty="0" smtClean="0"/>
              <a:t>t </a:t>
            </a:r>
            <a:r>
              <a:rPr lang="en-US" sz="3400" dirty="0" smtClean="0"/>
              <a:t>tests are needed. </a:t>
            </a:r>
            <a:endParaRPr lang="en-US" dirty="0" smtClean="0"/>
          </a:p>
          <a:p>
            <a:pPr lvl="2" algn="just"/>
            <a:r>
              <a:rPr lang="en-US" sz="2400" dirty="0" smtClean="0"/>
              <a:t>For the comparison of 5 means two at a time, 10 tests are required. </a:t>
            </a:r>
          </a:p>
          <a:p>
            <a:pPr lvl="2" algn="just"/>
            <a:r>
              <a:rPr lang="en-US" sz="2400" dirty="0" smtClean="0"/>
              <a:t>for the comparison of 10 means two at a time, 45 tests are required. </a:t>
            </a:r>
            <a:br>
              <a:rPr lang="en-US" sz="2400" dirty="0" smtClean="0"/>
            </a:br>
            <a:endParaRPr lang="en-US" dirty="0" smtClean="0"/>
          </a:p>
          <a:p>
            <a:pPr algn="just"/>
            <a:r>
              <a:rPr lang="en-US" sz="3400" dirty="0" smtClean="0"/>
              <a:t>the more </a:t>
            </a:r>
            <a:r>
              <a:rPr lang="en-US" sz="3400" i="1" dirty="0" smtClean="0"/>
              <a:t>t </a:t>
            </a:r>
            <a:r>
              <a:rPr lang="en-US" sz="3400" dirty="0" smtClean="0"/>
              <a:t>tests that are conducted, the greater is the likelihood of getting significant differences by chance alone.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784</Words>
  <Application>Microsoft Office PowerPoint</Application>
  <PresentationFormat>Widescreen</PresentationFormat>
  <Paragraphs>138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Office Theme</vt:lpstr>
      <vt:lpstr>ANALYSIS OF VARIANCE (ANOVA)</vt:lpstr>
      <vt:lpstr>Introduction </vt:lpstr>
      <vt:lpstr>Examples </vt:lpstr>
      <vt:lpstr>F-test (Definition – I) </vt:lpstr>
      <vt:lpstr>F-test (Definition – II) </vt:lpstr>
      <vt:lpstr>Assumptions &amp; Conditions for F-test </vt:lpstr>
      <vt:lpstr>Sensitivity of F-statistic </vt:lpstr>
      <vt:lpstr>F-distribution </vt:lpstr>
      <vt:lpstr>Why not t-test ? </vt:lpstr>
      <vt:lpstr>Why the procedure is called ANOVA? </vt:lpstr>
      <vt:lpstr>One-Way ANOVA </vt:lpstr>
      <vt:lpstr>Model for One-way ANOVA </vt:lpstr>
      <vt:lpstr>Summary procedure of ANOVA </vt:lpstr>
      <vt:lpstr>Example # 1 </vt:lpstr>
      <vt:lpstr>Solution (Example 01) </vt:lpstr>
      <vt:lpstr>Solution (Example 01, Contd.) </vt:lpstr>
      <vt:lpstr>Example # 02 [Plasma Etching Experiment] </vt:lpstr>
      <vt:lpstr>Solution (Example 02) </vt:lpstr>
      <vt:lpstr>Example # 03</vt:lpstr>
      <vt:lpstr>Solution (Example 04)  </vt:lpstr>
      <vt:lpstr>Practice Questions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 Bin Ajaz</dc:creator>
  <cp:lastModifiedBy>Osama Bin. Ajaz</cp:lastModifiedBy>
  <cp:revision>171</cp:revision>
  <dcterms:created xsi:type="dcterms:W3CDTF">2018-04-20T10:04:42Z</dcterms:created>
  <dcterms:modified xsi:type="dcterms:W3CDTF">2019-04-22T06:10:27Z</dcterms:modified>
</cp:coreProperties>
</file>