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86" Type="http://schemas.openxmlformats.org/officeDocument/2006/relationships/slide" Target="slides/slide82.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88" Type="http://schemas.openxmlformats.org/officeDocument/2006/relationships/slide" Target="slides/slide84.xml"/><Relationship Id="rId43" Type="http://schemas.openxmlformats.org/officeDocument/2006/relationships/slide" Target="slides/slide39.xml"/><Relationship Id="rId87" Type="http://schemas.openxmlformats.org/officeDocument/2006/relationships/slide" Target="slides/slide83.xml"/><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slide" Target="slides/slide91.xml"/><Relationship Id="rId50" Type="http://schemas.openxmlformats.org/officeDocument/2006/relationships/slide" Target="slides/slide46.xml"/><Relationship Id="rId94" Type="http://schemas.openxmlformats.org/officeDocument/2006/relationships/slide" Target="slides/slide90.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cdc2157a9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7cdc2157a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cdc2157a9_0_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7cdc2157a9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cdc2157a9_0_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7cdc2157a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cdc2157a9_0_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7cdc2157a9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b2e3746e9_0_1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7b2e3746e9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3c5516652_0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43c551665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cdc2157a9_0_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7cdc2157a9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cdc2157a9_0_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7cdc2157a9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cdc2157a9_0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7cdc2157a9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cdc2157a9_0_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7cdc2157a9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cdc2157a9_0_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7cdc2157a9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cdc2157a9_0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7cdc2157a9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3c5516652_0_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43c551665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cdc2157a9_0_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7cdc2157a9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cdc2157a9_0_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7cdc2157a9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cdc2157a9_0_1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7cdc2157a9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cdc2157a9_0_1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7cdc2157a9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cdc2157a9_0_1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7cdc2157a9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359563b1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4359563b1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cdc2157a9_0_1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7cdc2157a9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359563b1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4359563b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cdc2157a9_0_1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7cdc2157a9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cdc2157a9_0_1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7cdc2157a9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cdc2157a9_0_1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7cdc2157a9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cdc2157a9_0_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7cdc2157a9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cdc2157a9_0_1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7cdc2157a9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cdc2157a9_0_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7cdc2157a9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cdc2157a9_0_1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7cdc2157a9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cdc2157a9_0_1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7cdc2157a9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359563b1_0_1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34359563b1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cdc2157a9_0_1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7cdc2157a9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b2e3746e9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7b2e3746e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cdc2157a9_0_1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7cdc2157a9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cdc2157a9_0_1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7cdc2157a9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cdc2157a9_0_1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7cdc2157a9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cdc2157a9_0_1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7cdc2157a9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359563b1_0_20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4359563b1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cdc2157a9_0_1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7cdc2157a9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cdc2157a9_0_1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7cdc2157a9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cdc2157a9_0_2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7cdc2157a9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cdc2157a9_0_2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7cdc2157a9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cdc2157a9_0_2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7cdc2157a9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43c5516652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43c55166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cdc2157a9_0_2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7cdc2157a9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359563b1_0_2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34359563b1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cdc2157a9_0_2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7cdc2157a9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cdc2157a9_0_2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7cdc2157a9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cdc2157a9_0_2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7cdc2157a9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cdc2157a9_0_2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7cdc2157a9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cdc2157a9_0_2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7cdc2157a9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7cdc2157a9_0_2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7cdc2157a9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aec5a7b72_0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27aec5a7b7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cdc2157a9_0_2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27cdc2157a9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cdc2157a9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7cdc2157a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cdc2157a9_0_2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7cdc2157a9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cdc2157a9_0_2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27cdc2157a9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7cdc2157a9_0_2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7cdc2157a9_0_2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7cdc2157a9_0_2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27cdc2157a9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7cdc2157a9_0_2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27cdc2157a9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43598333b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34359833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7cdc2157a9_0_2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7cdc2157a9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7cdc2157a9_0_2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27cdc2157a9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7cdc2157a9_0_2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27cdc2157a9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7cdc2157a9_0_2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27cdc2157a9_0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cdc2157a9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7cdc2157a9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7cdc2157a9_0_3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g27cdc2157a9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7cdc2157a9_0_3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27cdc2157a9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7b2e3746e9_0_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7b2e3746e9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7cdc2157a9_0_3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g27cdc2157a9_0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7cdc2157a9_0_31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27cdc2157a9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7cdc2157a9_0_3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27cdc2157a9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7cdc2157a9_0_3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27cdc2157a9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7cdc2157a9_0_3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7cdc2157a9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7cdc2157a9_0_3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27cdc2157a9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7b2e3746e9_0_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27b2e3746e9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cdc2157a9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7cdc2157a9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7cdc2157a9_0_3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g27cdc2157a9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7cdc2157a9_0_3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27cdc2157a9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7cdc2157a9_0_3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g27cdc2157a9_0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7cdc2157a9_0_35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7cdc2157a9_0_3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7cdc2157a9_0_36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27cdc2157a9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7b2e3746e9_0_8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27b2e3746e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7cdc2157a9_0_3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27cdc2157a9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7cdc2157a9_0_3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g27cdc2157a9_0_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7cdc2157a9_0_37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27cdc2157a9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cdc2157a9_0_38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27cdc2157a9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cdc2157a9_0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cdc2157a9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7cdc2157a9_0_3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g27cdc2157a9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7cdc2157a9_0_39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g27cdc2157a9_0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3959" u="sng"/>
              <a:t>Requirement Engineering Requirement Elicitation</a:t>
            </a:r>
            <a:endParaRPr b="1" sz="3959" u="sng"/>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By</a:t>
            </a:r>
            <a:endParaRPr/>
          </a:p>
          <a:p>
            <a:pPr indent="0" lvl="0" marL="0" marR="0" rtl="0" algn="ctr">
              <a:spcBef>
                <a:spcPts val="64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Zahid Riaz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39" name="Google Shape;139;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Observe Critical Tasks:</a:t>
            </a:r>
            <a:r>
              <a:rPr lang="en-US" sz="2400"/>
              <a:t> Ask about critical tasks and their importance, as these may not be apparent through observation alone.</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Ask 'When' Not 'Why':</a:t>
            </a:r>
            <a:r>
              <a:rPr lang="en-US" sz="2400"/>
              <a:t> Instead of asking why users perform certain tasks, ask when they do them.</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Active Listening:</a:t>
            </a:r>
            <a:r>
              <a:rPr lang="en-US" sz="2400"/>
              <a:t> Practice active listening techniques, including leaning forward, showing patience, giving verbal feedback, and paraphrasing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45" name="Google Shape;145;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Adaptability:</a:t>
            </a:r>
            <a:r>
              <a:rPr lang="en-US" sz="2400"/>
              <a:t> Be open to new issues during the interview but stay on track to avoid getting sidetracked.</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Note-Taking:</a:t>
            </a:r>
            <a:r>
              <a:rPr lang="en-US" sz="2400"/>
              <a:t> Leave ample space for notes during the interview, consult your list periodically, but follow the interviewee's lead.</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Prior Research:</a:t>
            </a:r>
            <a:r>
              <a:rPr lang="en-US" sz="2400"/>
              <a:t> Before the interview, research the background of the stakeholder and the company to be interviewed.</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51" name="Google Shape;151;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Ask Context Free Question:</a:t>
            </a:r>
            <a:r>
              <a:rPr lang="en-US" sz="2400"/>
              <a:t> Avoid prejudicing the user's response to our questions by asking questions without any context for a potential solution.</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Listen the Customer:</a:t>
            </a:r>
            <a:r>
              <a:rPr lang="en-US" sz="2400"/>
              <a:t> Listening gives us a better understanding. Do not </a:t>
            </a:r>
            <a:r>
              <a:rPr lang="en-US" sz="2400"/>
              <a:t>attempt to invent or to describe a potential solution before listening</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57" name="Google Shape;157;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Overall, interviews are a valuable tool for gathering requirements, but they should be used in conjunction with other methods to ensure comprehensive and unbiased requirement elicitation.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63" name="Google Shape;163;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592"/>
              </a:spcBef>
              <a:spcAft>
                <a:spcPts val="0"/>
              </a:spcAft>
              <a:buSzPts val="2400"/>
              <a:buChar char="•"/>
            </a:pPr>
            <a:r>
              <a:rPr b="1" lang="en-US" sz="2400"/>
              <a:t>A structured meeting in which a carefully selected group of stakeholders and content experts work together to define, create, refine, and reach closure on deliverables (such as models and documents) that represent user requirements.</a:t>
            </a:r>
            <a:endParaRPr b="1" sz="2400"/>
          </a:p>
          <a:p>
            <a:pPr indent="0" lvl="0" marL="45720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Workshops are facilitated sessions with multiple stakeholders (Users, developers etc) and formal roles, such as a facilitator and a scribe.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69" name="Google Shape;169;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Stakeholder Collaboration:</a:t>
            </a:r>
            <a:r>
              <a:rPr lang="en-US" sz="2400"/>
              <a:t> Workshops encourage collaboration among stakeholders and content experts, fostering a shared understanding of requirements.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Structured Interaction:</a:t>
            </a:r>
            <a:r>
              <a:rPr lang="en-US" sz="2400"/>
              <a:t> Workshops provide a structured environment for stakeholders to define, refine, and reach closure on user requirements.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Early Conflict Resolution:</a:t>
            </a:r>
            <a:r>
              <a:rPr lang="en-US" sz="2400"/>
              <a:t> Interactive workshops help identify and resolve conflicts in requirements early in the project life cycle.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75" name="Google Shape;175;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Quick Turnaround:</a:t>
            </a:r>
            <a:r>
              <a:rPr lang="en-US" sz="2400"/>
              <a:t> Workshops are effective when rapid elicitation is needed due to schedule constraints.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Facilitation:</a:t>
            </a:r>
            <a:r>
              <a:rPr lang="en-US" sz="2400"/>
              <a:t> Skilled facilitators play a critical role in planning workshops, selecting participants, and guiding the discussion to achieve successful outcomes.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Resource Efficiency:</a:t>
            </a:r>
            <a:r>
              <a:rPr lang="en-US" sz="2400"/>
              <a:t> Workshops can be resource-intensive but efficiently planned workshops can minimize waste and maximize productivity.</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81" name="Google Shape;181;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Resource Intensive:</a:t>
            </a:r>
            <a:r>
              <a:rPr lang="en-US" sz="2400"/>
              <a:t> Workshops may require numerous participants for extended periods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Time-Consuming:</a:t>
            </a:r>
            <a:r>
              <a:rPr lang="en-US" sz="2400"/>
              <a:t> Planning and conducting workshops can be time-consuming.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Skill Requirement:</a:t>
            </a:r>
            <a:r>
              <a:rPr lang="en-US" sz="2400"/>
              <a:t> Effective facilitation and participation in workshops require specific skills and expertise.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87" name="Google Shape;187;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Establish and Enforce Ground Rules:</a:t>
            </a:r>
            <a:r>
              <a:rPr lang="en-US" sz="2400"/>
              <a:t> Workshop participants should agree on basic operating principles, such as punctuality, electronic device etiquette, and focusing on issues rather than individuals.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Fill All Team Roles:</a:t>
            </a:r>
            <a:r>
              <a:rPr lang="en-US" sz="2400"/>
              <a:t> Assign tasks like note-taking, timekeeping, scope management, ground rule management, and ensuring everyone's participation.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93" name="Google Shape;193;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Plan and Communicate:</a:t>
            </a:r>
            <a:r>
              <a:rPr lang="en-US" sz="2400"/>
              <a:t> Create a workshop plan and agenda in advance and communicate them to participants to set clear objectives and expectations.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Stay in Scope:</a:t>
            </a:r>
            <a:r>
              <a:rPr lang="en-US" sz="2400"/>
              <a:t> Keep the workshop focused on the appropriate level of abstraction for the session's objectives, avoiding unnecessary detail discussions.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Use Parking Lots:</a:t>
            </a:r>
            <a:r>
              <a:rPr lang="en-US" sz="2400"/>
              <a:t> Capture important but off-topic information on flipcharts (parking lots) for later consideration, ensuring nothing is lost.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REQUIREMENTS ELICITATION</a:t>
            </a:r>
            <a:endParaRPr sz="3600"/>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592"/>
              </a:spcBef>
              <a:spcAft>
                <a:spcPts val="0"/>
              </a:spcAft>
              <a:buSzPts val="2400"/>
              <a:buChar char="•"/>
            </a:pPr>
            <a:r>
              <a:rPr lang="en-US" sz="2400"/>
              <a:t>The heart of requirements development is elicitation</a:t>
            </a:r>
            <a:endParaRPr sz="2400"/>
          </a:p>
          <a:p>
            <a:pPr indent="-381000" lvl="0" marL="457200" marR="0" rtl="0" algn="l">
              <a:lnSpc>
                <a:spcPct val="90000"/>
              </a:lnSpc>
              <a:spcBef>
                <a:spcPts val="0"/>
              </a:spcBef>
              <a:spcAft>
                <a:spcPts val="0"/>
              </a:spcAft>
              <a:buSzPts val="2400"/>
              <a:buChar char="•"/>
            </a:pPr>
            <a:r>
              <a:rPr lang="en-US" sz="2400"/>
              <a:t>Elicitation is not the same as “gathering requirements.” Nor is it a simple matter of transcribing exactly what users say.</a:t>
            </a:r>
            <a:endParaRPr sz="2400"/>
          </a:p>
          <a:p>
            <a:pPr indent="-381000" lvl="0" marL="457200" marR="0" rtl="0" algn="l">
              <a:lnSpc>
                <a:spcPct val="90000"/>
              </a:lnSpc>
              <a:spcBef>
                <a:spcPts val="0"/>
              </a:spcBef>
              <a:spcAft>
                <a:spcPts val="0"/>
              </a:spcAft>
              <a:buSzPts val="2400"/>
              <a:buChar char="•"/>
            </a:pPr>
            <a:r>
              <a:rPr b="1" lang="en-US" sz="2400"/>
              <a:t>Elicitation is a collaborative and analytical process that includes activities to collect, discover, extract, and define requirements.</a:t>
            </a:r>
            <a:endParaRPr b="1" sz="2400"/>
          </a:p>
          <a:p>
            <a:pPr indent="-381000" lvl="0" marL="457200" marR="0" rtl="0" algn="l">
              <a:lnSpc>
                <a:spcPct val="90000"/>
              </a:lnSpc>
              <a:spcBef>
                <a:spcPts val="0"/>
              </a:spcBef>
              <a:spcAft>
                <a:spcPts val="0"/>
              </a:spcAft>
              <a:buSzPts val="2400"/>
              <a:buChar char="•"/>
            </a:pPr>
            <a:r>
              <a:rPr lang="en-US" sz="2400"/>
              <a:t>Elicitation is used to discover business, user, functional, and nonfunctional requirements, along with other types of information.</a:t>
            </a:r>
            <a:endParaRPr sz="2400"/>
          </a:p>
          <a:p>
            <a:pPr indent="-381000" lvl="0" marL="457200" marR="0" rtl="0" algn="l">
              <a:lnSpc>
                <a:spcPct val="90000"/>
              </a:lnSpc>
              <a:spcBef>
                <a:spcPts val="0"/>
              </a:spcBef>
              <a:spcAft>
                <a:spcPts val="0"/>
              </a:spcAft>
              <a:buSzPts val="2400"/>
              <a:buChar char="•"/>
            </a:pPr>
            <a:r>
              <a:rPr lang="en-US" sz="2400"/>
              <a:t>Requirements elicitation is perhaps the most challenging, critical, error-prone, and communication-intensive aspect of software development.</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199" name="Google Shape;199;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Timebox Discussions:</a:t>
            </a:r>
            <a:r>
              <a:rPr lang="en-US" sz="2400"/>
              <a:t> Allocate fixed time periods for each discussion topic to prevent excessive time spent on one topic at the expense of others. Summarize status and next steps when closing a timeboxed discussion.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Keep the Team Small:</a:t>
            </a:r>
            <a:r>
              <a:rPr lang="en-US" sz="2400"/>
              <a:t> Limit the number of active participants to ensure efficiency. Include stakeholders with knowledge, experience, and decision-making authority.</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Facilitated Workshops</a:t>
            </a:r>
            <a:endParaRPr sz="3600"/>
          </a:p>
        </p:txBody>
      </p:sp>
      <p:sp>
        <p:nvSpPr>
          <p:cNvPr id="205" name="Google Shape;205;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Keep Everyone Engaged:</a:t>
            </a:r>
            <a:r>
              <a:rPr lang="en-US" sz="2400"/>
              <a:t> Recognize and address signs of disengagement among participants, encouraging their active involvement in the discussion. In remote workshops, listen carefully for cues and ask silent individuals directly for their input.</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Elicitation workshops are valuable but require careful planning and facilitation to be effective.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11" name="Google Shape;211;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Qualitative Feedback:</a:t>
            </a:r>
            <a:r>
              <a:rPr lang="en-US" sz="2400"/>
              <a:t> Focus groups gather qualitative feedback from prequalified participants.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Clarity on Specific Topics:</a:t>
            </a:r>
            <a:r>
              <a:rPr lang="en-US" sz="2400"/>
              <a:t> Group members voice their opinions and offer clarity on specific topics related to a product, service, or result.</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Exploring Attitudes and Preferences:</a:t>
            </a:r>
            <a:r>
              <a:rPr lang="en-US" sz="2400"/>
              <a:t> Focus groups are effective for exploring users' attitudes, impressions, preferences, and needs.</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17" name="Google Shape;217;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Diverse User Base:</a:t>
            </a:r>
            <a:r>
              <a:rPr lang="en-US" sz="2400"/>
              <a:t> They are particularly useful when dealing with a large and diverse user base, especially for commercial products.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Representative Input:</a:t>
            </a:r>
            <a:r>
              <a:rPr lang="en-US" sz="2400"/>
              <a:t> Focus groups provide input from a representative group of users, ensuring various perspectives are considered.</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23" name="Google Shape;223;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Lack of Decision-Making Authority:</a:t>
            </a:r>
            <a:r>
              <a:rPr lang="en-US" sz="2400"/>
              <a:t> Participants in focus groups typically do not have decision-making authority for requirements, which can limit the ability to implement immediate changes.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Subjective Feedback:</a:t>
            </a:r>
            <a:r>
              <a:rPr lang="en-US" sz="2400"/>
              <a:t> Focus groups offer subjective feedback, and quantitative analysis is not expected. It may require further evaluation and prioritization.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Facilitation Required:</a:t>
            </a:r>
            <a:r>
              <a:rPr lang="en-US" sz="2400"/>
              <a:t> Focus groups need skilled facilitation to keep discussions on topic without influencing participants' opinions.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29" name="Google Shape;229;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Careful Participant Selection:</a:t>
            </a:r>
            <a:r>
              <a:rPr lang="en-US" sz="2400"/>
              <a:t> Select focus group members carefully, including users who have experience with previous versions or similar products. Consider either a homogenous group with multiple sessions or a diverse group representing all user classes.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Interactive Sessions:</a:t>
            </a:r>
            <a:r>
              <a:rPr lang="en-US" sz="2400"/>
              <a:t> Ensure focus group sessions are interactive, allowing all participants to voice their thoughts and opinions.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35" name="Google Shape;235;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Facilitation:</a:t>
            </a:r>
            <a:r>
              <a:rPr lang="en-US" sz="2400"/>
              <a:t> Facilitate focus groups to guide discussions while maintaining neutrality. Recording sessions for later analysis can be beneficial.</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Qualitative Feedback:</a:t>
            </a:r>
            <a:r>
              <a:rPr lang="en-US" sz="2400"/>
              <a:t> Understand that focus groups provide subjective, qualitative feedback that requires further evaluation during requirements development.</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Apply Workshop Tips:</a:t>
            </a:r>
            <a:r>
              <a:rPr lang="en-US" sz="2400"/>
              <a:t> Many tips applicable to workshops, such as setting ground rules and keeping everyone engaged, also apply to focus group elicitation sessions.</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Focus Groups</a:t>
            </a:r>
            <a:endParaRPr sz="3600"/>
          </a:p>
        </p:txBody>
      </p:sp>
      <p:sp>
        <p:nvSpPr>
          <p:cNvPr id="241" name="Google Shape;241;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Focus groups are a valuable method for gathering qualitative insights from representative users, especially when direct access to end users is limited. However, their feedback should be considered in conjunction with other elicitation techniques and subjected to further analysis during the requirements development process.</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47" name="Google Shape;247;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Idea Generation:</a:t>
            </a:r>
            <a:r>
              <a:rPr lang="en-US" sz="2400"/>
              <a:t> Brainstorming is an effective technique for generating a large number of ideas related to a specific subject, problem, or solution.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Diverse Perspectives:</a:t>
            </a:r>
            <a:r>
              <a:rPr lang="en-US" sz="2400"/>
              <a:t> It leverages the collective input of a group, allowing for diverse perspectives and insights from participants.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Encourages Participation:</a:t>
            </a:r>
            <a:r>
              <a:rPr lang="en-US" sz="2400"/>
              <a:t> Brainstorming encourages participation from all parties present, ensuring that everyone's voice is heard.</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53" name="Google Shape;253;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Idea Expansion:</a:t>
            </a:r>
            <a:r>
              <a:rPr lang="en-US" sz="2400"/>
              <a:t> Participants can build upon each other's ideas, leading to the development of more comprehensive concepts.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Documentation:</a:t>
            </a:r>
            <a:r>
              <a:rPr lang="en-US" sz="2400"/>
              <a:t> A facilitator or scribe records all ideas discussed, ensuring that nothing is lost and providing a written record of the session.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High Bandwidth:</a:t>
            </a:r>
            <a:r>
              <a:rPr lang="en-US" sz="2400"/>
              <a:t> Brainstorming offers a high bandwidth for idea exchange, resulting in a broad set of possible solutions to a given problem.</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REQUIREMENTS ELICITATION</a:t>
            </a:r>
            <a:endParaRPr sz="3600"/>
          </a:p>
        </p:txBody>
      </p:sp>
      <p:sp>
        <p:nvSpPr>
          <p:cNvPr id="97" name="Google Shape;9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592"/>
              </a:spcBef>
              <a:spcAft>
                <a:spcPts val="0"/>
              </a:spcAft>
              <a:buSzPts val="2400"/>
              <a:buChar char="•"/>
            </a:pPr>
            <a:r>
              <a:rPr lang="en-US" sz="2400"/>
              <a:t>The elicitation domain uses progressive elaboration</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Elicitation is largely conducted in an iterative, ongoing manner.</a:t>
            </a:r>
            <a:endParaRPr sz="2400"/>
          </a:p>
          <a:p>
            <a:pPr indent="-381000" lvl="0" marL="457200" marR="0" rtl="0" algn="l">
              <a:lnSpc>
                <a:spcPct val="90000"/>
              </a:lnSpc>
              <a:spcBef>
                <a:spcPts val="0"/>
              </a:spcBef>
              <a:spcAft>
                <a:spcPts val="0"/>
              </a:spcAft>
              <a:buSzPts val="2400"/>
              <a:buChar char="•"/>
            </a:pPr>
            <a:r>
              <a:rPr lang="en-US" sz="2400"/>
              <a:t>i.e. As details emerge over the project life cycle, requirements are likely to be further decomposed, and new information will be translated into additional requirements.</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Requirements may also surface as analysis and other activities within the requirements process are performed.</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59" name="Google Shape;259;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Out-of-the-Box Thinking:</a:t>
            </a:r>
            <a:r>
              <a:rPr lang="en-US" sz="2400"/>
              <a:t> It fosters out-of-the-box thinking, allowing participants to explore creative and unconventional ideas without being constrained by normal limits.</a:t>
            </a:r>
            <a:endParaRPr sz="2400"/>
          </a:p>
          <a:p>
            <a:pPr indent="0" lvl="0" marL="0" marR="0" rtl="0" algn="l">
              <a:lnSpc>
                <a:spcPct val="90000"/>
              </a:lnSpc>
              <a:spcBef>
                <a:spcPts val="592"/>
              </a:spcBef>
              <a:spcAft>
                <a:spcPts val="0"/>
              </a:spcAft>
              <a:buNone/>
            </a:pPr>
            <a:r>
              <a:t/>
            </a:r>
            <a:endParaRPr sz="2400"/>
          </a:p>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Criticism and Debate:</a:t>
            </a:r>
            <a:r>
              <a:rPr lang="en-US" sz="2400"/>
              <a:t> Straying from the "no criticism or debate" rule can hinder the process and discourage participation.</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65" name="Google Shape;265;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Potential for Lulls:</a:t>
            </a:r>
            <a:r>
              <a:rPr lang="en-US" sz="2400"/>
              <a:t> Lulls may occur during idea generation, but they should not be interpreted as a sign to end the session prematurely.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Dependence on Facilitator:</a:t>
            </a:r>
            <a:r>
              <a:rPr lang="en-US" sz="2400"/>
              <a:t> The effectiveness of brainstorming depends on the facilitator's ability to manage the process and maintain a positive atmosphere.</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71" name="Google Shape;271;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Clear Objective:</a:t>
            </a:r>
            <a:r>
              <a:rPr lang="en-US" sz="2400"/>
              <a:t> Begin with a clear and concise statement of the session's objective. This objective guides the discussion and helps determine when the session is complete.</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Stakeholder Involvement:</a:t>
            </a:r>
            <a:r>
              <a:rPr lang="en-US" sz="2400"/>
              <a:t> Ensure that all significant stakeholders are present in the session.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Supplies:</a:t>
            </a:r>
            <a:r>
              <a:rPr lang="en-US" sz="2400"/>
              <a:t> Provide participants with necessary supplies, such as sticky notes and markers, for recording ideas.</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77" name="Google Shape;277;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No Criticism:</a:t>
            </a:r>
            <a:r>
              <a:rPr lang="en-US" sz="2400"/>
              <a:t> Emphasize the "no criticism or debate" rule to create a safe and open environment for idea sharing.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Capturing Ideas:</a:t>
            </a:r>
            <a:r>
              <a:rPr lang="en-US" sz="2400"/>
              <a:t> Encourage participants to state their ideas aloud and write them down, one per sheet, to ensure capture in their own words.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Ideas Posting:</a:t>
            </a:r>
            <a:r>
              <a:rPr lang="en-US" sz="2400"/>
              <a:t> Post generated ideas on a wall in the meeting room to enable further discussion and piggybacking.</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83" name="Google Shape;283;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Natural End:</a:t>
            </a:r>
            <a:r>
              <a:rPr lang="en-US" sz="2400"/>
              <a:t> Allow the brainstorming session to reach a natural end, typically when participants feel they have exhausted their ideas.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Breaks:</a:t>
            </a:r>
            <a:r>
              <a:rPr lang="en-US" sz="2400"/>
              <a:t> Consider taking breaks when necessary, but avoid prematurely ending a productive session.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Combining Ideas:</a:t>
            </a:r>
            <a:r>
              <a:rPr lang="en-US" sz="2400"/>
              <a:t> Recognize the value of combining multiple, seemingly unrelated ideas from various stakeholders to foster innovation.</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89" name="Google Shape;289;p4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Facilitator's Role:</a:t>
            </a:r>
            <a:r>
              <a:rPr lang="en-US" sz="2400"/>
              <a:t> The facilitator plays a crucial role in managing the process, guiding discussions, and maintaining a positive atmosphere throughout the session.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In summary, brainstorming is a valuable technique for generating ideas and solutions through group collaboration, but its success relies on clear guidelines, effective facilitation, and a commitment to creating a supportive environment for creative thinking.</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295" name="Google Shape;295;p4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Rules for Brainstorming:</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No Criticism or Debate:</a:t>
            </a:r>
            <a:r>
              <a:rPr lang="en-US" sz="2400"/>
              <a:t> Ensure that during the brainstorming session, no criticism or debate is allowed. This rule encourages participants to freely share their ideas without fear of judgment or rejection.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Let Your Imagination Soar:</a:t>
            </a:r>
            <a:r>
              <a:rPr lang="en-US" sz="2400"/>
              <a:t> Encourage participants to let their imagination run wild. There should be no constraints on thinking, and participants should feel free to explore unconventional and creative ideas.</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Brainstorming</a:t>
            </a:r>
            <a:endParaRPr sz="3600"/>
          </a:p>
        </p:txBody>
      </p:sp>
      <p:sp>
        <p:nvSpPr>
          <p:cNvPr id="301" name="Google Shape;301;p4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Rules for Brainstorming:</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Generate as Many Ideas as Possible:</a:t>
            </a:r>
            <a:r>
              <a:rPr lang="en-US" sz="2400"/>
              <a:t> The primary goal during idea generation is to produce a large quantity of ideas rather than focusing on the depth of each idea. Quantity is key, as it opens up possibilities for innovative solutions.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Mutate and Combine Ideas:</a:t>
            </a:r>
            <a:r>
              <a:rPr lang="en-US" sz="2400"/>
              <a:t> Participants should be encouraged to not only generate their own ideas but also to build upon and combine ideas presented by others. This collaborative approach can lead to the creation of more robust and inventive concepts.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07" name="Google Shape;307;p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Efficient Data Collection:</a:t>
            </a:r>
            <a:r>
              <a:rPr lang="en-US" sz="2400"/>
              <a:t> Questionnaires and surveys enable the quick and efficient collection of information from a large number of users or respondents.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Objective Data:</a:t>
            </a:r>
            <a:r>
              <a:rPr lang="en-US" sz="2400"/>
              <a:t> These techniques provide a structured approach with prepared questions, which can help in gathering objective data, including subjective and demographic information.</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13" name="Google Shape;313;p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Cost-Effective:</a:t>
            </a:r>
            <a:r>
              <a:rPr lang="en-US" sz="2400"/>
              <a:t> Questionnaires are cost-effective, making them a logical choice when eliciting information from a large user population.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Geographical Flexibility:</a:t>
            </a:r>
            <a:r>
              <a:rPr lang="en-US" sz="2400"/>
              <a:t> They can be administered easily across geographical boundaries, making them suitable for stakeholders who are geographically dispersed.</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Input for Other Techniques:</a:t>
            </a:r>
            <a:r>
              <a:rPr lang="en-US" sz="2400"/>
              <a:t> The analyzed results of questionnaires can serve as valuable input for other elicitation techniques or discussions with decision makers.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5.2.1 Plan for Elicitation</a:t>
            </a:r>
            <a:endParaRPr sz="3600"/>
          </a:p>
        </p:txBody>
      </p:sp>
      <p:pic>
        <p:nvPicPr>
          <p:cNvPr id="103" name="Google Shape;103;p16"/>
          <p:cNvPicPr preferRelativeResize="0"/>
          <p:nvPr/>
        </p:nvPicPr>
        <p:blipFill>
          <a:blip r:embed="rId3">
            <a:alphaModFix/>
          </a:blip>
          <a:stretch>
            <a:fillRect/>
          </a:stretch>
        </p:blipFill>
        <p:spPr>
          <a:xfrm>
            <a:off x="152400" y="1570038"/>
            <a:ext cx="8839202" cy="452371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19" name="Google Shape;319;p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Limited Depth:</a:t>
            </a:r>
            <a:r>
              <a:rPr lang="en-US" sz="2400"/>
              <a:t> Questionnaires may provide limited depth in understanding user needs compared to techniques involving direct interaction, such as interviews.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Response Bias:</a:t>
            </a:r>
            <a:r>
              <a:rPr lang="en-US" sz="2400"/>
              <a:t> There is a risk of response bias, where respondents may provide answers they think are expected rather than their true opinions.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Lack of Clarification:</a:t>
            </a:r>
            <a:r>
              <a:rPr lang="en-US" sz="2400"/>
              <a:t> Respondents may not have the opportunity to seek clarification on questions, potentially leading to misunderstandings.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25" name="Google Shape;325;p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Provide Comprehensive Answer Options:</a:t>
            </a:r>
            <a:r>
              <a:rPr lang="en-US" sz="2400"/>
              <a:t> Ensure that answer options cover the full set of possible responses, leaving no gaps or overlaps.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Mutually Exclusive and Exhaustive Choices:</a:t>
            </a:r>
            <a:r>
              <a:rPr lang="en-US" sz="2400"/>
              <a:t> Make answer choices both mutually exclusive (no overlaps) and exhaustive (list all possible choices, or provide a write-in option).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Avoid Implying Correct Answers:</a:t>
            </a:r>
            <a:r>
              <a:rPr lang="en-US" sz="2400"/>
              <a:t> Phrase questions neutrally, without implying a "correct" answer.</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31" name="Google Shape;331;p5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Consistent Use of Scales:</a:t>
            </a:r>
            <a:r>
              <a:rPr lang="en-US" sz="2400"/>
              <a:t> </a:t>
            </a:r>
            <a:r>
              <a:rPr lang="en-US" sz="2400"/>
              <a:t>If using scales, maintain consistency in their use throughout the questionnaire.</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Closed vs. Open Questions:</a:t>
            </a:r>
            <a:r>
              <a:rPr lang="en-US" sz="2400"/>
              <a:t> Use closed questions with specific choices for statistical analysis, while open-ended questions allow users to respond freely.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Consult with Experts:</a:t>
            </a:r>
            <a:r>
              <a:rPr lang="en-US" sz="2400"/>
              <a:t> Consider consulting with a questionnaire design expert to ensure the right questions are asked of the right people.</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Questionnaires and Surveys</a:t>
            </a:r>
            <a:endParaRPr sz="3600"/>
          </a:p>
        </p:txBody>
      </p:sp>
      <p:sp>
        <p:nvSpPr>
          <p:cNvPr id="337" name="Google Shape;337;p5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Test Questionnaires:</a:t>
            </a:r>
            <a:r>
              <a:rPr lang="en-US" sz="2400"/>
              <a:t> Always test the questionnaire before distribution to identify and address ambiguities or omissions.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Avoid Overwhelming:</a:t>
            </a:r>
            <a:r>
              <a:rPr lang="en-US" sz="2400"/>
              <a:t> Don't ask too many questions, as this can discourage respondents from participating.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Questionnaires and surveys are valuable tools for quickly gathering data from a wide audience, but their effectiveness depends on careful question design and consideration of the potential limitations.</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43" name="Google Shape;343;p5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Efficient Information Gathering:</a:t>
            </a:r>
            <a:r>
              <a:rPr lang="en-US" sz="2400"/>
              <a:t> Document analysis allows for the efficient uncovering of a substantial amount of information without requiring direct interaction with stakeholders.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Comprehensive Material:</a:t>
            </a:r>
            <a:r>
              <a:rPr lang="en-US" sz="2400"/>
              <a:t> It involves inspecting a wide range of materials, including glossaries, plans, process flows, and regulations, to discover and verify requirements comprehensively.</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49" name="Google Shape;349;p5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Starting Point:</a:t>
            </a:r>
            <a:r>
              <a:rPr lang="en-US" sz="2400"/>
              <a:t> Document analysis serves as a valuable starting point for eliciting relevant product details and understanding existing systems or domains.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Retrospective Information:</a:t>
            </a:r>
            <a:r>
              <a:rPr lang="en-US" sz="2400"/>
              <a:t> It can reveal functionality and details that users may not mention during interviews, either because they aren't aware of them or don't think to mention them.</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55" name="Google Shape;355;p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Reduces Meeting Time:</a:t>
            </a:r>
            <a:r>
              <a:rPr lang="en-US" sz="2400"/>
              <a:t> Preparing requirements based on document analysis can reduce the time needed for elicitation meetings.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Information Sources:</a:t>
            </a:r>
            <a:r>
              <a:rPr lang="en-US" sz="2400"/>
              <a:t> Useful documentation includes requirements specifications, business processes, user manuals, and industry standards, providing a rich source of information.</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61" name="Google Shape;361;p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Risk of Outdated Information:</a:t>
            </a:r>
            <a:r>
              <a:rPr lang="en-US" sz="2400"/>
              <a:t> There is a risk that available documents may not be up to date, leading to erroneous or outdated information being used for requirements.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Incomplete or Irrelevant Data:</a:t>
            </a:r>
            <a:r>
              <a:rPr lang="en-US" sz="2400"/>
              <a:t> Document analysis may not capture all relevant details, and some functionality documented may not be needed in a new system.</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67" name="Google Shape;367;p6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Verify Document Accuracy:</a:t>
            </a:r>
            <a:r>
              <a:rPr lang="en-US" sz="2400"/>
              <a:t> Ensure that the documents used for analysis are up to date and accurate to avoid basing requirements on incorrect information.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Use a Variety of Documents:</a:t>
            </a:r>
            <a:r>
              <a:rPr lang="en-US" sz="2400"/>
              <a:t> Analyze a variety of documents, including requirements specifications, business processes, and user manuals, to obtain a comprehensive understanding.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Consider Industry Standards:</a:t>
            </a:r>
            <a:r>
              <a:rPr lang="en-US" sz="2400"/>
              <a:t> Look for documents that describe corporate or industry standards and regulations, as these may dictate compliance requirements.</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73" name="Google Shape;373;p6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Explore User Feedback:</a:t>
            </a:r>
            <a:r>
              <a:rPr lang="en-US" sz="2400"/>
              <a:t> Review problem reports and enhancement requests collected from users to gather ideas for system improvements.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Combine with Other Techniques:</a:t>
            </a:r>
            <a:r>
              <a:rPr lang="en-US" sz="2400"/>
              <a:t> Use the results of document analysis as input to user interviews or other elicitation techniques to gather additional insights.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Be Cautious of Retained Functionality:</a:t>
            </a:r>
            <a:r>
              <a:rPr lang="en-US" sz="2400"/>
              <a:t> When replacing an existing system, be mindful of retained functionality based on past documentation to avoid unnecessary complexity.</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09" name="Google Shape;109;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r>
              <a:rPr b="1" lang="en-US" sz="2400"/>
              <a:t>:</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User-Centric Approach:</a:t>
            </a:r>
            <a:r>
              <a:rPr lang="en-US" sz="2400"/>
              <a:t> Interviews are a direct way to understand what users need</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Flexibility:</a:t>
            </a:r>
            <a:r>
              <a:rPr lang="en-US" sz="2400"/>
              <a:t> Interviews can be structured or unstructured, based on the context and responses.</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Direct User Involvement:</a:t>
            </a:r>
            <a:r>
              <a:rPr lang="en-US" sz="2400"/>
              <a:t> Agile projects benefit from interviews as they facilitate direct user involvement</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Document Analysis</a:t>
            </a:r>
            <a:endParaRPr sz="3600"/>
          </a:p>
        </p:txBody>
      </p:sp>
      <p:sp>
        <p:nvSpPr>
          <p:cNvPr id="379" name="Google Shape;379;p6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Address Data Gaps:</a:t>
            </a:r>
            <a:r>
              <a:rPr lang="en-US" sz="2400"/>
              <a:t> If documents are incomplete or outdated, be prepared to address data gaps through other means, such as interviews or workshops.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Document analysis is a valuable technique for efficiently obtaining information and insights, but it requires careful consideration of document reliability and completeness to ensure accurate and relevant requirements.</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385" name="Google Shape;385;p6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Requirements Definition:</a:t>
            </a:r>
            <a:r>
              <a:rPr lang="en-US" sz="2400"/>
              <a:t> Interface analysis helps define requirements by examining how various system components interact, including users, processes, and other elements.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Relationship Establishment:</a:t>
            </a:r>
            <a:r>
              <a:rPr lang="en-US" sz="2400"/>
              <a:t> It establishes relationships and boundaries by determining the input and output needs of each interfacing system, which is crucial for system integration.</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391" name="Google Shape;391;p6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Identifying Stakeholders:</a:t>
            </a:r>
            <a:r>
              <a:rPr lang="en-US" sz="2400"/>
              <a:t> This method can identify additional stakeholders who may be impacted by changes to system interfaces, ensuring comprehensive requirement gathering.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Discovery of Functional Requirements:</a:t>
            </a:r>
            <a:r>
              <a:rPr lang="en-US" sz="2400"/>
              <a:t> UI analysis allows the discovery of user and functional requirements by studying existing systems or interfaces, making it a valuable elicitation technique.</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397" name="Google Shape;397;p6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Learning from Existing Systems:</a:t>
            </a:r>
            <a:r>
              <a:rPr lang="en-US" sz="2400"/>
              <a:t> UI analysis helps analysts get up to speed on how existing systems work, providing insights into user interactions and common system steps.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Data Discovery:</a:t>
            </a:r>
            <a:r>
              <a:rPr lang="en-US" sz="2400"/>
              <a:t> It can reveal data elements that users need to see, aiding in understanding user information needs.</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403" name="Google Shape;403;p6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Assumptions:</a:t>
            </a:r>
            <a:r>
              <a:rPr lang="en-US" sz="2400"/>
              <a:t> There is a risk of making assumptions about the necessity of certain functionality based on the existing system, which may not align with actual user needs.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UI Design Constraints:</a:t>
            </a:r>
            <a:r>
              <a:rPr lang="en-US" sz="2400"/>
              <a:t> Assuming that the UI design or flow of the current system must be replicated in the future system can limit creativity and innovation in UI design.</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409" name="Google Shape;409;p6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Direct Interaction:</a:t>
            </a:r>
            <a:r>
              <a:rPr lang="en-US" sz="2400"/>
              <a:t> Whenever possible, interact directly with existing systems to gain a thorough understanding of user interactions and system functionality.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Use Existing Documentation:</a:t>
            </a:r>
            <a:r>
              <a:rPr lang="en-US" sz="2400"/>
              <a:t> User manuals for packaged software often contain screenshots that can serve as a starting point for UI analysis.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Explore Similar Products:</a:t>
            </a:r>
            <a:r>
              <a:rPr lang="en-US" sz="2400"/>
              <a:t> If no existing system is available, consider studying the user interfaces of similar products for insights.</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415" name="Google Shape;415;p6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Draft Use Cases:</a:t>
            </a:r>
            <a:r>
              <a:rPr lang="en-US" sz="2400"/>
              <a:t> Based on UI analysis, draft use cases to review with users and stakeholders, ensuring alignment with their needs and expectations.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Avoid Assumptions:</a:t>
            </a:r>
            <a:r>
              <a:rPr lang="en-US" sz="2400"/>
              <a:t> Be cautious about making assumptions regarding functionality or UI design. Always validate requirements with users.</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User Interface Analysis</a:t>
            </a:r>
            <a:endParaRPr sz="3600"/>
          </a:p>
        </p:txBody>
      </p:sp>
      <p:sp>
        <p:nvSpPr>
          <p:cNvPr id="421" name="Google Shape;421;p6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Focus on User Needs:</a:t>
            </a:r>
            <a:r>
              <a:rPr lang="en-US" sz="2400"/>
              <a:t> Prioritize understanding user needs and preferences over replicating existing UI elements. The goal is to meet user requirements effectively and efficiently.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Interface and UI analysis are valuable techniques for understanding system interactions and user requirements, but they should be conducted with care to avoid making unwarranted assumptions and to ensure that the resulting requirements align with user needs and expectations.</a:t>
            </a:r>
            <a:endParaRPr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27" name="Google Shape;427;p7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Early Feedback:</a:t>
            </a:r>
            <a:r>
              <a:rPr lang="en-US" sz="2400"/>
              <a:t> Prototyping allows for early feedback on requirements, enabling stakeholders to test and provide input before actual development begins.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Refinement of Requirements:</a:t>
            </a:r>
            <a:r>
              <a:rPr lang="en-US" sz="2400"/>
              <a:t> The iterative nature of prototyping helps refine requirements progressively based on stakeholder experimentation and feedback.</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Value Identification:</a:t>
            </a:r>
            <a:r>
              <a:rPr lang="en-US" sz="2400"/>
              <a:t> In adaptive environments, prototyping transforms requirements into valuable subsets of functionality, helping identify what is feasible and useful.</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33" name="Google Shape;433;p7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Realistic Testing:</a:t>
            </a:r>
            <a:r>
              <a:rPr lang="en-US" sz="2400"/>
              <a:t> Developers experiment with prototypes to gain insights into how the final system would work in real-life scenarios.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Two Types of Requirements:</a:t>
            </a:r>
            <a:r>
              <a:rPr lang="en-US" sz="2400"/>
              <a:t> Prototyping results in two types of requirements: product-level requirements that outline feasible and useful functionality, and design-level requirements that specify the interface.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15" name="Google Shape;115;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Ease of Scheduling:</a:t>
            </a:r>
            <a:r>
              <a:rPr lang="en-US" sz="2400"/>
              <a:t> Interviews are easier to schedule and manage compared to large-group activities like workshops.</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Expert Insight:</a:t>
            </a:r>
            <a:r>
              <a:rPr lang="en-US" sz="2400"/>
              <a:t> Interviews with domain experts help gain a quick understanding of the domain</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Executive Engagement:</a:t>
            </a:r>
            <a:r>
              <a:rPr lang="en-US" sz="2400"/>
              <a:t> Interviews are suitable for gathering business requirements from busy executives who have limited time for meetings.</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39" name="Google Shape;439;p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Potential Misalignment:</a:t>
            </a:r>
            <a:r>
              <a:rPr lang="en-US" sz="2400"/>
              <a:t> Prototypes may not align with the final system's interface or functionality, leading to potential discrepancies and misunderstandings.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Resource-Intensive:</a:t>
            </a:r>
            <a:r>
              <a:rPr lang="en-US" sz="2400"/>
              <a:t> Prototyping can be resource-intensive, requiring time and effort to create and test multiple iterations.</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45" name="Google Shape;445;p7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Iterative Process:</a:t>
            </a:r>
            <a:r>
              <a:rPr lang="en-US" sz="2400"/>
              <a:t> Embrace an iterative approach, consisting of prototype creation, evaluation, and revision, until requirements are sufficiently complete.</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Different Prototypes:</a:t>
            </a:r>
            <a:r>
              <a:rPr lang="en-US" sz="2400"/>
              <a:t> Consider using various types of prototypes, including user interface prototypes, to test different aspects of the system.</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51" name="Google Shape;451;p7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Clear Requirement Types:</a:t>
            </a:r>
            <a:r>
              <a:rPr lang="en-US" sz="2400"/>
              <a:t> Differentiate between product-level requirements (feasibility and usefulness) and design-level requirements (interface specifications) resulting from prototyping.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Usability Testing:</a:t>
            </a:r>
            <a:r>
              <a:rPr lang="en-US" sz="2400"/>
              <a:t> If possible, usability-test prototypes against real tasks to validate their effectiveness as design style requirements.</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57" name="Google Shape;457;p7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Design-Oriented vs. Functional Requirements:</a:t>
            </a:r>
            <a:r>
              <a:rPr lang="en-US" sz="2400"/>
              <a:t> Ensure that requirements resulting from prototyping are less design-oriented (e.g., features or task descriptions) and more focused on functionality.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Prototyping for Communication:</a:t>
            </a:r>
            <a:r>
              <a:rPr lang="en-US" sz="2400"/>
              <a:t> Use prototypes to simulate system interactions, such as communication with existing products, to reveal realistic response times and functionality.</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Prototypes</a:t>
            </a:r>
            <a:endParaRPr sz="3600"/>
          </a:p>
        </p:txBody>
      </p:sp>
      <p:sp>
        <p:nvSpPr>
          <p:cNvPr id="463" name="Google Shape;463;p7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Continuous Communication:</a:t>
            </a:r>
            <a:r>
              <a:rPr lang="en-US" sz="2400"/>
              <a:t> Maintain open and continuous communication with stakeholders throughout the prototyping process to capture their insights and feedback.</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Prototyping is a valuable technique for refining requirements, gathering early feedback, and ensuring that the final system aligns with stakeholder expectations. However, it requires careful management to balance resource allocation and avoid misalignment with the actual system.</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69" name="Google Shape;469;p7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Introduction to Observation:</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Observation, also known as "job shadowing," involves directly observing people in their work environment to understand how they perform their tasks, carry out processes, and interact with systems. This technique is valuable for uncovering tacit requirements that are challenging to express verbally.</a:t>
            </a:r>
            <a:endParaRPr sz="24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75" name="Google Shape;475;p7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Tacit Requirement Discovery:</a:t>
            </a:r>
            <a:r>
              <a:rPr lang="en-US" sz="2400"/>
              <a:t> Observation helps elicit tacit requirements that users may find difficult to articulate verbally.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Detailed Insight:</a:t>
            </a:r>
            <a:r>
              <a:rPr lang="en-US" sz="2400"/>
              <a:t> It provides detailed insights into how users perform their tasks, offering a comprehensive view of their workflow.</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Validation:</a:t>
            </a:r>
            <a:r>
              <a:rPr lang="en-US" sz="2400"/>
              <a:t> Observation validates information obtained from other sources and identifies potential discrepancies or gaps in understanding.</a:t>
            </a: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81" name="Google Shape;481;p7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Problem Identification:</a:t>
            </a:r>
            <a:r>
              <a:rPr lang="en-US" sz="2400"/>
              <a:t> It allows for the identification of issues or challenges with the current system or workflow.</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User-Centered Design:</a:t>
            </a:r>
            <a:r>
              <a:rPr lang="en-US" sz="2400"/>
              <a:t> Observation enables the identification of opportunities to improve business processes and design user-friendly systems.</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87" name="Google Shape;487;p8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Time-Consuming:</a:t>
            </a:r>
            <a:r>
              <a:rPr lang="en-US" sz="2400"/>
              <a:t> Observations can be time-consuming, making them impractical for every user or task.</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Disruption:</a:t>
            </a:r>
            <a:r>
              <a:rPr lang="en-US" sz="2400"/>
              <a:t> Extended observations can disrupt users' regular work activities, so they should be limited in duration.</a:t>
            </a:r>
            <a:endParaRPr sz="24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93" name="Google Shape;493;p8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Task Selection:</a:t>
            </a:r>
            <a:r>
              <a:rPr lang="en-US" sz="2400"/>
              <a:t> Focus observations on important or high-risk tasks and consider observing multiple user classes to gather a comprehensive understanding.</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Agile Projects:</a:t>
            </a:r>
            <a:r>
              <a:rPr lang="en-US" sz="2400"/>
              <a:t> In agile projects, have users demonstrate only specific tasks relevant to the forthcoming iteration to keep observations targeted.</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Abstraction:</a:t>
            </a:r>
            <a:r>
              <a:rPr lang="en-US" sz="2400"/>
              <a:t> Abstract and generalize observations beyond individual users to ensure requirements apply to the user class as a whole.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21" name="Google Shape;121;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Limited Perspective:</a:t>
            </a:r>
            <a:r>
              <a:rPr lang="en-US" sz="2400"/>
              <a:t> Interviews rely on what users express and may not uncover implicit needs.</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Subjectivity:</a:t>
            </a:r>
            <a:r>
              <a:rPr lang="en-US" sz="2400"/>
              <a:t> Responses in interviews can be subjective and influenced by individual biases or preferences.</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Time-Consuming:</a:t>
            </a:r>
            <a:r>
              <a:rPr lang="en-US" sz="2400"/>
              <a:t> Conducting interviews, especially with numerous participants, can be time-consuming.</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499" name="Google Shape;499;p8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Process Improvement:</a:t>
            </a:r>
            <a:r>
              <a:rPr lang="en-US" sz="2400"/>
              <a:t> Skilled BAs can suggest process improvements based on observations of current business processes.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Silent vs. Interactive:</a:t>
            </a:r>
            <a:r>
              <a:rPr lang="en-US" sz="2400"/>
              <a:t> Choose between silent observations (when users cannot be interrupted) and interactive observations (to ask questions during tasks).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Documentation:</a:t>
            </a:r>
            <a:r>
              <a:rPr lang="en-US" sz="2400"/>
              <a:t> Document observations for further analysis and consider video recording sessions for reference, if policies permit.</a:t>
            </a:r>
            <a:endParaRPr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Observation</a:t>
            </a:r>
            <a:endParaRPr sz="3600"/>
          </a:p>
        </p:txBody>
      </p:sp>
      <p:sp>
        <p:nvSpPr>
          <p:cNvPr id="505" name="Google Shape;505;p8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Observation is a valuable technique for gaining deep insights into user workflows, identifying hidden requirements, and ensuring that systems and processes are aligned with user needs. However, it should be conducted thoughtfully to avoid disruptions and to extract meaningful insights.</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11" name="Google Shape;511;p8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Introduction:</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Exploring what other companies are doing to address similar problems can be a valuable source of realistic ideas and insights for your own organization. This process involves studying their procedures, comparing them with your own, and potentially visiting their sites to envision how new systems or solutions could work.</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17" name="Google Shape;517;p8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Realistic Ideas:</a:t>
            </a:r>
            <a:r>
              <a:rPr lang="en-US" sz="2400"/>
              <a:t> Examining other companies' procedures can provide practical and real-world ideas for addressing similar problems or challenges.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Experience with Products:</a:t>
            </a:r>
            <a:r>
              <a:rPr lang="en-US" sz="2400"/>
              <a:t> Other companies may have experience with the specific products or solutions you are considering, offering valuable insights and recommendations.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Visualization:</a:t>
            </a:r>
            <a:r>
              <a:rPr lang="en-US" sz="2400"/>
              <a:t> Visiting other companies' sites can help you visualize how a new system or solution could work in practice, making it easier to plan and implement.</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23" name="Google Shape;523;p8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Mutual Benefit:</a:t>
            </a:r>
            <a:r>
              <a:rPr lang="en-US" sz="2400"/>
              <a:t> In many cases, sharing knowledge about procedures and experiences with other companies can be mutually beneficial, fostering a spirit of cooperation.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Benchmarking:</a:t>
            </a:r>
            <a:r>
              <a:rPr lang="en-US" sz="2400"/>
              <a:t> Accessing benchmark databases from auditing and consultancy firms allows you to compare your organization's performance with others in your field, identifying areas for improvement.</a:t>
            </a:r>
            <a:endParaRPr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29" name="Google Shape;529;p8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Reluctance to Share:</a:t>
            </a:r>
            <a:r>
              <a:rPr lang="en-US" sz="2400"/>
              <a:t> Some companies, especially competitors, may be reluctant to share their knowledge and experiences, limiting the availability of valuable insights.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Consultancy Costs:</a:t>
            </a:r>
            <a:r>
              <a:rPr lang="en-US" sz="2400"/>
              <a:t> Accessing benchmark databases or receiving guidance from consultancy companies often comes with a fee, which can add to project costs.</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35" name="Google Shape;535;p8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Mutually Beneficial Collaboration:</a:t>
            </a:r>
            <a:r>
              <a:rPr lang="en-US" sz="2400"/>
              <a:t> When approaching other companies, aim for mutually beneficial collaboration where both parties can gain insights and solutions.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Alternative Information Sources:</a:t>
            </a:r>
            <a:r>
              <a:rPr lang="en-US" sz="2400"/>
              <a:t> If direct contact with companies is limited, explore other sources like benchmark databases from international auditing and consultancy firms.</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41" name="Google Shape;541;p8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Benchmarking for Improvement:</a:t>
            </a:r>
            <a:r>
              <a:rPr lang="en-US" sz="2400"/>
              <a:t> Use benchmarking data to assess your organization's performance compared to others and seek ways to improve, with or without external guidance.</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Respect Competitive Boundaries:</a:t>
            </a:r>
            <a:r>
              <a:rPr lang="en-US" sz="2400"/>
              <a:t> Be mindful of competitive boundaries and the sensitivity of sharing proprietary information when interacting with competitors.</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Study Similar companies</a:t>
            </a:r>
            <a:endParaRPr sz="3600"/>
          </a:p>
        </p:txBody>
      </p:sp>
      <p:sp>
        <p:nvSpPr>
          <p:cNvPr id="547" name="Google Shape;547;p9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Exploring what other companies are doing can provide valuable perspectives, ideas, and insights for addressing common problems or improving internal processes. However, it's important to approach such studies with respect for competitive boundaries and to explore alternative sources of information when direct contact is limited.</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53" name="Google Shape;553;p9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Introduction:</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Suppliers of the products you are considering can be a valuable source of ideas and insights for new solutions. While they are motivated to sell their own products, they often possess knowledge about how their products are used, can refer you to their customers, and provide information about features and capabilities that may exceed your initial requirements.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27" name="Google Shape;127;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Skill Dependency:</a:t>
            </a:r>
            <a:r>
              <a:rPr lang="en-US" sz="2400"/>
              <a:t> Effective interviewing requires skill and experience in eliciting requirements and managing discussions.</a:t>
            </a:r>
            <a:endParaRPr sz="2400"/>
          </a:p>
          <a:p>
            <a:pPr indent="0" lvl="0" marL="457200" marR="0" rtl="0" algn="l">
              <a:lnSpc>
                <a:spcPct val="90000"/>
              </a:lnSpc>
              <a:spcBef>
                <a:spcPts val="592"/>
              </a:spcBef>
              <a:spcAft>
                <a:spcPts val="0"/>
              </a:spcAft>
              <a:buNone/>
            </a:pPr>
            <a:r>
              <a:t/>
            </a:r>
            <a:endParaRPr sz="2400"/>
          </a:p>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Establish Rapport:</a:t>
            </a:r>
            <a:r>
              <a:rPr lang="en-US" sz="2400"/>
              <a:t> Begin interviews by introducing yourself, reviewing objectives, and addressing preliminary questions to create a comfortable environment.</a:t>
            </a: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59" name="Google Shape;559;p9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Product Knowledge:</a:t>
            </a:r>
            <a:r>
              <a:rPr lang="en-US" sz="2400"/>
              <a:t> Suppliers have in-depth knowledge of their products and can share insights into their capabilities and potential uses.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Customer References:</a:t>
            </a:r>
            <a:r>
              <a:rPr lang="en-US" sz="2400"/>
              <a:t> They may refer you to their existing customers who can provide real-world feedback and share their experiences.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Expanded Feature List:</a:t>
            </a:r>
            <a:r>
              <a:rPr lang="en-US" sz="2400"/>
              <a:t> Suppliers can offer a comprehensive list of features and functionalities that may surpass your initial requirements.</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65" name="Google Shape;565;p9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Quality and Special Features:</a:t>
            </a:r>
            <a:r>
              <a:rPr lang="en-US" sz="2400"/>
              <a:t> You can focus on quality requirements (e.g., efficiency and ease of use) and discover special features you hadn't initially considered.</a:t>
            </a:r>
            <a:endParaRPr sz="2400"/>
          </a:p>
          <a:p>
            <a:pPr indent="0" lvl="0" marL="0" marR="0" rtl="0" algn="l">
              <a:lnSpc>
                <a:spcPct val="90000"/>
              </a:lnSpc>
              <a:spcBef>
                <a:spcPts val="592"/>
              </a:spcBef>
              <a:spcAft>
                <a:spcPts val="0"/>
              </a:spcAft>
              <a:buNone/>
            </a:pPr>
            <a:r>
              <a:t/>
            </a:r>
            <a:endParaRPr sz="2400"/>
          </a:p>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Sales Motivation:</a:t>
            </a:r>
            <a:r>
              <a:rPr lang="en-US" sz="2400"/>
              <a:t> Suppliers are motivated to sell their own products, which may lead to bias in their recommendations.</a:t>
            </a:r>
            <a:endParaRPr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71" name="Google Shape;571;p9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Standard Functionality:</a:t>
            </a:r>
            <a:r>
              <a:rPr lang="en-US" sz="2400"/>
              <a:t> Comparing features from multiple suppliers may reveal that many of your hard-derived requirements are common to all, making them less differentiating.</a:t>
            </a:r>
            <a:endParaRPr sz="2400"/>
          </a:p>
          <a:p>
            <a:pPr indent="0" lvl="0" marL="0" marR="0" rtl="0" algn="l">
              <a:lnSpc>
                <a:spcPct val="90000"/>
              </a:lnSpc>
              <a:spcBef>
                <a:spcPts val="592"/>
              </a:spcBef>
              <a:spcAft>
                <a:spcPts val="0"/>
              </a:spcAft>
              <a:buNone/>
            </a:pPr>
            <a:r>
              <a:t/>
            </a:r>
            <a:endParaRPr sz="2400"/>
          </a:p>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Focus on Quality and Special Features:</a:t>
            </a:r>
            <a:r>
              <a:rPr lang="en-US" sz="2400"/>
              <a:t> Pay attention to quality requirements and special features that can set a product apart from others. These are often more critical than standard functionality.</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77" name="Google Shape;577;p9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Innovation:</a:t>
            </a:r>
            <a:r>
              <a:rPr lang="en-US" sz="2400"/>
              <a:t> Encourage your team to think innovatively about how to use special features in creative ways. If these innovations align with your needs, specify them as requirements.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Customer References:</a:t>
            </a:r>
            <a:r>
              <a:rPr lang="en-US" sz="2400"/>
              <a:t> Reach out to the suppliers' customers to gain practical insights and validate the effectiveness of the products.</a:t>
            </a:r>
            <a:endParaRPr sz="24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Ask suppliers</a:t>
            </a:r>
            <a:endParaRPr sz="3600"/>
          </a:p>
        </p:txBody>
      </p:sp>
      <p:sp>
        <p:nvSpPr>
          <p:cNvPr id="583" name="Google Shape;583;p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Critical Evaluation:</a:t>
            </a:r>
            <a:r>
              <a:rPr lang="en-US" sz="2400"/>
              <a:t> Balance supplier recommendations with independent research and evaluation to ensure that your requirements are met effectively and efficiently.</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Suppliers can offer valuable insights and features beyond your initial requirements. However, it's essential to critically evaluate their recommendations and consider how quality requirements and unique features can enhance your solution.</a:t>
            </a:r>
            <a:endParaRPr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589" name="Google Shape;589;p9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Introduction:</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When implementing a new Commercial Off-The-Shelf (COTS)-based system, the focus shifts from system cost to whether the organization can effectively adapt and leverage the system for improved performance. Organizational changes can often be more challenging and costly than acquiring the product itself. In such cases, pilot experiments can help mitigate risks and assess the feasibility of the new system's adoption.</a:t>
            </a:r>
            <a:endParaRPr sz="2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595" name="Google Shape;595;p9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Risk Mitigation:</a:t>
            </a:r>
            <a:r>
              <a:rPr lang="en-US" sz="2400"/>
              <a:t> Pilot experiments reduce the risk associated with implementing a new system, especially when organizational adaptation is a significant concern.</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Real-World Testing:</a:t>
            </a:r>
            <a:r>
              <a:rPr lang="en-US" sz="2400"/>
              <a:t> Testing the new system with real production data and changed work procedures provides practical insights into its functionality and impact.</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Cost-Benefit Evaluation:</a:t>
            </a:r>
            <a:r>
              <a:rPr lang="en-US" sz="2400"/>
              <a:t> The project team can evaluate the cost and benefits of the new system, helping to make informed decisions about large-scale deployment.</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601" name="Google Shape;601;p9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Pros: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Requirement Refinement:</a:t>
            </a:r>
            <a:r>
              <a:rPr lang="en-US" sz="2400"/>
              <a:t> Successful pilot experiments can lead to the identification and prioritization of final requirements, refining the project's scope.</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Commitment Building:</a:t>
            </a:r>
            <a:r>
              <a:rPr lang="en-US" sz="2400"/>
              <a:t> A successful pilot creates a high level of commitment among stakeholders, fostering a positive attitude towards system adoption.</a:t>
            </a:r>
            <a:endParaRPr sz="2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607" name="Google Shape;607;p10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Cons: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Operational Requirements:</a:t>
            </a:r>
            <a:r>
              <a:rPr lang="en-US" sz="2400"/>
              <a:t> Pilot experiments require the new system to be operational to a significant extent, which can be challenging for some organizations.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Prototyping Limitations:</a:t>
            </a:r>
            <a:r>
              <a:rPr lang="en-US" sz="2400"/>
              <a:t> Some developers may attempt pilot experiments with prototypes, but it's unclear whether these are truly representative of the final system.</a:t>
            </a:r>
            <a:endParaRPr sz="2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613" name="Google Shape;613;p10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Real Data and Workflows:</a:t>
            </a:r>
            <a:r>
              <a:rPr lang="en-US" sz="2400"/>
              <a:t> Ensure that the pilot experiment involves real production data and actual workflow changes to simulate real-world conditions.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Observation and Evaluation:</a:t>
            </a:r>
            <a:r>
              <a:rPr lang="en-US" sz="2400"/>
              <a:t> The project team should closely observe the results of the pilot, evaluate costs and benefits, and suggest improvements or adaptations.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High Commitment:</a:t>
            </a:r>
            <a:r>
              <a:rPr lang="en-US" sz="2400"/>
              <a:t> A successful pilot can generate a high degree of commitment among stakeholders, which is crucial for successful system deployment.</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Interviews</a:t>
            </a:r>
            <a:endParaRPr sz="3600"/>
          </a:p>
        </p:txBody>
      </p:sp>
      <p:sp>
        <p:nvSpPr>
          <p:cNvPr id="133" name="Google Shape;133;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Stay in Scope:</a:t>
            </a:r>
            <a:r>
              <a:rPr lang="en-US" sz="2400"/>
              <a:t> Keep the discussion focused on the interview's objective to avoid going off-topic.</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Prepare Questions and Models:</a:t>
            </a:r>
            <a:r>
              <a:rPr lang="en-US" sz="2400"/>
              <a:t> Draft questions and models beforehand to guide the conversation and provide users with a starting point.</a:t>
            </a:r>
            <a:endParaRPr sz="2400"/>
          </a:p>
          <a:p>
            <a:pPr indent="0" lvl="0" marL="45720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Suggest Ideas:</a:t>
            </a:r>
            <a:r>
              <a:rPr lang="en-US" sz="2400"/>
              <a:t> Don't just transcribe; suggest ideas that users may not have considered.</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619" name="Google Shape;619;p10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Refinement and Prioritization:</a:t>
            </a:r>
            <a:r>
              <a:rPr lang="en-US" sz="2400"/>
              <a:t> Use insights from the pilot to refine and prioritize requirements, aligning them with the organization's needs and goals.</a:t>
            </a:r>
            <a:endParaRPr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b="1" lang="en-US" sz="2400"/>
              <a:t>Balanced Prototyping:</a:t>
            </a:r>
            <a:r>
              <a:rPr lang="en-US" sz="2400"/>
              <a:t> While some developers may use prototypes for pilot experiments, ensure they closely mirror the final system's operational characteristics.</a:t>
            </a:r>
            <a:endParaRPr sz="24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100"/>
              <a:buFont typeface="Arial"/>
              <a:buNone/>
            </a:pPr>
            <a:r>
              <a:rPr lang="en-US" sz="3600"/>
              <a:t>Pilot experiments</a:t>
            </a:r>
            <a:endParaRPr sz="3600"/>
          </a:p>
        </p:txBody>
      </p:sp>
      <p:sp>
        <p:nvSpPr>
          <p:cNvPr id="625" name="Google Shape;625;p10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b="1" lang="en-US" sz="2400"/>
              <a:t>Important Suggestions:</a:t>
            </a:r>
            <a:endParaRPr b="1" sz="2400"/>
          </a:p>
          <a:p>
            <a:pPr indent="0" lvl="0" marL="0" marR="0" rtl="0" algn="l">
              <a:lnSpc>
                <a:spcPct val="90000"/>
              </a:lnSpc>
              <a:spcBef>
                <a:spcPts val="592"/>
              </a:spcBef>
              <a:spcAft>
                <a:spcPts val="0"/>
              </a:spcAft>
              <a:buNone/>
            </a:pPr>
            <a:r>
              <a:t/>
            </a:r>
            <a:endParaRPr sz="2400"/>
          </a:p>
          <a:p>
            <a:pPr indent="-381000" lvl="0" marL="457200" marR="0" rtl="0" algn="l">
              <a:lnSpc>
                <a:spcPct val="90000"/>
              </a:lnSpc>
              <a:spcBef>
                <a:spcPts val="592"/>
              </a:spcBef>
              <a:spcAft>
                <a:spcPts val="0"/>
              </a:spcAft>
              <a:buSzPts val="2400"/>
              <a:buChar char="•"/>
            </a:pPr>
            <a:r>
              <a:rPr lang="en-US" sz="2400"/>
              <a:t>Pilot experiments are a valuable approach to assess the feasibility and impact of a new COTS-based system within an organization. They help manage risks, refine requirements, and build stakeholder commitment, but they require careful planning and execution.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