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5e188aaba_1_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e5e188aaba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5e188aaba_1_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e5e188aaba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5e188aaba_1_4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1e5e188aaba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7edf02a59_0_1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77edf02a59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7edf02a59_0_12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77edf02a59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7edf02a59_0_13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77edf02a59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14d497e60_0_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514d497e6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7edf02a59_0_1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77edf02a59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7f3f17de6_0_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77f3f17de6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7f3f17de6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77f3f17de6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7edf02a59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77edf02a59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14d497e60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514d497e60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7f3f17de6_0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77f3f17de6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7f3f17de6_0_3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77f3f17de6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7f3f17de6_0_3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77f3f17de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7f3f17de6_0_4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77f3f17de6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7f3f17de6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77f3f17de6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14d497e60_0_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514d497e60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7f3f17de6_0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77f3f17de6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77f3f17de6_0_6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77f3f17de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7f3f17de6_0_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77f3f17de6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7edf02a59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77edf02a59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7f3f17de6_0_7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77f3f17de6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7f3f17de6_0_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77f3f17de6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77f3f17de6_0_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277f3f17de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7f3f17de6_0_6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77f3f17de6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7edf02a59_0_15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77edf02a59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514d497e60_0_4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514d497e60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7edf02a59_0_18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77edf02a59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7edf02a59_0_19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77edf02a59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7f3f17de6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77f3f17de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7edf02a59_0_2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277edf02a59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7edf02a59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77edf02a5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7edf02a59_0_19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277edf02a59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7edf02a59_0_20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277edf02a59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8ae03fad3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78ae03fa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14d497e60_0_6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514d497e60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514d497e60_0_7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514d497e60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90e9b63d5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790e9b63d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14d497e60_0_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514d497e60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514d497e60_0_8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514d497e60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514d497e60_0_7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514d497e60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7edf02a59_0_2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77edf02a59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5e188aaba_1_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e5e188aaba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7edf02a59_0_24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277edf02a59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77f3f17de6_0_8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77f3f17de6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8ae03fad3_0_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78ae03fad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90e9b63d5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2790e9b63d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78ae03fad3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278ae03fad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7edf02a59_0_25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277edf02a59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5e188aaba_1_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e5e188aaba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5e188aaba_1_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e5e188aaba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5e188aaba_1_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e5e188aaba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5e188aaba_1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e5e188aaba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lang="en-US" sz="3600" u="sng"/>
              <a:t>CS 5004 - Requirement Engineering</a:t>
            </a:r>
            <a:endParaRPr b="1" sz="3600" u="sng"/>
          </a:p>
          <a:p>
            <a:pPr indent="0" lvl="0" marL="0" marR="0" rtl="0" algn="ctr">
              <a:spcBef>
                <a:spcPts val="0"/>
              </a:spcBef>
              <a:spcAft>
                <a:spcPts val="0"/>
              </a:spcAft>
              <a:buClr>
                <a:schemeClr val="dk1"/>
              </a:buClr>
              <a:buFont typeface="Calibri"/>
              <a:buNone/>
            </a:pPr>
            <a:r>
              <a:rPr b="1" lang="en-US" sz="3600" u="sng"/>
              <a:t>Chapter 1 Introduction</a:t>
            </a:r>
            <a:endParaRPr b="1" sz="3600" u="sng"/>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By</a:t>
            </a:r>
            <a:endParaRPr/>
          </a:p>
          <a:p>
            <a:pPr indent="0" lvl="0" marL="0" marR="0" rtl="0" algn="ctr">
              <a:spcBef>
                <a:spcPts val="64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Zahid Riaz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39" name="Google Shape;139;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None/>
            </a:pPr>
            <a:r>
              <a:rPr b="1" lang="en-US" sz="2400"/>
              <a:t>Projects within the Program:</a:t>
            </a:r>
            <a:endParaRPr b="1"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b="1" lang="en-US" sz="2400"/>
              <a:t>E-Commerce Platform Upgrade:</a:t>
            </a:r>
            <a:endParaRPr b="1" sz="2400"/>
          </a:p>
          <a:p>
            <a:pPr indent="0" lvl="0" marL="457200" rtl="0" algn="l">
              <a:spcBef>
                <a:spcPts val="0"/>
              </a:spcBef>
              <a:spcAft>
                <a:spcPts val="0"/>
              </a:spcAft>
              <a:buNone/>
            </a:pPr>
            <a:r>
              <a:rPr lang="en-US" sz="2400"/>
              <a:t>It includes improving the user interface, optimizing checkout processes, integrating with CRM systems, and implementing personalized product recommendations.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45" name="Google Shape;145;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Mobile App Development:</a:t>
            </a:r>
            <a:endParaRPr b="1" sz="2400"/>
          </a:p>
          <a:p>
            <a:pPr indent="0" lvl="0" marL="457200" rtl="0" algn="l">
              <a:spcBef>
                <a:spcPts val="0"/>
              </a:spcBef>
              <a:spcAft>
                <a:spcPts val="0"/>
              </a:spcAft>
              <a:buNone/>
            </a:pPr>
            <a:r>
              <a:rPr lang="en-US" sz="2400"/>
              <a:t>The app will enable users to browse products, receive personalized offers, and make purchases directly from their smartphones.</a:t>
            </a:r>
            <a:endParaRPr sz="2400"/>
          </a:p>
          <a:p>
            <a:pPr indent="0" lvl="0" marL="457200" rtl="0" algn="l">
              <a:spcBef>
                <a:spcPts val="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51" name="Google Shape;151;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Inventory Management System Integration:</a:t>
            </a:r>
            <a:endParaRPr b="1" sz="2400"/>
          </a:p>
          <a:p>
            <a:pPr indent="0" lvl="0" marL="457200" rtl="0" algn="l">
              <a:spcBef>
                <a:spcPts val="0"/>
              </a:spcBef>
              <a:spcAft>
                <a:spcPts val="0"/>
              </a:spcAft>
              <a:buNone/>
            </a:pPr>
            <a:r>
              <a:rPr lang="en-US" sz="2400"/>
              <a:t>Description: This project focuses on integrating the retail client's inventory management system with their online store. </a:t>
            </a:r>
            <a:r>
              <a:rPr lang="en-US" sz="2400"/>
              <a:t>It involves real-time synchronization of stock levels, order fulfillment, and automated alerts for low inventory items.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b="1" lang="en-US" sz="2400"/>
              <a:t>Customer Loyalty Program Implementation:</a:t>
            </a:r>
            <a:endParaRPr b="1" sz="2400"/>
          </a:p>
          <a:p>
            <a:pPr indent="0" lvl="0" marL="457200" rtl="0" algn="l">
              <a:spcBef>
                <a:spcPts val="0"/>
              </a:spcBef>
              <a:spcAft>
                <a:spcPts val="0"/>
              </a:spcAft>
              <a:buNone/>
            </a:pPr>
            <a:r>
              <a:rPr lang="en-US" sz="2400"/>
              <a:t>Description: TechVision is implementing a customer loyalty program software for the retail client. This project includes creating a point-based system, enabling customers to redeem rewards, and generating reports on customer engagement.</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a:t>
            </a:r>
            <a:endParaRPr sz="3600"/>
          </a:p>
        </p:txBody>
      </p:sp>
      <p:sp>
        <p:nvSpPr>
          <p:cNvPr id="157" name="Google Shape;157;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software capability needed by the user to solve a problem to achieve an objective</a:t>
            </a:r>
            <a:endParaRPr sz="2400"/>
          </a:p>
          <a:p>
            <a:pPr indent="-381000" lvl="0" marL="457200" rtl="0" algn="l">
              <a:spcBef>
                <a:spcPts val="0"/>
              </a:spcBef>
              <a:spcAft>
                <a:spcPts val="0"/>
              </a:spcAft>
              <a:buSzPts val="2400"/>
              <a:buChar char="•"/>
            </a:pPr>
            <a:r>
              <a:rPr lang="en-US" sz="2400"/>
              <a:t>A software capability that must be met or possessed by a system or system component to satisfy a contract, standard, specification, or other formally imposed documentation</a:t>
            </a:r>
            <a:endParaRPr sz="2400"/>
          </a:p>
          <a:p>
            <a:pPr indent="-381000" lvl="0" marL="457200" rtl="0" algn="l">
              <a:spcBef>
                <a:spcPts val="0"/>
              </a:spcBef>
              <a:spcAft>
                <a:spcPts val="0"/>
              </a:spcAft>
              <a:buSzPts val="2400"/>
              <a:buChar char="•"/>
            </a:pPr>
            <a:r>
              <a:rPr b="1" lang="en-US" sz="2400"/>
              <a:t>Requirements are a specification of what should be implemented. They are descriptions of how the system should behave, or of a system property or attribute. They may be a constraint on the development process of the system.</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a:t>
            </a:r>
            <a:endParaRPr sz="3600"/>
          </a:p>
        </p:txBody>
      </p:sp>
      <p:sp>
        <p:nvSpPr>
          <p:cNvPr id="163" name="Google Shape;163;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Software people do not use “requirement” in the same sense as a dictionary definition of the word:</a:t>
            </a:r>
            <a:endParaRPr sz="2400"/>
          </a:p>
          <a:p>
            <a:pPr indent="0" lvl="0" marL="457200" rtl="0" algn="l">
              <a:spcBef>
                <a:spcPts val="0"/>
              </a:spcBef>
              <a:spcAft>
                <a:spcPts val="0"/>
              </a:spcAft>
              <a:buNone/>
            </a:pPr>
            <a:r>
              <a:rPr lang="en-US" sz="2400"/>
              <a:t>(something demanded or obligatory, a need or necessity.)</a:t>
            </a:r>
            <a:endParaRPr sz="2400"/>
          </a:p>
          <a:p>
            <a:pPr indent="-381000" lvl="0" marL="457200" rtl="0" algn="l">
              <a:spcBef>
                <a:spcPts val="0"/>
              </a:spcBef>
              <a:spcAft>
                <a:spcPts val="0"/>
              </a:spcAft>
              <a:buSzPts val="2400"/>
              <a:buChar char="•"/>
            </a:pPr>
            <a:r>
              <a:rPr lang="en-US" sz="2400"/>
              <a:t>People sometimes question whether they even need to prioritize requirements, because maybe a low-priority requirement won’t ever be implemented.</a:t>
            </a:r>
            <a:endParaRPr sz="2400"/>
          </a:p>
          <a:p>
            <a:pPr indent="-381000" lvl="0" marL="457200" rtl="0" algn="l">
              <a:spcBef>
                <a:spcPts val="0"/>
              </a:spcBef>
              <a:spcAft>
                <a:spcPts val="0"/>
              </a:spcAft>
              <a:buSzPts val="2400"/>
              <a:buChar char="•"/>
            </a:pPr>
            <a:r>
              <a:rPr lang="en-US" sz="2400"/>
              <a:t>If it isn’t truly needed, then it isn’t a requirement, they claim.</a:t>
            </a:r>
            <a:endParaRPr sz="2400"/>
          </a:p>
          <a:p>
            <a:pPr indent="-381000" lvl="0" marL="457200" rtl="0" algn="l">
              <a:spcBef>
                <a:spcPts val="0"/>
              </a:spcBef>
              <a:spcAft>
                <a:spcPts val="0"/>
              </a:spcAft>
              <a:buSzPts val="2400"/>
              <a:buChar char="•"/>
            </a:pPr>
            <a:r>
              <a:rPr lang="en-US" sz="2400"/>
              <a:t>Perhaps, but then what would you call that piece of information? If you defer a requirement from today’s project to an unspecified future release, is it still considered a requirement? Sure it is.</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a:t>
            </a:r>
            <a:endParaRPr sz="3600"/>
          </a:p>
        </p:txBody>
      </p:sp>
      <p:sp>
        <p:nvSpPr>
          <p:cNvPr id="169" name="Google Shape;169;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Software requirements include a time dimension. They could be:</a:t>
            </a:r>
            <a:endParaRPr sz="2400"/>
          </a:p>
          <a:p>
            <a:pPr indent="-381000" lvl="1" marL="914400" rtl="0" algn="l">
              <a:spcBef>
                <a:spcPts val="0"/>
              </a:spcBef>
              <a:spcAft>
                <a:spcPts val="0"/>
              </a:spcAft>
              <a:buSzPts val="2400"/>
              <a:buChar char="–"/>
            </a:pPr>
            <a:r>
              <a:rPr lang="en-US" sz="2400"/>
              <a:t>Present tense, describing the current system’s capabilities.</a:t>
            </a:r>
            <a:endParaRPr sz="2400"/>
          </a:p>
          <a:p>
            <a:pPr indent="-381000" lvl="1" marL="914400" rtl="0" algn="l">
              <a:spcBef>
                <a:spcPts val="0"/>
              </a:spcBef>
              <a:spcAft>
                <a:spcPts val="0"/>
              </a:spcAft>
              <a:buSzPts val="2400"/>
              <a:buChar char="–"/>
            </a:pPr>
            <a:r>
              <a:rPr lang="en-US" sz="2400"/>
              <a:t>For the near-term (high priority), mid-term (medium priority), or hypothetical (low priority) future.</a:t>
            </a:r>
            <a:endParaRPr sz="2400"/>
          </a:p>
          <a:p>
            <a:pPr indent="-381000" lvl="1" marL="914400" rtl="0" algn="l">
              <a:spcBef>
                <a:spcPts val="0"/>
              </a:spcBef>
              <a:spcAft>
                <a:spcPts val="0"/>
              </a:spcAft>
              <a:buSzPts val="2400"/>
              <a:buChar char="–"/>
            </a:pPr>
            <a:r>
              <a:rPr lang="en-US" sz="2400"/>
              <a:t>Past tense, referring to needs that were once specified and then discarded.</a:t>
            </a:r>
            <a:endParaRPr sz="2400"/>
          </a:p>
          <a:p>
            <a:pPr indent="-381000" lvl="0" marL="457200" rtl="0" algn="l">
              <a:spcBef>
                <a:spcPts val="0"/>
              </a:spcBef>
              <a:spcAft>
                <a:spcPts val="0"/>
              </a:spcAft>
              <a:buSzPts val="2400"/>
              <a:buChar char="•"/>
            </a:pPr>
            <a:r>
              <a:rPr lang="en-US" sz="2400"/>
              <a:t>Don’t waste time debating whether or not something is a requirement, even if you know you might never implement it for some good business reason. It is.</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pic>
        <p:nvPicPr>
          <p:cNvPr id="175" name="Google Shape;175;p28"/>
          <p:cNvPicPr preferRelativeResize="0"/>
          <p:nvPr/>
        </p:nvPicPr>
        <p:blipFill>
          <a:blip r:embed="rId3">
            <a:alphaModFix/>
          </a:blip>
          <a:stretch>
            <a:fillRect/>
          </a:stretch>
        </p:blipFill>
        <p:spPr>
          <a:xfrm>
            <a:off x="609600" y="1189051"/>
            <a:ext cx="8117300" cy="5454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81" name="Google Shape;181;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The ovals in represent types of requirements information</a:t>
            </a:r>
            <a:endParaRPr sz="2400"/>
          </a:p>
          <a:p>
            <a:pPr indent="-381000" lvl="0" marL="457200" rtl="0" algn="l">
              <a:spcBef>
                <a:spcPts val="0"/>
              </a:spcBef>
              <a:spcAft>
                <a:spcPts val="0"/>
              </a:spcAft>
              <a:buSzPts val="2400"/>
              <a:buChar char="•"/>
            </a:pPr>
            <a:r>
              <a:rPr lang="en-US" sz="2400"/>
              <a:t>The rectangles indicate documents in which to store that information.</a:t>
            </a:r>
            <a:endParaRPr sz="2400"/>
          </a:p>
          <a:p>
            <a:pPr indent="-381000" lvl="0" marL="457200" rtl="0" algn="l">
              <a:spcBef>
                <a:spcPts val="0"/>
              </a:spcBef>
              <a:spcAft>
                <a:spcPts val="0"/>
              </a:spcAft>
              <a:buSzPts val="2400"/>
              <a:buChar char="•"/>
            </a:pPr>
            <a:r>
              <a:rPr lang="en-US" sz="2400"/>
              <a:t>The solid arrows indicate that a certain type of information typically is stored in the indicated document.</a:t>
            </a:r>
            <a:endParaRPr sz="2400"/>
          </a:p>
          <a:p>
            <a:pPr indent="0" lvl="0" marL="457200" rtl="0" algn="l">
              <a:spcBef>
                <a:spcPts val="0"/>
              </a:spcBef>
              <a:spcAft>
                <a:spcPts val="0"/>
              </a:spcAft>
              <a:buNone/>
            </a:pPr>
            <a:r>
              <a:rPr lang="en-US" sz="2400"/>
              <a:t>(Business rules and system requirements are stored separately from software requirements, such as in a business rules catalog or a system requirements specification, respectively.)</a:t>
            </a:r>
            <a:endParaRPr sz="2400"/>
          </a:p>
          <a:p>
            <a:pPr indent="-381000" lvl="0" marL="457200" rtl="0" algn="l">
              <a:spcBef>
                <a:spcPts val="0"/>
              </a:spcBef>
              <a:spcAft>
                <a:spcPts val="0"/>
              </a:spcAft>
              <a:buSzPts val="2400"/>
              <a:buChar char="•"/>
            </a:pPr>
            <a:r>
              <a:rPr lang="en-US" sz="2400"/>
              <a:t>The dotted arrows indicate that one type of information is the </a:t>
            </a:r>
            <a:r>
              <a:rPr lang="en-US" sz="2400"/>
              <a:t>origin of or influences another type of requirement.</a:t>
            </a:r>
            <a:endParaRPr sz="2400"/>
          </a:p>
          <a:p>
            <a:pPr indent="-381000" lvl="0" marL="457200" rtl="0" algn="l">
              <a:spcBef>
                <a:spcPts val="0"/>
              </a:spcBef>
              <a:spcAft>
                <a:spcPts val="0"/>
              </a:spcAft>
              <a:buSzPts val="2400"/>
              <a:buChar char="•"/>
            </a:pPr>
            <a:r>
              <a:rPr lang="en-US" sz="2400"/>
              <a:t>Data requirements are not shown explicitly in this diagram. Functions manipulate data, so data requirements can appear throughout the three levels.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Requirements Three Level</a:t>
            </a:r>
            <a:endParaRPr sz="3600"/>
          </a:p>
        </p:txBody>
      </p:sp>
      <p:sp>
        <p:nvSpPr>
          <p:cNvPr id="187" name="Google Shape;187;p3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Software requirements include three distinct levels:</a:t>
            </a:r>
            <a:endParaRPr sz="2400"/>
          </a:p>
          <a:p>
            <a:pPr indent="-381000" lvl="1" marL="914400" rtl="0" algn="l">
              <a:spcBef>
                <a:spcPts val="0"/>
              </a:spcBef>
              <a:spcAft>
                <a:spcPts val="0"/>
              </a:spcAft>
              <a:buSzPts val="2400"/>
              <a:buChar char="–"/>
            </a:pPr>
            <a:r>
              <a:rPr lang="en-US" sz="2400"/>
              <a:t>Business requirements</a:t>
            </a:r>
            <a:endParaRPr sz="2400"/>
          </a:p>
          <a:p>
            <a:pPr indent="-381000" lvl="1" marL="914400" rtl="0" algn="l">
              <a:spcBef>
                <a:spcPts val="0"/>
              </a:spcBef>
              <a:spcAft>
                <a:spcPts val="0"/>
              </a:spcAft>
              <a:buSzPts val="2400"/>
              <a:buChar char="–"/>
            </a:pPr>
            <a:r>
              <a:rPr lang="en-US" sz="2400"/>
              <a:t>User requirements, and</a:t>
            </a:r>
            <a:endParaRPr sz="2400"/>
          </a:p>
          <a:p>
            <a:pPr indent="-381000" lvl="1" marL="914400" rtl="0" algn="l">
              <a:spcBef>
                <a:spcPts val="0"/>
              </a:spcBef>
              <a:spcAft>
                <a:spcPts val="0"/>
              </a:spcAft>
              <a:buSzPts val="2400"/>
              <a:buChar char="–"/>
            </a:pPr>
            <a:r>
              <a:rPr lang="en-US" sz="2400"/>
              <a:t>Functional requirements.</a:t>
            </a:r>
            <a:endParaRPr sz="2400"/>
          </a:p>
          <a:p>
            <a:pPr indent="-381000" lvl="0" marL="457200" rtl="0" algn="l">
              <a:spcBef>
                <a:spcPts val="0"/>
              </a:spcBef>
              <a:spcAft>
                <a:spcPts val="0"/>
              </a:spcAft>
              <a:buSzPts val="2400"/>
              <a:buChar char="•"/>
            </a:pPr>
            <a:r>
              <a:rPr lang="en-US" sz="2400"/>
              <a:t>In addition, every system has an assortment of nonfunctional requirements.</a:t>
            </a:r>
            <a:endParaRPr sz="2400"/>
          </a:p>
          <a:p>
            <a:pPr indent="-381000" lvl="0" marL="457200" rtl="0" algn="l">
              <a:spcBef>
                <a:spcPts val="0"/>
              </a:spcBef>
              <a:spcAft>
                <a:spcPts val="0"/>
              </a:spcAft>
              <a:buSzPts val="2400"/>
              <a:buChar char="•"/>
            </a:pPr>
            <a:r>
              <a:rPr lang="en-US" sz="2400"/>
              <a:t>The model in Figure 1-1 illustrates a way to think about these diverse types of requirements.</a:t>
            </a:r>
            <a:endParaRPr sz="2400"/>
          </a:p>
          <a:p>
            <a:pPr indent="-381000" lvl="0" marL="457200" rtl="0" algn="l">
              <a:spcBef>
                <a:spcPts val="0"/>
              </a:spcBef>
              <a:spcAft>
                <a:spcPts val="0"/>
              </a:spcAft>
              <a:buSzPts val="2400"/>
              <a:buChar char="•"/>
            </a:pPr>
            <a:r>
              <a:rPr lang="en-US" sz="2400"/>
              <a:t>This model is not all-inclusive, but it does provide a helpful scheme for organizing the requirements knowledge you’ll encounter.</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Business Requirements</a:t>
            </a:r>
            <a:endParaRPr sz="3600"/>
          </a:p>
        </p:txBody>
      </p:sp>
      <p:sp>
        <p:nvSpPr>
          <p:cNvPr id="193" name="Google Shape;193;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high-level business objective of the organization </a:t>
            </a:r>
            <a:r>
              <a:rPr b="1" lang="en-US" sz="2400"/>
              <a:t>describe why</a:t>
            </a:r>
            <a:r>
              <a:rPr lang="en-US" sz="2400"/>
              <a:t> the organization is implementing the system.</a:t>
            </a:r>
            <a:endParaRPr sz="2400"/>
          </a:p>
          <a:p>
            <a:pPr indent="-381000" lvl="0" marL="457200" rtl="0" algn="l">
              <a:spcBef>
                <a:spcPts val="0"/>
              </a:spcBef>
              <a:spcAft>
                <a:spcPts val="0"/>
              </a:spcAft>
              <a:buSzPts val="2400"/>
              <a:buChar char="•"/>
            </a:pPr>
            <a:r>
              <a:rPr lang="en-US" sz="2400"/>
              <a:t>It is The business benefits the organization hopes to achieve.</a:t>
            </a:r>
            <a:endParaRPr sz="2400"/>
          </a:p>
          <a:p>
            <a:pPr indent="0" lvl="0" marL="457200" rtl="0" algn="l">
              <a:spcBef>
                <a:spcPts val="0"/>
              </a:spcBef>
              <a:spcAft>
                <a:spcPts val="0"/>
              </a:spcAft>
              <a:buNone/>
            </a:pPr>
            <a:r>
              <a:rPr b="1" lang="en-US" sz="2400"/>
              <a:t>EXAMPLE</a:t>
            </a:r>
            <a:endParaRPr b="1" sz="2400"/>
          </a:p>
          <a:p>
            <a:pPr indent="-381000" lvl="0" marL="457200" rtl="0" algn="l">
              <a:spcBef>
                <a:spcPts val="0"/>
              </a:spcBef>
              <a:spcAft>
                <a:spcPts val="0"/>
              </a:spcAft>
              <a:buSzPts val="2400"/>
              <a:buChar char="•"/>
            </a:pPr>
            <a:r>
              <a:rPr lang="en-US" sz="2400"/>
              <a:t>Suppose an airline wants to reduce airport counter staff costs by 25 percent. This goal might lead to the idea of building a kiosk that passengers can use to check in for their flights at the airport.</a:t>
            </a:r>
            <a:endParaRPr sz="2400"/>
          </a:p>
          <a:p>
            <a:pPr indent="-381000" lvl="0" marL="457200" rtl="0" algn="l">
              <a:spcBef>
                <a:spcPts val="0"/>
              </a:spcBef>
              <a:spcAft>
                <a:spcPts val="0"/>
              </a:spcAft>
              <a:buSzPts val="2400"/>
              <a:buChar char="•"/>
            </a:pPr>
            <a:r>
              <a:rPr lang="en-US" sz="2400"/>
              <a:t>Business requirements typically come from the funding sponsor for a project, the acquiring customer, the manager of the actual users, the marketing department, or a product visionary.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HEC Syllabus</a:t>
            </a:r>
            <a:endParaRPr b="0" i="0" sz="4400" u="none" cap="none" strike="noStrike">
              <a:solidFill>
                <a:schemeClr val="dk1"/>
              </a:solidFill>
              <a:latin typeface="Calibri"/>
              <a:ea typeface="Calibri"/>
              <a:cs typeface="Calibri"/>
              <a:sym typeface="Calibri"/>
            </a:endParaRPr>
          </a:p>
        </p:txBody>
      </p:sp>
      <p:sp>
        <p:nvSpPr>
          <p:cNvPr id="91" name="Google Shape;91;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90000"/>
              </a:lnSpc>
              <a:spcBef>
                <a:spcPts val="592"/>
              </a:spcBef>
              <a:spcAft>
                <a:spcPts val="0"/>
              </a:spcAft>
              <a:buSzPts val="2400"/>
              <a:buAutoNum type="arabicPeriod"/>
            </a:pPr>
            <a:r>
              <a:rPr lang="en-US" sz="2400"/>
              <a:t>Definition of requirements engineering and role in system development</a:t>
            </a:r>
            <a:endParaRPr sz="2400"/>
          </a:p>
          <a:p>
            <a:pPr indent="-381000" lvl="0" marL="457200" marR="0" rtl="0" algn="l">
              <a:lnSpc>
                <a:spcPct val="90000"/>
              </a:lnSpc>
              <a:spcBef>
                <a:spcPts val="0"/>
              </a:spcBef>
              <a:spcAft>
                <a:spcPts val="0"/>
              </a:spcAft>
              <a:buSzPts val="2400"/>
              <a:buAutoNum type="arabicPeriod"/>
            </a:pPr>
            <a:r>
              <a:rPr lang="en-US" sz="2400"/>
              <a:t>Fundamental concepts and activities of requirements engineering</a:t>
            </a:r>
            <a:endParaRPr sz="2400"/>
          </a:p>
          <a:p>
            <a:pPr indent="-381000" lvl="0" marL="457200" marR="0" rtl="0" algn="l">
              <a:lnSpc>
                <a:spcPct val="90000"/>
              </a:lnSpc>
              <a:spcBef>
                <a:spcPts val="0"/>
              </a:spcBef>
              <a:spcAft>
                <a:spcPts val="0"/>
              </a:spcAft>
              <a:buSzPts val="2400"/>
              <a:buAutoNum type="arabicPeriod"/>
            </a:pPr>
            <a:r>
              <a:rPr lang="en-US" sz="2400"/>
              <a:t>Information elicitation techniques</a:t>
            </a:r>
            <a:endParaRPr sz="2400"/>
          </a:p>
          <a:p>
            <a:pPr indent="-381000" lvl="0" marL="457200" marR="0" rtl="0" algn="l">
              <a:lnSpc>
                <a:spcPct val="90000"/>
              </a:lnSpc>
              <a:spcBef>
                <a:spcPts val="0"/>
              </a:spcBef>
              <a:spcAft>
                <a:spcPts val="0"/>
              </a:spcAft>
              <a:buSzPts val="2400"/>
              <a:buAutoNum type="arabicPeriod"/>
            </a:pPr>
            <a:r>
              <a:rPr lang="en-US" sz="2400"/>
              <a:t>Modeling scenarios Fundamentals of goal oriented requirements engineering</a:t>
            </a:r>
            <a:endParaRPr sz="2400"/>
          </a:p>
          <a:p>
            <a:pPr indent="-381000" lvl="0" marL="457200" marR="0" rtl="0" algn="l">
              <a:lnSpc>
                <a:spcPct val="90000"/>
              </a:lnSpc>
              <a:spcBef>
                <a:spcPts val="0"/>
              </a:spcBef>
              <a:spcAft>
                <a:spcPts val="0"/>
              </a:spcAft>
              <a:buSzPts val="2400"/>
              <a:buAutoNum type="arabicPeriod"/>
            </a:pPr>
            <a:r>
              <a:rPr lang="en-US" sz="2400"/>
              <a:t>Modeling behavioral goals</a:t>
            </a:r>
            <a:endParaRPr sz="2400"/>
          </a:p>
          <a:p>
            <a:pPr indent="-381000" lvl="0" marL="457200" marR="0" rtl="0" algn="l">
              <a:lnSpc>
                <a:spcPct val="90000"/>
              </a:lnSpc>
              <a:spcBef>
                <a:spcPts val="0"/>
              </a:spcBef>
              <a:spcAft>
                <a:spcPts val="0"/>
              </a:spcAft>
              <a:buSzPts val="2400"/>
              <a:buAutoNum type="arabicPeriod"/>
            </a:pPr>
            <a:r>
              <a:rPr lang="en-US" sz="2400"/>
              <a:t>Modeling quality goals</a:t>
            </a:r>
            <a:endParaRPr sz="2400"/>
          </a:p>
          <a:p>
            <a:pPr indent="-381000" lvl="0" marL="457200" marR="0" rtl="0" algn="l">
              <a:lnSpc>
                <a:spcPct val="90000"/>
              </a:lnSpc>
              <a:spcBef>
                <a:spcPts val="0"/>
              </a:spcBef>
              <a:spcAft>
                <a:spcPts val="0"/>
              </a:spcAft>
              <a:buSzPts val="2400"/>
              <a:buAutoNum type="arabicPeriod"/>
            </a:pPr>
            <a:r>
              <a:rPr lang="en-US" sz="2400"/>
              <a:t>Goal modeling heuristics</a:t>
            </a:r>
            <a:endParaRPr sz="2400"/>
          </a:p>
          <a:p>
            <a:pPr indent="-381000" lvl="0" marL="457200" marR="0" rtl="0" algn="l">
              <a:lnSpc>
                <a:spcPct val="90000"/>
              </a:lnSpc>
              <a:spcBef>
                <a:spcPts val="0"/>
              </a:spcBef>
              <a:spcAft>
                <a:spcPts val="0"/>
              </a:spcAft>
              <a:buSzPts val="2400"/>
              <a:buAutoNum type="arabicPeriod"/>
            </a:pPr>
            <a:r>
              <a:rPr lang="en-US" sz="2400"/>
              <a:t>Object modeling for requirements engineering</a:t>
            </a:r>
            <a:endParaRPr sz="2400"/>
          </a:p>
          <a:p>
            <a:pPr indent="-381000" lvl="0" marL="457200" marR="0" rtl="0" algn="l">
              <a:lnSpc>
                <a:spcPct val="90000"/>
              </a:lnSpc>
              <a:spcBef>
                <a:spcPts val="0"/>
              </a:spcBef>
              <a:spcAft>
                <a:spcPts val="0"/>
              </a:spcAft>
              <a:buSzPts val="2400"/>
              <a:buAutoNum type="arabicPeriod"/>
            </a:pPr>
            <a:r>
              <a:rPr lang="en-US" sz="2400"/>
              <a:t>Object modeling notations</a:t>
            </a:r>
            <a:endParaRPr sz="2400"/>
          </a:p>
          <a:p>
            <a:pPr indent="-381000" lvl="0" marL="457200" marR="0" rtl="0" algn="l">
              <a:lnSpc>
                <a:spcPct val="90000"/>
              </a:lnSpc>
              <a:spcBef>
                <a:spcPts val="0"/>
              </a:spcBef>
              <a:spcAft>
                <a:spcPts val="0"/>
              </a:spcAft>
              <a:buSzPts val="2400"/>
              <a:buAutoNum type="arabicPeriod"/>
            </a:pPr>
            <a:r>
              <a:rPr lang="en-US" sz="2400"/>
              <a:t>Object modeling heuristics</a:t>
            </a:r>
            <a:endParaRPr sz="2400"/>
          </a:p>
          <a:p>
            <a:pPr indent="-381000" lvl="0" marL="457200" marR="0" rtl="0" algn="l">
              <a:lnSpc>
                <a:spcPct val="90000"/>
              </a:lnSpc>
              <a:spcBef>
                <a:spcPts val="0"/>
              </a:spcBef>
              <a:spcAft>
                <a:spcPts val="0"/>
              </a:spcAft>
              <a:buSzPts val="2400"/>
              <a:buAutoNum type="arabicPeriod"/>
            </a:pPr>
            <a:r>
              <a:rPr lang="en-US" sz="2400"/>
              <a:t>Identifying objects from goals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User Requirement</a:t>
            </a:r>
            <a:endParaRPr sz="3600"/>
          </a:p>
        </p:txBody>
      </p:sp>
      <p:sp>
        <p:nvSpPr>
          <p:cNvPr id="199" name="Google Shape;199;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It </a:t>
            </a:r>
            <a:r>
              <a:rPr b="1" lang="en-US" sz="2400"/>
              <a:t>describe what goals or tasks</a:t>
            </a:r>
            <a:r>
              <a:rPr lang="en-US" sz="2400"/>
              <a:t> the user will be able to perform </a:t>
            </a:r>
            <a:r>
              <a:rPr lang="en-US" sz="2400"/>
              <a:t>with the product that will provide value to someone.</a:t>
            </a:r>
            <a:endParaRPr sz="2400"/>
          </a:p>
          <a:p>
            <a:pPr indent="-381000" lvl="0" marL="457200" rtl="0" algn="l">
              <a:spcBef>
                <a:spcPts val="0"/>
              </a:spcBef>
              <a:spcAft>
                <a:spcPts val="0"/>
              </a:spcAft>
              <a:buSzPts val="2400"/>
              <a:buChar char="•"/>
            </a:pPr>
            <a:r>
              <a:rPr lang="en-US" sz="2400"/>
              <a:t>The domain of user requirements also includes descriptions of product attributes or characteristics that are important to user satisfaction.</a:t>
            </a:r>
            <a:endParaRPr sz="2400"/>
          </a:p>
          <a:p>
            <a:pPr indent="-381000" lvl="0" marL="457200" rtl="0" algn="l">
              <a:spcBef>
                <a:spcPts val="0"/>
              </a:spcBef>
              <a:spcAft>
                <a:spcPts val="0"/>
              </a:spcAft>
              <a:buSzPts val="2400"/>
              <a:buChar char="•"/>
            </a:pPr>
            <a:r>
              <a:rPr lang="en-US" sz="2400"/>
              <a:t>Ways to represent user requirements include use cases, user stories, and event-response tables.</a:t>
            </a:r>
            <a:endParaRPr sz="2400"/>
          </a:p>
          <a:p>
            <a:pPr indent="-381000" lvl="0" marL="457200" rtl="0" algn="l">
              <a:spcBef>
                <a:spcPts val="0"/>
              </a:spcBef>
              <a:spcAft>
                <a:spcPts val="0"/>
              </a:spcAft>
              <a:buSzPts val="2400"/>
              <a:buChar char="•"/>
            </a:pPr>
            <a:r>
              <a:rPr lang="en-US" sz="2400"/>
              <a:t>Ideally, actual user representatives/stakeholders will provide this information.</a:t>
            </a:r>
            <a:endParaRPr sz="2400"/>
          </a:p>
          <a:p>
            <a:pPr indent="-381000" lvl="0" marL="457200" rtl="0" algn="l">
              <a:spcBef>
                <a:spcPts val="0"/>
              </a:spcBef>
              <a:spcAft>
                <a:spcPts val="0"/>
              </a:spcAft>
              <a:buSzPts val="2400"/>
              <a:buChar char="•"/>
            </a:pPr>
            <a:r>
              <a:rPr b="1" lang="en-US" sz="2400"/>
              <a:t>Example:</a:t>
            </a:r>
            <a:r>
              <a:rPr lang="en-US" sz="2400"/>
              <a:t> “As a passenger, I want to check in for a flight so I can board my airplane.”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Functional</a:t>
            </a:r>
            <a:r>
              <a:rPr lang="en-US" sz="3600"/>
              <a:t> Requirements</a:t>
            </a:r>
            <a:endParaRPr sz="3600"/>
          </a:p>
        </p:txBody>
      </p:sp>
      <p:sp>
        <p:nvSpPr>
          <p:cNvPr id="205" name="Google Shape;205;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description of a behavior that a system will exhibit under specific conditions.</a:t>
            </a:r>
            <a:endParaRPr sz="2400"/>
          </a:p>
          <a:p>
            <a:pPr indent="-381000" lvl="0" marL="457200" rtl="0" algn="l">
              <a:spcBef>
                <a:spcPts val="0"/>
              </a:spcBef>
              <a:spcAft>
                <a:spcPts val="0"/>
              </a:spcAft>
              <a:buSzPts val="2400"/>
              <a:buChar char="•"/>
            </a:pPr>
            <a:r>
              <a:rPr b="1" lang="en-US" sz="2400"/>
              <a:t>Functional requirements describe what the developers must implement</a:t>
            </a:r>
            <a:r>
              <a:rPr lang="en-US" sz="2400"/>
              <a:t> to enable users to accomplish their tasks (user requirements), thereby satisfying the business requirements.</a:t>
            </a:r>
            <a:endParaRPr sz="2400"/>
          </a:p>
          <a:p>
            <a:pPr indent="-381000" lvl="0" marL="457200" rtl="0" algn="l">
              <a:spcBef>
                <a:spcPts val="0"/>
              </a:spcBef>
              <a:spcAft>
                <a:spcPts val="0"/>
              </a:spcAft>
              <a:buSzPts val="2400"/>
              <a:buChar char="•"/>
            </a:pPr>
            <a:r>
              <a:rPr lang="en-US" sz="2400"/>
              <a:t>This alignment among the three levels of requirements is essential for project success.</a:t>
            </a:r>
            <a:endParaRPr sz="2400"/>
          </a:p>
          <a:p>
            <a:pPr indent="-381000" lvl="0" marL="457200" rtl="0" algn="l">
              <a:spcBef>
                <a:spcPts val="0"/>
              </a:spcBef>
              <a:spcAft>
                <a:spcPts val="0"/>
              </a:spcAft>
              <a:buSzPts val="2400"/>
              <a:buChar char="•"/>
            </a:pPr>
            <a:r>
              <a:rPr lang="en-US" sz="2400"/>
              <a:t>Functional requirements often are written in the form of the traditional “shall” statements:</a:t>
            </a:r>
            <a:endParaRPr sz="2400"/>
          </a:p>
          <a:p>
            <a:pPr indent="0" lvl="0" marL="457200" rtl="0" algn="l">
              <a:spcBef>
                <a:spcPts val="0"/>
              </a:spcBef>
              <a:spcAft>
                <a:spcPts val="0"/>
              </a:spcAft>
              <a:buNone/>
            </a:pPr>
            <a:r>
              <a:rPr b="1" lang="en-US" sz="2400"/>
              <a:t>EXAMPLE:</a:t>
            </a:r>
            <a:endParaRPr b="1" sz="2400"/>
          </a:p>
          <a:p>
            <a:pPr indent="-381000" lvl="0" marL="457200" rtl="0" algn="l">
              <a:spcBef>
                <a:spcPts val="0"/>
              </a:spcBef>
              <a:spcAft>
                <a:spcPts val="0"/>
              </a:spcAft>
              <a:buSzPts val="2400"/>
              <a:buChar char="•"/>
            </a:pPr>
            <a:r>
              <a:rPr lang="en-US" sz="2400"/>
              <a:t>“The Passenger shall be able to print boarding passes for all flight segments for which he has checked in” </a:t>
            </a:r>
            <a:r>
              <a:rPr b="1" lang="en-US" sz="2400"/>
              <a:t>or</a:t>
            </a:r>
            <a:r>
              <a:rPr lang="en-US" sz="2400"/>
              <a:t> </a:t>
            </a:r>
            <a:endParaRPr sz="2400"/>
          </a:p>
          <a:p>
            <a:pPr indent="-381000" lvl="0" marL="457200" rtl="0" algn="l">
              <a:spcBef>
                <a:spcPts val="0"/>
              </a:spcBef>
              <a:spcAft>
                <a:spcPts val="0"/>
              </a:spcAft>
              <a:buSzPts val="2400"/>
              <a:buChar char="•"/>
            </a:pPr>
            <a:r>
              <a:rPr lang="en-US" sz="2400"/>
              <a:t>“If the Passenger’s profile does not indicate a seating preference, the reservation system shall assign a seat.”</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Business Rule</a:t>
            </a:r>
            <a:endParaRPr sz="3600"/>
          </a:p>
        </p:txBody>
      </p:sp>
      <p:sp>
        <p:nvSpPr>
          <p:cNvPr id="211" name="Google Shape;211;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policy, guideline, standard, or regulation that defines or constrains some aspect of the business.</a:t>
            </a:r>
            <a:endParaRPr sz="2400"/>
          </a:p>
          <a:p>
            <a:pPr indent="-381000" lvl="0" marL="457200" rtl="0" algn="l">
              <a:spcBef>
                <a:spcPts val="0"/>
              </a:spcBef>
              <a:spcAft>
                <a:spcPts val="0"/>
              </a:spcAft>
              <a:buSzPts val="2400"/>
              <a:buChar char="•"/>
            </a:pPr>
            <a:r>
              <a:rPr lang="en-US" sz="2400"/>
              <a:t>Not a software requirement in itself, but the origin of several types of software requirements.</a:t>
            </a:r>
            <a:endParaRPr sz="2400"/>
          </a:p>
          <a:p>
            <a:pPr indent="-381000" lvl="0" marL="457200" rtl="0" algn="l">
              <a:spcBef>
                <a:spcPts val="0"/>
              </a:spcBef>
              <a:spcAft>
                <a:spcPts val="0"/>
              </a:spcAft>
              <a:buSzPts val="2400"/>
              <a:buChar char="•"/>
            </a:pPr>
            <a:r>
              <a:rPr lang="en-US" sz="2400"/>
              <a:t>However, they often dictate that the system must contain functionality to comply with the pertinent rules.</a:t>
            </a:r>
            <a:endParaRPr sz="2400"/>
          </a:p>
          <a:p>
            <a:pPr indent="-381000" lvl="0" marL="457200" rtl="0" algn="l">
              <a:spcBef>
                <a:spcPts val="0"/>
              </a:spcBef>
              <a:spcAft>
                <a:spcPts val="0"/>
              </a:spcAft>
              <a:buSzPts val="2400"/>
              <a:buChar char="•"/>
            </a:pPr>
            <a:r>
              <a:rPr lang="en-US" sz="2400"/>
              <a:t>Sometimes, as with corporate security policies, business rules are the origin of specific quality attributes that are then implemented in functionality.</a:t>
            </a:r>
            <a:endParaRPr sz="2400"/>
          </a:p>
          <a:p>
            <a:pPr indent="-381000" lvl="0" marL="457200" rtl="0" algn="l">
              <a:spcBef>
                <a:spcPts val="0"/>
              </a:spcBef>
              <a:spcAft>
                <a:spcPts val="0"/>
              </a:spcAft>
              <a:buSzPts val="2400"/>
              <a:buChar char="•"/>
            </a:pPr>
            <a:r>
              <a:rPr lang="en-US" sz="2400"/>
              <a:t>Therefore, you can trace the genesis of certain functional requirements back to a particular business rule.</a:t>
            </a:r>
            <a:endParaRPr sz="2400"/>
          </a:p>
          <a:p>
            <a:pPr indent="0" lvl="0" marL="0" rtl="0" algn="l">
              <a:spcBef>
                <a:spcPts val="0"/>
              </a:spcBef>
              <a:spcAft>
                <a:spcPts val="0"/>
              </a:spcAft>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Constraint</a:t>
            </a:r>
            <a:endParaRPr sz="3600"/>
          </a:p>
        </p:txBody>
      </p:sp>
      <p:sp>
        <p:nvSpPr>
          <p:cNvPr id="217" name="Google Shape;217;p3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restriction that is imposed on the choices available to the developer for the design and construction of a product.</a:t>
            </a:r>
            <a:endParaRPr sz="2400"/>
          </a:p>
          <a:p>
            <a:pPr indent="-381000" lvl="0" marL="457200" rtl="0" algn="l">
              <a:spcBef>
                <a:spcPts val="0"/>
              </a:spcBef>
              <a:spcAft>
                <a:spcPts val="0"/>
              </a:spcAft>
              <a:buSzPts val="2400"/>
              <a:buChar char="•"/>
            </a:pPr>
            <a:r>
              <a:rPr lang="en-US" sz="2400"/>
              <a:t>Dev Tool language, Platform Version, Certain Design pattern  etc.</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External Interface Requirement</a:t>
            </a:r>
            <a:endParaRPr sz="3600"/>
          </a:p>
        </p:txBody>
      </p:sp>
      <p:sp>
        <p:nvSpPr>
          <p:cNvPr id="223" name="Google Shape;223;p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description of a connection between a software system and a user, another software system, or a hardware device.</a:t>
            </a:r>
            <a:endParaRPr sz="2400"/>
          </a:p>
          <a:p>
            <a:pPr indent="-381000" lvl="0" marL="457200" rtl="0" algn="l">
              <a:spcBef>
                <a:spcPts val="0"/>
              </a:spcBef>
              <a:spcAft>
                <a:spcPts val="0"/>
              </a:spcAft>
              <a:buSzPts val="2400"/>
              <a:buChar char="•"/>
            </a:pPr>
            <a:r>
              <a:rPr lang="en-US" sz="2400"/>
              <a:t>Some of </a:t>
            </a:r>
            <a:r>
              <a:rPr lang="en-US" sz="2400"/>
              <a:t>nonfunctional requirements describe external interfaces between the system and the outside world.</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Feature</a:t>
            </a:r>
            <a:endParaRPr sz="3600"/>
          </a:p>
        </p:txBody>
      </p:sp>
      <p:sp>
        <p:nvSpPr>
          <p:cNvPr id="229" name="Google Shape;229;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a:t>
            </a:r>
            <a:r>
              <a:rPr b="1" lang="en-US" sz="2400"/>
              <a:t>feature </a:t>
            </a:r>
            <a:r>
              <a:rPr lang="en-US" sz="2400"/>
              <a:t>consists of one or more logically related system capabilities that provide value to a user and are described by a set of User/Functional requirements.</a:t>
            </a:r>
            <a:endParaRPr sz="2400"/>
          </a:p>
          <a:p>
            <a:pPr indent="-381000" lvl="0" marL="457200" rtl="0" algn="l">
              <a:spcBef>
                <a:spcPts val="0"/>
              </a:spcBef>
              <a:spcAft>
                <a:spcPts val="0"/>
              </a:spcAft>
              <a:buSzPts val="2400"/>
              <a:buChar char="•"/>
            </a:pPr>
            <a:r>
              <a:rPr lang="en-US" sz="2400"/>
              <a:t>A customer’s list of desired product features is not equivalent to a description of the user’s task-related needs.</a:t>
            </a:r>
            <a:endParaRPr sz="2400"/>
          </a:p>
          <a:p>
            <a:pPr indent="-381000" lvl="0" marL="457200" rtl="0" algn="l">
              <a:spcBef>
                <a:spcPts val="0"/>
              </a:spcBef>
              <a:spcAft>
                <a:spcPts val="0"/>
              </a:spcAft>
              <a:buSzPts val="2400"/>
              <a:buChar char="•"/>
            </a:pPr>
            <a:r>
              <a:rPr lang="en-US" sz="2400"/>
              <a:t>Figure illustrates a feature tree, an analysis model that shows how a feature can be hierarchically decomposed into a set of smaller features, which relate to specific user requirements and lead to specifying sets of functional requirements</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Feature</a:t>
            </a:r>
            <a:endParaRPr sz="3600"/>
          </a:p>
        </p:txBody>
      </p:sp>
      <p:pic>
        <p:nvPicPr>
          <p:cNvPr id="235" name="Google Shape;235;p38"/>
          <p:cNvPicPr preferRelativeResize="0"/>
          <p:nvPr/>
        </p:nvPicPr>
        <p:blipFill>
          <a:blip r:embed="rId3">
            <a:alphaModFix/>
          </a:blip>
          <a:stretch>
            <a:fillRect/>
          </a:stretch>
        </p:blipFill>
        <p:spPr>
          <a:xfrm>
            <a:off x="1447800" y="1417650"/>
            <a:ext cx="6336974" cy="5108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Non Functional Requirements</a:t>
            </a:r>
            <a:endParaRPr sz="3600"/>
          </a:p>
        </p:txBody>
      </p:sp>
      <p:sp>
        <p:nvSpPr>
          <p:cNvPr id="241" name="Google Shape;241;p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description of a property or characteristic that a system must exhibit or a constraint that it must respect.</a:t>
            </a:r>
            <a:endParaRPr sz="2400"/>
          </a:p>
          <a:p>
            <a:pPr indent="-381000" lvl="0" marL="457200" rtl="0" algn="l">
              <a:spcBef>
                <a:spcPts val="0"/>
              </a:spcBef>
              <a:spcAft>
                <a:spcPts val="0"/>
              </a:spcAft>
              <a:buSzPts val="2400"/>
              <a:buChar char="•"/>
            </a:pPr>
            <a:r>
              <a:rPr lang="en-US" sz="2400"/>
              <a:t>In addition to functional requirements, the SRS contains an assortment of nonfunctional requirements.</a:t>
            </a:r>
            <a:endParaRPr sz="2400"/>
          </a:p>
          <a:p>
            <a:pPr indent="-381000" lvl="0" marL="457200" rtl="0" algn="l">
              <a:spcBef>
                <a:spcPts val="0"/>
              </a:spcBef>
              <a:spcAft>
                <a:spcPts val="0"/>
              </a:spcAft>
              <a:buSzPts val="2400"/>
              <a:buChar char="•"/>
            </a:pPr>
            <a:r>
              <a:rPr lang="en-US" sz="2400"/>
              <a:t>For many years, the requirements for a software product have been classified broadly as either functional or nonfunctional.</a:t>
            </a:r>
            <a:endParaRPr sz="2400"/>
          </a:p>
          <a:p>
            <a:pPr indent="-381000" lvl="0" marL="457200" rtl="0" algn="l">
              <a:spcBef>
                <a:spcPts val="0"/>
              </a:spcBef>
              <a:spcAft>
                <a:spcPts val="0"/>
              </a:spcAft>
              <a:buSzPts val="2400"/>
              <a:buChar char="•"/>
            </a:pPr>
            <a:r>
              <a:rPr lang="en-US" sz="2400"/>
              <a:t>The functional requirements are evident: they describe the observable behavior of the system under various conditions.</a:t>
            </a:r>
            <a:endParaRPr sz="2400"/>
          </a:p>
          <a:p>
            <a:pPr indent="-381000" lvl="0" marL="457200" rtl="0" algn="l">
              <a:spcBef>
                <a:spcPts val="0"/>
              </a:spcBef>
              <a:spcAft>
                <a:spcPts val="0"/>
              </a:spcAft>
              <a:buSzPts val="2400"/>
              <a:buChar char="•"/>
            </a:pPr>
            <a:r>
              <a:rPr lang="en-US" sz="2400"/>
              <a:t>However, many people dislike the term “nonfunctional.”</a:t>
            </a:r>
            <a:endParaRPr sz="2400"/>
          </a:p>
          <a:p>
            <a:pPr indent="-381000" lvl="0" marL="457200" rtl="0" algn="l">
              <a:spcBef>
                <a:spcPts val="0"/>
              </a:spcBef>
              <a:spcAft>
                <a:spcPts val="0"/>
              </a:spcAft>
              <a:buSzPts val="2400"/>
              <a:buChar char="•"/>
            </a:pPr>
            <a:r>
              <a:rPr lang="en-US" sz="2400"/>
              <a:t>That adjective says what the requirements are not, but it doesn’t say what they are.</a:t>
            </a:r>
            <a:endParaRPr sz="2400"/>
          </a:p>
          <a:p>
            <a:pPr indent="-381000" lvl="0" marL="457200" rtl="0" algn="l">
              <a:spcBef>
                <a:spcPts val="0"/>
              </a:spcBef>
              <a:spcAft>
                <a:spcPts val="0"/>
              </a:spcAft>
              <a:buSzPts val="2400"/>
              <a:buChar char="•"/>
            </a:pPr>
            <a:r>
              <a:rPr lang="en-US" sz="2400"/>
              <a:t>We are sympathetic to the problem, but we lack a perfect solution.</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Non Functional Requirements</a:t>
            </a:r>
            <a:endParaRPr sz="3600"/>
          </a:p>
        </p:txBody>
      </p:sp>
      <p:sp>
        <p:nvSpPr>
          <p:cNvPr id="247" name="Google Shape;247;p4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Other-than-functional requirements might specify not what the system does, but rather how well it does those things.</a:t>
            </a:r>
            <a:endParaRPr sz="2400"/>
          </a:p>
          <a:p>
            <a:pPr indent="-381000" lvl="0" marL="457200" rtl="0" algn="l">
              <a:spcBef>
                <a:spcPts val="0"/>
              </a:spcBef>
              <a:spcAft>
                <a:spcPts val="0"/>
              </a:spcAft>
              <a:buSzPts val="2400"/>
              <a:buChar char="•"/>
            </a:pPr>
            <a:r>
              <a:rPr lang="en-US" sz="2400"/>
              <a:t>They could describe important characteristics or properties of the system.</a:t>
            </a:r>
            <a:endParaRPr sz="2400"/>
          </a:p>
          <a:p>
            <a:pPr indent="-381000" lvl="0" marL="457200" rtl="0" algn="l">
              <a:spcBef>
                <a:spcPts val="0"/>
              </a:spcBef>
              <a:spcAft>
                <a:spcPts val="0"/>
              </a:spcAft>
              <a:buSzPts val="2400"/>
              <a:buChar char="•"/>
            </a:pPr>
            <a:r>
              <a:rPr lang="en-US" sz="2400"/>
              <a:t>These include the system’s availability, usability, security, performance, and many other characteristics</a:t>
            </a:r>
            <a:endParaRPr sz="2400"/>
          </a:p>
          <a:p>
            <a:pPr indent="-381000" lvl="0" marL="457200" rtl="0" algn="l">
              <a:spcBef>
                <a:spcPts val="0"/>
              </a:spcBef>
              <a:spcAft>
                <a:spcPts val="0"/>
              </a:spcAft>
              <a:buSzPts val="2400"/>
              <a:buChar char="•"/>
            </a:pPr>
            <a:r>
              <a:rPr lang="en-US" sz="2400"/>
              <a:t>Some people consider nonfunctional requirements to be synonymous with quality attributes, but that is overly restrictive.</a:t>
            </a:r>
            <a:endParaRPr sz="2400"/>
          </a:p>
          <a:p>
            <a:pPr indent="-381000" lvl="0" marL="457200" rtl="0" algn="l">
              <a:spcBef>
                <a:spcPts val="0"/>
              </a:spcBef>
              <a:spcAft>
                <a:spcPts val="0"/>
              </a:spcAft>
              <a:buSzPts val="2400"/>
              <a:buChar char="•"/>
            </a:pPr>
            <a:r>
              <a:rPr lang="en-US" sz="2400"/>
              <a:t>For example, design and implementation constraints are also nonfunctional requirements, as are external interface requirements.</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Non Functional Requirements</a:t>
            </a:r>
            <a:endParaRPr sz="3600"/>
          </a:p>
        </p:txBody>
      </p:sp>
      <p:sp>
        <p:nvSpPr>
          <p:cNvPr id="253" name="Google Shape;253;p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Still other nonfunctional requirements address the environment in which the system operates, such as platform, portability, compatibility, and constraints.</a:t>
            </a:r>
            <a:endParaRPr sz="2400"/>
          </a:p>
          <a:p>
            <a:pPr indent="-381000" lvl="0" marL="457200" rtl="0" algn="l">
              <a:spcBef>
                <a:spcPts val="0"/>
              </a:spcBef>
              <a:spcAft>
                <a:spcPts val="0"/>
              </a:spcAft>
              <a:buSzPts val="2400"/>
              <a:buChar char="•"/>
            </a:pPr>
            <a:r>
              <a:rPr lang="en-US" sz="2400"/>
              <a:t>Many products are also affected by compliance, regulatory, and certification requirements.</a:t>
            </a:r>
            <a:endParaRPr sz="2400"/>
          </a:p>
          <a:p>
            <a:pPr indent="-381000" lvl="0" marL="457200" rtl="0" algn="l">
              <a:spcBef>
                <a:spcPts val="0"/>
              </a:spcBef>
              <a:spcAft>
                <a:spcPts val="0"/>
              </a:spcAft>
              <a:buSzPts val="2400"/>
              <a:buChar char="•"/>
            </a:pPr>
            <a:r>
              <a:rPr lang="en-US" sz="2400"/>
              <a:t>There could be localization requirements for products that must take into account the cultures, languages, laws, currencies, terminology, spelling, and other characteristics of users.</a:t>
            </a:r>
            <a:endParaRPr sz="2400"/>
          </a:p>
          <a:p>
            <a:pPr indent="-381000" lvl="0" marL="457200" rtl="0" algn="l">
              <a:spcBef>
                <a:spcPts val="0"/>
              </a:spcBef>
              <a:spcAft>
                <a:spcPts val="0"/>
              </a:spcAft>
              <a:buSzPts val="2400"/>
              <a:buChar char="•"/>
            </a:pPr>
            <a:r>
              <a:rPr lang="en-US" sz="2400"/>
              <a:t>Though such requirements are specified in nonfunctional terms, the business analyst typically will derive numerous bits of functionality to ensure that the system possesses all the desired behaviors and properties.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en-US"/>
              <a:t>HEC Syllabus</a:t>
            </a:r>
            <a:endParaRPr b="0" i="0" sz="4400" u="none" cap="none" strike="noStrike">
              <a:solidFill>
                <a:schemeClr val="dk1"/>
              </a:solidFill>
              <a:latin typeface="Calibri"/>
              <a:ea typeface="Calibri"/>
              <a:cs typeface="Calibri"/>
              <a:sym typeface="Calibri"/>
            </a:endParaRPr>
          </a:p>
        </p:txBody>
      </p:sp>
      <p:sp>
        <p:nvSpPr>
          <p:cNvPr id="97" name="Google Shape;97;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92"/>
              </a:spcBef>
              <a:spcAft>
                <a:spcPts val="0"/>
              </a:spcAft>
              <a:buNone/>
            </a:pPr>
            <a:r>
              <a:rPr lang="en-US" sz="2400"/>
              <a:t>12. Modeling use cases and state machines</a:t>
            </a:r>
            <a:endParaRPr sz="2400"/>
          </a:p>
          <a:p>
            <a:pPr indent="0" lvl="0" marL="0" marR="0" rtl="0" algn="l">
              <a:lnSpc>
                <a:spcPct val="90000"/>
              </a:lnSpc>
              <a:spcBef>
                <a:spcPts val="592"/>
              </a:spcBef>
              <a:spcAft>
                <a:spcPts val="0"/>
              </a:spcAft>
              <a:buNone/>
            </a:pPr>
            <a:r>
              <a:rPr lang="en-US" sz="2400"/>
              <a:t>13. Deriving operational requirements from goals</a:t>
            </a:r>
            <a:endParaRPr sz="2400"/>
          </a:p>
          <a:p>
            <a:pPr indent="0" lvl="0" marL="0" marR="0" rtl="0" algn="l">
              <a:lnSpc>
                <a:spcPct val="90000"/>
              </a:lnSpc>
              <a:spcBef>
                <a:spcPts val="592"/>
              </a:spcBef>
              <a:spcAft>
                <a:spcPts val="0"/>
              </a:spcAft>
              <a:buNone/>
            </a:pPr>
            <a:r>
              <a:rPr lang="en-US" sz="2400"/>
              <a:t>14. Requirements Specification</a:t>
            </a:r>
            <a:endParaRPr sz="2400"/>
          </a:p>
          <a:p>
            <a:pPr indent="0" lvl="0" marL="0" marR="0" rtl="0" algn="l">
              <a:lnSpc>
                <a:spcPct val="90000"/>
              </a:lnSpc>
              <a:spcBef>
                <a:spcPts val="592"/>
              </a:spcBef>
              <a:spcAft>
                <a:spcPts val="0"/>
              </a:spcAft>
              <a:buNone/>
            </a:pPr>
            <a:r>
              <a:rPr lang="en-US" sz="2400"/>
              <a:t>15. Requirements negotiation</a:t>
            </a:r>
            <a:endParaRPr sz="2400"/>
          </a:p>
          <a:p>
            <a:pPr indent="0" lvl="0" marL="0" marR="0" rtl="0" algn="l">
              <a:lnSpc>
                <a:spcPct val="90000"/>
              </a:lnSpc>
              <a:spcBef>
                <a:spcPts val="592"/>
              </a:spcBef>
              <a:spcAft>
                <a:spcPts val="0"/>
              </a:spcAft>
              <a:buNone/>
            </a:pPr>
            <a:r>
              <a:rPr lang="en-US" sz="2400"/>
              <a:t>16. Requirements verification and validation Management of inconsistency and conflict</a:t>
            </a:r>
            <a:endParaRPr sz="2400"/>
          </a:p>
          <a:p>
            <a:pPr indent="0" lvl="0" marL="0" marR="0" rtl="0" algn="l">
              <a:lnSpc>
                <a:spcPct val="90000"/>
              </a:lnSpc>
              <a:spcBef>
                <a:spcPts val="592"/>
              </a:spcBef>
              <a:spcAft>
                <a:spcPts val="0"/>
              </a:spcAft>
              <a:buNone/>
            </a:pPr>
            <a:r>
              <a:rPr lang="en-US" sz="2400"/>
              <a:t>17. Requirements engineering risks</a:t>
            </a:r>
            <a:endParaRPr sz="2400"/>
          </a:p>
          <a:p>
            <a:pPr indent="0" lvl="0" marL="0" marR="0" rtl="0" algn="l">
              <a:lnSpc>
                <a:spcPct val="90000"/>
              </a:lnSpc>
              <a:spcBef>
                <a:spcPts val="592"/>
              </a:spcBef>
              <a:spcAft>
                <a:spcPts val="0"/>
              </a:spcAft>
              <a:buNone/>
            </a:pPr>
            <a:r>
              <a:rPr lang="en-US" sz="2400"/>
              <a:t>18. The role of quality goals in the requirements selection process</a:t>
            </a:r>
            <a:endParaRPr sz="2400"/>
          </a:p>
          <a:p>
            <a:pPr indent="0" lvl="0" marL="0" marR="0" rtl="0" algn="l">
              <a:lnSpc>
                <a:spcPct val="90000"/>
              </a:lnSpc>
              <a:spcBef>
                <a:spcPts val="592"/>
              </a:spcBef>
              <a:spcAft>
                <a:spcPts val="0"/>
              </a:spcAft>
              <a:buNone/>
            </a:pPr>
            <a:r>
              <a:rPr lang="en-US" sz="2400"/>
              <a:t>19. Techniques for requirements Evaluation, Selection and prioritization</a:t>
            </a:r>
            <a:endParaRPr sz="2400"/>
          </a:p>
          <a:p>
            <a:pPr indent="0" lvl="0" marL="0" marR="0" rtl="0" algn="l">
              <a:lnSpc>
                <a:spcPct val="90000"/>
              </a:lnSpc>
              <a:spcBef>
                <a:spcPts val="592"/>
              </a:spcBef>
              <a:spcAft>
                <a:spcPts val="0"/>
              </a:spcAft>
              <a:buNone/>
            </a:pPr>
            <a:r>
              <a:rPr lang="en-US" sz="2400"/>
              <a:t>20. Requirements management</a:t>
            </a:r>
            <a:endParaRPr sz="2400"/>
          </a:p>
          <a:p>
            <a:pPr indent="0" lvl="0" marL="0" marR="0" rtl="0" algn="l">
              <a:lnSpc>
                <a:spcPct val="90000"/>
              </a:lnSpc>
              <a:spcBef>
                <a:spcPts val="592"/>
              </a:spcBef>
              <a:spcAft>
                <a:spcPts val="0"/>
              </a:spcAft>
              <a:buNone/>
            </a:pPr>
            <a:r>
              <a:rPr lang="en-US" sz="2400"/>
              <a:t>21. Requirements traceability and impact analysis.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Non Functional Requirements</a:t>
            </a:r>
            <a:endParaRPr sz="3600"/>
          </a:p>
        </p:txBody>
      </p:sp>
      <p:sp>
        <p:nvSpPr>
          <p:cNvPr id="259" name="Google Shape;259;p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Rather than worry about precisely what you call these sorts of information, just make sure that they are part of your requirements elicitation and analysis activities.</a:t>
            </a:r>
            <a:endParaRPr sz="2400"/>
          </a:p>
          <a:p>
            <a:pPr indent="-381000" lvl="0" marL="457200" rtl="0" algn="l">
              <a:spcBef>
                <a:spcPts val="0"/>
              </a:spcBef>
              <a:spcAft>
                <a:spcPts val="0"/>
              </a:spcAft>
              <a:buSzPts val="2400"/>
              <a:buChar char="•"/>
            </a:pPr>
            <a:r>
              <a:rPr lang="en-US" sz="2400"/>
              <a:t>You can deliver a product that has all the desired functionality but that users hate because it doesn’t match their (often unstated) quality expectations.</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Quality Attribute</a:t>
            </a:r>
            <a:endParaRPr sz="3600"/>
          </a:p>
        </p:txBody>
      </p:sp>
      <p:sp>
        <p:nvSpPr>
          <p:cNvPr id="265" name="Google Shape;265;p4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kind of nonfunctional requirement that describes a service or performance characteristic of a product.</a:t>
            </a:r>
            <a:endParaRPr sz="2400"/>
          </a:p>
          <a:p>
            <a:pPr indent="-381000" lvl="0" marL="457200" rtl="0" algn="l">
              <a:spcBef>
                <a:spcPts val="0"/>
              </a:spcBef>
              <a:spcAft>
                <a:spcPts val="0"/>
              </a:spcAft>
              <a:buSzPts val="2400"/>
              <a:buChar char="•"/>
            </a:pPr>
            <a:r>
              <a:rPr b="1" lang="en-US" sz="2400"/>
              <a:t>Quality attributes</a:t>
            </a:r>
            <a:r>
              <a:rPr lang="en-US" sz="2400"/>
              <a:t> are also known as quality factors, quality of service requirements, constraints etc</a:t>
            </a:r>
            <a:endParaRPr sz="2400"/>
          </a:p>
          <a:p>
            <a:pPr indent="-381000" lvl="0" marL="457200" rtl="0" algn="l">
              <a:spcBef>
                <a:spcPts val="0"/>
              </a:spcBef>
              <a:spcAft>
                <a:spcPts val="0"/>
              </a:spcAft>
              <a:buSzPts val="2400"/>
              <a:buChar char="•"/>
            </a:pPr>
            <a:r>
              <a:rPr lang="en-US" sz="2400"/>
              <a:t>They describe the product’s characteristics in various dimensions such as performance, safety, availability, and portability.</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System Requirement</a:t>
            </a:r>
            <a:endParaRPr sz="3600"/>
          </a:p>
        </p:txBody>
      </p:sp>
      <p:sp>
        <p:nvSpPr>
          <p:cNvPr id="271" name="Google Shape;271;p4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A top-level requirement for a product that contains multiple subsystems, which could be all software or software and hardware.</a:t>
            </a:r>
            <a:endParaRPr sz="2400"/>
          </a:p>
          <a:p>
            <a:pPr indent="-381000" lvl="0" marL="457200" rtl="0" algn="l">
              <a:spcBef>
                <a:spcPts val="0"/>
              </a:spcBef>
              <a:spcAft>
                <a:spcPts val="0"/>
              </a:spcAft>
              <a:buSzPts val="2400"/>
              <a:buChar char="•"/>
            </a:pPr>
            <a:r>
              <a:rPr b="1" lang="en-US" sz="2400"/>
              <a:t>System requirements</a:t>
            </a:r>
            <a:r>
              <a:rPr lang="en-US" sz="2400"/>
              <a:t> describe the requirements for a product that is composed of multiple components or subsystems.</a:t>
            </a:r>
            <a:endParaRPr sz="2400"/>
          </a:p>
          <a:p>
            <a:pPr indent="-381000" lvl="0" marL="457200" rtl="0" algn="l">
              <a:spcBef>
                <a:spcPts val="0"/>
              </a:spcBef>
              <a:spcAft>
                <a:spcPts val="0"/>
              </a:spcAft>
              <a:buSzPts val="2400"/>
              <a:buChar char="•"/>
            </a:pPr>
            <a:r>
              <a:rPr lang="en-US" sz="2400"/>
              <a:t>A system can be:</a:t>
            </a:r>
            <a:endParaRPr sz="2400"/>
          </a:p>
          <a:p>
            <a:pPr indent="-381000" lvl="1" marL="914400" rtl="0" algn="l">
              <a:spcBef>
                <a:spcPts val="0"/>
              </a:spcBef>
              <a:spcAft>
                <a:spcPts val="0"/>
              </a:spcAft>
              <a:buSzPts val="2400"/>
              <a:buChar char="–"/>
            </a:pPr>
            <a:r>
              <a:rPr lang="en-US" sz="2400"/>
              <a:t>All software </a:t>
            </a:r>
            <a:r>
              <a:rPr b="1" lang="en-US" sz="2400"/>
              <a:t>OR</a:t>
            </a:r>
            <a:endParaRPr b="1" sz="2400"/>
          </a:p>
          <a:p>
            <a:pPr indent="-381000" lvl="1" marL="914400" rtl="0" algn="l">
              <a:spcBef>
                <a:spcPts val="0"/>
              </a:spcBef>
              <a:spcAft>
                <a:spcPts val="0"/>
              </a:spcAft>
              <a:buSzPts val="2400"/>
              <a:buChar char="–"/>
            </a:pPr>
            <a:r>
              <a:rPr lang="en-US" sz="2400"/>
              <a:t>Both software and hardware subsystems.</a:t>
            </a:r>
            <a:endParaRPr sz="2400"/>
          </a:p>
          <a:p>
            <a:pPr indent="-381000" lvl="0" marL="457200" rtl="0" algn="l">
              <a:spcBef>
                <a:spcPts val="0"/>
              </a:spcBef>
              <a:spcAft>
                <a:spcPts val="0"/>
              </a:spcAft>
              <a:buSzPts val="2400"/>
              <a:buChar char="•"/>
            </a:pPr>
            <a:r>
              <a:rPr lang="en-US" sz="2400"/>
              <a:t>A good example of a “system” is the cashier’s workstation in a supermarket.</a:t>
            </a:r>
            <a:endParaRPr sz="2400"/>
          </a:p>
          <a:p>
            <a:pPr indent="-381000" lvl="0" marL="457200" rtl="0" algn="l">
              <a:spcBef>
                <a:spcPts val="0"/>
              </a:spcBef>
              <a:spcAft>
                <a:spcPts val="0"/>
              </a:spcAft>
              <a:buSzPts val="2400"/>
              <a:buChar char="•"/>
            </a:pPr>
            <a:r>
              <a:rPr lang="en-US" sz="2400"/>
              <a:t>There’s a bar code scanner integrated with a scale, as well as a hand-held bar code scanner.</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System Requirement</a:t>
            </a:r>
            <a:endParaRPr sz="3600"/>
          </a:p>
        </p:txBody>
      </p:sp>
      <p:sp>
        <p:nvSpPr>
          <p:cNvPr id="277" name="Google Shape;277;p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The cashier has a keyboard, a display, and a cash drawer.</a:t>
            </a:r>
            <a:endParaRPr sz="2400"/>
          </a:p>
          <a:p>
            <a:pPr indent="-381000" lvl="0" marL="457200" rtl="0" algn="l">
              <a:spcBef>
                <a:spcPts val="0"/>
              </a:spcBef>
              <a:spcAft>
                <a:spcPts val="0"/>
              </a:spcAft>
              <a:buSzPts val="2400"/>
              <a:buChar char="•"/>
            </a:pPr>
            <a:r>
              <a:rPr lang="en-US" sz="2400"/>
              <a:t>You’ll see a card reader and PIN pad for your loyalty card and credit or debit card, and perhaps a change dispenser.</a:t>
            </a:r>
            <a:endParaRPr sz="2400"/>
          </a:p>
          <a:p>
            <a:pPr indent="-381000" lvl="0" marL="457200" rtl="0" algn="l">
              <a:spcBef>
                <a:spcPts val="0"/>
              </a:spcBef>
              <a:spcAft>
                <a:spcPts val="0"/>
              </a:spcAft>
              <a:buSzPts val="2400"/>
              <a:buChar char="•"/>
            </a:pPr>
            <a:r>
              <a:rPr lang="en-US" sz="2400"/>
              <a:t>You might see up to three printers for your purchase receipt, credit card receipt, and coupons you don’t care about.</a:t>
            </a:r>
            <a:endParaRPr sz="2400"/>
          </a:p>
          <a:p>
            <a:pPr indent="-381000" lvl="0" marL="457200" rtl="0" algn="l">
              <a:spcBef>
                <a:spcPts val="0"/>
              </a:spcBef>
              <a:spcAft>
                <a:spcPts val="0"/>
              </a:spcAft>
              <a:buSzPts val="2400"/>
              <a:buChar char="•"/>
            </a:pPr>
            <a:r>
              <a:rPr lang="en-US" sz="2400"/>
              <a:t>These hardware devices are all interacting under software control.</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Software Requirement Specification (SRS)</a:t>
            </a:r>
            <a:endParaRPr sz="3600"/>
          </a:p>
        </p:txBody>
      </p:sp>
      <p:sp>
        <p:nvSpPr>
          <p:cNvPr id="283" name="Google Shape;283;p4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The business analyst (BA) documents functional requirements in a </a:t>
            </a:r>
            <a:r>
              <a:rPr b="1" lang="en-US" sz="2400"/>
              <a:t>software requirements specification (SRS)</a:t>
            </a:r>
            <a:r>
              <a:rPr lang="en-US" sz="2400"/>
              <a:t>, which describes as fully as necessary the expected behavior of the software system.</a:t>
            </a:r>
            <a:endParaRPr sz="2400"/>
          </a:p>
          <a:p>
            <a:pPr indent="-381000" lvl="0" marL="457200" rtl="0" algn="l">
              <a:spcBef>
                <a:spcPts val="0"/>
              </a:spcBef>
              <a:spcAft>
                <a:spcPts val="0"/>
              </a:spcAft>
              <a:buSzPts val="2400"/>
              <a:buChar char="•"/>
            </a:pPr>
            <a:r>
              <a:rPr lang="en-US" sz="2400"/>
              <a:t>The SRS is used in development, testing, quality assurance, project management, and related project functions.</a:t>
            </a:r>
            <a:endParaRPr sz="2400"/>
          </a:p>
          <a:p>
            <a:pPr indent="-381000" lvl="0" marL="457200" rtl="0" algn="l">
              <a:spcBef>
                <a:spcPts val="0"/>
              </a:spcBef>
              <a:spcAft>
                <a:spcPts val="0"/>
              </a:spcAft>
              <a:buSzPts val="2400"/>
              <a:buChar char="•"/>
            </a:pPr>
            <a:r>
              <a:rPr lang="en-US" sz="2400"/>
              <a:t>People call this by many different names, including business requirements document, requirements document, and others.</a:t>
            </a:r>
            <a:endParaRPr sz="2400"/>
          </a:p>
          <a:p>
            <a:pPr indent="-381000" lvl="0" marL="457200" rtl="0" algn="l">
              <a:spcBef>
                <a:spcPts val="0"/>
              </a:spcBef>
              <a:spcAft>
                <a:spcPts val="0"/>
              </a:spcAft>
              <a:buSzPts val="2400"/>
              <a:buChar char="•"/>
            </a:pPr>
            <a:r>
              <a:rPr lang="en-US" sz="2400"/>
              <a:t>An SRS could be a report generated from information stored in a requirements management tool.</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pic>
        <p:nvPicPr>
          <p:cNvPr id="289" name="Google Shape;289;p47"/>
          <p:cNvPicPr preferRelativeResize="0"/>
          <p:nvPr/>
        </p:nvPicPr>
        <p:blipFill>
          <a:blip r:embed="rId3">
            <a:alphaModFix/>
          </a:blip>
          <a:stretch>
            <a:fillRect/>
          </a:stretch>
        </p:blipFill>
        <p:spPr>
          <a:xfrm>
            <a:off x="2743200" y="1189050"/>
            <a:ext cx="3593274" cy="54390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 Three Levels</a:t>
            </a:r>
            <a:endParaRPr sz="3600"/>
          </a:p>
        </p:txBody>
      </p:sp>
      <p:sp>
        <p:nvSpPr>
          <p:cNvPr id="295" name="Google Shape;295;p4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Working with the three levels</a:t>
            </a:r>
            <a:endParaRPr b="1" sz="2400"/>
          </a:p>
          <a:p>
            <a:pPr indent="-381000" lvl="0" marL="457200" rtl="0" algn="l">
              <a:spcBef>
                <a:spcPts val="0"/>
              </a:spcBef>
              <a:spcAft>
                <a:spcPts val="0"/>
              </a:spcAft>
              <a:buSzPts val="2400"/>
              <a:buChar char="•"/>
            </a:pPr>
            <a:r>
              <a:rPr lang="en-US" sz="2400"/>
              <a:t>Figure illustrates how various stakeholders might participate in eliciting the three levels of requirements.</a:t>
            </a:r>
            <a:endParaRPr sz="2400"/>
          </a:p>
          <a:p>
            <a:pPr indent="-381000" lvl="0" marL="457200" rtl="0" algn="l">
              <a:spcBef>
                <a:spcPts val="0"/>
              </a:spcBef>
              <a:spcAft>
                <a:spcPts val="0"/>
              </a:spcAft>
              <a:buSzPts val="2400"/>
              <a:buChar char="•"/>
            </a:pPr>
            <a:r>
              <a:rPr lang="en-US" sz="2400"/>
              <a:t>Different organizations use a variety of names for the roles involved in these activities </a:t>
            </a:r>
            <a:r>
              <a:rPr lang="en-US" sz="2400"/>
              <a:t>depending on whether the developing organization is an internal corporate entity or a company building software for commercial use.</a:t>
            </a:r>
            <a:endParaRPr sz="2400"/>
          </a:p>
          <a:p>
            <a:pPr indent="-381000" lvl="0" marL="457200" rtl="0" algn="l">
              <a:spcBef>
                <a:spcPts val="0"/>
              </a:spcBef>
              <a:spcAft>
                <a:spcPts val="0"/>
              </a:spcAft>
              <a:buSzPts val="2400"/>
              <a:buChar char="•"/>
            </a:pPr>
            <a:r>
              <a:rPr lang="en-US" sz="2400"/>
              <a:t>think about who performs these activities in your organization.</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 Three Levels</a:t>
            </a:r>
            <a:endParaRPr sz="3600"/>
          </a:p>
        </p:txBody>
      </p:sp>
      <p:sp>
        <p:nvSpPr>
          <p:cNvPr id="301" name="Google Shape;301;p4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Based on an identified business need, a market need, or an exciting new product concept, managers or marketing define the business requirements.</a:t>
            </a:r>
            <a:endParaRPr sz="2400"/>
          </a:p>
          <a:p>
            <a:pPr indent="-381000" lvl="0" marL="457200" rtl="0" algn="l">
              <a:spcBef>
                <a:spcPts val="0"/>
              </a:spcBef>
              <a:spcAft>
                <a:spcPts val="0"/>
              </a:spcAft>
              <a:buSzPts val="2400"/>
              <a:buChar char="•"/>
            </a:pPr>
            <a:r>
              <a:rPr lang="en-US" sz="2400"/>
              <a:t>In the corporate environment, a business analyst then typically works with user representatives to identify user requirements.</a:t>
            </a:r>
            <a:endParaRPr sz="2400"/>
          </a:p>
          <a:p>
            <a:pPr indent="-381000" lvl="0" marL="457200" rtl="0" algn="l">
              <a:spcBef>
                <a:spcPts val="0"/>
              </a:spcBef>
              <a:spcAft>
                <a:spcPts val="0"/>
              </a:spcAft>
              <a:buSzPts val="2400"/>
              <a:buChar char="•"/>
            </a:pPr>
            <a:r>
              <a:rPr lang="en-US" sz="2400"/>
              <a:t>Companies developing commercial products often identify a product manager to determine what features to include in the new product.</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 Three Levels</a:t>
            </a:r>
            <a:endParaRPr sz="3600"/>
          </a:p>
        </p:txBody>
      </p:sp>
      <p:sp>
        <p:nvSpPr>
          <p:cNvPr id="307" name="Google Shape;307;p5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Each user requirement and feature must align with accomplishing the business requirements.</a:t>
            </a:r>
            <a:endParaRPr sz="2400"/>
          </a:p>
          <a:p>
            <a:pPr indent="-381000" lvl="0" marL="457200" rtl="0" algn="l">
              <a:spcBef>
                <a:spcPts val="0"/>
              </a:spcBef>
              <a:spcAft>
                <a:spcPts val="0"/>
              </a:spcAft>
              <a:buSzPts val="2400"/>
              <a:buChar char="•"/>
            </a:pPr>
            <a:r>
              <a:rPr lang="en-US" sz="2400"/>
              <a:t>From the user requirements, the BA or product manager derives the functionality that will let users achieve their goals.</a:t>
            </a:r>
            <a:endParaRPr sz="2400"/>
          </a:p>
          <a:p>
            <a:pPr indent="-381000" lvl="0" marL="457200" rtl="0" algn="l">
              <a:spcBef>
                <a:spcPts val="0"/>
              </a:spcBef>
              <a:spcAft>
                <a:spcPts val="0"/>
              </a:spcAft>
              <a:buSzPts val="2400"/>
              <a:buChar char="•"/>
            </a:pPr>
            <a:r>
              <a:rPr lang="en-US" sz="2400"/>
              <a:t>Developers use the functional and nonfunctional requirements to design solutions that implement the necessary functionality, within the limits that the constraints impose.</a:t>
            </a:r>
            <a:endParaRPr sz="2400"/>
          </a:p>
          <a:p>
            <a:pPr indent="-381000" lvl="0" marL="457200" rtl="0" algn="l">
              <a:spcBef>
                <a:spcPts val="0"/>
              </a:spcBef>
              <a:spcAft>
                <a:spcPts val="0"/>
              </a:spcAft>
              <a:buSzPts val="2400"/>
              <a:buChar char="•"/>
            </a:pPr>
            <a:r>
              <a:rPr lang="en-US" sz="2400"/>
              <a:t>Testers determine how to verify whether the requirements were correctly implemented.</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 Three Levels</a:t>
            </a:r>
            <a:endParaRPr sz="3600"/>
          </a:p>
        </p:txBody>
      </p:sp>
      <p:sp>
        <p:nvSpPr>
          <p:cNvPr id="313" name="Google Shape;313;p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It’s important to recognize the value of recording vital requirements information in a shareable form, rather than treating it as oral tradition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03" name="Google Shape;103;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Portfolio:</a:t>
            </a:r>
            <a:r>
              <a:rPr lang="en-US" sz="2400"/>
              <a:t> A portfolio refers to a collection of projects, programs, and other initiatives managed as a group to achieve strategic objectives.</a:t>
            </a:r>
            <a:endParaRPr sz="2400"/>
          </a:p>
          <a:p>
            <a:pPr indent="-381000" lvl="0" marL="457200" rtl="0" algn="l">
              <a:spcBef>
                <a:spcPts val="0"/>
              </a:spcBef>
              <a:spcAft>
                <a:spcPts val="0"/>
              </a:spcAft>
              <a:buSzPts val="2400"/>
              <a:buChar char="•"/>
            </a:pPr>
            <a:r>
              <a:rPr lang="en-US" sz="2400"/>
              <a:t>A high-level business objective of the organization that builds a product of a customer who procures it.</a:t>
            </a:r>
            <a:endParaRPr sz="2400"/>
          </a:p>
          <a:p>
            <a:pPr indent="0" lvl="0" marL="457200" rtl="0" algn="l">
              <a:spcBef>
                <a:spcPts val="0"/>
              </a:spcBef>
              <a:spcAft>
                <a:spcPts val="0"/>
              </a:spcAft>
              <a:buNone/>
            </a:pPr>
            <a:r>
              <a:rPr b="1" lang="en-US" sz="2400"/>
              <a:t>EXAMPLE:</a:t>
            </a:r>
            <a:endParaRPr b="1" sz="2400"/>
          </a:p>
          <a:p>
            <a:pPr indent="-381000" lvl="0" marL="457200" rtl="0" algn="l">
              <a:spcBef>
                <a:spcPts val="0"/>
              </a:spcBef>
              <a:spcAft>
                <a:spcPts val="0"/>
              </a:spcAft>
              <a:buSzPts val="2400"/>
              <a:buChar char="•"/>
            </a:pPr>
            <a:r>
              <a:rPr lang="en-US" sz="2400"/>
              <a:t>The software development company "TechSolutions" has a portfolio focused on providing digital transformation solutions for various industries.</a:t>
            </a:r>
            <a:endParaRPr sz="2400"/>
          </a:p>
          <a:p>
            <a:pPr indent="-381000" lvl="0" marL="457200" rtl="0" algn="l">
              <a:spcBef>
                <a:spcPts val="0"/>
              </a:spcBef>
              <a:spcAft>
                <a:spcPts val="0"/>
              </a:spcAft>
              <a:buSzPts val="2400"/>
              <a:buChar char="•"/>
            </a:pPr>
            <a:r>
              <a:rPr lang="en-US" sz="2400"/>
              <a:t>Within this portfolio, TechSolutions has several projects and programs, each contributing to the overall goal of enabling digital transformation for its clients:</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Major Requirement Deliverables</a:t>
            </a:r>
            <a:endParaRPr sz="3600"/>
          </a:p>
        </p:txBody>
      </p:sp>
      <p:sp>
        <p:nvSpPr>
          <p:cNvPr id="319" name="Google Shape;319;p5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Shown earlier, identified three major requirements deliverables:</a:t>
            </a:r>
            <a:endParaRPr sz="2400"/>
          </a:p>
          <a:p>
            <a:pPr indent="-381000" lvl="1" marL="914400" rtl="0" algn="l">
              <a:spcBef>
                <a:spcPts val="0"/>
              </a:spcBef>
              <a:spcAft>
                <a:spcPts val="0"/>
              </a:spcAft>
              <a:buSzPts val="2400"/>
              <a:buChar char="–"/>
            </a:pPr>
            <a:r>
              <a:rPr lang="en-US" sz="2400"/>
              <a:t>Vision and scope document</a:t>
            </a:r>
            <a:endParaRPr sz="2400"/>
          </a:p>
          <a:p>
            <a:pPr indent="-381000" lvl="1" marL="914400" rtl="0" algn="l">
              <a:spcBef>
                <a:spcPts val="0"/>
              </a:spcBef>
              <a:spcAft>
                <a:spcPts val="0"/>
              </a:spcAft>
              <a:buSzPts val="2400"/>
              <a:buChar char="–"/>
            </a:pPr>
            <a:r>
              <a:rPr lang="en-US" sz="2400"/>
              <a:t>User requirements document, and</a:t>
            </a:r>
            <a:endParaRPr sz="2400"/>
          </a:p>
          <a:p>
            <a:pPr indent="-381000" lvl="1" marL="914400" rtl="0" algn="l">
              <a:spcBef>
                <a:spcPts val="0"/>
              </a:spcBef>
              <a:spcAft>
                <a:spcPts val="0"/>
              </a:spcAft>
              <a:buSzPts val="2400"/>
              <a:buChar char="–"/>
            </a:pPr>
            <a:r>
              <a:rPr lang="en-US" sz="2400"/>
              <a:t>A software requirements specification.</a:t>
            </a:r>
            <a:endParaRPr sz="2400"/>
          </a:p>
          <a:p>
            <a:pPr indent="-381000" lvl="0" marL="457200" rtl="0" algn="l">
              <a:spcBef>
                <a:spcPts val="0"/>
              </a:spcBef>
              <a:spcAft>
                <a:spcPts val="0"/>
              </a:spcAft>
              <a:buSzPts val="2400"/>
              <a:buChar char="•"/>
            </a:pPr>
            <a:r>
              <a:rPr lang="en-US" sz="2400"/>
              <a:t>You do not necessarily need to create three discrete requirements deliverables on each project but combine some of this information, particularly on small projects.</a:t>
            </a:r>
            <a:endParaRPr sz="2400"/>
          </a:p>
          <a:p>
            <a:pPr indent="-381000" lvl="0" marL="457200" rtl="0" algn="l">
              <a:spcBef>
                <a:spcPts val="0"/>
              </a:spcBef>
              <a:spcAft>
                <a:spcPts val="0"/>
              </a:spcAft>
              <a:buSzPts val="2400"/>
              <a:buChar char="•"/>
            </a:pPr>
            <a:r>
              <a:rPr lang="en-US" sz="2400"/>
              <a:t>However, recognize that these three deliverables contain different information, developed at different points in the project, possibly by different people, with different purposes and target audiences.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 Flow</a:t>
            </a:r>
            <a:endParaRPr sz="3600"/>
          </a:p>
        </p:txBody>
      </p:sp>
      <p:sp>
        <p:nvSpPr>
          <p:cNvPr id="325" name="Google Shape;325;p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The model in Figure 1-1 showed a simple top-down flow of requirements information.</a:t>
            </a:r>
            <a:endParaRPr sz="2400"/>
          </a:p>
          <a:p>
            <a:pPr indent="-381000" lvl="0" marL="457200" rtl="0" algn="l">
              <a:spcBef>
                <a:spcPts val="0"/>
              </a:spcBef>
              <a:spcAft>
                <a:spcPts val="0"/>
              </a:spcAft>
              <a:buSzPts val="2400"/>
              <a:buChar char="•"/>
            </a:pPr>
            <a:r>
              <a:rPr lang="en-US" sz="2400"/>
              <a:t>In reality, you should expect cycles and iteration among the business, user, and functional requirements.</a:t>
            </a:r>
            <a:endParaRPr sz="2400"/>
          </a:p>
          <a:p>
            <a:pPr indent="-381000" lvl="0" marL="457200" rtl="0" algn="l">
              <a:spcBef>
                <a:spcPts val="0"/>
              </a:spcBef>
              <a:spcAft>
                <a:spcPts val="0"/>
              </a:spcAft>
              <a:buSzPts val="2400"/>
              <a:buChar char="•"/>
            </a:pPr>
            <a:r>
              <a:rPr lang="en-US" sz="2400"/>
              <a:t>Whenever someone proposes a new feature, user requirement, or bit of functionality, the analyst must ask, “Is this in scope?”</a:t>
            </a:r>
            <a:endParaRPr sz="2400"/>
          </a:p>
          <a:p>
            <a:pPr indent="-381000" lvl="0" marL="457200" rtl="0" algn="l">
              <a:spcBef>
                <a:spcPts val="0"/>
              </a:spcBef>
              <a:spcAft>
                <a:spcPts val="0"/>
              </a:spcAft>
              <a:buSzPts val="2400"/>
              <a:buChar char="•"/>
            </a:pPr>
            <a:r>
              <a:rPr lang="en-US" sz="2400"/>
              <a:t>If the answer is “yes,” the requirement belongs in the specification.</a:t>
            </a:r>
            <a:endParaRPr sz="2400"/>
          </a:p>
          <a:p>
            <a:pPr indent="-381000" lvl="0" marL="457200" rtl="0" algn="l">
              <a:spcBef>
                <a:spcPts val="0"/>
              </a:spcBef>
              <a:spcAft>
                <a:spcPts val="0"/>
              </a:spcAft>
              <a:buSzPts val="2400"/>
              <a:buChar char="•"/>
            </a:pPr>
            <a:r>
              <a:rPr lang="en-US" sz="2400"/>
              <a:t>If the answer is “no,” it does not, at least not for the forthcoming release or iteration.</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 Flow</a:t>
            </a:r>
            <a:endParaRPr sz="3600"/>
          </a:p>
        </p:txBody>
      </p:sp>
      <p:sp>
        <p:nvSpPr>
          <p:cNvPr id="331" name="Google Shape;331;p5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The third possible answer is “no, but it supports the business objectives, so it ought to be.</a:t>
            </a:r>
            <a:endParaRPr sz="2400"/>
          </a:p>
          <a:p>
            <a:pPr indent="-381000" lvl="0" marL="457200" rtl="0" algn="l">
              <a:spcBef>
                <a:spcPts val="0"/>
              </a:spcBef>
              <a:spcAft>
                <a:spcPts val="0"/>
              </a:spcAft>
              <a:buSzPts val="2400"/>
              <a:buChar char="•"/>
            </a:pPr>
            <a:r>
              <a:rPr lang="en-US" sz="2400"/>
              <a:t>In that case, whoever controls the project scope—the project sponsor, project manager, or product owner—must decide whether to increase the current project’s or iteration’s scope to accommodate the new requirement.</a:t>
            </a:r>
            <a:endParaRPr sz="2400"/>
          </a:p>
          <a:p>
            <a:pPr indent="-381000" lvl="0" marL="457200" rtl="0" algn="l">
              <a:spcBef>
                <a:spcPts val="0"/>
              </a:spcBef>
              <a:spcAft>
                <a:spcPts val="0"/>
              </a:spcAft>
              <a:buSzPts val="2400"/>
              <a:buChar char="•"/>
            </a:pPr>
            <a:r>
              <a:rPr lang="en-US" sz="2400"/>
              <a:t>This is a business decision that has implications for the project’s schedule and budget and might demand trade-offs with other capabilities.</a:t>
            </a:r>
            <a:endParaRPr sz="2400"/>
          </a:p>
          <a:p>
            <a:pPr indent="-381000" lvl="0" marL="457200" rtl="0" algn="l">
              <a:spcBef>
                <a:spcPts val="0"/>
              </a:spcBef>
              <a:spcAft>
                <a:spcPts val="0"/>
              </a:spcAft>
              <a:buSzPts val="2400"/>
              <a:buChar char="•"/>
            </a:pPr>
            <a:r>
              <a:rPr lang="en-US" sz="2400"/>
              <a:t>An effective change process that includes impact analysis ensures that the right people make informed business decisions about which changes to accept and that the associated costs in time, resources, or feature trade-offs are addressed.</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Product vs Project Requirement</a:t>
            </a:r>
            <a:endParaRPr sz="3600"/>
          </a:p>
        </p:txBody>
      </p:sp>
      <p:sp>
        <p:nvSpPr>
          <p:cNvPr id="337" name="Google Shape;337;p5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Properties of a software system to be built are called </a:t>
            </a:r>
            <a:r>
              <a:rPr b="1" lang="en-US" sz="2400"/>
              <a:t>Product requirements</a:t>
            </a:r>
            <a:r>
              <a:rPr lang="en-US" sz="2400"/>
              <a:t>.</a:t>
            </a:r>
            <a:endParaRPr sz="2400"/>
          </a:p>
          <a:p>
            <a:pPr indent="-381000" lvl="0" marL="457200" rtl="0" algn="l">
              <a:spcBef>
                <a:spcPts val="0"/>
              </a:spcBef>
              <a:spcAft>
                <a:spcPts val="0"/>
              </a:spcAft>
              <a:buSzPts val="2400"/>
              <a:buChar char="•"/>
            </a:pPr>
            <a:r>
              <a:rPr lang="en-US" sz="2400"/>
              <a:t>An SRS houses the product requirements</a:t>
            </a:r>
            <a:endParaRPr sz="2400"/>
          </a:p>
          <a:p>
            <a:pPr indent="-381000" lvl="0" marL="457200" rtl="0" algn="l">
              <a:spcBef>
                <a:spcPts val="0"/>
              </a:spcBef>
              <a:spcAft>
                <a:spcPts val="0"/>
              </a:spcAft>
              <a:buSzPts val="2400"/>
              <a:buChar char="•"/>
            </a:pPr>
            <a:r>
              <a:rPr lang="en-US" sz="2400"/>
              <a:t>It should not include design or implementation details (other than known constraints), project plans, test plans, or similar information.</a:t>
            </a:r>
            <a:endParaRPr sz="2400"/>
          </a:p>
          <a:p>
            <a:pPr indent="-381000" lvl="0" marL="457200" rtl="0" algn="l">
              <a:spcBef>
                <a:spcPts val="0"/>
              </a:spcBef>
              <a:spcAft>
                <a:spcPts val="0"/>
              </a:spcAft>
              <a:buSzPts val="2400"/>
              <a:buChar char="•"/>
            </a:pPr>
            <a:r>
              <a:rPr lang="en-US" sz="2400"/>
              <a:t>Such items are part of Project requirements.</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Product vs Project Requirement</a:t>
            </a:r>
            <a:endParaRPr sz="3600"/>
          </a:p>
        </p:txBody>
      </p:sp>
      <p:sp>
        <p:nvSpPr>
          <p:cNvPr id="343" name="Google Shape;343;p5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Project requirements</a:t>
            </a:r>
            <a:r>
              <a:rPr lang="en-US" sz="2400"/>
              <a:t> include:</a:t>
            </a:r>
            <a:endParaRPr sz="2400"/>
          </a:p>
          <a:p>
            <a:pPr indent="-381000" lvl="1" marL="914400" rtl="0" algn="l">
              <a:spcBef>
                <a:spcPts val="0"/>
              </a:spcBef>
              <a:spcAft>
                <a:spcPts val="0"/>
              </a:spcAft>
              <a:buSzPts val="2400"/>
              <a:buChar char="–"/>
            </a:pPr>
            <a:r>
              <a:rPr lang="en-US" sz="2400"/>
              <a:t>Physical resources the development team needs</a:t>
            </a:r>
            <a:endParaRPr sz="2400"/>
          </a:p>
          <a:p>
            <a:pPr indent="0" lvl="0" marL="914400" rtl="0" algn="l">
              <a:spcBef>
                <a:spcPts val="0"/>
              </a:spcBef>
              <a:spcAft>
                <a:spcPts val="0"/>
              </a:spcAft>
              <a:buNone/>
            </a:pPr>
            <a:r>
              <a:rPr lang="en-US" sz="2400"/>
              <a:t>(such as workstations, special hardware devices, testing labs, testing tools and equipment, team rooms, and videoconferencing equipment.)</a:t>
            </a:r>
            <a:endParaRPr sz="2400"/>
          </a:p>
          <a:p>
            <a:pPr indent="0" lvl="0" marL="914400" rtl="0" algn="l">
              <a:spcBef>
                <a:spcPts val="0"/>
              </a:spcBef>
              <a:spcAft>
                <a:spcPts val="0"/>
              </a:spcAft>
              <a:buNone/>
            </a:pPr>
            <a:r>
              <a:t/>
            </a:r>
            <a:endParaRPr sz="2400"/>
          </a:p>
          <a:p>
            <a:pPr indent="-381000" lvl="1" marL="914400" rtl="0" algn="l">
              <a:spcBef>
                <a:spcPts val="0"/>
              </a:spcBef>
              <a:spcAft>
                <a:spcPts val="0"/>
              </a:spcAft>
              <a:buSzPts val="2400"/>
              <a:buChar char="–"/>
            </a:pPr>
            <a:r>
              <a:rPr lang="en-US" sz="2400"/>
              <a:t>Staff training needs.</a:t>
            </a:r>
            <a:endParaRPr sz="2400"/>
          </a:p>
          <a:p>
            <a:pPr indent="0" lvl="0" marL="914400" rtl="0" algn="l">
              <a:spcBef>
                <a:spcPts val="0"/>
              </a:spcBef>
              <a:spcAft>
                <a:spcPts val="0"/>
              </a:spcAft>
              <a:buNone/>
            </a:pPr>
            <a:r>
              <a:t/>
            </a:r>
            <a:endParaRPr sz="2400"/>
          </a:p>
          <a:p>
            <a:pPr indent="-381000" lvl="1" marL="914400" rtl="0" algn="l">
              <a:spcBef>
                <a:spcPts val="0"/>
              </a:spcBef>
              <a:spcAft>
                <a:spcPts val="0"/>
              </a:spcAft>
              <a:buSzPts val="2400"/>
              <a:buChar char="–"/>
            </a:pPr>
            <a:r>
              <a:rPr lang="en-US" sz="2400"/>
              <a:t>User documentation</a:t>
            </a:r>
            <a:endParaRPr sz="2400"/>
          </a:p>
          <a:p>
            <a:pPr indent="0" lvl="0" marL="914400" rtl="0" algn="l">
              <a:spcBef>
                <a:spcPts val="0"/>
              </a:spcBef>
              <a:spcAft>
                <a:spcPts val="0"/>
              </a:spcAft>
              <a:buNone/>
            </a:pPr>
            <a:r>
              <a:rPr lang="en-US" sz="2400"/>
              <a:t>(including training materials, tutorials, reference manuals, and release notes.)</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Product vs Project Requirement</a:t>
            </a:r>
            <a:endParaRPr sz="3600"/>
          </a:p>
        </p:txBody>
      </p:sp>
      <p:sp>
        <p:nvSpPr>
          <p:cNvPr id="349" name="Google Shape;349;p5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Project requirements</a:t>
            </a:r>
            <a:r>
              <a:rPr lang="en-US" sz="2400"/>
              <a:t> include:</a:t>
            </a:r>
            <a:endParaRPr sz="2400"/>
          </a:p>
          <a:p>
            <a:pPr indent="-381000" lvl="1" marL="914400" rtl="0" algn="l">
              <a:spcBef>
                <a:spcPts val="0"/>
              </a:spcBef>
              <a:spcAft>
                <a:spcPts val="0"/>
              </a:spcAft>
              <a:buSzPts val="2400"/>
              <a:buChar char="–"/>
            </a:pPr>
            <a:r>
              <a:rPr lang="en-US" sz="2400"/>
              <a:t>Support documentation</a:t>
            </a:r>
            <a:endParaRPr sz="2400"/>
          </a:p>
          <a:p>
            <a:pPr indent="0" lvl="0" marL="914400" rtl="0" algn="l">
              <a:spcBef>
                <a:spcPts val="0"/>
              </a:spcBef>
              <a:spcAft>
                <a:spcPts val="0"/>
              </a:spcAft>
              <a:buNone/>
            </a:pPr>
            <a:r>
              <a:rPr lang="en-US" sz="2400"/>
              <a:t>(such as help desk resources and field maintenance and service information for hardware devices.)</a:t>
            </a:r>
            <a:endParaRPr sz="2400"/>
          </a:p>
          <a:p>
            <a:pPr indent="0" lvl="0" marL="914400" rtl="0" algn="l">
              <a:spcBef>
                <a:spcPts val="0"/>
              </a:spcBef>
              <a:spcAft>
                <a:spcPts val="0"/>
              </a:spcAft>
              <a:buNone/>
            </a:pPr>
            <a:r>
              <a:t/>
            </a:r>
            <a:endParaRPr sz="2400"/>
          </a:p>
          <a:p>
            <a:pPr indent="-381000" lvl="1" marL="914400" rtl="0" algn="l">
              <a:spcBef>
                <a:spcPts val="0"/>
              </a:spcBef>
              <a:spcAft>
                <a:spcPts val="0"/>
              </a:spcAft>
              <a:buSzPts val="2400"/>
              <a:buChar char="–"/>
            </a:pPr>
            <a:r>
              <a:rPr lang="en-US" sz="2400"/>
              <a:t>Infrastructure changes</a:t>
            </a:r>
            <a:endParaRPr sz="2400"/>
          </a:p>
          <a:p>
            <a:pPr indent="0" lvl="0" marL="914400" rtl="0" algn="l">
              <a:spcBef>
                <a:spcPts val="0"/>
              </a:spcBef>
              <a:spcAft>
                <a:spcPts val="0"/>
              </a:spcAft>
              <a:buNone/>
            </a:pPr>
            <a:r>
              <a:rPr lang="en-US" sz="2400"/>
              <a:t>(needed in the operating environment.)</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Product vs Project Requirement</a:t>
            </a:r>
            <a:endParaRPr sz="3600"/>
          </a:p>
        </p:txBody>
      </p:sp>
      <p:sp>
        <p:nvSpPr>
          <p:cNvPr id="355" name="Google Shape;355;p5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Project requirements include:</a:t>
            </a:r>
            <a:endParaRPr sz="2400"/>
          </a:p>
          <a:p>
            <a:pPr indent="-381000" lvl="1" marL="914400" rtl="0" algn="l">
              <a:spcBef>
                <a:spcPts val="0"/>
              </a:spcBef>
              <a:spcAft>
                <a:spcPts val="0"/>
              </a:spcAft>
              <a:buSzPts val="2400"/>
              <a:buChar char="–"/>
            </a:pPr>
            <a:r>
              <a:rPr lang="en-US" sz="2400"/>
              <a:t>Requirements and procedures for releasing the product, (installing it in the operating environment, configuring it, and testing the installation.)</a:t>
            </a:r>
            <a:endParaRPr sz="2400"/>
          </a:p>
          <a:p>
            <a:pPr indent="0" lvl="0" marL="914400" rtl="0" algn="l">
              <a:spcBef>
                <a:spcPts val="0"/>
              </a:spcBef>
              <a:spcAft>
                <a:spcPts val="0"/>
              </a:spcAft>
              <a:buNone/>
            </a:pPr>
            <a:r>
              <a:t/>
            </a:r>
            <a:endParaRPr sz="2400"/>
          </a:p>
          <a:p>
            <a:pPr indent="-381000" lvl="1" marL="914400" rtl="0" algn="l">
              <a:spcBef>
                <a:spcPts val="0"/>
              </a:spcBef>
              <a:spcAft>
                <a:spcPts val="0"/>
              </a:spcAft>
              <a:buSzPts val="2400"/>
              <a:buChar char="–"/>
            </a:pPr>
            <a:r>
              <a:rPr lang="en-US" sz="2400"/>
              <a:t>Requirements and procedures for transitioning from an old system to a new one</a:t>
            </a:r>
            <a:endParaRPr sz="2400"/>
          </a:p>
          <a:p>
            <a:pPr indent="0" lvl="0" marL="914400" rtl="0" algn="l">
              <a:spcBef>
                <a:spcPts val="0"/>
              </a:spcBef>
              <a:spcAft>
                <a:spcPts val="0"/>
              </a:spcAft>
              <a:buNone/>
            </a:pPr>
            <a:r>
              <a:rPr lang="en-US" sz="2400"/>
              <a:t>(Such as data migration and conversion requirements, security setup, production cutover, and training to close skills gaps; these are sometimes called </a:t>
            </a:r>
            <a:r>
              <a:rPr b="1" lang="en-US" sz="2400"/>
              <a:t>transition requirements</a:t>
            </a:r>
            <a:r>
              <a:rPr lang="en-US" sz="2400"/>
              <a:t>.)</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Product vs Project Requirement</a:t>
            </a:r>
            <a:endParaRPr sz="3600"/>
          </a:p>
        </p:txBody>
      </p:sp>
      <p:sp>
        <p:nvSpPr>
          <p:cNvPr id="361" name="Google Shape;361;p5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Project requirements include:</a:t>
            </a:r>
            <a:endParaRPr sz="2400"/>
          </a:p>
          <a:p>
            <a:pPr indent="-381000" lvl="1" marL="914400" rtl="0" algn="l">
              <a:spcBef>
                <a:spcPts val="0"/>
              </a:spcBef>
              <a:spcAft>
                <a:spcPts val="0"/>
              </a:spcAft>
              <a:buSzPts val="2400"/>
              <a:buChar char="–"/>
            </a:pPr>
            <a:r>
              <a:rPr lang="en-US" sz="2400"/>
              <a:t>Product certification and compliance requirements.</a:t>
            </a:r>
            <a:endParaRPr sz="2400"/>
          </a:p>
          <a:p>
            <a:pPr indent="-381000" lvl="1" marL="914400" rtl="0" algn="l">
              <a:spcBef>
                <a:spcPts val="0"/>
              </a:spcBef>
              <a:spcAft>
                <a:spcPts val="0"/>
              </a:spcAft>
              <a:buSzPts val="2400"/>
              <a:buChar char="–"/>
            </a:pPr>
            <a:r>
              <a:rPr lang="en-US" sz="2400"/>
              <a:t>Revised policies, processes, organizational structures, and similar documents.</a:t>
            </a:r>
            <a:endParaRPr sz="2400"/>
          </a:p>
          <a:p>
            <a:pPr indent="-381000" lvl="1" marL="914400" rtl="0" algn="l">
              <a:spcBef>
                <a:spcPts val="0"/>
              </a:spcBef>
              <a:spcAft>
                <a:spcPts val="0"/>
              </a:spcAft>
              <a:buSzPts val="2400"/>
              <a:buChar char="–"/>
            </a:pPr>
            <a:r>
              <a:rPr lang="en-US" sz="2400"/>
              <a:t>Sourcing, acquisition, and licensing of third-party software and hardware components.</a:t>
            </a:r>
            <a:endParaRPr sz="2400"/>
          </a:p>
          <a:p>
            <a:pPr indent="-381000" lvl="1" marL="914400" rtl="0" algn="l">
              <a:spcBef>
                <a:spcPts val="0"/>
              </a:spcBef>
              <a:spcAft>
                <a:spcPts val="0"/>
              </a:spcAft>
              <a:buSzPts val="2400"/>
              <a:buChar char="–"/>
            </a:pPr>
            <a:r>
              <a:rPr lang="en-US" sz="2400"/>
              <a:t>Beta testing, manufacturing, packaging, marketing, and distribution requirements.</a:t>
            </a:r>
            <a:endParaRPr sz="2400"/>
          </a:p>
          <a:p>
            <a:pPr indent="-381000" lvl="1" marL="914400" rtl="0" algn="l">
              <a:spcBef>
                <a:spcPts val="0"/>
              </a:spcBef>
              <a:spcAft>
                <a:spcPts val="0"/>
              </a:spcAft>
              <a:buSzPts val="2400"/>
              <a:buChar char="–"/>
            </a:pPr>
            <a:r>
              <a:rPr lang="en-US" sz="2400"/>
              <a:t>Requirements for obtaining legal protection</a:t>
            </a:r>
            <a:endParaRPr sz="2400"/>
          </a:p>
          <a:p>
            <a:pPr indent="0" lvl="0" marL="914400" rtl="0" algn="l">
              <a:spcBef>
                <a:spcPts val="0"/>
              </a:spcBef>
              <a:spcAft>
                <a:spcPts val="0"/>
              </a:spcAft>
              <a:buNone/>
            </a:pPr>
            <a:r>
              <a:rPr lang="en-US" sz="2400"/>
              <a:t>(patents, trademarks, or copyrights for intellectual property related to the software.)</a:t>
            </a: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 Engineering</a:t>
            </a:r>
            <a:endParaRPr sz="3600"/>
          </a:p>
        </p:txBody>
      </p:sp>
      <p:pic>
        <p:nvPicPr>
          <p:cNvPr id="367" name="Google Shape;367;p60"/>
          <p:cNvPicPr preferRelativeResize="0"/>
          <p:nvPr/>
        </p:nvPicPr>
        <p:blipFill>
          <a:blip r:embed="rId3">
            <a:alphaModFix/>
          </a:blip>
          <a:stretch>
            <a:fillRect/>
          </a:stretch>
        </p:blipFill>
        <p:spPr>
          <a:xfrm>
            <a:off x="166688" y="1400175"/>
            <a:ext cx="8810625" cy="40576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Requirements Development</a:t>
            </a:r>
            <a:endParaRPr sz="3600"/>
          </a:p>
        </p:txBody>
      </p:sp>
      <p:sp>
        <p:nvSpPr>
          <p:cNvPr id="373" name="Google Shape;373;p6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These subdisciplines encompass all the activities involved with exploring, evaluating, documenting, and confirming the requirements for a product.</a:t>
            </a:r>
            <a:endParaRPr sz="2400"/>
          </a:p>
          <a:p>
            <a:pPr indent="-381000" lvl="0" marL="457200" rtl="0" algn="l">
              <a:spcBef>
                <a:spcPts val="0"/>
              </a:spcBef>
              <a:spcAft>
                <a:spcPts val="0"/>
              </a:spcAft>
              <a:buSzPts val="2400"/>
              <a:buChar char="•"/>
            </a:pPr>
            <a:r>
              <a:rPr lang="en-US" sz="2400"/>
              <a:t>Following are the essential actions in each subdiscipline.</a:t>
            </a:r>
            <a:endParaRPr sz="2400"/>
          </a:p>
          <a:p>
            <a:pPr indent="0" lvl="0" marL="457200" rtl="0" algn="l">
              <a:spcBef>
                <a:spcPts val="0"/>
              </a:spcBef>
              <a:spcAft>
                <a:spcPts val="0"/>
              </a:spcAft>
              <a:buNone/>
            </a:pPr>
            <a:r>
              <a:t/>
            </a:r>
            <a:endParaRPr b="1" sz="2400"/>
          </a:p>
          <a:p>
            <a:pPr indent="-381000" lvl="0" marL="457200" rtl="0" algn="l">
              <a:spcBef>
                <a:spcPts val="0"/>
              </a:spcBef>
              <a:spcAft>
                <a:spcPts val="0"/>
              </a:spcAft>
              <a:buSzPts val="2400"/>
              <a:buChar char="•"/>
            </a:pPr>
            <a:r>
              <a:rPr b="1" lang="en-US" sz="2400"/>
              <a:t>Elicitation:</a:t>
            </a:r>
            <a:r>
              <a:rPr lang="en-US" sz="2400"/>
              <a:t> encompasses all of the activities involved with discovering requirements, such as interviews, workshops, document analysis, prototyping, and others.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b="1" lang="en-US" sz="2400"/>
              <a:t>Analyzing:</a:t>
            </a:r>
            <a:r>
              <a:rPr lang="en-US" sz="2400"/>
              <a:t> requirements involves reaching a richer and more precise understanding of each requirement and representing sets of requirements in multiple ways.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09" name="Google Shape;109;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E-Commerce Platform Enhancement Program:</a:t>
            </a:r>
            <a:endParaRPr b="1" sz="2400"/>
          </a:p>
          <a:p>
            <a:pPr indent="0" lvl="0" marL="457200" rtl="0" algn="l">
              <a:spcBef>
                <a:spcPts val="0"/>
              </a:spcBef>
              <a:spcAft>
                <a:spcPts val="0"/>
              </a:spcAft>
              <a:buNone/>
            </a:pPr>
            <a:r>
              <a:rPr lang="en-US" sz="2400"/>
              <a:t>It involves optimizing checkout processes, integrating with third-party payment gateways, and implementing personalized product recommendations.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b="1" lang="en-US" sz="2400"/>
              <a:t>Mobile App Development Projects:</a:t>
            </a:r>
            <a:endParaRPr b="1" sz="2400"/>
          </a:p>
          <a:p>
            <a:pPr indent="0" lvl="0" marL="457200" rtl="0" algn="l">
              <a:spcBef>
                <a:spcPts val="0"/>
              </a:spcBef>
              <a:spcAft>
                <a:spcPts val="0"/>
              </a:spcAft>
              <a:buNone/>
            </a:pPr>
            <a:r>
              <a:rPr lang="en-US" sz="2400"/>
              <a:t>These projects might include creating customer-facing apps, employee collaboration apps, and apps for data collection in the field.</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Requirements Development</a:t>
            </a:r>
            <a:endParaRPr sz="3600"/>
          </a:p>
        </p:txBody>
      </p:sp>
      <p:sp>
        <p:nvSpPr>
          <p:cNvPr id="379" name="Google Shape;379;p6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Requirements </a:t>
            </a:r>
            <a:r>
              <a:rPr b="1" lang="en-US" sz="2400"/>
              <a:t>Specification:</a:t>
            </a:r>
            <a:r>
              <a:rPr lang="en-US" sz="2400"/>
              <a:t> involves representing and storing the collected requirements knowledge in a persistent and well-organized fashion.</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Requirements </a:t>
            </a:r>
            <a:r>
              <a:rPr b="1" lang="en-US" sz="2400"/>
              <a:t>Validation:</a:t>
            </a:r>
            <a:r>
              <a:rPr lang="en-US" sz="2400"/>
              <a:t> confirms that you have the correct set of requirements information that will enable developers to build a solution that satisfies the business objectives.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Iteration is a key to requirements development success.</a:t>
            </a:r>
            <a:endParaRPr sz="2400"/>
          </a:p>
          <a:p>
            <a:pPr indent="-381000" lvl="0" marL="457200" rtl="0" algn="l">
              <a:spcBef>
                <a:spcPts val="0"/>
              </a:spcBef>
              <a:spcAft>
                <a:spcPts val="0"/>
              </a:spcAft>
              <a:buSzPts val="2400"/>
              <a:buChar char="•"/>
            </a:pPr>
            <a:r>
              <a:rPr lang="en-US" sz="2400"/>
              <a:t>Plan for progressively refining high-level requirements into more precision and detail</a:t>
            </a:r>
            <a:endParaRPr sz="2400"/>
          </a:p>
          <a:p>
            <a:pPr indent="-381000" lvl="0" marL="457200" rtl="0" algn="l">
              <a:spcBef>
                <a:spcPts val="0"/>
              </a:spcBef>
              <a:spcAft>
                <a:spcPts val="0"/>
              </a:spcAft>
              <a:buSzPts val="2400"/>
              <a:buChar char="•"/>
            </a:pPr>
            <a:r>
              <a:rPr lang="en-US" sz="2400"/>
              <a:t>Confirm correctness with users.</a:t>
            </a:r>
            <a:endParaRPr sz="2400"/>
          </a:p>
          <a:p>
            <a:pPr indent="-381000" lvl="0" marL="457200" rtl="0" algn="l">
              <a:spcBef>
                <a:spcPts val="0"/>
              </a:spcBef>
              <a:spcAft>
                <a:spcPts val="0"/>
              </a:spcAft>
              <a:buSzPts val="2400"/>
              <a:buChar char="•"/>
            </a:pPr>
            <a:r>
              <a:rPr lang="en-US" sz="2400"/>
              <a:t>This takes time and it can be frustrating.</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Requirements Management</a:t>
            </a:r>
            <a:endParaRPr sz="3600"/>
          </a:p>
        </p:txBody>
      </p:sp>
      <p:sp>
        <p:nvSpPr>
          <p:cNvPr id="385" name="Google Shape;385;p6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t>Requirements management activities include the following:</a:t>
            </a:r>
            <a:endParaRPr sz="2400"/>
          </a:p>
          <a:p>
            <a:pPr indent="-381000" lvl="0" marL="457200" rtl="0" algn="l">
              <a:spcBef>
                <a:spcPts val="0"/>
              </a:spcBef>
              <a:spcAft>
                <a:spcPts val="0"/>
              </a:spcAft>
              <a:buSzPts val="2400"/>
              <a:buChar char="•"/>
            </a:pPr>
            <a:r>
              <a:rPr lang="en-US" sz="2400"/>
              <a:t>Defining the requirements baseline</a:t>
            </a:r>
            <a:endParaRPr sz="2400"/>
          </a:p>
          <a:p>
            <a:pPr indent="0" lvl="0" marL="457200" rtl="0" algn="l">
              <a:spcBef>
                <a:spcPts val="0"/>
              </a:spcBef>
              <a:spcAft>
                <a:spcPts val="0"/>
              </a:spcAft>
              <a:buNone/>
            </a:pPr>
            <a:r>
              <a:rPr lang="en-US" sz="2400"/>
              <a:t>(A snapshot in time that represents an agreed-upon, reviewed, and approved set of functional and nonfunctional requirements, often for a specific product release or development iteration)</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Evaluating the impact of proposed requirements changes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Incorporating approved changes into the project</a:t>
            </a:r>
            <a:endParaRPr sz="2400"/>
          </a:p>
          <a:p>
            <a:pPr indent="0" lvl="0" marL="457200" rtl="0" algn="l">
              <a:spcBef>
                <a:spcPts val="0"/>
              </a:spcBef>
              <a:spcAft>
                <a:spcPts val="0"/>
              </a:spcAft>
              <a:buNone/>
            </a:pPr>
            <a:r>
              <a:rPr lang="en-US" sz="2400"/>
              <a:t>(in a controlled way)</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Requirements Management</a:t>
            </a:r>
            <a:endParaRPr sz="3600"/>
          </a:p>
        </p:txBody>
      </p:sp>
      <p:sp>
        <p:nvSpPr>
          <p:cNvPr id="391" name="Google Shape;391;p6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Keeping project plans current with the requirements</a:t>
            </a:r>
            <a:endParaRPr sz="2400"/>
          </a:p>
          <a:p>
            <a:pPr indent="0" lvl="0" marL="457200" rtl="0" algn="l">
              <a:spcBef>
                <a:spcPts val="0"/>
              </a:spcBef>
              <a:spcAft>
                <a:spcPts val="0"/>
              </a:spcAft>
              <a:buNone/>
            </a:pPr>
            <a:r>
              <a:rPr lang="en-US" sz="2400"/>
              <a:t>(as they evolve)</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Negotiating new commitments</a:t>
            </a:r>
            <a:endParaRPr sz="2400"/>
          </a:p>
          <a:p>
            <a:pPr indent="0" lvl="0" marL="457200" rtl="0" algn="l">
              <a:spcBef>
                <a:spcPts val="0"/>
              </a:spcBef>
              <a:spcAft>
                <a:spcPts val="0"/>
              </a:spcAft>
              <a:buNone/>
            </a:pPr>
            <a:r>
              <a:rPr lang="en-US" sz="2400"/>
              <a:t>(based on the estimated impact of requirements changes)</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Requirements Management</a:t>
            </a:r>
            <a:endParaRPr sz="3600"/>
          </a:p>
        </p:txBody>
      </p:sp>
      <p:sp>
        <p:nvSpPr>
          <p:cNvPr id="397" name="Google Shape;397;p6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t>What, why, and who:</a:t>
            </a:r>
            <a:endParaRPr sz="2400"/>
          </a:p>
          <a:p>
            <a:pPr indent="-381000" lvl="0" marL="457200" rtl="0" algn="l">
              <a:spcBef>
                <a:spcPts val="0"/>
              </a:spcBef>
              <a:spcAft>
                <a:spcPts val="0"/>
              </a:spcAft>
              <a:buSzPts val="2400"/>
              <a:buChar char="•"/>
            </a:pPr>
            <a:r>
              <a:rPr lang="en-US" sz="2400"/>
              <a:t>Defining the relationships and dependencies</a:t>
            </a:r>
            <a:endParaRPr sz="2400"/>
          </a:p>
          <a:p>
            <a:pPr indent="0" lvl="0" marL="457200" rtl="0" algn="l">
              <a:spcBef>
                <a:spcPts val="0"/>
              </a:spcBef>
              <a:spcAft>
                <a:spcPts val="0"/>
              </a:spcAft>
              <a:buNone/>
            </a:pPr>
            <a:r>
              <a:rPr lang="en-US" sz="2400"/>
              <a:t>(that exist between requirements)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Tracing individual requirements</a:t>
            </a:r>
            <a:endParaRPr sz="2400"/>
          </a:p>
          <a:p>
            <a:pPr indent="0" lvl="0" marL="457200" rtl="0" algn="l">
              <a:spcBef>
                <a:spcPts val="0"/>
              </a:spcBef>
              <a:spcAft>
                <a:spcPts val="0"/>
              </a:spcAft>
              <a:buNone/>
            </a:pPr>
            <a:r>
              <a:rPr lang="en-US" sz="2400"/>
              <a:t>(to their corresponding designs, source code, and tests)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Tracking requirements status and change activity</a:t>
            </a:r>
            <a:endParaRPr sz="2400"/>
          </a:p>
          <a:p>
            <a:pPr indent="0" lvl="0" marL="457200" rtl="0" algn="l">
              <a:spcBef>
                <a:spcPts val="0"/>
              </a:spcBef>
              <a:spcAft>
                <a:spcPts val="0"/>
              </a:spcAft>
              <a:buNone/>
            </a:pPr>
            <a:r>
              <a:rPr lang="en-US" sz="2400"/>
              <a:t>(throughout the project)</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Requirements Management</a:t>
            </a:r>
            <a:endParaRPr sz="3600"/>
          </a:p>
        </p:txBody>
      </p:sp>
      <p:sp>
        <p:nvSpPr>
          <p:cNvPr id="403" name="Google Shape;403;p6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Purpose of Requirement Management </a:t>
            </a:r>
            <a:r>
              <a:rPr lang="en-US" sz="2400"/>
              <a:t>is to:</a:t>
            </a:r>
            <a:endParaRPr sz="2400"/>
          </a:p>
          <a:p>
            <a:pPr indent="-381000" lvl="1" marL="914400" rtl="0" algn="l">
              <a:spcBef>
                <a:spcPts val="0"/>
              </a:spcBef>
              <a:spcAft>
                <a:spcPts val="0"/>
              </a:spcAft>
              <a:buSzPts val="2400"/>
              <a:buChar char="–"/>
            </a:pPr>
            <a:r>
              <a:rPr lang="en-US" sz="2400"/>
              <a:t>Anticipate </a:t>
            </a:r>
            <a:r>
              <a:rPr b="1" lang="en-US" sz="2400"/>
              <a:t>and</a:t>
            </a:r>
            <a:endParaRPr b="1" sz="2400"/>
          </a:p>
          <a:p>
            <a:pPr indent="-381000" lvl="1" marL="914400" rtl="0" algn="l">
              <a:spcBef>
                <a:spcPts val="0"/>
              </a:spcBef>
              <a:spcAft>
                <a:spcPts val="0"/>
              </a:spcAft>
              <a:buSzPts val="2400"/>
              <a:buChar char="–"/>
            </a:pPr>
            <a:r>
              <a:rPr lang="en-US" sz="2400"/>
              <a:t>Accommodate</a:t>
            </a:r>
            <a:endParaRPr sz="2400"/>
          </a:p>
          <a:p>
            <a:pPr indent="-381000" lvl="0" marL="457200" rtl="0" algn="l">
              <a:spcBef>
                <a:spcPts val="0"/>
              </a:spcBef>
              <a:spcAft>
                <a:spcPts val="0"/>
              </a:spcAft>
              <a:buSzPts val="2400"/>
              <a:buChar char="•"/>
            </a:pPr>
            <a:r>
              <a:rPr lang="en-US" sz="2400"/>
              <a:t>the very real changes that you can always expect</a:t>
            </a:r>
            <a:endParaRPr sz="2400"/>
          </a:p>
          <a:p>
            <a:pPr indent="0" lvl="0" marL="457200" rtl="0" algn="l">
              <a:spcBef>
                <a:spcPts val="0"/>
              </a:spcBef>
              <a:spcAft>
                <a:spcPts val="0"/>
              </a:spcAft>
              <a:buNone/>
            </a:pPr>
            <a:r>
              <a:rPr lang="en-US" sz="2400"/>
              <a:t>(so as to minimize their disruptive impact on the project.)</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lang="en-US" sz="2400"/>
              <a:t>Following Figure provides another view of the boundary between requirements development and requirements management. </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Requirements development</a:t>
            </a:r>
            <a:endParaRPr sz="3600"/>
          </a:p>
        </p:txBody>
      </p:sp>
      <p:pic>
        <p:nvPicPr>
          <p:cNvPr id="409" name="Google Shape;409;p67"/>
          <p:cNvPicPr preferRelativeResize="0"/>
          <p:nvPr/>
        </p:nvPicPr>
        <p:blipFill>
          <a:blip r:embed="rId3">
            <a:alphaModFix/>
          </a:blip>
          <a:stretch>
            <a:fillRect/>
          </a:stretch>
        </p:blipFill>
        <p:spPr>
          <a:xfrm>
            <a:off x="533400" y="1236575"/>
            <a:ext cx="8112376" cy="5469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15" name="Google Shape;115;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ERP Implementation Program:</a:t>
            </a:r>
            <a:endParaRPr b="1" sz="2400"/>
          </a:p>
          <a:p>
            <a:pPr indent="0" lvl="0" marL="457200" rtl="0" algn="l">
              <a:spcBef>
                <a:spcPts val="0"/>
              </a:spcBef>
              <a:spcAft>
                <a:spcPts val="0"/>
              </a:spcAft>
              <a:buNone/>
            </a:pPr>
            <a:r>
              <a:rPr lang="en-US" sz="2400"/>
              <a:t>This program focuses on implementing enterprise resource planning (ERP) systems for clients to improve their operational efficiency. It includes projects to customize and integrate the ERP solution into the client's existing workflows.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b="1" lang="en-US" sz="2400"/>
              <a:t>Data Analytics and Business Intelligence Projects:</a:t>
            </a:r>
            <a:endParaRPr b="1" sz="2400"/>
          </a:p>
          <a:p>
            <a:pPr indent="0" lvl="0" marL="457200" rtl="0" algn="l">
              <a:spcBef>
                <a:spcPts val="0"/>
              </a:spcBef>
              <a:spcAft>
                <a:spcPts val="0"/>
              </a:spcAft>
              <a:buNone/>
            </a:pPr>
            <a:r>
              <a:rPr lang="en-US" sz="2400"/>
              <a:t>These projects help clients make data-driven decisions by extracting insights from their data.</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21" name="Google Shape;121;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Cloud Migration Initiative:</a:t>
            </a:r>
            <a:endParaRPr b="1" sz="2400"/>
          </a:p>
          <a:p>
            <a:pPr indent="0" lvl="0" marL="457200" rtl="0" algn="l">
              <a:spcBef>
                <a:spcPts val="0"/>
              </a:spcBef>
              <a:spcAft>
                <a:spcPts val="0"/>
              </a:spcAft>
              <a:buNone/>
            </a:pPr>
            <a:r>
              <a:rPr lang="en-US" sz="2400"/>
              <a:t>This initiative involves projects to migrate clients' existing systems and applications to cloud platforms, enhancing scalability and reducing infrastructure costs.</a:t>
            </a:r>
            <a:endParaRPr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b="1" lang="en-US" sz="2400"/>
              <a:t>IoT Solutions Program:</a:t>
            </a:r>
            <a:endParaRPr b="1" sz="2400"/>
          </a:p>
          <a:p>
            <a:pPr indent="0" lvl="0" marL="457200" rtl="0" algn="l">
              <a:spcBef>
                <a:spcPts val="0"/>
              </a:spcBef>
              <a:spcAft>
                <a:spcPts val="0"/>
              </a:spcAft>
              <a:buNone/>
            </a:pPr>
            <a:r>
              <a:rPr lang="en-US" sz="2400"/>
              <a:t>This includes projects like developing connected devices, designing data collection architectures, and building monitoring dashboards.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27" name="Google Shape;127;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Cybersecurity Services:</a:t>
            </a:r>
            <a:endParaRPr b="1" sz="2400"/>
          </a:p>
          <a:p>
            <a:pPr indent="0" lvl="0" marL="457200" rtl="0" algn="l">
              <a:spcBef>
                <a:spcPts val="0"/>
              </a:spcBef>
              <a:spcAft>
                <a:spcPts val="0"/>
              </a:spcAft>
              <a:buNone/>
            </a:pPr>
            <a:r>
              <a:rPr lang="en-US" sz="2400"/>
              <a:t>It </a:t>
            </a:r>
            <a:r>
              <a:rPr lang="en-US" sz="2400"/>
              <a:t>involve penetration testing, security audits, and implementing robust security measures for applications and networks.</a:t>
            </a:r>
            <a:endParaRPr sz="2400"/>
          </a:p>
          <a:p>
            <a:pPr indent="0" lvl="0" marL="457200" rtl="0" algn="l">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3600"/>
              <a:t>BASIC TERMS</a:t>
            </a:r>
            <a:endParaRPr sz="3600"/>
          </a:p>
        </p:txBody>
      </p:sp>
      <p:sp>
        <p:nvSpPr>
          <p:cNvPr id="133" name="Google Shape;133;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b="1" lang="en-US" sz="2400"/>
              <a:t>Program: Digital Transformation Initiative</a:t>
            </a:r>
            <a:endParaRPr b="1" sz="2400"/>
          </a:p>
          <a:p>
            <a:pPr indent="0" lvl="0" marL="457200" rtl="0" algn="l">
              <a:spcBef>
                <a:spcPts val="0"/>
              </a:spcBef>
              <a:spcAft>
                <a:spcPts val="0"/>
              </a:spcAft>
              <a:buNone/>
            </a:pPr>
            <a:r>
              <a:t/>
            </a:r>
            <a:endParaRPr sz="2400"/>
          </a:p>
          <a:p>
            <a:pPr indent="-381000" lvl="0" marL="457200" rtl="0" algn="l">
              <a:spcBef>
                <a:spcPts val="0"/>
              </a:spcBef>
              <a:spcAft>
                <a:spcPts val="0"/>
              </a:spcAft>
              <a:buSzPts val="2400"/>
              <a:buChar char="•"/>
            </a:pPr>
            <a:r>
              <a:rPr b="1" lang="en-US" sz="2400"/>
              <a:t>Description:</a:t>
            </a:r>
            <a:r>
              <a:rPr lang="en-US" sz="2400"/>
              <a:t> This program aims to modernize and enhance the digital presence of various retail clients by delivering a suite of interconnected software solutions.</a:t>
            </a:r>
            <a:endParaRPr sz="2400"/>
          </a:p>
          <a:p>
            <a:pPr indent="0" lvl="0" marL="457200" rtl="0" algn="l">
              <a:spcBef>
                <a:spcPts val="0"/>
              </a:spcBef>
              <a:spcAft>
                <a:spcPts val="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