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Caveat"/>
      <p:regular r:id="rId41"/>
      <p:bold r:id="rId42"/>
    </p:embeddedFont>
    <p:embeddedFont>
      <p:font typeface="Roboto"/>
      <p:regular r:id="rId43"/>
      <p:bold r:id="rId44"/>
      <p:italic r:id="rId45"/>
      <p:boldItalic r:id="rId46"/>
    </p:embeddedFont>
    <p:embeddedFont>
      <p:font typeface="Playfair Display"/>
      <p:regular r:id="rId47"/>
      <p:bold r:id="rId48"/>
      <p:italic r:id="rId49"/>
      <p:boldItalic r:id="rId50"/>
    </p:embeddedFont>
    <p:embeddedFont>
      <p:font typeface="Montserrat"/>
      <p:regular r:id="rId51"/>
      <p:bold r:id="rId52"/>
      <p:italic r:id="rId53"/>
      <p:boldItalic r:id="rId54"/>
    </p:embeddedFont>
    <p:embeddedFont>
      <p:font typeface="Oswald"/>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475">
          <p15:clr>
            <a:srgbClr val="9AA0A6"/>
          </p15:clr>
        </p15:guide>
        <p15:guide id="2" orient="horz" pos="1422">
          <p15:clr>
            <a:srgbClr val="9AA0A6"/>
          </p15:clr>
        </p15:guide>
        <p15:guide id="3" pos="31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F4536E-7657-4DDE-B2AA-7E2337867FC0}">
  <a:tblStyle styleId="{DDF4536E-7657-4DDE-B2AA-7E2337867FC0}"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75"/>
        <p:guide pos="1422" orient="horz"/>
        <p:guide pos="31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Caveat-bold.fntdata"/><Relationship Id="rId41" Type="http://schemas.openxmlformats.org/officeDocument/2006/relationships/font" Target="fonts/Caveat-regular.fntdata"/><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PlayfairDisplay-bold.fntdata"/><Relationship Id="rId47" Type="http://schemas.openxmlformats.org/officeDocument/2006/relationships/font" Target="fonts/PlayfairDisplay-regular.fntdata"/><Relationship Id="rId49" Type="http://schemas.openxmlformats.org/officeDocument/2006/relationships/font" Target="fonts/PlayfairDisplay-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regular.fntdata"/><Relationship Id="rId50" Type="http://schemas.openxmlformats.org/officeDocument/2006/relationships/font" Target="fonts/PlayfairDisplay-boldItalic.fntdata"/><Relationship Id="rId53" Type="http://schemas.openxmlformats.org/officeDocument/2006/relationships/font" Target="fonts/Montserrat-italic.fntdata"/><Relationship Id="rId52" Type="http://schemas.openxmlformats.org/officeDocument/2006/relationships/font" Target="fonts/Montserrat-bold.fntdata"/><Relationship Id="rId11" Type="http://schemas.openxmlformats.org/officeDocument/2006/relationships/slide" Target="slides/slide5.xml"/><Relationship Id="rId55" Type="http://schemas.openxmlformats.org/officeDocument/2006/relationships/font" Target="fonts/Oswald-regular.fntdata"/><Relationship Id="rId10" Type="http://schemas.openxmlformats.org/officeDocument/2006/relationships/slide" Target="slides/slide4.xml"/><Relationship Id="rId54" Type="http://schemas.openxmlformats.org/officeDocument/2006/relationships/font" Target="fonts/Montserrat-boldItalic.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Oswald-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286ea98976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2286ea98976_0_4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Kali ini akan saya ilustrasikan confusion matrix menggunakan kasus credit scoring. </a:t>
            </a:r>
            <a:endParaRPr/>
          </a:p>
          <a:p>
            <a:pPr indent="-298450" lvl="0" marL="457200" rtl="0" algn="l">
              <a:lnSpc>
                <a:spcPct val="100000"/>
              </a:lnSpc>
              <a:spcBef>
                <a:spcPts val="0"/>
              </a:spcBef>
              <a:spcAft>
                <a:spcPts val="0"/>
              </a:spcAft>
              <a:buSzPts val="1100"/>
              <a:buChar char="●"/>
            </a:pPr>
            <a:r>
              <a:rPr lang="en"/>
              <a:t>Dalam kasus credit scoring, sejatinya pemberi pinjaman (lender) ingin memaksimalkan keuntungan dari hasil pemberian pinjaman. Kita ingin memaksimalkan selisih antara return yang diperoleh dari pinjaman yang bayarannya lancar dengan kerugian dari pinjaman yang bayarannya tidak lancar. Ketika prediksi dilakukan, dari 4300 pemohon ada 200 pemohon yang dinyatakan akan berisiko memiliki pembayaran yang buruk serta 4100 akan lancar. Berarti pemberi pinjaman akan benar-benar mengalokasikan uangnya untuk 4100 pemohon. Pada kenyataannya ada dua jenis kesalahan yang mungkin terjadi. Kemungkinan yang pertama adalah kemungkinan yang benar-benar dapat ditelusuri. Dari 4100 pemohon yang benar-benar diberikan pinjaman ternyata ada 100 peminjam yang pembayarannya tidak lancar. Hal ini merupakan kesalahan jenis pertama, yakni memberikan pinjaman pada orang yang sebenarnya tidak mampu bayar. Kerugian dari hal ini adalah pemberi pinjaman sudah menginvestasikan uangnya dan terkendala mendapatkan profit berhubung pembayarannya tidak lancar.</a:t>
            </a:r>
            <a:endParaRPr/>
          </a:p>
          <a:p>
            <a:pPr indent="-298450" lvl="0" marL="457200" rtl="0" algn="l">
              <a:lnSpc>
                <a:spcPct val="100000"/>
              </a:lnSpc>
              <a:spcBef>
                <a:spcPts val="0"/>
              </a:spcBef>
              <a:spcAft>
                <a:spcPts val="0"/>
              </a:spcAft>
              <a:buSzPts val="1100"/>
              <a:buChar char="●"/>
            </a:pPr>
            <a:r>
              <a:rPr lang="en"/>
              <a:t>Kemungkinan yang kedua adalah kemungkinan yang lebih sulit ditelusuri letak kesalahannya. Ternyata dari 200 pemohon yang ditolak, sebenarnya hanya 100 pemohon yang benar-benar tidak layak diberikan pinjaman. 100 pemohon lainnya akan memiliki pembayaran yang baik. Hal ini merupakan kesalahan jenis kedua, yakni pemberi pinjaman menolak pemohon yang sebenarnya mampu bayar. Hal ini tentu sangat merugikan karena ada profit yang seharusnya bisa diperoleh. kerugian lainnya peminjam yang batal kita berikan pinjaman kemungkinan akan beralih ke kompetitor.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Jadi perhatikan pada kasus ini bahwa ada dua kesalahan yang ditanggung oleh pemberi pinjaman dan keduanya merugikan :</a:t>
            </a:r>
            <a:endParaRPr/>
          </a:p>
          <a:p>
            <a:pPr indent="0" lvl="0" marL="0" rtl="0" algn="l">
              <a:lnSpc>
                <a:spcPct val="100000"/>
              </a:lnSpc>
              <a:spcBef>
                <a:spcPts val="0"/>
              </a:spcBef>
              <a:spcAft>
                <a:spcPts val="0"/>
              </a:spcAft>
              <a:buSzPts val="1100"/>
              <a:buNone/>
            </a:pPr>
            <a:r>
              <a:rPr lang="en"/>
              <a:t>• Memberikan pinjaman pada pemohon yang sebenarnya tidak mampu bayar</a:t>
            </a:r>
            <a:endParaRPr/>
          </a:p>
          <a:p>
            <a:pPr indent="0" lvl="0" marL="0" rtl="0" algn="l">
              <a:lnSpc>
                <a:spcPct val="100000"/>
              </a:lnSpc>
              <a:spcBef>
                <a:spcPts val="0"/>
              </a:spcBef>
              <a:spcAft>
                <a:spcPts val="0"/>
              </a:spcAft>
              <a:buSzPts val="1100"/>
              <a:buNone/>
            </a:pPr>
            <a:r>
              <a:rPr lang="en"/>
              <a:t>• Menolak permohonan dari calon peminjam yang sebenarnya mampu bayar.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286ea98976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2286ea98976_0_4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Kasus berikutnya yang akan saya ilustrasikan adalah kasus kecurangan transaksi (fraud) menggunakan kartu kredit. Dalam kasus fraud, kita ingin membatalkan transaksi yang sifatnya ilegal atau fraud. Pada kasus ini juga terdapat dua kesalahan yang mungkin terjadi :</a:t>
            </a:r>
            <a:endParaRPr/>
          </a:p>
          <a:p>
            <a:pPr indent="-298450" lvl="0" marL="457200" rtl="0" algn="l">
              <a:lnSpc>
                <a:spcPct val="100000"/>
              </a:lnSpc>
              <a:spcBef>
                <a:spcPts val="0"/>
              </a:spcBef>
              <a:spcAft>
                <a:spcPts val="0"/>
              </a:spcAft>
              <a:buSzPts val="1100"/>
              <a:buChar char="●"/>
            </a:pPr>
            <a:r>
              <a:rPr lang="en"/>
              <a:t>Transaksi-transaksi yang fraud yang gagal dideteksi</a:t>
            </a:r>
            <a:endParaRPr/>
          </a:p>
          <a:p>
            <a:pPr indent="-298450" lvl="0" marL="457200" rtl="0" algn="l">
              <a:lnSpc>
                <a:spcPct val="100000"/>
              </a:lnSpc>
              <a:spcBef>
                <a:spcPts val="0"/>
              </a:spcBef>
              <a:spcAft>
                <a:spcPts val="0"/>
              </a:spcAft>
              <a:buSzPts val="1100"/>
              <a:buChar char="●"/>
            </a:pPr>
            <a:r>
              <a:rPr lang="en"/>
              <a:t>Transaksi-transaksi legal yang disangka fraud.</a:t>
            </a:r>
            <a:endParaRPr/>
          </a:p>
          <a:p>
            <a:pPr indent="0" lvl="0" marL="0" rtl="0" algn="l">
              <a:lnSpc>
                <a:spcPct val="100000"/>
              </a:lnSpc>
              <a:spcBef>
                <a:spcPts val="0"/>
              </a:spcBef>
              <a:spcAft>
                <a:spcPts val="0"/>
              </a:spcAft>
              <a:buSzPts val="1100"/>
              <a:buNone/>
            </a:pPr>
            <a:r>
              <a:rPr lang="en"/>
              <a:t>Kedua jenis kesalahan yang sudah disebutkan sebelumnya tentu sama-sama merugikan. Jika pada kenyataannya masih banyak transaksi fraud yang gagal dideteksi tentu semakin banyak juga customer yang dirugikan. Sedangkan jika masih banyak transaksi legal yang disangka fraud tentu itu akan sangat mengurangi kenyamanan customer dalam bertransaksi.</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286ea98976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2286ea98976_0_6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286ea98976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2286ea98976_0_6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Penggunaan akurasi akan menimbulkan masalah dalam penggunaannya ketika kita aplikasikan pada data yang imbalance. </a:t>
            </a:r>
            <a:endParaRPr/>
          </a:p>
          <a:p>
            <a:pPr indent="-298450" lvl="0" marL="457200" rtl="0" algn="l">
              <a:lnSpc>
                <a:spcPct val="100000"/>
              </a:lnSpc>
              <a:spcBef>
                <a:spcPts val="0"/>
              </a:spcBef>
              <a:spcAft>
                <a:spcPts val="0"/>
              </a:spcAft>
              <a:buSzPts val="1100"/>
              <a:buChar char="●"/>
            </a:pPr>
            <a:r>
              <a:rPr lang="en"/>
              <a:t>Apa itu data imbalance ? Data yang imbalance adalah kondisi di mana salah satu atau sejumlah kelas pada target memiliki proporsi yang jauh lebih kecil dari kelas lainnya. </a:t>
            </a:r>
            <a:endParaRPr/>
          </a:p>
          <a:p>
            <a:pPr indent="-298450" lvl="0" marL="457200" rtl="0" algn="l">
              <a:lnSpc>
                <a:spcPct val="100000"/>
              </a:lnSpc>
              <a:spcBef>
                <a:spcPts val="0"/>
              </a:spcBef>
              <a:spcAft>
                <a:spcPts val="0"/>
              </a:spcAft>
              <a:buSzPts val="1100"/>
              <a:buChar char="●"/>
            </a:pPr>
            <a:r>
              <a:rPr lang="en"/>
              <a:t>Contohnya pada kasus fraud, pada kasus fraud biasanya hanya ada sedikit data poin yang termasuk ke dalam kelas fraud. </a:t>
            </a:r>
            <a:endParaRPr/>
          </a:p>
          <a:p>
            <a:pPr indent="-298450" lvl="0" marL="457200" rtl="0" algn="l">
              <a:lnSpc>
                <a:spcPct val="100000"/>
              </a:lnSpc>
              <a:spcBef>
                <a:spcPts val="0"/>
              </a:spcBef>
              <a:spcAft>
                <a:spcPts val="0"/>
              </a:spcAft>
              <a:buSzPts val="1100"/>
              <a:buChar char="●"/>
            </a:pPr>
            <a:r>
              <a:rPr lang="en"/>
              <a:t>Dalam contoh berikut hanya ada 3.6% data poin yang termasuk ke dalam fraud dan sisanya non-fraud. </a:t>
            </a:r>
            <a:endParaRPr/>
          </a:p>
          <a:p>
            <a:pPr indent="-298450" lvl="0" marL="457200" rtl="0" algn="l">
              <a:lnSpc>
                <a:spcPct val="100000"/>
              </a:lnSpc>
              <a:spcBef>
                <a:spcPts val="0"/>
              </a:spcBef>
              <a:spcAft>
                <a:spcPts val="0"/>
              </a:spcAft>
              <a:buSzPts val="1100"/>
              <a:buChar char="●"/>
            </a:pPr>
            <a:r>
              <a:rPr lang="en"/>
              <a:t>Ketika kita hitung akurasinya menggunakan suatu model machine learning, nilai akurasi mencapai 96.26 %. Bahkan ketika kita prediksi semua data poin sebagai non-fraud, akurasinya masih tetap tinggi yaitu 96.37%.</a:t>
            </a:r>
            <a:endParaRPr/>
          </a:p>
          <a:p>
            <a:pPr indent="-298450" lvl="0" marL="457200" rtl="0" algn="l">
              <a:lnSpc>
                <a:spcPct val="100000"/>
              </a:lnSpc>
              <a:spcBef>
                <a:spcPts val="0"/>
              </a:spcBef>
              <a:spcAft>
                <a:spcPts val="0"/>
              </a:spcAft>
              <a:buSzPts val="1100"/>
              <a:buChar char="●"/>
            </a:pPr>
            <a:r>
              <a:rPr lang="en"/>
              <a:t>Tentu akurasi tidak akan berguna sama sekali karena pada dasarnya tugas kita adalah mencari transaksi yang berpotensi sebagai fraud bukan mendapatkan nilai akurasi yang setinggi-tingginya. Akurasi menjadi sangat tidak tepat digunakan untuk mengukur performa machine learning dalam kasus fraud. Pada kasus fraud justru kita ingin mendeteksi sebanyak-banyaknya transaksi yang pada kenyataannya memang fraud tetapi model ini hanya dapat mendeteksi 49 dari 100 data poin yang memang fraud. Jumlah ini masih cukup jauh karena hanya mampu mendeteksi transaksi fraud di bawah 50%. Berdasarkan uraian-uraian sebelumnya kita simpulkan bahwa akurasi saja tidak cukup untuk mengukur performa machine learning. Oleh karena itu kita perlu mempelajari metrics-metrics lain yang dapat digunakan dalam kasus klasifikasi.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286ea98976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2286ea98976_0_6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Recall biasanya langsung mengacu pada kelas positif tapi ada juga orang yang membedakan menjadi recall(+) dan recall(-). Recall juga digunakan ketika kita lebih tertarik pada salah satu kelas. Recall dapat dihitung menggunakan formula Recall = TP / (TP + FN). Kata kunci yang paling tepat menggambarkan recall adalah completeness. Penganalogian recall dalam kasus machine learning adalah kita ingin memasukan sebanyak-banyaknya orang memang bersalah ke dalam penjara.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Jika kita gunakan recall dalam pemilihan model machine learning untuk kasus credit scoring artinya kita ingin meminimalkan banyaknya pinjaman yang diberikan kepada orang yang sebenarnya tidak mampu bayar atau dengan kata lain meminimalkan False Negatif. Sedangkan dalam kasus fraud artinya kita ingin meminimalkan banyaknya transaksi fraud yang gagal dideteksi oleh machine learning.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286ea98976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2286ea98976_0_6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Jika kita sebut presisi saja, presisi biasanya mengacu pada kelas positif. Terkadang orang menandai secara lebih spesifik seperti presisi(+) atau presisi negatif(-). Sama seperti recall, presisi digunakan ketika kita hanya tertarik pada salah satu kelas.</a:t>
            </a:r>
            <a:endParaRPr/>
          </a:p>
          <a:p>
            <a:pPr indent="-298450" lvl="0" marL="457200" rtl="0" algn="l">
              <a:lnSpc>
                <a:spcPct val="100000"/>
              </a:lnSpc>
              <a:spcBef>
                <a:spcPts val="0"/>
              </a:spcBef>
              <a:spcAft>
                <a:spcPts val="0"/>
              </a:spcAft>
              <a:buSzPts val="1100"/>
              <a:buChar char="●"/>
            </a:pPr>
            <a:r>
              <a:rPr lang="en"/>
              <a:t>Presisi dihitung menggunakan formula Presisi = TP / (TP + FP). Kata kunci yang sangat tepat untuk menggambarkan presisi adalah exactness. Penganalogian presisi dalam kasus machine learning adalah kita ingin memastikan bahwa orang dimasukan ke dalam penjara adalah orang yang memang benar-benar bersalah. </a:t>
            </a:r>
            <a:endParaRPr/>
          </a:p>
          <a:p>
            <a:pPr indent="-298450" lvl="0" marL="457200" rtl="0" algn="l">
              <a:lnSpc>
                <a:spcPct val="100000"/>
              </a:lnSpc>
              <a:spcBef>
                <a:spcPts val="0"/>
              </a:spcBef>
              <a:spcAft>
                <a:spcPts val="0"/>
              </a:spcAft>
              <a:buSzPts val="1100"/>
              <a:buChar char="●"/>
            </a:pPr>
            <a:r>
              <a:rPr lang="en"/>
              <a:t>Untuk kasus credit scoring, jika presisi digunakan sebagai metrics untuk memilih model machine learning artinya kita ingin meminimalkan banyaknya orang sebenarnya mampu bayar hutang tetapi tidak kita beri pinjaman. Sedangkan pada kasus fraud kita ingin meminimalkan banyaknya transaksi yang sebenarnya legal tapi diprediksi sebagai fraud. Dengan kata lain kita meminimalkan False Positif.</a:t>
            </a:r>
            <a:endParaRPr/>
          </a:p>
          <a:p>
            <a:pPr indent="0" lvl="0" marL="0" rtl="0" algn="l">
              <a:lnSpc>
                <a:spcPct val="100000"/>
              </a:lnSpc>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286ea98976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2286ea98976_0_6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Ketika kita gunakan F1-score dalam pemilihan model machine learning, F1-score dapat menjaga agar model yang kita pilih memiliki nilai recall dan presisi yang seimbang. Untuk kasus credit scoring, jika kita gunakan F1-score untuk memilih model yang terbaik, secara tidak langsung kita meminimalkan banyaknya pemohon yang sebenarnya tidak mampu bayar dan banyaknya pemohon yang diberi pinjaman tapi sebenarnya tidak mampu bayar. Begitu juga dengan kasus fraud dan tentu kasus-kasus lainnya.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286ea98976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2286ea98976_0_7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Ketika threshold diubah nilainya misalkan dinaikkan atau diturunkan, akan selalu ada trade-off antara recall dan presisi. Penyesuaian threshold dilakukan karena kita tertarik untuk mengatur nilai recall dan presisi agar dapat menyesuaikan dengan tujuan bisnis. Pada suatu kasus kita bisa saja lebih tertarik pada presisi daripada recall dan begitu juga sebaliknya. Kita dapat melihat bagaimana perubahan nilai recall dan presisi untuk threshold yang berbeda-beda menggunakan kurva presisi dan recall. Pada kurva berikut, pada area tertentu terlihat jelas bahwa semakin tinggi threshold maka nilai presisi akan semakin tinggi dan recall akan semakin rendah. Threshold yang sebaiknya dipilih adalah threshold yang masih dapat menghasilkan recall yang masih tinggi walaupun presisi ditingkatkan.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Sebagai ilustrasi, perhatikan bahwa ketika kita geser threshold dari paling kiri ke kanan, kita masih dapat memperoleh nilai presisi sekitar 0.5 dengan tetap menjaga nilai recall tetap lebih tinggi dari 0.8. Tetapi ketika kita ingin presisi yang lebih tinggi lagi, nilai recall harus dikorbankan. Untuk presisi yang lebih tinggi dari 0.5, setiap kenaikan nilainya mengorbankan banyak nilai recall. Pada metode evaluasi akan dikenalkan gugus data training, validation dan test. Pemilihan threshold bukan dilakukan pada gugus data test tetapi pada gugus data validasi.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Untuk meringkas semua informasi dalam kurva precision recall, kita dapat gunakan metrics average precision. Metrics ini merupakan luas area di bawah kurva precision recall. Average precision biasanya digunakan ketika kita ingin membandingkan beberapa model machine learning berdasarkan ringkasan informasi dari kurva precision recall. Metode ini cocok digunakan ketika kita tertarik hanya pada salah satu kelas.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286ea98976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2286ea98976_0_7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Selain kurva precision recall kita dapat juga mengukur performa untuk berbagai macam kemungkinan threshold dengan kurva ROC. ROC merupakan singkatan dari receiver operating characteristic. Dalam kurva ROC kita melihat trade off antara True Positive Rate (TPR) dengan False Positive Rate (FPR). TPR adalah nama lain dari recall(+) sedangkan FPR merupakan bentuk lain dari 1 - recall(-). Penyesuaian FPR dan TPR dilakukan berdasarkan tujuan bisnis. Kita dapat melihat performa dari seluruh kemungkinan threshold menggunakan kurva ROC. Seluruh informasi dalam kurva ROC dapat diringkas menggunakan luas area di bawah kurva atau dapat juga disebut dengan Area Under Curve (AUC). Metode ini cocok digunakan binary classification ketika kita tertarik pada kedua kelas.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286ea98976_0_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2286ea98976_0_9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e4059f5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10e4059f51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286ea9897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2286ea98976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286ea98976_0_1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2286ea98976_0_1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Fungsi masing-masing bagian dapat diketahui berdasarkan namanya. Training digunakan untuk model training. validation set digunakan untuk proses validasi dan generalisasi. Validation set biasanya digunakan untuk pemilihan model atau proses pemilihan hyperparameter. Test set digunakan untuk melihat performa akhir model. Pembagian dataset utuh menjadi 3 bagian tersebut dilakukan secara acak.</a:t>
            </a:r>
            <a:endParaRPr/>
          </a:p>
          <a:p>
            <a:pPr indent="-298450" lvl="0" marL="457200" rtl="0" algn="l">
              <a:lnSpc>
                <a:spcPct val="100000"/>
              </a:lnSpc>
              <a:spcBef>
                <a:spcPts val="0"/>
              </a:spcBef>
              <a:spcAft>
                <a:spcPts val="0"/>
              </a:spcAft>
              <a:buSzPts val="1100"/>
              <a:buChar char="●"/>
            </a:pPr>
            <a:r>
              <a:rPr lang="en"/>
              <a:t>Kenapa kita perlu bedakan kembali data untuk pemilihan model dengan pengecekan performa akhir. Validation set sudah kita gunakan untuk pemilihan model. Hal yang perlu dikhawatirkan adalah performa yang dihasilkan masih spesifik terbaik untuk validation set. Oleh karena itu, kita perlu cek kembali performanya pada test set.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286ea98976_0_1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2286ea98976_0_12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Sebagai ilustrasi kita bagi data menjadi 5 bagian, 1 2 3 4 dan 5. Gugus data 2 3 4 dan 5 digunakan untuk training model. Gugus</a:t>
            </a:r>
            <a:endParaRPr/>
          </a:p>
          <a:p>
            <a:pPr indent="0" lvl="0" marL="0" rtl="0" algn="l">
              <a:lnSpc>
                <a:spcPct val="100000"/>
              </a:lnSpc>
              <a:spcBef>
                <a:spcPts val="0"/>
              </a:spcBef>
              <a:spcAft>
                <a:spcPts val="0"/>
              </a:spcAft>
              <a:buSzPts val="1100"/>
              <a:buNone/>
            </a:pPr>
            <a:r>
              <a:rPr lang="en"/>
              <a:t>data pertama akan digunakan untuk validasi. Kemudian, gugus yang bertindak sebagai gugus validasi dan training akan terus</a:t>
            </a:r>
            <a:endParaRPr/>
          </a:p>
          <a:p>
            <a:pPr indent="0" lvl="0" marL="0" rtl="0" algn="l">
              <a:lnSpc>
                <a:spcPct val="100000"/>
              </a:lnSpc>
              <a:spcBef>
                <a:spcPts val="0"/>
              </a:spcBef>
              <a:spcAft>
                <a:spcPts val="0"/>
              </a:spcAft>
              <a:buSzPts val="1100"/>
              <a:buNone/>
            </a:pPr>
            <a:r>
              <a:rPr lang="en"/>
              <a:t>bergantian. 2 jadi validasi 1 3 4 dan 5 jadi training. 3 jadi validasi 1 2 4 dan 5 jadi training dan seterusnya. Hingga pada akhirnya kita</a:t>
            </a:r>
            <a:endParaRPr/>
          </a:p>
          <a:p>
            <a:pPr indent="0" lvl="0" marL="0" rtl="0" algn="l">
              <a:lnSpc>
                <a:spcPct val="100000"/>
              </a:lnSpc>
              <a:spcBef>
                <a:spcPts val="0"/>
              </a:spcBef>
              <a:spcAft>
                <a:spcPts val="0"/>
              </a:spcAft>
              <a:buSzPts val="1100"/>
              <a:buNone/>
            </a:pPr>
            <a:r>
              <a:rPr lang="en"/>
              <a:t>gabungkan 5 hasil validasi.</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Metode cross validasi yang umum digunakan adalah contohnya 5 fold validation, 10-fold validation. Ada juga yang namanya n-</a:t>
            </a:r>
            <a:endParaRPr/>
          </a:p>
          <a:p>
            <a:pPr indent="0" lvl="0" marL="0" rtl="0" algn="l">
              <a:lnSpc>
                <a:spcPct val="100000"/>
              </a:lnSpc>
              <a:spcBef>
                <a:spcPts val="0"/>
              </a:spcBef>
              <a:spcAft>
                <a:spcPts val="0"/>
              </a:spcAft>
              <a:buSzPts val="1100"/>
              <a:buNone/>
            </a:pPr>
            <a:r>
              <a:rPr lang="en"/>
              <a:t>fold validation atau memiliki nama lain Leave One Out Cross-Validation.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286ea98976_0_1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g2286ea98976_0_13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Berikut ini contoh skenario yang sering digunakan dalam model evaluasi. Mula-mula, dataset utuh dibagi menjadi dua bagian</a:t>
            </a:r>
            <a:endParaRPr/>
          </a:p>
          <a:p>
            <a:pPr indent="0" lvl="0" marL="0" rtl="0" algn="l">
              <a:lnSpc>
                <a:spcPct val="100000"/>
              </a:lnSpc>
              <a:spcBef>
                <a:spcPts val="0"/>
              </a:spcBef>
              <a:spcAft>
                <a:spcPts val="0"/>
              </a:spcAft>
              <a:buSzPts val="1100"/>
              <a:buNone/>
            </a:pPr>
            <a:r>
              <a:rPr lang="en"/>
              <a:t>yaitu gugus data training+validasi dan gugus data test. Gugus data training+validasi adalah gugus data yang akan digunakan dalam</a:t>
            </a:r>
            <a:endParaRPr/>
          </a:p>
          <a:p>
            <a:pPr indent="0" lvl="0" marL="0" rtl="0" algn="l">
              <a:lnSpc>
                <a:spcPct val="100000"/>
              </a:lnSpc>
              <a:spcBef>
                <a:spcPts val="0"/>
              </a:spcBef>
              <a:spcAft>
                <a:spcPts val="0"/>
              </a:spcAft>
              <a:buSzPts val="1100"/>
              <a:buNone/>
            </a:pPr>
            <a:r>
              <a:rPr lang="en"/>
              <a:t>proses cross-validasi. Gugus data test hanya digunakan untuk pengukuran performa model terbaik. Gugus data training+validasi dibagi</a:t>
            </a:r>
            <a:endParaRPr/>
          </a:p>
          <a:p>
            <a:pPr indent="0" lvl="0" marL="0" rtl="0" algn="l">
              <a:lnSpc>
                <a:spcPct val="100000"/>
              </a:lnSpc>
              <a:spcBef>
                <a:spcPts val="0"/>
              </a:spcBef>
              <a:spcAft>
                <a:spcPts val="0"/>
              </a:spcAft>
              <a:buSzPts val="1100"/>
              <a:buNone/>
            </a:pPr>
            <a:r>
              <a:rPr lang="en"/>
              <a:t>menjadi lima bagian secara acak, gugus data pertama kedua hingga kelima. Dengan kata lain proses ini adalah 5-fold validation karena</a:t>
            </a:r>
            <a:endParaRPr/>
          </a:p>
          <a:p>
            <a:pPr indent="0" lvl="0" marL="0" rtl="0" algn="l">
              <a:lnSpc>
                <a:spcPct val="100000"/>
              </a:lnSpc>
              <a:spcBef>
                <a:spcPts val="0"/>
              </a:spcBef>
              <a:spcAft>
                <a:spcPts val="0"/>
              </a:spcAft>
              <a:buSzPts val="1100"/>
              <a:buNone/>
            </a:pPr>
            <a:r>
              <a:rPr lang="en"/>
              <a:t>data dibagi secara acak menjadi lima bagian.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kita bagi data menjadi 5 bagian, 1 2 3 4 dan 5. Gugus data 2 3 4 dan 5 digunakan untuk training model. Gugus data pertama</a:t>
            </a:r>
            <a:endParaRPr/>
          </a:p>
          <a:p>
            <a:pPr indent="0" lvl="0" marL="0" rtl="0" algn="l">
              <a:lnSpc>
                <a:spcPct val="100000"/>
              </a:lnSpc>
              <a:spcBef>
                <a:spcPts val="0"/>
              </a:spcBef>
              <a:spcAft>
                <a:spcPts val="0"/>
              </a:spcAft>
              <a:buSzPts val="1100"/>
              <a:buNone/>
            </a:pPr>
            <a:r>
              <a:rPr lang="en"/>
              <a:t>akan digunakan untuk validasi. Metrics yang digunakan bisa recall, presisi, f1 score atau yang lainnya sesuai dengan kebutuhan.</a:t>
            </a:r>
            <a:endParaRPr/>
          </a:p>
          <a:p>
            <a:pPr indent="0" lvl="0" marL="0" rtl="0" algn="l">
              <a:lnSpc>
                <a:spcPct val="100000"/>
              </a:lnSpc>
              <a:spcBef>
                <a:spcPts val="0"/>
              </a:spcBef>
              <a:spcAft>
                <a:spcPts val="0"/>
              </a:spcAft>
              <a:buSzPts val="1100"/>
              <a:buNone/>
            </a:pPr>
            <a:r>
              <a:rPr lang="en"/>
              <a:t>Kemudian, gugus yang bertindak sebagai gugus validasi dan training akan terus bergantian. 2 jadi validasi 1 3 4 dan 5 jadi training. 3</a:t>
            </a:r>
            <a:endParaRPr/>
          </a:p>
          <a:p>
            <a:pPr indent="0" lvl="0" marL="0" rtl="0" algn="l">
              <a:lnSpc>
                <a:spcPct val="100000"/>
              </a:lnSpc>
              <a:spcBef>
                <a:spcPts val="0"/>
              </a:spcBef>
              <a:spcAft>
                <a:spcPts val="0"/>
              </a:spcAft>
              <a:buSzPts val="1100"/>
              <a:buNone/>
            </a:pPr>
            <a:r>
              <a:rPr lang="en"/>
              <a:t>jadi validasi 1 2 4 dan 5 jadi training dan seterusnya. Hingga pada akhirnya kita gabungkan 5 hasil validasi menggunakan rata-rata.</a:t>
            </a:r>
            <a:endParaRPr/>
          </a:p>
          <a:p>
            <a:pPr indent="0" lvl="0" marL="0" rtl="0" algn="l">
              <a:lnSpc>
                <a:spcPct val="100000"/>
              </a:lnSpc>
              <a:spcBef>
                <a:spcPts val="0"/>
              </a:spcBef>
              <a:spcAft>
                <a:spcPts val="0"/>
              </a:spcAft>
              <a:buSzPts val="1100"/>
              <a:buNone/>
            </a:pPr>
            <a:r>
              <a:rPr lang="en"/>
              <a:t>Rata-rata skor validasi akan digunakan untuk membandingkan model-model yang hendak kita coba hingga pada akhirnya kita</a:t>
            </a:r>
            <a:endParaRPr/>
          </a:p>
          <a:p>
            <a:pPr indent="0" lvl="0" marL="0" rtl="0" algn="l">
              <a:lnSpc>
                <a:spcPct val="100000"/>
              </a:lnSpc>
              <a:spcBef>
                <a:spcPts val="0"/>
              </a:spcBef>
              <a:spcAft>
                <a:spcPts val="0"/>
              </a:spcAft>
              <a:buSzPts val="1100"/>
              <a:buNone/>
            </a:pPr>
            <a:r>
              <a:rPr lang="en"/>
              <a:t>mendapatkan satu model yang terbaik.</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Model terbaik akan kita training ulang dengan gugus data training+validasi. Lalu kita ukur performanya pada test set. Performa</a:t>
            </a:r>
            <a:endParaRPr/>
          </a:p>
          <a:p>
            <a:pPr indent="0" lvl="0" marL="0" rtl="0" algn="l">
              <a:lnSpc>
                <a:spcPct val="100000"/>
              </a:lnSpc>
              <a:spcBef>
                <a:spcPts val="0"/>
              </a:spcBef>
              <a:spcAft>
                <a:spcPts val="0"/>
              </a:spcAft>
              <a:buSzPts val="1100"/>
              <a:buNone/>
            </a:pPr>
            <a:r>
              <a:rPr lang="en"/>
              <a:t>pad test set kita anggap sebagai performa model dalam kenyataan.</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286ea98976_0_1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g2286ea98976_0_15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286ea9897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g2286ea98976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286ea98976_0_1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g2286ea98976_0_17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286ea98976_0_1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g2286ea98976_0_17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Dalam scikit-learn, metode yang dapat digunakan untuk hyperparameter tuning ada dua yaitu grid search dan randomized search. Ketika kita gunakan grid search, kita mencoba seluruh kombinasi hyperparameter. sedangkan pada randomized search tidak semua kombinasi hyperparameter dicoba tetapi kita memilih secara acak dari seluruh kemungkinan kombinasi. Selain itu, kita juga dapat lebih menghemat waktu.</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Misalkan kita ingin memilih maximum depth, minimum samples leaf dan minimum samples split. Kita lihat bagaimana perbandingan grid search dan randomized search bekerja. Berdasarkan hyperparameter yang ingin kita pilih kita akan memiliki 27 kandidat model. Jika kita gunakan grid search berarti kita bandingkan ke27 model tersebut hingga kita dapatkan model terbaik. Sedangkan, jika kita gunakan randomized search. Kita tidak membandingkan seluruh kandidat model. Kita pilih dahulu secara acak bisa 10, 12 13 dan sebagainya. Kemudian baru kita bandingkan model yang terpilih secara acak saja untuk memperoleh model terbaik.</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286ea98976_0_1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g2286ea98976_0_17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286ea98976_0_1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2" name="Google Shape;572;g2286ea98976_0_18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Jadi sebenarnya bagaimana cara mencari hyperparameter terbaik/ model terbaik. Pertama kita siapkan terlebih dahulu kandidat modelnya. Kandidat model bisa berupa algoritma machine learning yang sama tapi dengan hyperparameter yang berbeda, bisa juga beberapa model berbeda sekaligus, bahkan kita juga bisa memilih beberapa model berbeda sekaligus dimana kita terapkan hyperparameter tuning pada setiap model.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Kita bagi data menjadi tiga bagian yaitu training set, validation set dan test set. Training set untuk fitting model, validation set untuk proses generalisasi atau pemilihan model terbaik, test set untuk mengukur performa akhir. Jangan lupa, tentukan berapa nilai random statenya pada bagian ini.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286ea98976_0_1696:notes"/>
          <p:cNvSpPr txBox="1"/>
          <p:nvPr>
            <p:ph idx="1" type="body"/>
          </p:nvPr>
        </p:nvSpPr>
        <p:spPr>
          <a:xfrm>
            <a:off x="685788"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Kita pilih model terbaik berdasarkan metrics tertentu disesuaikan dengan tujuan bisnis kita entah itu recall, presisi, f1 atau yang lainnya. Metode evaluasi yang dapat digunakan salah satunya adalah cross validasi. Setelah kita peroleh model terbaik kita lakukan training ulang pada gugus data gabungan training dan validasi. Setelah itu kita ukur performa pada gugus data testing sebagai performa akhir dari model machine learning yang dipilih. Pada sejumlah model terdapat random state yang perlu diperhatikan.</a:t>
            </a:r>
            <a:endParaRPr/>
          </a:p>
        </p:txBody>
      </p:sp>
      <p:sp>
        <p:nvSpPr>
          <p:cNvPr id="590" name="Google Shape;590;g2286ea98976_0_1696:notes"/>
          <p:cNvSpPr/>
          <p:nvPr>
            <p:ph idx="2" type="sldImg"/>
          </p:nvPr>
        </p:nvSpPr>
        <p:spPr>
          <a:xfrm>
            <a:off x="1084599" y="685800"/>
            <a:ext cx="4689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229f0b9d7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8" name="Google Shape;628;g229f0b9d79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229c95e27c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3" name="Google Shape;633;g229c95e27c8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29c95e27c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8" name="Google Shape;638;g229c95e27c8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3" name="Google Shape;64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86ea9897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286ea9897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86ea9897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2286ea98976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Ketika kita sedang mengerjakan kasus klasifikasi metrics yang sudah pernah kita coba adalah accuracy. Dengan akurasi kita mengukur ada berapa banyak data poin yang terprediksi dengan benar. Dalam regresi metrics yang sudah pernah kita gunakan adalah mse dan r-square. Pada bagian ini kita akan lebih mendalami metrics-metrics yang ada dalam machine learning.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86ea98976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2286ea98976_0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86ea98976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2286ea98976_0_3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86ea98976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2286ea98976_0_3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TP adalah singkatan dari True Positif yaitu banyaknya prediksi kelas positif yang memang benar positif. </a:t>
            </a:r>
            <a:endParaRPr/>
          </a:p>
          <a:p>
            <a:pPr indent="-298450" lvl="0" marL="457200" rtl="0" algn="l">
              <a:lnSpc>
                <a:spcPct val="100000"/>
              </a:lnSpc>
              <a:spcBef>
                <a:spcPts val="0"/>
              </a:spcBef>
              <a:spcAft>
                <a:spcPts val="0"/>
              </a:spcAft>
              <a:buSzPts val="1100"/>
              <a:buChar char="●"/>
            </a:pPr>
            <a:r>
              <a:rPr lang="en"/>
              <a:t>TN adalah True Negatif yaitu banyaknya prediksi kelas negatif yang benar-benar negatif. </a:t>
            </a:r>
            <a:endParaRPr/>
          </a:p>
          <a:p>
            <a:pPr indent="-298450" lvl="0" marL="457200" rtl="0" algn="l">
              <a:lnSpc>
                <a:spcPct val="100000"/>
              </a:lnSpc>
              <a:spcBef>
                <a:spcPts val="0"/>
              </a:spcBef>
              <a:spcAft>
                <a:spcPts val="0"/>
              </a:spcAft>
              <a:buSzPts val="1100"/>
              <a:buChar char="●"/>
            </a:pPr>
            <a:r>
              <a:rPr lang="en"/>
              <a:t>Keduanya merupakan jenis hasil prediksi yang sesuai dengan Kenyataan. FP merupakan singkatan dari False Positif yang berarti banyaknya prediksi kelas positif yang sebenarnya masuk ke dalam kelas negatif. Sedangkan FN adalah False Negatif, banyaknya prediksi kelas negatif yang pada kenyataanya masuk ke dalam kelas positif. </a:t>
            </a:r>
            <a:endParaRPr/>
          </a:p>
          <a:p>
            <a:pPr indent="-298450" lvl="0" marL="457200" rtl="0" algn="l">
              <a:lnSpc>
                <a:spcPct val="100000"/>
              </a:lnSpc>
              <a:spcBef>
                <a:spcPts val="0"/>
              </a:spcBef>
              <a:spcAft>
                <a:spcPts val="0"/>
              </a:spcAft>
              <a:buSzPts val="1100"/>
              <a:buChar char="●"/>
            </a:pPr>
            <a:r>
              <a:rPr lang="en"/>
              <a:t>Keduanya mengindikasikan hasil prediksi yang ternyata salah. FN dikenal juga dengan istilah type I error sedangkan FP dikenal dengan istilah type II error.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0"/>
              <a:buFont typeface="Montserrat"/>
              <a:buNone/>
              <a:defRPr sz="14000">
                <a:latin typeface="Montserrat"/>
                <a:ea typeface="Montserrat"/>
                <a:cs typeface="Montserrat"/>
                <a:sym typeface="Montserrat"/>
              </a:defRPr>
            </a:lvl1pPr>
            <a:lvl2pPr lvl="1" algn="ctr">
              <a:lnSpc>
                <a:spcPct val="100000"/>
              </a:lnSpc>
              <a:spcBef>
                <a:spcPts val="0"/>
              </a:spcBef>
              <a:spcAft>
                <a:spcPts val="0"/>
              </a:spcAft>
              <a:buSzPts val="14000"/>
              <a:buFont typeface="Montserrat"/>
              <a:buNone/>
              <a:defRPr sz="14000">
                <a:latin typeface="Montserrat"/>
                <a:ea typeface="Montserrat"/>
                <a:cs typeface="Montserrat"/>
                <a:sym typeface="Montserrat"/>
              </a:defRPr>
            </a:lvl2pPr>
            <a:lvl3pPr lvl="2" algn="ctr">
              <a:lnSpc>
                <a:spcPct val="100000"/>
              </a:lnSpc>
              <a:spcBef>
                <a:spcPts val="0"/>
              </a:spcBef>
              <a:spcAft>
                <a:spcPts val="0"/>
              </a:spcAft>
              <a:buSzPts val="14000"/>
              <a:buFont typeface="Montserrat"/>
              <a:buNone/>
              <a:defRPr sz="14000">
                <a:latin typeface="Montserrat"/>
                <a:ea typeface="Montserrat"/>
                <a:cs typeface="Montserrat"/>
                <a:sym typeface="Montserrat"/>
              </a:defRPr>
            </a:lvl3pPr>
            <a:lvl4pPr lvl="3" algn="ctr">
              <a:lnSpc>
                <a:spcPct val="100000"/>
              </a:lnSpc>
              <a:spcBef>
                <a:spcPts val="0"/>
              </a:spcBef>
              <a:spcAft>
                <a:spcPts val="0"/>
              </a:spcAft>
              <a:buSzPts val="14000"/>
              <a:buFont typeface="Montserrat"/>
              <a:buNone/>
              <a:defRPr sz="14000">
                <a:latin typeface="Montserrat"/>
                <a:ea typeface="Montserrat"/>
                <a:cs typeface="Montserrat"/>
                <a:sym typeface="Montserrat"/>
              </a:defRPr>
            </a:lvl4pPr>
            <a:lvl5pPr lvl="4" algn="ctr">
              <a:lnSpc>
                <a:spcPct val="100000"/>
              </a:lnSpc>
              <a:spcBef>
                <a:spcPts val="0"/>
              </a:spcBef>
              <a:spcAft>
                <a:spcPts val="0"/>
              </a:spcAft>
              <a:buSzPts val="14000"/>
              <a:buFont typeface="Montserrat"/>
              <a:buNone/>
              <a:defRPr sz="14000">
                <a:latin typeface="Montserrat"/>
                <a:ea typeface="Montserrat"/>
                <a:cs typeface="Montserrat"/>
                <a:sym typeface="Montserrat"/>
              </a:defRPr>
            </a:lvl5pPr>
            <a:lvl6pPr lvl="5" algn="ctr">
              <a:lnSpc>
                <a:spcPct val="100000"/>
              </a:lnSpc>
              <a:spcBef>
                <a:spcPts val="0"/>
              </a:spcBef>
              <a:spcAft>
                <a:spcPts val="0"/>
              </a:spcAft>
              <a:buSzPts val="14000"/>
              <a:buFont typeface="Montserrat"/>
              <a:buNone/>
              <a:defRPr sz="14000">
                <a:latin typeface="Montserrat"/>
                <a:ea typeface="Montserrat"/>
                <a:cs typeface="Montserrat"/>
                <a:sym typeface="Montserrat"/>
              </a:defRPr>
            </a:lvl6pPr>
            <a:lvl7pPr lvl="6" algn="ctr">
              <a:lnSpc>
                <a:spcPct val="100000"/>
              </a:lnSpc>
              <a:spcBef>
                <a:spcPts val="0"/>
              </a:spcBef>
              <a:spcAft>
                <a:spcPts val="0"/>
              </a:spcAft>
              <a:buSzPts val="14000"/>
              <a:buFont typeface="Montserrat"/>
              <a:buNone/>
              <a:defRPr sz="14000">
                <a:latin typeface="Montserrat"/>
                <a:ea typeface="Montserrat"/>
                <a:cs typeface="Montserrat"/>
                <a:sym typeface="Montserrat"/>
              </a:defRPr>
            </a:lvl7pPr>
            <a:lvl8pPr lvl="7" algn="ctr">
              <a:lnSpc>
                <a:spcPct val="100000"/>
              </a:lnSpc>
              <a:spcBef>
                <a:spcPts val="0"/>
              </a:spcBef>
              <a:spcAft>
                <a:spcPts val="0"/>
              </a:spcAft>
              <a:buSzPts val="14000"/>
              <a:buFont typeface="Montserrat"/>
              <a:buNone/>
              <a:defRPr sz="14000">
                <a:latin typeface="Montserrat"/>
                <a:ea typeface="Montserrat"/>
                <a:cs typeface="Montserrat"/>
                <a:sym typeface="Montserrat"/>
              </a:defRPr>
            </a:lvl8pPr>
            <a:lvl9pPr lvl="8" algn="ctr">
              <a:lnSpc>
                <a:spcPct val="100000"/>
              </a:lnSpc>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highlight>
                  <a:schemeClr val="dk1"/>
                </a:highlight>
              </a:defRPr>
            </a:lvl1pPr>
            <a:lvl2pPr indent="-317500" lvl="1" marL="914400" algn="ctr">
              <a:lnSpc>
                <a:spcPct val="115000"/>
              </a:lnSpc>
              <a:spcBef>
                <a:spcPts val="1600"/>
              </a:spcBef>
              <a:spcAft>
                <a:spcPts val="0"/>
              </a:spcAft>
              <a:buSzPts val="1400"/>
              <a:buChar char="○"/>
              <a:defRPr>
                <a:highlight>
                  <a:schemeClr val="dk1"/>
                </a:highlight>
              </a:defRPr>
            </a:lvl2pPr>
            <a:lvl3pPr indent="-317500" lvl="2" marL="1371600" algn="ctr">
              <a:lnSpc>
                <a:spcPct val="115000"/>
              </a:lnSpc>
              <a:spcBef>
                <a:spcPts val="1600"/>
              </a:spcBef>
              <a:spcAft>
                <a:spcPts val="0"/>
              </a:spcAft>
              <a:buSzPts val="1400"/>
              <a:buChar char="■"/>
              <a:defRPr>
                <a:highlight>
                  <a:schemeClr val="dk1"/>
                </a:highlight>
              </a:defRPr>
            </a:lvl3pPr>
            <a:lvl4pPr indent="-317500" lvl="3" marL="1828800" algn="ctr">
              <a:lnSpc>
                <a:spcPct val="115000"/>
              </a:lnSpc>
              <a:spcBef>
                <a:spcPts val="1600"/>
              </a:spcBef>
              <a:spcAft>
                <a:spcPts val="0"/>
              </a:spcAft>
              <a:buSzPts val="1400"/>
              <a:buChar char="●"/>
              <a:defRPr>
                <a:highlight>
                  <a:schemeClr val="dk1"/>
                </a:highlight>
              </a:defRPr>
            </a:lvl4pPr>
            <a:lvl5pPr indent="-317500" lvl="4" marL="2286000" algn="ctr">
              <a:lnSpc>
                <a:spcPct val="115000"/>
              </a:lnSpc>
              <a:spcBef>
                <a:spcPts val="1600"/>
              </a:spcBef>
              <a:spcAft>
                <a:spcPts val="0"/>
              </a:spcAft>
              <a:buSzPts val="1400"/>
              <a:buChar char="○"/>
              <a:defRPr>
                <a:highlight>
                  <a:schemeClr val="dk1"/>
                </a:highlight>
              </a:defRPr>
            </a:lvl5pPr>
            <a:lvl6pPr indent="-317500" lvl="5" marL="2743200" algn="ctr">
              <a:lnSpc>
                <a:spcPct val="115000"/>
              </a:lnSpc>
              <a:spcBef>
                <a:spcPts val="1600"/>
              </a:spcBef>
              <a:spcAft>
                <a:spcPts val="0"/>
              </a:spcAft>
              <a:buSzPts val="1400"/>
              <a:buChar char="■"/>
              <a:defRPr>
                <a:highlight>
                  <a:schemeClr val="dk1"/>
                </a:highlight>
              </a:defRPr>
            </a:lvl6pPr>
            <a:lvl7pPr indent="-317500" lvl="6" marL="3200400" algn="ctr">
              <a:lnSpc>
                <a:spcPct val="115000"/>
              </a:lnSpc>
              <a:spcBef>
                <a:spcPts val="1600"/>
              </a:spcBef>
              <a:spcAft>
                <a:spcPts val="0"/>
              </a:spcAft>
              <a:buSzPts val="1400"/>
              <a:buChar char="●"/>
              <a:defRPr>
                <a:highlight>
                  <a:schemeClr val="dk1"/>
                </a:highlight>
              </a:defRPr>
            </a:lvl7pPr>
            <a:lvl8pPr indent="-317500" lvl="7" marL="3657600" algn="ctr">
              <a:lnSpc>
                <a:spcPct val="115000"/>
              </a:lnSpc>
              <a:spcBef>
                <a:spcPts val="1600"/>
              </a:spcBef>
              <a:spcAft>
                <a:spcPts val="0"/>
              </a:spcAft>
              <a:buSzPts val="1400"/>
              <a:buChar char="○"/>
              <a:defRPr>
                <a:highlight>
                  <a:schemeClr val="dk1"/>
                </a:highlight>
              </a:defRPr>
            </a:lvl8pPr>
            <a:lvl9pPr indent="-317500" lvl="8" marL="4114800" algn="ctr">
              <a:lnSpc>
                <a:spcPct val="115000"/>
              </a:lnSpc>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4" name="Shape 54"/>
        <p:cNvGrpSpPr/>
        <p:nvPr/>
      </p:nvGrpSpPr>
      <p:grpSpPr>
        <a:xfrm>
          <a:off x="0" y="0"/>
          <a:ext cx="0" cy="0"/>
          <a:chOff x="0" y="0"/>
          <a:chExt cx="0" cy="0"/>
        </a:xfrm>
      </p:grpSpPr>
      <p:sp>
        <p:nvSpPr>
          <p:cNvPr id="55" name="Google Shape;55;p13"/>
          <p:cNvSpPr txBox="1"/>
          <p:nvPr>
            <p:ph type="title"/>
          </p:nvPr>
        </p:nvSpPr>
        <p:spPr>
          <a:xfrm>
            <a:off x="621410" y="473926"/>
            <a:ext cx="7901100" cy="476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000"/>
              <a:buNone/>
              <a:defRPr b="0" i="0" sz="3000">
                <a:solidFill>
                  <a:schemeClr val="dk1"/>
                </a:solidFill>
                <a:latin typeface="Calibri"/>
                <a:ea typeface="Calibri"/>
                <a:cs typeface="Calibri"/>
                <a:sym typeface="Calibr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6" name="Google Shape;56;p13"/>
          <p:cNvSpPr txBox="1"/>
          <p:nvPr>
            <p:ph idx="1" type="body"/>
          </p:nvPr>
        </p:nvSpPr>
        <p:spPr>
          <a:xfrm>
            <a:off x="678656" y="1453706"/>
            <a:ext cx="7786500" cy="2890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500">
                <a:solidFill>
                  <a:srgbClr val="0D1115"/>
                </a:solidFill>
                <a:latin typeface="Calibri"/>
                <a:ea typeface="Calibri"/>
                <a:cs typeface="Calibri"/>
                <a:sym typeface="Calibri"/>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57" name="Google Shape;57;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8" name="Google Shape;58;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9" name="Google Shape;59;p13"/>
          <p:cNvSpPr txBox="1"/>
          <p:nvPr>
            <p:ph idx="12" type="sldNum"/>
          </p:nvPr>
        </p:nvSpPr>
        <p:spPr>
          <a:xfrm>
            <a:off x="8307800" y="4863369"/>
            <a:ext cx="169800" cy="138600"/>
          </a:xfrm>
          <a:prstGeom prst="rect">
            <a:avLst/>
          </a:prstGeom>
          <a:noFill/>
          <a:ln>
            <a:noFill/>
          </a:ln>
        </p:spPr>
        <p:txBody>
          <a:bodyPr anchorCtr="0" anchor="t" bIns="0" lIns="0" spcFirstLastPara="1" rIns="0" wrap="square" tIns="0">
            <a:spAutoFit/>
          </a:bodyPr>
          <a:lstStyle>
            <a:lvl1pPr indent="0" lvl="0" marL="25400" marR="0" rtl="0" algn="l">
              <a:lnSpc>
                <a:spcPct val="104782"/>
              </a:lnSpc>
              <a:spcBef>
                <a:spcPts val="0"/>
              </a:spcBef>
              <a:buNone/>
              <a:defRPr b="0" i="0" sz="900" u="none" cap="none" strike="noStrike">
                <a:solidFill>
                  <a:srgbClr val="FFFFFF"/>
                </a:solidFill>
                <a:latin typeface="Calibri"/>
                <a:ea typeface="Calibri"/>
                <a:cs typeface="Calibri"/>
                <a:sym typeface="Calibri"/>
              </a:defRPr>
            </a:lvl1pPr>
            <a:lvl2pPr indent="0" lvl="1" marL="25400" marR="0" rtl="0" algn="l">
              <a:lnSpc>
                <a:spcPct val="104782"/>
              </a:lnSpc>
              <a:spcBef>
                <a:spcPts val="0"/>
              </a:spcBef>
              <a:buNone/>
              <a:defRPr b="0" i="0" sz="900" u="none" cap="none" strike="noStrike">
                <a:solidFill>
                  <a:srgbClr val="FFFFFF"/>
                </a:solidFill>
                <a:latin typeface="Calibri"/>
                <a:ea typeface="Calibri"/>
                <a:cs typeface="Calibri"/>
                <a:sym typeface="Calibri"/>
              </a:defRPr>
            </a:lvl2pPr>
            <a:lvl3pPr indent="0" lvl="2" marL="25400" marR="0" rtl="0" algn="l">
              <a:lnSpc>
                <a:spcPct val="104782"/>
              </a:lnSpc>
              <a:spcBef>
                <a:spcPts val="0"/>
              </a:spcBef>
              <a:buNone/>
              <a:defRPr b="0" i="0" sz="900" u="none" cap="none" strike="noStrike">
                <a:solidFill>
                  <a:srgbClr val="FFFFFF"/>
                </a:solidFill>
                <a:latin typeface="Calibri"/>
                <a:ea typeface="Calibri"/>
                <a:cs typeface="Calibri"/>
                <a:sym typeface="Calibri"/>
              </a:defRPr>
            </a:lvl3pPr>
            <a:lvl4pPr indent="0" lvl="3" marL="25400" marR="0" rtl="0" algn="l">
              <a:lnSpc>
                <a:spcPct val="104782"/>
              </a:lnSpc>
              <a:spcBef>
                <a:spcPts val="0"/>
              </a:spcBef>
              <a:buNone/>
              <a:defRPr b="0" i="0" sz="900" u="none" cap="none" strike="noStrike">
                <a:solidFill>
                  <a:srgbClr val="FFFFFF"/>
                </a:solidFill>
                <a:latin typeface="Calibri"/>
                <a:ea typeface="Calibri"/>
                <a:cs typeface="Calibri"/>
                <a:sym typeface="Calibri"/>
              </a:defRPr>
            </a:lvl4pPr>
            <a:lvl5pPr indent="0" lvl="4" marL="25400" marR="0" rtl="0" algn="l">
              <a:lnSpc>
                <a:spcPct val="104782"/>
              </a:lnSpc>
              <a:spcBef>
                <a:spcPts val="0"/>
              </a:spcBef>
              <a:buNone/>
              <a:defRPr b="0" i="0" sz="900" u="none" cap="none" strike="noStrike">
                <a:solidFill>
                  <a:srgbClr val="FFFFFF"/>
                </a:solidFill>
                <a:latin typeface="Calibri"/>
                <a:ea typeface="Calibri"/>
                <a:cs typeface="Calibri"/>
                <a:sym typeface="Calibri"/>
              </a:defRPr>
            </a:lvl5pPr>
            <a:lvl6pPr indent="0" lvl="5" marL="25400" marR="0" rtl="0" algn="l">
              <a:lnSpc>
                <a:spcPct val="104782"/>
              </a:lnSpc>
              <a:spcBef>
                <a:spcPts val="0"/>
              </a:spcBef>
              <a:buNone/>
              <a:defRPr b="0" i="0" sz="900" u="none" cap="none" strike="noStrike">
                <a:solidFill>
                  <a:srgbClr val="FFFFFF"/>
                </a:solidFill>
                <a:latin typeface="Calibri"/>
                <a:ea typeface="Calibri"/>
                <a:cs typeface="Calibri"/>
                <a:sym typeface="Calibri"/>
              </a:defRPr>
            </a:lvl6pPr>
            <a:lvl7pPr indent="0" lvl="6" marL="25400" marR="0" rtl="0" algn="l">
              <a:lnSpc>
                <a:spcPct val="104782"/>
              </a:lnSpc>
              <a:spcBef>
                <a:spcPts val="0"/>
              </a:spcBef>
              <a:buNone/>
              <a:defRPr b="0" i="0" sz="900" u="none" cap="none" strike="noStrike">
                <a:solidFill>
                  <a:srgbClr val="FFFFFF"/>
                </a:solidFill>
                <a:latin typeface="Calibri"/>
                <a:ea typeface="Calibri"/>
                <a:cs typeface="Calibri"/>
                <a:sym typeface="Calibri"/>
              </a:defRPr>
            </a:lvl7pPr>
            <a:lvl8pPr indent="0" lvl="7" marL="25400" marR="0" rtl="0" algn="l">
              <a:lnSpc>
                <a:spcPct val="104782"/>
              </a:lnSpc>
              <a:spcBef>
                <a:spcPts val="0"/>
              </a:spcBef>
              <a:buNone/>
              <a:defRPr b="0" i="0" sz="900" u="none" cap="none" strike="noStrike">
                <a:solidFill>
                  <a:srgbClr val="FFFFFF"/>
                </a:solidFill>
                <a:latin typeface="Calibri"/>
                <a:ea typeface="Calibri"/>
                <a:cs typeface="Calibri"/>
                <a:sym typeface="Calibri"/>
              </a:defRPr>
            </a:lvl8pPr>
            <a:lvl9pPr indent="0" lvl="8" marL="25400" marR="0" rtl="0" algn="l">
              <a:lnSpc>
                <a:spcPct val="104782"/>
              </a:lnSpc>
              <a:spcBef>
                <a:spcPts val="0"/>
              </a:spcBef>
              <a:buNone/>
              <a:defRPr b="0" i="0" sz="900" u="none" cap="none" strike="noStrike">
                <a:solidFill>
                  <a:srgbClr val="FFFFFF"/>
                </a:solidFill>
                <a:latin typeface="Calibri"/>
                <a:ea typeface="Calibri"/>
                <a:cs typeface="Calibri"/>
                <a:sym typeface="Calibri"/>
              </a:defRPr>
            </a:lvl9pPr>
          </a:lstStyle>
          <a:p>
            <a:pPr indent="0" lvl="0" marL="25400" rtl="0" algn="l">
              <a:spcBef>
                <a:spcPts val="0"/>
              </a:spcBef>
              <a:spcAft>
                <a:spcPts val="0"/>
              </a:spcAft>
              <a:buNone/>
            </a:pPr>
            <a:fld id="{00000000-1234-1234-1234-123412341234}" type="slidenum">
              <a:rPr lang="en"/>
              <a:t>‹#›</a:t>
            </a:fld>
            <a:endParaRPr sz="1000">
              <a:solidFill>
                <a:schemeClr val="dk2"/>
              </a:solidFill>
              <a:latin typeface="Playfair Display"/>
              <a:ea typeface="Playfair Display"/>
              <a:cs typeface="Playfair Display"/>
              <a:sym typeface="Playfair Display"/>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60" name="Shape 60"/>
        <p:cNvGrpSpPr/>
        <p:nvPr/>
      </p:nvGrpSpPr>
      <p:grpSpPr>
        <a:xfrm>
          <a:off x="0" y="0"/>
          <a:ext cx="0" cy="0"/>
          <a:chOff x="0" y="0"/>
          <a:chExt cx="0" cy="0"/>
        </a:xfrm>
      </p:grpSpPr>
      <p:pic>
        <p:nvPicPr>
          <p:cNvPr id="61" name="Google Shape;61;p14"/>
          <p:cNvPicPr preferRelativeResize="0"/>
          <p:nvPr/>
        </p:nvPicPr>
        <p:blipFill rotWithShape="1">
          <a:blip r:embed="rId2">
            <a:alphaModFix/>
          </a:blip>
          <a:srcRect b="0" l="0" r="0" t="0"/>
          <a:stretch/>
        </p:blipFill>
        <p:spPr>
          <a:xfrm>
            <a:off x="0" y="0"/>
            <a:ext cx="9139310" cy="5143497"/>
          </a:xfrm>
          <a:prstGeom prst="rect">
            <a:avLst/>
          </a:prstGeom>
          <a:noFill/>
          <a:ln>
            <a:noFill/>
          </a:ln>
        </p:spPr>
      </p:pic>
      <p:sp>
        <p:nvSpPr>
          <p:cNvPr id="62" name="Google Shape;62;p14"/>
          <p:cNvSpPr txBox="1"/>
          <p:nvPr>
            <p:ph type="title"/>
          </p:nvPr>
        </p:nvSpPr>
        <p:spPr>
          <a:xfrm>
            <a:off x="689629" y="321526"/>
            <a:ext cx="2394600" cy="476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000"/>
              <a:buNone/>
              <a:defRPr b="0" i="0" sz="3100">
                <a:solidFill>
                  <a:schemeClr val="lt1"/>
                </a:solidFill>
                <a:latin typeface="Calibri"/>
                <a:ea typeface="Calibri"/>
                <a:cs typeface="Calibri"/>
                <a:sym typeface="Calibr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 name="Google Shape;63;p14"/>
          <p:cNvSpPr txBox="1"/>
          <p:nvPr>
            <p:ph idx="1" type="body"/>
          </p:nvPr>
        </p:nvSpPr>
        <p:spPr>
          <a:xfrm>
            <a:off x="514955" y="1415986"/>
            <a:ext cx="4013700" cy="3449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500">
                <a:solidFill>
                  <a:schemeClr val="lt1"/>
                </a:solidFill>
                <a:latin typeface="Calibri"/>
                <a:ea typeface="Calibri"/>
                <a:cs typeface="Calibri"/>
                <a:sym typeface="Calibri"/>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64" name="Google Shape;64;p14"/>
          <p:cNvSpPr txBox="1"/>
          <p:nvPr>
            <p:ph idx="2" type="body"/>
          </p:nvPr>
        </p:nvSpPr>
        <p:spPr>
          <a:xfrm>
            <a:off x="4709160" y="1183005"/>
            <a:ext cx="39774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65" name="Google Shape;65;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6" name="Google Shape;66;p14"/>
          <p:cNvSpPr txBox="1"/>
          <p:nvPr>
            <p:ph idx="10" type="dt"/>
          </p:nvPr>
        </p:nvSpPr>
        <p:spPr>
          <a:xfrm>
            <a:off x="457200" y="4783455"/>
            <a:ext cx="21033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7" name="Google Shape;67;p14"/>
          <p:cNvSpPr txBox="1"/>
          <p:nvPr>
            <p:ph idx="12" type="sldNum"/>
          </p:nvPr>
        </p:nvSpPr>
        <p:spPr>
          <a:xfrm>
            <a:off x="8297789" y="4863369"/>
            <a:ext cx="174000" cy="138600"/>
          </a:xfrm>
          <a:prstGeom prst="rect">
            <a:avLst/>
          </a:prstGeom>
          <a:noFill/>
          <a:ln>
            <a:noFill/>
          </a:ln>
        </p:spPr>
        <p:txBody>
          <a:bodyPr anchorCtr="0" anchor="t" bIns="0" lIns="0" spcFirstLastPara="1" rIns="0" wrap="square" tIns="0">
            <a:spAutoFit/>
          </a:bodyPr>
          <a:lstStyle>
            <a:lvl1pPr indent="0" lvl="0" marL="25400" marR="0" rtl="0" algn="l">
              <a:lnSpc>
                <a:spcPct val="104782"/>
              </a:lnSpc>
              <a:spcBef>
                <a:spcPts val="0"/>
              </a:spcBef>
              <a:buNone/>
              <a:defRPr b="0" i="0" sz="900">
                <a:solidFill>
                  <a:srgbClr val="FFFFFF"/>
                </a:solidFill>
                <a:latin typeface="Calibri"/>
                <a:ea typeface="Calibri"/>
                <a:cs typeface="Calibri"/>
                <a:sym typeface="Calibri"/>
              </a:defRPr>
            </a:lvl1pPr>
            <a:lvl2pPr indent="0" lvl="1" marL="25400" marR="0" rtl="0" algn="l">
              <a:lnSpc>
                <a:spcPct val="104782"/>
              </a:lnSpc>
              <a:spcBef>
                <a:spcPts val="0"/>
              </a:spcBef>
              <a:buNone/>
              <a:defRPr b="0" i="0" sz="900">
                <a:solidFill>
                  <a:srgbClr val="FFFFFF"/>
                </a:solidFill>
                <a:latin typeface="Calibri"/>
                <a:ea typeface="Calibri"/>
                <a:cs typeface="Calibri"/>
                <a:sym typeface="Calibri"/>
              </a:defRPr>
            </a:lvl2pPr>
            <a:lvl3pPr indent="0" lvl="2" marL="25400" marR="0" rtl="0" algn="l">
              <a:lnSpc>
                <a:spcPct val="104782"/>
              </a:lnSpc>
              <a:spcBef>
                <a:spcPts val="0"/>
              </a:spcBef>
              <a:buNone/>
              <a:defRPr b="0" i="0" sz="900">
                <a:solidFill>
                  <a:srgbClr val="FFFFFF"/>
                </a:solidFill>
                <a:latin typeface="Calibri"/>
                <a:ea typeface="Calibri"/>
                <a:cs typeface="Calibri"/>
                <a:sym typeface="Calibri"/>
              </a:defRPr>
            </a:lvl3pPr>
            <a:lvl4pPr indent="0" lvl="3" marL="25400" marR="0" rtl="0" algn="l">
              <a:lnSpc>
                <a:spcPct val="104782"/>
              </a:lnSpc>
              <a:spcBef>
                <a:spcPts val="0"/>
              </a:spcBef>
              <a:buNone/>
              <a:defRPr b="0" i="0" sz="900">
                <a:solidFill>
                  <a:srgbClr val="FFFFFF"/>
                </a:solidFill>
                <a:latin typeface="Calibri"/>
                <a:ea typeface="Calibri"/>
                <a:cs typeface="Calibri"/>
                <a:sym typeface="Calibri"/>
              </a:defRPr>
            </a:lvl4pPr>
            <a:lvl5pPr indent="0" lvl="4" marL="25400" marR="0" rtl="0" algn="l">
              <a:lnSpc>
                <a:spcPct val="104782"/>
              </a:lnSpc>
              <a:spcBef>
                <a:spcPts val="0"/>
              </a:spcBef>
              <a:buNone/>
              <a:defRPr b="0" i="0" sz="900">
                <a:solidFill>
                  <a:srgbClr val="FFFFFF"/>
                </a:solidFill>
                <a:latin typeface="Calibri"/>
                <a:ea typeface="Calibri"/>
                <a:cs typeface="Calibri"/>
                <a:sym typeface="Calibri"/>
              </a:defRPr>
            </a:lvl5pPr>
            <a:lvl6pPr indent="0" lvl="5" marL="25400" marR="0" rtl="0" algn="l">
              <a:lnSpc>
                <a:spcPct val="104782"/>
              </a:lnSpc>
              <a:spcBef>
                <a:spcPts val="0"/>
              </a:spcBef>
              <a:buNone/>
              <a:defRPr b="0" i="0" sz="900">
                <a:solidFill>
                  <a:srgbClr val="FFFFFF"/>
                </a:solidFill>
                <a:latin typeface="Calibri"/>
                <a:ea typeface="Calibri"/>
                <a:cs typeface="Calibri"/>
                <a:sym typeface="Calibri"/>
              </a:defRPr>
            </a:lvl6pPr>
            <a:lvl7pPr indent="0" lvl="6" marL="25400" marR="0" rtl="0" algn="l">
              <a:lnSpc>
                <a:spcPct val="104782"/>
              </a:lnSpc>
              <a:spcBef>
                <a:spcPts val="0"/>
              </a:spcBef>
              <a:buNone/>
              <a:defRPr b="0" i="0" sz="900">
                <a:solidFill>
                  <a:srgbClr val="FFFFFF"/>
                </a:solidFill>
                <a:latin typeface="Calibri"/>
                <a:ea typeface="Calibri"/>
                <a:cs typeface="Calibri"/>
                <a:sym typeface="Calibri"/>
              </a:defRPr>
            </a:lvl7pPr>
            <a:lvl8pPr indent="0" lvl="7" marL="25400" marR="0" rtl="0" algn="l">
              <a:lnSpc>
                <a:spcPct val="104782"/>
              </a:lnSpc>
              <a:spcBef>
                <a:spcPts val="0"/>
              </a:spcBef>
              <a:buNone/>
              <a:defRPr b="0" i="0" sz="900">
                <a:solidFill>
                  <a:srgbClr val="FFFFFF"/>
                </a:solidFill>
                <a:latin typeface="Calibri"/>
                <a:ea typeface="Calibri"/>
                <a:cs typeface="Calibri"/>
                <a:sym typeface="Calibri"/>
              </a:defRPr>
            </a:lvl8pPr>
            <a:lvl9pPr indent="0" lvl="8" marL="25400" marR="0" rtl="0" algn="l">
              <a:lnSpc>
                <a:spcPct val="104782"/>
              </a:lnSpc>
              <a:spcBef>
                <a:spcPts val="0"/>
              </a:spcBef>
              <a:buNone/>
              <a:defRPr b="0" i="0" sz="900">
                <a:solidFill>
                  <a:srgbClr val="FFFFFF"/>
                </a:solidFill>
                <a:latin typeface="Calibri"/>
                <a:ea typeface="Calibri"/>
                <a:cs typeface="Calibri"/>
                <a:sym typeface="Calibri"/>
              </a:defRPr>
            </a:lvl9pPr>
          </a:lstStyle>
          <a:p>
            <a:pPr indent="0" lvl="0" marL="25400" rtl="0" algn="l">
              <a:spcBef>
                <a:spcPts val="0"/>
              </a:spcBef>
              <a:spcAft>
                <a:spcPts val="0"/>
              </a:spcAft>
              <a:buNone/>
            </a:pPr>
            <a:fld id="{00000000-1234-1234-1234-123412341234}" type="slidenum">
              <a:rPr lang="en"/>
              <a:t>‹#›</a:t>
            </a:fld>
            <a:endParaRPr sz="1000">
              <a:solidFill>
                <a:schemeClr val="dk2"/>
              </a:solidFill>
              <a:latin typeface="Playfair Display"/>
              <a:ea typeface="Playfair Display"/>
              <a:cs typeface="Playfair Display"/>
              <a:sym typeface="Playfair Display"/>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68" name="Shape 68"/>
        <p:cNvGrpSpPr/>
        <p:nvPr/>
      </p:nvGrpSpPr>
      <p:grpSpPr>
        <a:xfrm>
          <a:off x="0" y="0"/>
          <a:ext cx="0" cy="0"/>
          <a:chOff x="0" y="0"/>
          <a:chExt cx="0" cy="0"/>
        </a:xfrm>
      </p:grpSpPr>
      <p:pic>
        <p:nvPicPr>
          <p:cNvPr id="69" name="Google Shape;69;p15"/>
          <p:cNvPicPr preferRelativeResize="0"/>
          <p:nvPr/>
        </p:nvPicPr>
        <p:blipFill rotWithShape="1">
          <a:blip r:embed="rId2">
            <a:alphaModFix/>
          </a:blip>
          <a:srcRect b="0" l="0" r="0" t="0"/>
          <a:stretch/>
        </p:blipFill>
        <p:spPr>
          <a:xfrm>
            <a:off x="0" y="0"/>
            <a:ext cx="9139310" cy="5143497"/>
          </a:xfrm>
          <a:prstGeom prst="rect">
            <a:avLst/>
          </a:prstGeom>
          <a:noFill/>
          <a:ln>
            <a:noFill/>
          </a:ln>
        </p:spPr>
      </p:pic>
      <p:sp>
        <p:nvSpPr>
          <p:cNvPr id="70" name="Google Shape;70;p15"/>
          <p:cNvSpPr txBox="1"/>
          <p:nvPr>
            <p:ph type="title"/>
          </p:nvPr>
        </p:nvSpPr>
        <p:spPr>
          <a:xfrm>
            <a:off x="1041986" y="2125599"/>
            <a:ext cx="7059900" cy="9753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000"/>
              <a:buNone/>
              <a:defRPr b="1" i="0" sz="3400">
                <a:solidFill>
                  <a:schemeClr val="lt1"/>
                </a:solidFill>
                <a:latin typeface="Calibri"/>
                <a:ea typeface="Calibri"/>
                <a:cs typeface="Calibri"/>
                <a:sym typeface="Calibr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1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2" name="Google Shape;72;p15"/>
          <p:cNvSpPr txBox="1"/>
          <p:nvPr>
            <p:ph idx="10" type="dt"/>
          </p:nvPr>
        </p:nvSpPr>
        <p:spPr>
          <a:xfrm>
            <a:off x="457200" y="4783455"/>
            <a:ext cx="21033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3" name="Google Shape;73;p15"/>
          <p:cNvSpPr txBox="1"/>
          <p:nvPr>
            <p:ph idx="12" type="sldNum"/>
          </p:nvPr>
        </p:nvSpPr>
        <p:spPr>
          <a:xfrm>
            <a:off x="8297789" y="4863369"/>
            <a:ext cx="174000" cy="138600"/>
          </a:xfrm>
          <a:prstGeom prst="rect">
            <a:avLst/>
          </a:prstGeom>
          <a:noFill/>
          <a:ln>
            <a:noFill/>
          </a:ln>
        </p:spPr>
        <p:txBody>
          <a:bodyPr anchorCtr="0" anchor="t" bIns="0" lIns="0" spcFirstLastPara="1" rIns="0" wrap="square" tIns="0">
            <a:spAutoFit/>
          </a:bodyPr>
          <a:lstStyle>
            <a:lvl1pPr indent="0" lvl="0" marL="25400" marR="0" rtl="0" algn="l">
              <a:lnSpc>
                <a:spcPct val="104782"/>
              </a:lnSpc>
              <a:spcBef>
                <a:spcPts val="0"/>
              </a:spcBef>
              <a:buNone/>
              <a:defRPr b="0" i="0" sz="900" u="none" cap="none" strike="noStrike">
                <a:solidFill>
                  <a:srgbClr val="000000"/>
                </a:solidFill>
                <a:latin typeface="Calibri"/>
                <a:ea typeface="Calibri"/>
                <a:cs typeface="Calibri"/>
                <a:sym typeface="Calibri"/>
              </a:defRPr>
            </a:lvl1pPr>
            <a:lvl2pPr indent="0" lvl="1" marL="25400" marR="0" rtl="0" algn="l">
              <a:lnSpc>
                <a:spcPct val="104782"/>
              </a:lnSpc>
              <a:spcBef>
                <a:spcPts val="0"/>
              </a:spcBef>
              <a:buNone/>
              <a:defRPr b="0" i="0" sz="900" u="none" cap="none" strike="noStrike">
                <a:solidFill>
                  <a:srgbClr val="000000"/>
                </a:solidFill>
                <a:latin typeface="Calibri"/>
                <a:ea typeface="Calibri"/>
                <a:cs typeface="Calibri"/>
                <a:sym typeface="Calibri"/>
              </a:defRPr>
            </a:lvl2pPr>
            <a:lvl3pPr indent="0" lvl="2" marL="25400" marR="0" rtl="0" algn="l">
              <a:lnSpc>
                <a:spcPct val="104782"/>
              </a:lnSpc>
              <a:spcBef>
                <a:spcPts val="0"/>
              </a:spcBef>
              <a:buNone/>
              <a:defRPr b="0" i="0" sz="900" u="none" cap="none" strike="noStrike">
                <a:solidFill>
                  <a:srgbClr val="000000"/>
                </a:solidFill>
                <a:latin typeface="Calibri"/>
                <a:ea typeface="Calibri"/>
                <a:cs typeface="Calibri"/>
                <a:sym typeface="Calibri"/>
              </a:defRPr>
            </a:lvl3pPr>
            <a:lvl4pPr indent="0" lvl="3" marL="25400" marR="0" rtl="0" algn="l">
              <a:lnSpc>
                <a:spcPct val="104782"/>
              </a:lnSpc>
              <a:spcBef>
                <a:spcPts val="0"/>
              </a:spcBef>
              <a:buNone/>
              <a:defRPr b="0" i="0" sz="900" u="none" cap="none" strike="noStrike">
                <a:solidFill>
                  <a:srgbClr val="000000"/>
                </a:solidFill>
                <a:latin typeface="Calibri"/>
                <a:ea typeface="Calibri"/>
                <a:cs typeface="Calibri"/>
                <a:sym typeface="Calibri"/>
              </a:defRPr>
            </a:lvl4pPr>
            <a:lvl5pPr indent="0" lvl="4" marL="25400" marR="0" rtl="0" algn="l">
              <a:lnSpc>
                <a:spcPct val="104782"/>
              </a:lnSpc>
              <a:spcBef>
                <a:spcPts val="0"/>
              </a:spcBef>
              <a:buNone/>
              <a:defRPr b="0" i="0" sz="900" u="none" cap="none" strike="noStrike">
                <a:solidFill>
                  <a:srgbClr val="000000"/>
                </a:solidFill>
                <a:latin typeface="Calibri"/>
                <a:ea typeface="Calibri"/>
                <a:cs typeface="Calibri"/>
                <a:sym typeface="Calibri"/>
              </a:defRPr>
            </a:lvl5pPr>
            <a:lvl6pPr indent="0" lvl="5" marL="25400" marR="0" rtl="0" algn="l">
              <a:lnSpc>
                <a:spcPct val="104782"/>
              </a:lnSpc>
              <a:spcBef>
                <a:spcPts val="0"/>
              </a:spcBef>
              <a:buNone/>
              <a:defRPr b="0" i="0" sz="900" u="none" cap="none" strike="noStrike">
                <a:solidFill>
                  <a:srgbClr val="000000"/>
                </a:solidFill>
                <a:latin typeface="Calibri"/>
                <a:ea typeface="Calibri"/>
                <a:cs typeface="Calibri"/>
                <a:sym typeface="Calibri"/>
              </a:defRPr>
            </a:lvl6pPr>
            <a:lvl7pPr indent="0" lvl="6" marL="25400" marR="0" rtl="0" algn="l">
              <a:lnSpc>
                <a:spcPct val="104782"/>
              </a:lnSpc>
              <a:spcBef>
                <a:spcPts val="0"/>
              </a:spcBef>
              <a:buNone/>
              <a:defRPr b="0" i="0" sz="900" u="none" cap="none" strike="noStrike">
                <a:solidFill>
                  <a:srgbClr val="000000"/>
                </a:solidFill>
                <a:latin typeface="Calibri"/>
                <a:ea typeface="Calibri"/>
                <a:cs typeface="Calibri"/>
                <a:sym typeface="Calibri"/>
              </a:defRPr>
            </a:lvl7pPr>
            <a:lvl8pPr indent="0" lvl="7" marL="25400" marR="0" rtl="0" algn="l">
              <a:lnSpc>
                <a:spcPct val="104782"/>
              </a:lnSpc>
              <a:spcBef>
                <a:spcPts val="0"/>
              </a:spcBef>
              <a:buNone/>
              <a:defRPr b="0" i="0" sz="900" u="none" cap="none" strike="noStrike">
                <a:solidFill>
                  <a:srgbClr val="000000"/>
                </a:solidFill>
                <a:latin typeface="Calibri"/>
                <a:ea typeface="Calibri"/>
                <a:cs typeface="Calibri"/>
                <a:sym typeface="Calibri"/>
              </a:defRPr>
            </a:lvl8pPr>
            <a:lvl9pPr indent="0" lvl="8" marL="25400" marR="0" rtl="0" algn="l">
              <a:lnSpc>
                <a:spcPct val="104782"/>
              </a:lnSpc>
              <a:spcBef>
                <a:spcPts val="0"/>
              </a:spcBef>
              <a:buNone/>
              <a:defRPr b="0" i="0" sz="900" u="none" cap="none" strike="noStrike">
                <a:solidFill>
                  <a:srgbClr val="000000"/>
                </a:solidFill>
                <a:latin typeface="Calibri"/>
                <a:ea typeface="Calibri"/>
                <a:cs typeface="Calibri"/>
                <a:sym typeface="Calibri"/>
              </a:defRPr>
            </a:lvl9pPr>
          </a:lstStyle>
          <a:p>
            <a:pPr indent="0" lvl="0" marL="25400" rtl="0" algn="l">
              <a:spcBef>
                <a:spcPts val="0"/>
              </a:spcBef>
              <a:spcAft>
                <a:spcPts val="0"/>
              </a:spcAft>
              <a:buNone/>
            </a:pPr>
            <a:fld id="{00000000-1234-1234-1234-123412341234}" type="slidenum">
              <a:rPr lang="en"/>
              <a:t>‹#›</a:t>
            </a:fld>
            <a:endParaRPr sz="1000">
              <a:solidFill>
                <a:schemeClr val="dk2"/>
              </a:solidFill>
              <a:latin typeface="Playfair Display"/>
              <a:ea typeface="Playfair Display"/>
              <a:cs typeface="Playfair Display"/>
              <a:sym typeface="Playfair Display"/>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74" name="Shape 74"/>
        <p:cNvGrpSpPr/>
        <p:nvPr/>
      </p:nvGrpSpPr>
      <p:grpSpPr>
        <a:xfrm>
          <a:off x="0" y="0"/>
          <a:ext cx="0" cy="0"/>
          <a:chOff x="0" y="0"/>
          <a:chExt cx="0" cy="0"/>
        </a:xfrm>
      </p:grpSpPr>
      <p:sp>
        <p:nvSpPr>
          <p:cNvPr id="75" name="Google Shape;75;p16"/>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6" name="Google Shape;76;p16"/>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7" name="Google Shape;77;p16"/>
          <p:cNvSpPr txBox="1"/>
          <p:nvPr>
            <p:ph idx="12" type="sldNum"/>
          </p:nvPr>
        </p:nvSpPr>
        <p:spPr>
          <a:xfrm>
            <a:off x="8363807" y="4863369"/>
            <a:ext cx="113400" cy="138600"/>
          </a:xfrm>
          <a:prstGeom prst="rect">
            <a:avLst/>
          </a:prstGeom>
          <a:noFill/>
          <a:ln>
            <a:noFill/>
          </a:ln>
        </p:spPr>
        <p:txBody>
          <a:bodyPr anchorCtr="0" anchor="t" bIns="0" lIns="0" spcFirstLastPara="1" rIns="0" wrap="square" tIns="0">
            <a:spAutoFit/>
          </a:bodyPr>
          <a:lstStyle>
            <a:lvl1pPr indent="0" lvl="0" marL="25400" marR="0" rtl="0" algn="l">
              <a:lnSpc>
                <a:spcPct val="104782"/>
              </a:lnSpc>
              <a:spcBef>
                <a:spcPts val="0"/>
              </a:spcBef>
              <a:buNone/>
              <a:defRPr b="0" i="0" sz="900">
                <a:solidFill>
                  <a:schemeClr val="lt1"/>
                </a:solidFill>
                <a:latin typeface="Calibri"/>
                <a:ea typeface="Calibri"/>
                <a:cs typeface="Calibri"/>
                <a:sym typeface="Calibri"/>
              </a:defRPr>
            </a:lvl1pPr>
            <a:lvl2pPr indent="0" lvl="1" marL="25400" marR="0" rtl="0" algn="l">
              <a:lnSpc>
                <a:spcPct val="104782"/>
              </a:lnSpc>
              <a:spcBef>
                <a:spcPts val="0"/>
              </a:spcBef>
              <a:buNone/>
              <a:defRPr b="0" i="0" sz="900">
                <a:solidFill>
                  <a:schemeClr val="lt1"/>
                </a:solidFill>
                <a:latin typeface="Calibri"/>
                <a:ea typeface="Calibri"/>
                <a:cs typeface="Calibri"/>
                <a:sym typeface="Calibri"/>
              </a:defRPr>
            </a:lvl2pPr>
            <a:lvl3pPr indent="0" lvl="2" marL="25400" marR="0" rtl="0" algn="l">
              <a:lnSpc>
                <a:spcPct val="104782"/>
              </a:lnSpc>
              <a:spcBef>
                <a:spcPts val="0"/>
              </a:spcBef>
              <a:buNone/>
              <a:defRPr b="0" i="0" sz="900">
                <a:solidFill>
                  <a:schemeClr val="lt1"/>
                </a:solidFill>
                <a:latin typeface="Calibri"/>
                <a:ea typeface="Calibri"/>
                <a:cs typeface="Calibri"/>
                <a:sym typeface="Calibri"/>
              </a:defRPr>
            </a:lvl3pPr>
            <a:lvl4pPr indent="0" lvl="3" marL="25400" marR="0" rtl="0" algn="l">
              <a:lnSpc>
                <a:spcPct val="104782"/>
              </a:lnSpc>
              <a:spcBef>
                <a:spcPts val="0"/>
              </a:spcBef>
              <a:buNone/>
              <a:defRPr b="0" i="0" sz="900">
                <a:solidFill>
                  <a:schemeClr val="lt1"/>
                </a:solidFill>
                <a:latin typeface="Calibri"/>
                <a:ea typeface="Calibri"/>
                <a:cs typeface="Calibri"/>
                <a:sym typeface="Calibri"/>
              </a:defRPr>
            </a:lvl4pPr>
            <a:lvl5pPr indent="0" lvl="4" marL="25400" marR="0" rtl="0" algn="l">
              <a:lnSpc>
                <a:spcPct val="104782"/>
              </a:lnSpc>
              <a:spcBef>
                <a:spcPts val="0"/>
              </a:spcBef>
              <a:buNone/>
              <a:defRPr b="0" i="0" sz="900">
                <a:solidFill>
                  <a:schemeClr val="lt1"/>
                </a:solidFill>
                <a:latin typeface="Calibri"/>
                <a:ea typeface="Calibri"/>
                <a:cs typeface="Calibri"/>
                <a:sym typeface="Calibri"/>
              </a:defRPr>
            </a:lvl5pPr>
            <a:lvl6pPr indent="0" lvl="5" marL="25400" marR="0" rtl="0" algn="l">
              <a:lnSpc>
                <a:spcPct val="104782"/>
              </a:lnSpc>
              <a:spcBef>
                <a:spcPts val="0"/>
              </a:spcBef>
              <a:buNone/>
              <a:defRPr b="0" i="0" sz="900">
                <a:solidFill>
                  <a:schemeClr val="lt1"/>
                </a:solidFill>
                <a:latin typeface="Calibri"/>
                <a:ea typeface="Calibri"/>
                <a:cs typeface="Calibri"/>
                <a:sym typeface="Calibri"/>
              </a:defRPr>
            </a:lvl6pPr>
            <a:lvl7pPr indent="0" lvl="6" marL="25400" marR="0" rtl="0" algn="l">
              <a:lnSpc>
                <a:spcPct val="104782"/>
              </a:lnSpc>
              <a:spcBef>
                <a:spcPts val="0"/>
              </a:spcBef>
              <a:buNone/>
              <a:defRPr b="0" i="0" sz="900">
                <a:solidFill>
                  <a:schemeClr val="lt1"/>
                </a:solidFill>
                <a:latin typeface="Calibri"/>
                <a:ea typeface="Calibri"/>
                <a:cs typeface="Calibri"/>
                <a:sym typeface="Calibri"/>
              </a:defRPr>
            </a:lvl7pPr>
            <a:lvl8pPr indent="0" lvl="7" marL="25400" marR="0" rtl="0" algn="l">
              <a:lnSpc>
                <a:spcPct val="104782"/>
              </a:lnSpc>
              <a:spcBef>
                <a:spcPts val="0"/>
              </a:spcBef>
              <a:buNone/>
              <a:defRPr b="0" i="0" sz="900">
                <a:solidFill>
                  <a:schemeClr val="lt1"/>
                </a:solidFill>
                <a:latin typeface="Calibri"/>
                <a:ea typeface="Calibri"/>
                <a:cs typeface="Calibri"/>
                <a:sym typeface="Calibri"/>
              </a:defRPr>
            </a:lvl8pPr>
            <a:lvl9pPr indent="0" lvl="8" marL="25400" marR="0" rtl="0" algn="l">
              <a:lnSpc>
                <a:spcPct val="104782"/>
              </a:lnSpc>
              <a:spcBef>
                <a:spcPts val="0"/>
              </a:spcBef>
              <a:buNone/>
              <a:defRPr b="0" i="0" sz="900">
                <a:solidFill>
                  <a:schemeClr val="lt1"/>
                </a:solidFill>
                <a:latin typeface="Calibri"/>
                <a:ea typeface="Calibri"/>
                <a:cs typeface="Calibri"/>
                <a:sym typeface="Calibri"/>
              </a:defRPr>
            </a:lvl9pPr>
          </a:lstStyle>
          <a:p>
            <a:pPr indent="0" lvl="0" marL="25400" rtl="0" algn="l">
              <a:spcBef>
                <a:spcPts val="0"/>
              </a:spcBef>
              <a:spcAft>
                <a:spcPts val="0"/>
              </a:spcAft>
              <a:buNone/>
            </a:pPr>
            <a:fld id="{00000000-1234-1234-1234-123412341234}" type="slidenum">
              <a:rPr lang="en"/>
              <a:t>‹#›</a:t>
            </a:fld>
            <a:endParaRPr sz="1000">
              <a:solidFill>
                <a:schemeClr val="dk2"/>
              </a:solidFill>
              <a:latin typeface="Playfair Display"/>
              <a:ea typeface="Playfair Display"/>
              <a:cs typeface="Playfair Display"/>
              <a:sym typeface="Playfair Display"/>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showMasterSp="0" type="obj">
  <p:cSld name="OBJECT">
    <p:bg>
      <p:bgPr>
        <a:solidFill>
          <a:schemeClr val="lt1"/>
        </a:solidFill>
      </p:bgPr>
    </p:bg>
    <p:spTree>
      <p:nvGrpSpPr>
        <p:cNvPr id="78" name="Shape 78"/>
        <p:cNvGrpSpPr/>
        <p:nvPr/>
      </p:nvGrpSpPr>
      <p:grpSpPr>
        <a:xfrm>
          <a:off x="0" y="0"/>
          <a:ext cx="0" cy="0"/>
          <a:chOff x="0" y="0"/>
          <a:chExt cx="0" cy="0"/>
        </a:xfrm>
      </p:grpSpPr>
      <p:pic>
        <p:nvPicPr>
          <p:cNvPr id="79" name="Google Shape;79;p17"/>
          <p:cNvPicPr preferRelativeResize="0"/>
          <p:nvPr/>
        </p:nvPicPr>
        <p:blipFill rotWithShape="1">
          <a:blip r:embed="rId2">
            <a:alphaModFix/>
          </a:blip>
          <a:srcRect b="0" l="0" r="0" t="0"/>
          <a:stretch/>
        </p:blipFill>
        <p:spPr>
          <a:xfrm>
            <a:off x="0" y="0"/>
            <a:ext cx="8910828" cy="5143497"/>
          </a:xfrm>
          <a:prstGeom prst="rect">
            <a:avLst/>
          </a:prstGeom>
          <a:noFill/>
          <a:ln>
            <a:noFill/>
          </a:ln>
        </p:spPr>
      </p:pic>
      <p:sp>
        <p:nvSpPr>
          <p:cNvPr id="80" name="Google Shape;80;p17"/>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1" name="Google Shape;81;p17"/>
          <p:cNvSpPr txBox="1"/>
          <p:nvPr>
            <p:ph idx="10" type="dt"/>
          </p:nvPr>
        </p:nvSpPr>
        <p:spPr>
          <a:xfrm>
            <a:off x="457200" y="4783455"/>
            <a:ext cx="21033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2" name="Google Shape;82;p17"/>
          <p:cNvSpPr txBox="1"/>
          <p:nvPr>
            <p:ph idx="12" type="sldNum"/>
          </p:nvPr>
        </p:nvSpPr>
        <p:spPr>
          <a:xfrm>
            <a:off x="6583680" y="4783455"/>
            <a:ext cx="21033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OBJECT_1">
    <p:spTree>
      <p:nvGrpSpPr>
        <p:cNvPr id="83" name="Shape 83"/>
        <p:cNvGrpSpPr/>
        <p:nvPr/>
      </p:nvGrpSpPr>
      <p:grpSpPr>
        <a:xfrm>
          <a:off x="0" y="0"/>
          <a:ext cx="0" cy="0"/>
          <a:chOff x="0" y="0"/>
          <a:chExt cx="0" cy="0"/>
        </a:xfrm>
      </p:grpSpPr>
      <p:sp>
        <p:nvSpPr>
          <p:cNvPr id="84" name="Google Shape;84;p18"/>
          <p:cNvSpPr txBox="1"/>
          <p:nvPr>
            <p:ph type="title"/>
          </p:nvPr>
        </p:nvSpPr>
        <p:spPr>
          <a:xfrm>
            <a:off x="688925" y="376332"/>
            <a:ext cx="7318200" cy="714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000"/>
              <a:buNone/>
              <a:defRPr b="0" i="0" sz="2700">
                <a:solidFill>
                  <a:schemeClr val="lt1"/>
                </a:solidFill>
                <a:latin typeface="Calibri"/>
                <a:ea typeface="Calibri"/>
                <a:cs typeface="Calibri"/>
                <a:sym typeface="Calibr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5" name="Google Shape;85;p18"/>
          <p:cNvSpPr txBox="1"/>
          <p:nvPr>
            <p:ph idx="1" type="body"/>
          </p:nvPr>
        </p:nvSpPr>
        <p:spPr>
          <a:xfrm>
            <a:off x="688925" y="1453706"/>
            <a:ext cx="7749000" cy="18651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500" u="sng">
                <a:solidFill>
                  <a:schemeClr val="lt1"/>
                </a:solidFill>
                <a:latin typeface="Calibri"/>
                <a:ea typeface="Calibri"/>
                <a:cs typeface="Calibri"/>
                <a:sym typeface="Calibri"/>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86" name="Google Shape;86;p18"/>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87" name="Google Shape;87;p18"/>
          <p:cNvSpPr txBox="1"/>
          <p:nvPr>
            <p:ph idx="10" type="dt"/>
          </p:nvPr>
        </p:nvSpPr>
        <p:spPr>
          <a:xfrm>
            <a:off x="457200" y="4783455"/>
            <a:ext cx="21033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88" name="Google Shape;88;p18"/>
          <p:cNvSpPr txBox="1"/>
          <p:nvPr>
            <p:ph idx="12" type="sldNum"/>
          </p:nvPr>
        </p:nvSpPr>
        <p:spPr>
          <a:xfrm>
            <a:off x="6583680" y="4783455"/>
            <a:ext cx="21033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OBJECT_2">
    <p:spTree>
      <p:nvGrpSpPr>
        <p:cNvPr id="89" name="Shape 89"/>
        <p:cNvGrpSpPr/>
        <p:nvPr/>
      </p:nvGrpSpPr>
      <p:grpSpPr>
        <a:xfrm>
          <a:off x="0" y="0"/>
          <a:ext cx="0" cy="0"/>
          <a:chOff x="0" y="0"/>
          <a:chExt cx="0" cy="0"/>
        </a:xfrm>
      </p:grpSpPr>
      <p:sp>
        <p:nvSpPr>
          <p:cNvPr id="90" name="Google Shape;90;p19"/>
          <p:cNvSpPr txBox="1"/>
          <p:nvPr>
            <p:ph type="title"/>
          </p:nvPr>
        </p:nvSpPr>
        <p:spPr>
          <a:xfrm>
            <a:off x="688925" y="376332"/>
            <a:ext cx="7318200" cy="714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000"/>
              <a:buNone/>
              <a:defRPr b="0" i="0" sz="2700">
                <a:solidFill>
                  <a:schemeClr val="lt1"/>
                </a:solidFill>
                <a:latin typeface="Calibri"/>
                <a:ea typeface="Calibri"/>
                <a:cs typeface="Calibri"/>
                <a:sym typeface="Calibr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1" name="Google Shape;91;p19"/>
          <p:cNvSpPr txBox="1"/>
          <p:nvPr>
            <p:ph idx="1" type="body"/>
          </p:nvPr>
        </p:nvSpPr>
        <p:spPr>
          <a:xfrm>
            <a:off x="688925" y="1453706"/>
            <a:ext cx="7749000" cy="18651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500" u="sng">
                <a:solidFill>
                  <a:schemeClr val="lt1"/>
                </a:solidFill>
                <a:latin typeface="Calibri"/>
                <a:ea typeface="Calibri"/>
                <a:cs typeface="Calibri"/>
                <a:sym typeface="Calibri"/>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92" name="Google Shape;92;p19"/>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93" name="Google Shape;93;p19"/>
          <p:cNvSpPr txBox="1"/>
          <p:nvPr>
            <p:ph idx="10" type="dt"/>
          </p:nvPr>
        </p:nvSpPr>
        <p:spPr>
          <a:xfrm>
            <a:off x="457200" y="4783455"/>
            <a:ext cx="21033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94" name="Google Shape;94;p19"/>
          <p:cNvSpPr txBox="1"/>
          <p:nvPr>
            <p:ph idx="12" type="sldNum"/>
          </p:nvPr>
        </p:nvSpPr>
        <p:spPr>
          <a:xfrm>
            <a:off x="6583680" y="4783455"/>
            <a:ext cx="21033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3">
  <p:cSld name="OBJECT_3">
    <p:spTree>
      <p:nvGrpSpPr>
        <p:cNvPr id="95" name="Shape 95"/>
        <p:cNvGrpSpPr/>
        <p:nvPr/>
      </p:nvGrpSpPr>
      <p:grpSpPr>
        <a:xfrm>
          <a:off x="0" y="0"/>
          <a:ext cx="0" cy="0"/>
          <a:chOff x="0" y="0"/>
          <a:chExt cx="0" cy="0"/>
        </a:xfrm>
      </p:grpSpPr>
      <p:sp>
        <p:nvSpPr>
          <p:cNvPr id="96" name="Google Shape;96;p20"/>
          <p:cNvSpPr txBox="1"/>
          <p:nvPr>
            <p:ph type="title"/>
          </p:nvPr>
        </p:nvSpPr>
        <p:spPr>
          <a:xfrm>
            <a:off x="688925" y="376332"/>
            <a:ext cx="7318200" cy="714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000"/>
              <a:buNone/>
              <a:defRPr b="0" i="0" sz="2700">
                <a:solidFill>
                  <a:schemeClr val="lt1"/>
                </a:solidFill>
                <a:latin typeface="Calibri"/>
                <a:ea typeface="Calibri"/>
                <a:cs typeface="Calibri"/>
                <a:sym typeface="Calibr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7" name="Google Shape;97;p20"/>
          <p:cNvSpPr txBox="1"/>
          <p:nvPr>
            <p:ph idx="1" type="body"/>
          </p:nvPr>
        </p:nvSpPr>
        <p:spPr>
          <a:xfrm>
            <a:off x="688925" y="1453706"/>
            <a:ext cx="7749000" cy="18651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500" u="sng">
                <a:solidFill>
                  <a:schemeClr val="lt1"/>
                </a:solidFill>
                <a:latin typeface="Calibri"/>
                <a:ea typeface="Calibri"/>
                <a:cs typeface="Calibri"/>
                <a:sym typeface="Calibri"/>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98" name="Google Shape;98;p20"/>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99" name="Google Shape;99;p20"/>
          <p:cNvSpPr txBox="1"/>
          <p:nvPr>
            <p:ph idx="10" type="dt"/>
          </p:nvPr>
        </p:nvSpPr>
        <p:spPr>
          <a:xfrm>
            <a:off x="457200" y="4783455"/>
            <a:ext cx="21033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00" name="Google Shape;100;p20"/>
          <p:cNvSpPr txBox="1"/>
          <p:nvPr>
            <p:ph idx="12" type="sldNum"/>
          </p:nvPr>
        </p:nvSpPr>
        <p:spPr>
          <a:xfrm>
            <a:off x="6583680" y="4783455"/>
            <a:ext cx="21033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txBox="1"/>
          <p:nvPr>
            <p:ph type="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4">
  <p:cSld name="OBJECT_4">
    <p:spTree>
      <p:nvGrpSpPr>
        <p:cNvPr id="101" name="Shape 101"/>
        <p:cNvGrpSpPr/>
        <p:nvPr/>
      </p:nvGrpSpPr>
      <p:grpSpPr>
        <a:xfrm>
          <a:off x="0" y="0"/>
          <a:ext cx="0" cy="0"/>
          <a:chOff x="0" y="0"/>
          <a:chExt cx="0" cy="0"/>
        </a:xfrm>
      </p:grpSpPr>
      <p:sp>
        <p:nvSpPr>
          <p:cNvPr id="102" name="Google Shape;102;p21"/>
          <p:cNvSpPr txBox="1"/>
          <p:nvPr>
            <p:ph type="title"/>
          </p:nvPr>
        </p:nvSpPr>
        <p:spPr>
          <a:xfrm>
            <a:off x="688925" y="376332"/>
            <a:ext cx="7318200" cy="714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000"/>
              <a:buNone/>
              <a:defRPr b="0" i="0" sz="2700">
                <a:solidFill>
                  <a:schemeClr val="lt1"/>
                </a:solidFill>
                <a:latin typeface="Calibri"/>
                <a:ea typeface="Calibri"/>
                <a:cs typeface="Calibri"/>
                <a:sym typeface="Calibr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3" name="Google Shape;103;p21"/>
          <p:cNvSpPr txBox="1"/>
          <p:nvPr>
            <p:ph idx="1" type="body"/>
          </p:nvPr>
        </p:nvSpPr>
        <p:spPr>
          <a:xfrm>
            <a:off x="688925" y="1453706"/>
            <a:ext cx="7749000" cy="18651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500" u="sng">
                <a:solidFill>
                  <a:schemeClr val="lt1"/>
                </a:solidFill>
                <a:latin typeface="Calibri"/>
                <a:ea typeface="Calibri"/>
                <a:cs typeface="Calibri"/>
                <a:sym typeface="Calibri"/>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104" name="Google Shape;104;p21"/>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05" name="Google Shape;105;p21"/>
          <p:cNvSpPr txBox="1"/>
          <p:nvPr>
            <p:ph idx="10" type="dt"/>
          </p:nvPr>
        </p:nvSpPr>
        <p:spPr>
          <a:xfrm>
            <a:off x="457200" y="4783455"/>
            <a:ext cx="21033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06" name="Google Shape;106;p21"/>
          <p:cNvSpPr txBox="1"/>
          <p:nvPr>
            <p:ph idx="12" type="sldNum"/>
          </p:nvPr>
        </p:nvSpPr>
        <p:spPr>
          <a:xfrm>
            <a:off x="6583680" y="4783455"/>
            <a:ext cx="21033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5">
  <p:cSld name="OBJECT_5">
    <p:spTree>
      <p:nvGrpSpPr>
        <p:cNvPr id="107" name="Shape 107"/>
        <p:cNvGrpSpPr/>
        <p:nvPr/>
      </p:nvGrpSpPr>
      <p:grpSpPr>
        <a:xfrm>
          <a:off x="0" y="0"/>
          <a:ext cx="0" cy="0"/>
          <a:chOff x="0" y="0"/>
          <a:chExt cx="0" cy="0"/>
        </a:xfrm>
      </p:grpSpPr>
      <p:sp>
        <p:nvSpPr>
          <p:cNvPr id="108" name="Google Shape;108;p22"/>
          <p:cNvSpPr txBox="1"/>
          <p:nvPr>
            <p:ph type="title"/>
          </p:nvPr>
        </p:nvSpPr>
        <p:spPr>
          <a:xfrm>
            <a:off x="688925" y="376332"/>
            <a:ext cx="7318200" cy="714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000"/>
              <a:buNone/>
              <a:defRPr b="0" i="0" sz="2700">
                <a:solidFill>
                  <a:schemeClr val="lt1"/>
                </a:solidFill>
                <a:latin typeface="Calibri"/>
                <a:ea typeface="Calibri"/>
                <a:cs typeface="Calibri"/>
                <a:sym typeface="Calibr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9" name="Google Shape;109;p22"/>
          <p:cNvSpPr txBox="1"/>
          <p:nvPr>
            <p:ph idx="1" type="body"/>
          </p:nvPr>
        </p:nvSpPr>
        <p:spPr>
          <a:xfrm>
            <a:off x="688925" y="1453706"/>
            <a:ext cx="7749000" cy="18651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500" u="sng">
                <a:solidFill>
                  <a:schemeClr val="lt1"/>
                </a:solidFill>
                <a:latin typeface="Calibri"/>
                <a:ea typeface="Calibri"/>
                <a:cs typeface="Calibri"/>
                <a:sym typeface="Calibri"/>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110" name="Google Shape;110;p22"/>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11" name="Google Shape;111;p22"/>
          <p:cNvSpPr txBox="1"/>
          <p:nvPr>
            <p:ph idx="10" type="dt"/>
          </p:nvPr>
        </p:nvSpPr>
        <p:spPr>
          <a:xfrm>
            <a:off x="457200" y="4783455"/>
            <a:ext cx="21033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12" name="Google Shape;112;p22"/>
          <p:cNvSpPr txBox="1"/>
          <p:nvPr>
            <p:ph idx="12" type="sldNum"/>
          </p:nvPr>
        </p:nvSpPr>
        <p:spPr>
          <a:xfrm>
            <a:off x="6583680" y="4783455"/>
            <a:ext cx="21033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6">
  <p:cSld name="OBJECT_6">
    <p:spTree>
      <p:nvGrpSpPr>
        <p:cNvPr id="113" name="Shape 113"/>
        <p:cNvGrpSpPr/>
        <p:nvPr/>
      </p:nvGrpSpPr>
      <p:grpSpPr>
        <a:xfrm>
          <a:off x="0" y="0"/>
          <a:ext cx="0" cy="0"/>
          <a:chOff x="0" y="0"/>
          <a:chExt cx="0" cy="0"/>
        </a:xfrm>
      </p:grpSpPr>
      <p:sp>
        <p:nvSpPr>
          <p:cNvPr id="114" name="Google Shape;114;p23"/>
          <p:cNvSpPr txBox="1"/>
          <p:nvPr>
            <p:ph type="title"/>
          </p:nvPr>
        </p:nvSpPr>
        <p:spPr>
          <a:xfrm>
            <a:off x="688925" y="376332"/>
            <a:ext cx="7318200" cy="714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000"/>
              <a:buNone/>
              <a:defRPr b="0" i="0" sz="2700">
                <a:solidFill>
                  <a:schemeClr val="lt1"/>
                </a:solidFill>
                <a:latin typeface="Calibri"/>
                <a:ea typeface="Calibri"/>
                <a:cs typeface="Calibri"/>
                <a:sym typeface="Calibr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5" name="Google Shape;115;p23"/>
          <p:cNvSpPr txBox="1"/>
          <p:nvPr>
            <p:ph idx="1" type="body"/>
          </p:nvPr>
        </p:nvSpPr>
        <p:spPr>
          <a:xfrm>
            <a:off x="688925" y="1453706"/>
            <a:ext cx="7749000" cy="18651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500" u="sng">
                <a:solidFill>
                  <a:schemeClr val="lt1"/>
                </a:solidFill>
                <a:latin typeface="Calibri"/>
                <a:ea typeface="Calibri"/>
                <a:cs typeface="Calibri"/>
                <a:sym typeface="Calibri"/>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116" name="Google Shape;116;p2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17" name="Google Shape;117;p23"/>
          <p:cNvSpPr txBox="1"/>
          <p:nvPr>
            <p:ph idx="10" type="dt"/>
          </p:nvPr>
        </p:nvSpPr>
        <p:spPr>
          <a:xfrm>
            <a:off x="457200" y="4783455"/>
            <a:ext cx="21033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18" name="Google Shape;118;p23"/>
          <p:cNvSpPr txBox="1"/>
          <p:nvPr>
            <p:ph idx="12" type="sldNum"/>
          </p:nvPr>
        </p:nvSpPr>
        <p:spPr>
          <a:xfrm>
            <a:off x="6583680" y="4783455"/>
            <a:ext cx="21033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7">
  <p:cSld name="OBJECT_7">
    <p:spTree>
      <p:nvGrpSpPr>
        <p:cNvPr id="119" name="Shape 119"/>
        <p:cNvGrpSpPr/>
        <p:nvPr/>
      </p:nvGrpSpPr>
      <p:grpSpPr>
        <a:xfrm>
          <a:off x="0" y="0"/>
          <a:ext cx="0" cy="0"/>
          <a:chOff x="0" y="0"/>
          <a:chExt cx="0" cy="0"/>
        </a:xfrm>
      </p:grpSpPr>
      <p:sp>
        <p:nvSpPr>
          <p:cNvPr id="120" name="Google Shape;120;p24"/>
          <p:cNvSpPr txBox="1"/>
          <p:nvPr>
            <p:ph type="title"/>
          </p:nvPr>
        </p:nvSpPr>
        <p:spPr>
          <a:xfrm>
            <a:off x="688925" y="376332"/>
            <a:ext cx="7318200" cy="714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000"/>
              <a:buNone/>
              <a:defRPr b="0" i="0" sz="2700">
                <a:solidFill>
                  <a:schemeClr val="lt1"/>
                </a:solidFill>
                <a:latin typeface="Calibri"/>
                <a:ea typeface="Calibri"/>
                <a:cs typeface="Calibri"/>
                <a:sym typeface="Calibr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1" name="Google Shape;121;p24"/>
          <p:cNvSpPr txBox="1"/>
          <p:nvPr>
            <p:ph idx="1" type="body"/>
          </p:nvPr>
        </p:nvSpPr>
        <p:spPr>
          <a:xfrm>
            <a:off x="688925" y="1453706"/>
            <a:ext cx="7749000" cy="18651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500" u="sng">
                <a:solidFill>
                  <a:schemeClr val="lt1"/>
                </a:solidFill>
                <a:latin typeface="Calibri"/>
                <a:ea typeface="Calibri"/>
                <a:cs typeface="Calibri"/>
                <a:sym typeface="Calibri"/>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122" name="Google Shape;122;p2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23" name="Google Shape;123;p24"/>
          <p:cNvSpPr txBox="1"/>
          <p:nvPr>
            <p:ph idx="10" type="dt"/>
          </p:nvPr>
        </p:nvSpPr>
        <p:spPr>
          <a:xfrm>
            <a:off x="457200" y="4783455"/>
            <a:ext cx="21033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24" name="Google Shape;124;p24"/>
          <p:cNvSpPr txBox="1"/>
          <p:nvPr>
            <p:ph idx="12" type="sldNum"/>
          </p:nvPr>
        </p:nvSpPr>
        <p:spPr>
          <a:xfrm>
            <a:off x="6583680" y="4783455"/>
            <a:ext cx="21033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8">
  <p:cSld name="OBJECT_8">
    <p:spTree>
      <p:nvGrpSpPr>
        <p:cNvPr id="125" name="Shape 125"/>
        <p:cNvGrpSpPr/>
        <p:nvPr/>
      </p:nvGrpSpPr>
      <p:grpSpPr>
        <a:xfrm>
          <a:off x="0" y="0"/>
          <a:ext cx="0" cy="0"/>
          <a:chOff x="0" y="0"/>
          <a:chExt cx="0" cy="0"/>
        </a:xfrm>
      </p:grpSpPr>
      <p:sp>
        <p:nvSpPr>
          <p:cNvPr id="126" name="Google Shape;126;p25"/>
          <p:cNvSpPr txBox="1"/>
          <p:nvPr>
            <p:ph type="title"/>
          </p:nvPr>
        </p:nvSpPr>
        <p:spPr>
          <a:xfrm>
            <a:off x="688925" y="376332"/>
            <a:ext cx="7318200" cy="714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000"/>
              <a:buNone/>
              <a:defRPr b="0" i="0" sz="2700">
                <a:solidFill>
                  <a:schemeClr val="lt1"/>
                </a:solidFill>
                <a:latin typeface="Calibri"/>
                <a:ea typeface="Calibri"/>
                <a:cs typeface="Calibri"/>
                <a:sym typeface="Calibr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7" name="Google Shape;127;p25"/>
          <p:cNvSpPr txBox="1"/>
          <p:nvPr>
            <p:ph idx="1" type="body"/>
          </p:nvPr>
        </p:nvSpPr>
        <p:spPr>
          <a:xfrm>
            <a:off x="688925" y="1453706"/>
            <a:ext cx="7749000" cy="18651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500" u="sng">
                <a:solidFill>
                  <a:schemeClr val="lt1"/>
                </a:solidFill>
                <a:latin typeface="Calibri"/>
                <a:ea typeface="Calibri"/>
                <a:cs typeface="Calibri"/>
                <a:sym typeface="Calibri"/>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128" name="Google Shape;128;p2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29" name="Google Shape;129;p25"/>
          <p:cNvSpPr txBox="1"/>
          <p:nvPr>
            <p:ph idx="10" type="dt"/>
          </p:nvPr>
        </p:nvSpPr>
        <p:spPr>
          <a:xfrm>
            <a:off x="457200" y="4783455"/>
            <a:ext cx="21033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30" name="Google Shape;130;p25"/>
          <p:cNvSpPr txBox="1"/>
          <p:nvPr>
            <p:ph idx="12" type="sldNum"/>
          </p:nvPr>
        </p:nvSpPr>
        <p:spPr>
          <a:xfrm>
            <a:off x="6583680" y="4783455"/>
            <a:ext cx="21033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highlight>
                  <a:schemeClr val="lt1"/>
                </a:highlight>
              </a:defRPr>
            </a:lvl1pPr>
            <a:lvl2pPr indent="-317500" lvl="1" marL="914400" algn="l">
              <a:lnSpc>
                <a:spcPct val="115000"/>
              </a:lnSpc>
              <a:spcBef>
                <a:spcPts val="1600"/>
              </a:spcBef>
              <a:spcAft>
                <a:spcPts val="0"/>
              </a:spcAft>
              <a:buSzPts val="1400"/>
              <a:buChar char="○"/>
              <a:defRPr>
                <a:highlight>
                  <a:schemeClr val="lt1"/>
                </a:highlight>
              </a:defRPr>
            </a:lvl2pPr>
            <a:lvl3pPr indent="-317500" lvl="2" marL="1371600" algn="l">
              <a:lnSpc>
                <a:spcPct val="115000"/>
              </a:lnSpc>
              <a:spcBef>
                <a:spcPts val="1600"/>
              </a:spcBef>
              <a:spcAft>
                <a:spcPts val="0"/>
              </a:spcAft>
              <a:buSzPts val="1400"/>
              <a:buChar char="■"/>
              <a:defRPr>
                <a:highlight>
                  <a:schemeClr val="lt1"/>
                </a:highlight>
              </a:defRPr>
            </a:lvl3pPr>
            <a:lvl4pPr indent="-317500" lvl="3" marL="1828800" algn="l">
              <a:lnSpc>
                <a:spcPct val="115000"/>
              </a:lnSpc>
              <a:spcBef>
                <a:spcPts val="1600"/>
              </a:spcBef>
              <a:spcAft>
                <a:spcPts val="0"/>
              </a:spcAft>
              <a:buSzPts val="1400"/>
              <a:buChar char="●"/>
              <a:defRPr>
                <a:highlight>
                  <a:schemeClr val="lt1"/>
                </a:highlight>
              </a:defRPr>
            </a:lvl4pPr>
            <a:lvl5pPr indent="-317500" lvl="4" marL="2286000" algn="l">
              <a:lnSpc>
                <a:spcPct val="115000"/>
              </a:lnSpc>
              <a:spcBef>
                <a:spcPts val="1600"/>
              </a:spcBef>
              <a:spcAft>
                <a:spcPts val="0"/>
              </a:spcAft>
              <a:buSzPts val="1400"/>
              <a:buChar char="○"/>
              <a:defRPr>
                <a:highlight>
                  <a:schemeClr val="lt1"/>
                </a:highlight>
              </a:defRPr>
            </a:lvl5pPr>
            <a:lvl6pPr indent="-317500" lvl="5" marL="2743200" algn="l">
              <a:lnSpc>
                <a:spcPct val="115000"/>
              </a:lnSpc>
              <a:spcBef>
                <a:spcPts val="1600"/>
              </a:spcBef>
              <a:spcAft>
                <a:spcPts val="0"/>
              </a:spcAft>
              <a:buSzPts val="1400"/>
              <a:buChar char="■"/>
              <a:defRPr>
                <a:highlight>
                  <a:schemeClr val="lt1"/>
                </a:highlight>
              </a:defRPr>
            </a:lvl6pPr>
            <a:lvl7pPr indent="-317500" lvl="6" marL="3200400" algn="l">
              <a:lnSpc>
                <a:spcPct val="115000"/>
              </a:lnSpc>
              <a:spcBef>
                <a:spcPts val="1600"/>
              </a:spcBef>
              <a:spcAft>
                <a:spcPts val="0"/>
              </a:spcAft>
              <a:buSzPts val="1400"/>
              <a:buChar char="●"/>
              <a:defRPr>
                <a:highlight>
                  <a:schemeClr val="lt1"/>
                </a:highlight>
              </a:defRPr>
            </a:lvl7pPr>
            <a:lvl8pPr indent="-317500" lvl="7" marL="3657600" algn="l">
              <a:lnSpc>
                <a:spcPct val="115000"/>
              </a:lnSpc>
              <a:spcBef>
                <a:spcPts val="1600"/>
              </a:spcBef>
              <a:spcAft>
                <a:spcPts val="0"/>
              </a:spcAft>
              <a:buSzPts val="1400"/>
              <a:buChar char="○"/>
              <a:defRPr>
                <a:highlight>
                  <a:schemeClr val="lt1"/>
                </a:highlight>
              </a:defRPr>
            </a:lvl8pPr>
            <a:lvl9pPr indent="-317500" lvl="8" marL="4114800" algn="l">
              <a:lnSpc>
                <a:spcPct val="115000"/>
              </a:lnSpc>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1pPr>
            <a:lvl2pPr lvl="1"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2pPr>
            <a:lvl3pPr lvl="2"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3pPr>
            <a:lvl4pPr lvl="3"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4pPr>
            <a:lvl5pPr lvl="4"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5pPr>
            <a:lvl6pPr lvl="5"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6pPr>
            <a:lvl7pPr lvl="6"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7pPr>
            <a:lvl8pPr lvl="7"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8pPr>
            <a:lvl9pPr lvl="8"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layfair Display"/>
              <a:buChar char="●"/>
              <a:defRPr b="0" i="0" sz="1800" u="none" cap="none" strike="noStrike">
                <a:solidFill>
                  <a:schemeClr val="dk2"/>
                </a:solidFill>
                <a:latin typeface="Playfair Display"/>
                <a:ea typeface="Playfair Display"/>
                <a:cs typeface="Playfair Display"/>
                <a:sym typeface="Playfair Display"/>
              </a:defRPr>
            </a:lvl1pPr>
            <a:lvl2pPr indent="-317500" lvl="1" marL="914400" marR="0" rtl="0" algn="l">
              <a:lnSpc>
                <a:spcPct val="115000"/>
              </a:lnSpc>
              <a:spcBef>
                <a:spcPts val="160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2pPr>
            <a:lvl3pPr indent="-317500" lvl="2" marL="1371600" marR="0" rtl="0" algn="l">
              <a:lnSpc>
                <a:spcPct val="115000"/>
              </a:lnSpc>
              <a:spcBef>
                <a:spcPts val="160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3pPr>
            <a:lvl4pPr indent="-317500" lvl="3" marL="1828800" marR="0" rtl="0" algn="l">
              <a:lnSpc>
                <a:spcPct val="115000"/>
              </a:lnSpc>
              <a:spcBef>
                <a:spcPts val="160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4pPr>
            <a:lvl5pPr indent="-317500" lvl="4" marL="2286000" marR="0" rtl="0" algn="l">
              <a:lnSpc>
                <a:spcPct val="115000"/>
              </a:lnSpc>
              <a:spcBef>
                <a:spcPts val="160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5pPr>
            <a:lvl6pPr indent="-317500" lvl="5" marL="2743200" marR="0" rtl="0" algn="l">
              <a:lnSpc>
                <a:spcPct val="115000"/>
              </a:lnSpc>
              <a:spcBef>
                <a:spcPts val="160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6pPr>
            <a:lvl7pPr indent="-317500" lvl="6" marL="3200400" marR="0" rtl="0" algn="l">
              <a:lnSpc>
                <a:spcPct val="115000"/>
              </a:lnSpc>
              <a:spcBef>
                <a:spcPts val="160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7pPr>
            <a:lvl8pPr indent="-317500" lvl="7" marL="3657600" marR="0" rtl="0" algn="l">
              <a:lnSpc>
                <a:spcPct val="115000"/>
              </a:lnSpc>
              <a:spcBef>
                <a:spcPts val="160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8pPr>
            <a:lvl9pPr indent="-317500" lvl="8" marL="4114800" marR="0" rtl="0" algn="l">
              <a:lnSpc>
                <a:spcPct val="115000"/>
              </a:lnSpc>
              <a:spcBef>
                <a:spcPts val="1600"/>
              </a:spcBef>
              <a:spcAft>
                <a:spcPts val="160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13.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ctr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800"/>
              <a:buNone/>
            </a:pPr>
            <a:r>
              <a:rPr lang="en"/>
              <a:t>Introduction to Data Science</a:t>
            </a:r>
            <a:endParaRPr/>
          </a:p>
        </p:txBody>
      </p:sp>
      <p:sp>
        <p:nvSpPr>
          <p:cNvPr id="136" name="Google Shape;136;p26"/>
          <p:cNvSpPr txBox="1"/>
          <p:nvPr>
            <p:ph idx="1" type="subTitle"/>
          </p:nvPr>
        </p:nvSpPr>
        <p:spPr>
          <a:xfrm>
            <a:off x="7412475" y="3398250"/>
            <a:ext cx="1387500" cy="577800"/>
          </a:xfrm>
          <a:prstGeom prst="rect">
            <a:avLst/>
          </a:prstGeom>
          <a:solidFill>
            <a:schemeClr val="dk2"/>
          </a:solid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a:t>day 6</a:t>
            </a:r>
            <a:endParaRPr/>
          </a:p>
        </p:txBody>
      </p:sp>
      <p:pic>
        <p:nvPicPr>
          <p:cNvPr id="137" name="Google Shape;137;p26"/>
          <p:cNvPicPr preferRelativeResize="0"/>
          <p:nvPr/>
        </p:nvPicPr>
        <p:blipFill rotWithShape="1">
          <a:blip r:embed="rId3">
            <a:alphaModFix/>
          </a:blip>
          <a:srcRect b="0" l="0" r="0" t="0"/>
          <a:stretch/>
        </p:blipFill>
        <p:spPr>
          <a:xfrm>
            <a:off x="344250" y="4044875"/>
            <a:ext cx="3054299" cy="746200"/>
          </a:xfrm>
          <a:prstGeom prst="rect">
            <a:avLst/>
          </a:prstGeom>
          <a:noFill/>
          <a:ln>
            <a:noFill/>
          </a:ln>
        </p:spPr>
      </p:pic>
      <p:pic>
        <p:nvPicPr>
          <p:cNvPr id="138" name="Google Shape;138;p26"/>
          <p:cNvPicPr preferRelativeResize="0"/>
          <p:nvPr/>
        </p:nvPicPr>
        <p:blipFill>
          <a:blip r:embed="rId4">
            <a:alphaModFix/>
          </a:blip>
          <a:stretch>
            <a:fillRect/>
          </a:stretch>
        </p:blipFill>
        <p:spPr>
          <a:xfrm rot="-399945">
            <a:off x="132714" y="2378927"/>
            <a:ext cx="1445273" cy="1583769"/>
          </a:xfrm>
          <a:prstGeom prst="rect">
            <a:avLst/>
          </a:prstGeom>
          <a:noFill/>
          <a:ln>
            <a:noFill/>
          </a:ln>
          <a:effectLst>
            <a:outerShdw blurRad="57150" rotWithShape="0" algn="bl" dist="133350">
              <a:srgbClr val="000000">
                <a:alpha val="63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5"/>
          <p:cNvPicPr preferRelativeResize="0"/>
          <p:nvPr/>
        </p:nvPicPr>
        <p:blipFill rotWithShape="1">
          <a:blip r:embed="rId3">
            <a:alphaModFix/>
          </a:blip>
          <a:srcRect b="0" l="0" r="0" t="0"/>
          <a:stretch/>
        </p:blipFill>
        <p:spPr>
          <a:xfrm>
            <a:off x="7171651" y="211700"/>
            <a:ext cx="1821550" cy="445025"/>
          </a:xfrm>
          <a:prstGeom prst="rect">
            <a:avLst/>
          </a:prstGeom>
          <a:noFill/>
          <a:ln>
            <a:noFill/>
          </a:ln>
        </p:spPr>
      </p:pic>
      <p:sp>
        <p:nvSpPr>
          <p:cNvPr id="213" name="Google Shape;213;p35"/>
          <p:cNvSpPr txBox="1"/>
          <p:nvPr>
            <p:ph type="title"/>
          </p:nvPr>
        </p:nvSpPr>
        <p:spPr>
          <a:xfrm>
            <a:off x="311700" y="445025"/>
            <a:ext cx="8520600" cy="121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800"/>
              <a:t>Model Performance</a:t>
            </a:r>
            <a:endParaRPr sz="2800"/>
          </a:p>
          <a:p>
            <a:pPr indent="0" lvl="0" marL="0" rtl="0" algn="l">
              <a:lnSpc>
                <a:spcPct val="100000"/>
              </a:lnSpc>
              <a:spcBef>
                <a:spcPts val="0"/>
              </a:spcBef>
              <a:spcAft>
                <a:spcPts val="0"/>
              </a:spcAft>
              <a:buSzPts val="1100"/>
              <a:buNone/>
            </a:pPr>
            <a:r>
              <a:rPr lang="en" sz="2800">
                <a:solidFill>
                  <a:schemeClr val="lt1"/>
                </a:solidFill>
                <a:highlight>
                  <a:schemeClr val="dk2"/>
                </a:highlight>
              </a:rPr>
              <a:t>Confusion Matrix</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b="1"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p:txBody>
      </p:sp>
      <p:graphicFrame>
        <p:nvGraphicFramePr>
          <p:cNvPr id="214" name="Google Shape;214;p35"/>
          <p:cNvGraphicFramePr/>
          <p:nvPr/>
        </p:nvGraphicFramePr>
        <p:xfrm>
          <a:off x="625211" y="1687306"/>
          <a:ext cx="3000000" cy="3000000"/>
        </p:xfrm>
        <a:graphic>
          <a:graphicData uri="http://schemas.openxmlformats.org/drawingml/2006/table">
            <a:tbl>
              <a:tblPr bandRow="1" firstRow="1">
                <a:noFill/>
                <a:tableStyleId>{DDF4536E-7657-4DDE-B2AA-7E2337867FC0}</a:tableStyleId>
              </a:tblPr>
              <a:tblGrid>
                <a:gridCol w="1187450"/>
                <a:gridCol w="1187450"/>
                <a:gridCol w="1187450"/>
              </a:tblGrid>
              <a:tr h="440075">
                <a:tc rowSpan="2">
                  <a:txBody>
                    <a:bodyPr/>
                    <a:lstStyle/>
                    <a:p>
                      <a:pPr indent="0" lvl="0" marL="0" marR="0" rtl="0" algn="l">
                        <a:lnSpc>
                          <a:spcPct val="100000"/>
                        </a:lnSpc>
                        <a:spcBef>
                          <a:spcPts val="0"/>
                        </a:spcBef>
                        <a:spcAft>
                          <a:spcPts val="0"/>
                        </a:spcAft>
                        <a:buNone/>
                      </a:pPr>
                      <a:r>
                        <a:t/>
                      </a:r>
                      <a:endParaRPr sz="2100" u="none" cap="none" strike="noStrike">
                        <a:solidFill>
                          <a:schemeClr val="dk2"/>
                        </a:solidFill>
                        <a:latin typeface="Times New Roman"/>
                        <a:ea typeface="Times New Roman"/>
                        <a:cs typeface="Times New Roman"/>
                        <a:sym typeface="Times New Roman"/>
                      </a:endParaRPr>
                    </a:p>
                    <a:p>
                      <a:pPr indent="0" lvl="0" marL="330200" marR="0" rtl="0" algn="l">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Actual</a:t>
                      </a:r>
                      <a:endParaRPr sz="1500" u="none" cap="none" strike="noStrike">
                        <a:solidFill>
                          <a:schemeClr val="dk2"/>
                        </a:solidFill>
                        <a:latin typeface="Calibri"/>
                        <a:ea typeface="Calibri"/>
                        <a:cs typeface="Calibri"/>
                        <a:sym typeface="Calibri"/>
                      </a:endParaRPr>
                    </a:p>
                  </a:txBody>
                  <a:tcPr marT="19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0" lvl="0" marL="762000" marR="0" rtl="0" algn="l">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Prediction</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440075">
                <a:tc vMerge="1"/>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Good</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Bad</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0075">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Good</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4000</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100</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0075">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Bad</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100</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100</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15" name="Google Shape;215;p35"/>
          <p:cNvSpPr/>
          <p:nvPr/>
        </p:nvSpPr>
        <p:spPr>
          <a:xfrm>
            <a:off x="2380957" y="3451859"/>
            <a:ext cx="58674" cy="692944"/>
          </a:xfrm>
          <a:custGeom>
            <a:rect b="b" l="l" r="r" t="t"/>
            <a:pathLst>
              <a:path extrusionOk="0" h="923925" w="76200">
                <a:moveTo>
                  <a:pt x="44450" y="63500"/>
                </a:moveTo>
                <a:lnTo>
                  <a:pt x="31750" y="63500"/>
                </a:lnTo>
                <a:lnTo>
                  <a:pt x="31750" y="923417"/>
                </a:lnTo>
                <a:lnTo>
                  <a:pt x="44450" y="923417"/>
                </a:lnTo>
                <a:lnTo>
                  <a:pt x="44450" y="63500"/>
                </a:lnTo>
                <a:close/>
              </a:path>
              <a:path extrusionOk="0" h="923925" w="76200">
                <a:moveTo>
                  <a:pt x="38100" y="0"/>
                </a:moveTo>
                <a:lnTo>
                  <a:pt x="0" y="76200"/>
                </a:lnTo>
                <a:lnTo>
                  <a:pt x="31750" y="76200"/>
                </a:lnTo>
                <a:lnTo>
                  <a:pt x="31750" y="63500"/>
                </a:lnTo>
                <a:lnTo>
                  <a:pt x="69850" y="63500"/>
                </a:lnTo>
                <a:lnTo>
                  <a:pt x="38100" y="0"/>
                </a:lnTo>
                <a:close/>
              </a:path>
              <a:path extrusionOk="0" h="923925" w="76200">
                <a:moveTo>
                  <a:pt x="69850" y="63500"/>
                </a:moveTo>
                <a:lnTo>
                  <a:pt x="44450" y="63500"/>
                </a:lnTo>
                <a:lnTo>
                  <a:pt x="44450" y="76200"/>
                </a:lnTo>
                <a:lnTo>
                  <a:pt x="76200" y="76200"/>
                </a:lnTo>
                <a:lnTo>
                  <a:pt x="69850" y="63500"/>
                </a:lnTo>
                <a:close/>
              </a:path>
            </a:pathLst>
          </a:custGeom>
          <a:solidFill>
            <a:srgbClr val="44536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solidFill>
                <a:schemeClr val="dk2"/>
              </a:solidFill>
            </a:endParaRPr>
          </a:p>
        </p:txBody>
      </p:sp>
      <p:sp>
        <p:nvSpPr>
          <p:cNvPr id="216" name="Google Shape;216;p35"/>
          <p:cNvSpPr/>
          <p:nvPr/>
        </p:nvSpPr>
        <p:spPr>
          <a:xfrm>
            <a:off x="4016325" y="2763774"/>
            <a:ext cx="965676" cy="57150"/>
          </a:xfrm>
          <a:custGeom>
            <a:rect b="b" l="l" r="r" t="t"/>
            <a:pathLst>
              <a:path extrusionOk="0" h="76200" w="1254125">
                <a:moveTo>
                  <a:pt x="76200" y="0"/>
                </a:moveTo>
                <a:lnTo>
                  <a:pt x="0" y="38100"/>
                </a:lnTo>
                <a:lnTo>
                  <a:pt x="76200" y="76200"/>
                </a:lnTo>
                <a:lnTo>
                  <a:pt x="76200" y="44450"/>
                </a:lnTo>
                <a:lnTo>
                  <a:pt x="63500" y="44450"/>
                </a:lnTo>
                <a:lnTo>
                  <a:pt x="63500" y="31750"/>
                </a:lnTo>
                <a:lnTo>
                  <a:pt x="76200" y="31750"/>
                </a:lnTo>
                <a:lnTo>
                  <a:pt x="76200" y="0"/>
                </a:lnTo>
                <a:close/>
              </a:path>
              <a:path extrusionOk="0" h="76200" w="1254125">
                <a:moveTo>
                  <a:pt x="76200" y="31750"/>
                </a:moveTo>
                <a:lnTo>
                  <a:pt x="63500" y="31750"/>
                </a:lnTo>
                <a:lnTo>
                  <a:pt x="63500" y="44450"/>
                </a:lnTo>
                <a:lnTo>
                  <a:pt x="76200" y="44450"/>
                </a:lnTo>
                <a:lnTo>
                  <a:pt x="76200" y="31750"/>
                </a:lnTo>
                <a:close/>
              </a:path>
              <a:path extrusionOk="0" h="76200" w="1254125">
                <a:moveTo>
                  <a:pt x="1253998" y="31750"/>
                </a:moveTo>
                <a:lnTo>
                  <a:pt x="76200" y="31750"/>
                </a:lnTo>
                <a:lnTo>
                  <a:pt x="76200" y="44450"/>
                </a:lnTo>
                <a:lnTo>
                  <a:pt x="1253998" y="44450"/>
                </a:lnTo>
                <a:lnTo>
                  <a:pt x="1253998" y="31750"/>
                </a:lnTo>
                <a:close/>
              </a:path>
            </a:pathLst>
          </a:custGeom>
          <a:solidFill>
            <a:srgbClr val="44536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solidFill>
                <a:schemeClr val="dk2"/>
              </a:solidFill>
            </a:endParaRPr>
          </a:p>
        </p:txBody>
      </p:sp>
      <p:sp>
        <p:nvSpPr>
          <p:cNvPr id="217" name="Google Shape;217;p35"/>
          <p:cNvSpPr txBox="1"/>
          <p:nvPr/>
        </p:nvSpPr>
        <p:spPr>
          <a:xfrm>
            <a:off x="4981135" y="2540889"/>
            <a:ext cx="2173500" cy="510300"/>
          </a:xfrm>
          <a:prstGeom prst="rect">
            <a:avLst/>
          </a:prstGeom>
          <a:noFill/>
          <a:ln cap="flat" cmpd="sng" w="9525">
            <a:solidFill>
              <a:srgbClr val="FF0000"/>
            </a:solidFill>
            <a:prstDash val="solid"/>
            <a:round/>
            <a:headEnd len="sm" w="sm" type="none"/>
            <a:tailEnd len="sm" w="sm" type="none"/>
          </a:ln>
        </p:spPr>
        <p:txBody>
          <a:bodyPr anchorCtr="0" anchor="t" bIns="0" lIns="0" spcFirstLastPara="1" rIns="0" wrap="square" tIns="2425">
            <a:spAutoFit/>
          </a:bodyPr>
          <a:lstStyle/>
          <a:p>
            <a:pPr indent="0" lvl="0" marL="114300" marR="101600" rtl="0" algn="ctr">
              <a:lnSpc>
                <a:spcPct val="100000"/>
              </a:lnSpc>
              <a:spcBef>
                <a:spcPts val="0"/>
              </a:spcBef>
              <a:spcAft>
                <a:spcPts val="0"/>
              </a:spcAft>
              <a:buNone/>
            </a:pPr>
            <a:r>
              <a:rPr b="1" lang="en" sz="1100">
                <a:solidFill>
                  <a:schemeClr val="dk2"/>
                </a:solidFill>
                <a:latin typeface="Calibri"/>
                <a:ea typeface="Calibri"/>
                <a:cs typeface="Calibri"/>
                <a:sym typeface="Calibri"/>
              </a:rPr>
              <a:t>Type II Error</a:t>
            </a:r>
            <a:r>
              <a:rPr lang="en" sz="1100">
                <a:solidFill>
                  <a:schemeClr val="dk2"/>
                </a:solidFill>
                <a:latin typeface="Calibri"/>
                <a:ea typeface="Calibri"/>
                <a:cs typeface="Calibri"/>
                <a:sym typeface="Calibri"/>
              </a:rPr>
              <a:t> : we don’t give loan to people who actually can pay their debt</a:t>
            </a:r>
            <a:endParaRPr sz="1100">
              <a:solidFill>
                <a:schemeClr val="dk2"/>
              </a:solidFill>
              <a:latin typeface="Calibri"/>
              <a:ea typeface="Calibri"/>
              <a:cs typeface="Calibri"/>
              <a:sym typeface="Calibri"/>
            </a:endParaRPr>
          </a:p>
        </p:txBody>
      </p:sp>
      <p:sp>
        <p:nvSpPr>
          <p:cNvPr id="218" name="Google Shape;218;p35"/>
          <p:cNvSpPr txBox="1"/>
          <p:nvPr/>
        </p:nvSpPr>
        <p:spPr>
          <a:xfrm>
            <a:off x="1323535" y="4144517"/>
            <a:ext cx="2173500" cy="424200"/>
          </a:xfrm>
          <a:prstGeom prst="rect">
            <a:avLst/>
          </a:prstGeom>
          <a:noFill/>
          <a:ln cap="flat" cmpd="sng" w="9525">
            <a:solidFill>
              <a:srgbClr val="FF0000"/>
            </a:solidFill>
            <a:prstDash val="solid"/>
            <a:round/>
            <a:headEnd len="sm" w="sm" type="none"/>
            <a:tailEnd len="sm" w="sm" type="none"/>
          </a:ln>
        </p:spPr>
        <p:txBody>
          <a:bodyPr anchorCtr="0" anchor="t" bIns="0" lIns="0" spcFirstLastPara="1" rIns="0" wrap="square" tIns="84775">
            <a:spAutoFit/>
          </a:bodyPr>
          <a:lstStyle/>
          <a:p>
            <a:pPr indent="-533400" lvl="0" marL="698500" marR="165100" rtl="0" algn="l">
              <a:lnSpc>
                <a:spcPct val="100000"/>
              </a:lnSpc>
              <a:spcBef>
                <a:spcPts val="0"/>
              </a:spcBef>
              <a:spcAft>
                <a:spcPts val="0"/>
              </a:spcAft>
              <a:buNone/>
            </a:pPr>
            <a:r>
              <a:rPr b="1" lang="en" sz="1100">
                <a:solidFill>
                  <a:schemeClr val="dk2"/>
                </a:solidFill>
                <a:latin typeface="Calibri"/>
                <a:ea typeface="Calibri"/>
                <a:cs typeface="Calibri"/>
                <a:sym typeface="Calibri"/>
              </a:rPr>
              <a:t>Type I Error</a:t>
            </a:r>
            <a:r>
              <a:rPr lang="en" sz="1100">
                <a:solidFill>
                  <a:schemeClr val="dk2"/>
                </a:solidFill>
                <a:latin typeface="Calibri"/>
                <a:ea typeface="Calibri"/>
                <a:cs typeface="Calibri"/>
                <a:sym typeface="Calibri"/>
              </a:rPr>
              <a:t> : We give loan to the wrong people</a:t>
            </a:r>
            <a:endParaRPr sz="1100">
              <a:solidFill>
                <a:schemeClr val="dk2"/>
              </a:solidFill>
              <a:latin typeface="Calibri"/>
              <a:ea typeface="Calibri"/>
              <a:cs typeface="Calibri"/>
              <a:sym typeface="Calibri"/>
            </a:endParaRPr>
          </a:p>
        </p:txBody>
      </p:sp>
      <p:sp>
        <p:nvSpPr>
          <p:cNvPr id="219" name="Google Shape;219;p35"/>
          <p:cNvSpPr/>
          <p:nvPr/>
        </p:nvSpPr>
        <p:spPr>
          <a:xfrm>
            <a:off x="1992923" y="3011805"/>
            <a:ext cx="835615" cy="440054"/>
          </a:xfrm>
          <a:custGeom>
            <a:rect b="b" l="l" r="r" t="t"/>
            <a:pathLst>
              <a:path extrusionOk="0" h="586739" w="1085214">
                <a:moveTo>
                  <a:pt x="0" y="293370"/>
                </a:moveTo>
                <a:lnTo>
                  <a:pt x="12515" y="230426"/>
                </a:lnTo>
                <a:lnTo>
                  <a:pt x="48296" y="172192"/>
                </a:lnTo>
                <a:lnTo>
                  <a:pt x="104692" y="120097"/>
                </a:lnTo>
                <a:lnTo>
                  <a:pt x="139793" y="96799"/>
                </a:lnTo>
                <a:lnTo>
                  <a:pt x="179054" y="75572"/>
                </a:lnTo>
                <a:lnTo>
                  <a:pt x="222144" y="56595"/>
                </a:lnTo>
                <a:lnTo>
                  <a:pt x="268731" y="40047"/>
                </a:lnTo>
                <a:lnTo>
                  <a:pt x="318486" y="26107"/>
                </a:lnTo>
                <a:lnTo>
                  <a:pt x="371075" y="14953"/>
                </a:lnTo>
                <a:lnTo>
                  <a:pt x="426169" y="6765"/>
                </a:lnTo>
                <a:lnTo>
                  <a:pt x="483435" y="1721"/>
                </a:lnTo>
                <a:lnTo>
                  <a:pt x="542544" y="0"/>
                </a:lnTo>
                <a:lnTo>
                  <a:pt x="601652" y="1721"/>
                </a:lnTo>
                <a:lnTo>
                  <a:pt x="658918" y="6765"/>
                </a:lnTo>
                <a:lnTo>
                  <a:pt x="714012" y="14953"/>
                </a:lnTo>
                <a:lnTo>
                  <a:pt x="766601" y="26107"/>
                </a:lnTo>
                <a:lnTo>
                  <a:pt x="816356" y="40047"/>
                </a:lnTo>
                <a:lnTo>
                  <a:pt x="862943" y="56595"/>
                </a:lnTo>
                <a:lnTo>
                  <a:pt x="906033" y="75572"/>
                </a:lnTo>
                <a:lnTo>
                  <a:pt x="945294" y="96799"/>
                </a:lnTo>
                <a:lnTo>
                  <a:pt x="980395" y="120097"/>
                </a:lnTo>
                <a:lnTo>
                  <a:pt x="1011004" y="145288"/>
                </a:lnTo>
                <a:lnTo>
                  <a:pt x="1057424" y="200631"/>
                </a:lnTo>
                <a:lnTo>
                  <a:pt x="1081903" y="261399"/>
                </a:lnTo>
                <a:lnTo>
                  <a:pt x="1085088" y="293370"/>
                </a:lnTo>
                <a:lnTo>
                  <a:pt x="1081903" y="325340"/>
                </a:lnTo>
                <a:lnTo>
                  <a:pt x="1057424" y="386108"/>
                </a:lnTo>
                <a:lnTo>
                  <a:pt x="1011004" y="441451"/>
                </a:lnTo>
                <a:lnTo>
                  <a:pt x="980395" y="466642"/>
                </a:lnTo>
                <a:lnTo>
                  <a:pt x="945294" y="489940"/>
                </a:lnTo>
                <a:lnTo>
                  <a:pt x="906033" y="511167"/>
                </a:lnTo>
                <a:lnTo>
                  <a:pt x="862943" y="530144"/>
                </a:lnTo>
                <a:lnTo>
                  <a:pt x="816355" y="546692"/>
                </a:lnTo>
                <a:lnTo>
                  <a:pt x="766601" y="560632"/>
                </a:lnTo>
                <a:lnTo>
                  <a:pt x="714012" y="571786"/>
                </a:lnTo>
                <a:lnTo>
                  <a:pt x="658918" y="579974"/>
                </a:lnTo>
                <a:lnTo>
                  <a:pt x="601652" y="585018"/>
                </a:lnTo>
                <a:lnTo>
                  <a:pt x="542544" y="586740"/>
                </a:lnTo>
                <a:lnTo>
                  <a:pt x="483435" y="585018"/>
                </a:lnTo>
                <a:lnTo>
                  <a:pt x="426169" y="579974"/>
                </a:lnTo>
                <a:lnTo>
                  <a:pt x="371075" y="571786"/>
                </a:lnTo>
                <a:lnTo>
                  <a:pt x="318486" y="560632"/>
                </a:lnTo>
                <a:lnTo>
                  <a:pt x="268731" y="546692"/>
                </a:lnTo>
                <a:lnTo>
                  <a:pt x="222144" y="530144"/>
                </a:lnTo>
                <a:lnTo>
                  <a:pt x="179054" y="511167"/>
                </a:lnTo>
                <a:lnTo>
                  <a:pt x="139793" y="489940"/>
                </a:lnTo>
                <a:lnTo>
                  <a:pt x="104692" y="466642"/>
                </a:lnTo>
                <a:lnTo>
                  <a:pt x="74083" y="441451"/>
                </a:lnTo>
                <a:lnTo>
                  <a:pt x="27663" y="386108"/>
                </a:lnTo>
                <a:lnTo>
                  <a:pt x="3184" y="325340"/>
                </a:lnTo>
                <a:lnTo>
                  <a:pt x="0" y="293370"/>
                </a:lnTo>
                <a:close/>
              </a:path>
            </a:pathLst>
          </a:custGeom>
          <a:noFill/>
          <a:ln cap="flat" cmpd="sng" w="9525">
            <a:solidFill>
              <a:srgbClr val="DF666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solidFill>
                <a:schemeClr val="dk2"/>
              </a:solidFill>
            </a:endParaRPr>
          </a:p>
        </p:txBody>
      </p:sp>
      <p:sp>
        <p:nvSpPr>
          <p:cNvPr id="220" name="Google Shape;220;p35"/>
          <p:cNvSpPr/>
          <p:nvPr/>
        </p:nvSpPr>
        <p:spPr>
          <a:xfrm>
            <a:off x="3181642" y="2571750"/>
            <a:ext cx="835615" cy="440054"/>
          </a:xfrm>
          <a:custGeom>
            <a:rect b="b" l="l" r="r" t="t"/>
            <a:pathLst>
              <a:path extrusionOk="0" h="586739" w="1085214">
                <a:moveTo>
                  <a:pt x="0" y="293369"/>
                </a:moveTo>
                <a:lnTo>
                  <a:pt x="12515" y="230426"/>
                </a:lnTo>
                <a:lnTo>
                  <a:pt x="48296" y="172192"/>
                </a:lnTo>
                <a:lnTo>
                  <a:pt x="104692" y="120097"/>
                </a:lnTo>
                <a:lnTo>
                  <a:pt x="139793" y="96799"/>
                </a:lnTo>
                <a:lnTo>
                  <a:pt x="179054" y="75572"/>
                </a:lnTo>
                <a:lnTo>
                  <a:pt x="222144" y="56595"/>
                </a:lnTo>
                <a:lnTo>
                  <a:pt x="268732" y="40047"/>
                </a:lnTo>
                <a:lnTo>
                  <a:pt x="318486" y="26107"/>
                </a:lnTo>
                <a:lnTo>
                  <a:pt x="371075" y="14953"/>
                </a:lnTo>
                <a:lnTo>
                  <a:pt x="426169" y="6765"/>
                </a:lnTo>
                <a:lnTo>
                  <a:pt x="483435" y="1721"/>
                </a:lnTo>
                <a:lnTo>
                  <a:pt x="542543" y="0"/>
                </a:lnTo>
                <a:lnTo>
                  <a:pt x="601652" y="1721"/>
                </a:lnTo>
                <a:lnTo>
                  <a:pt x="658918" y="6765"/>
                </a:lnTo>
                <a:lnTo>
                  <a:pt x="714012" y="14953"/>
                </a:lnTo>
                <a:lnTo>
                  <a:pt x="766601" y="26107"/>
                </a:lnTo>
                <a:lnTo>
                  <a:pt x="816356" y="40047"/>
                </a:lnTo>
                <a:lnTo>
                  <a:pt x="862943" y="56595"/>
                </a:lnTo>
                <a:lnTo>
                  <a:pt x="906033" y="75572"/>
                </a:lnTo>
                <a:lnTo>
                  <a:pt x="945294" y="96799"/>
                </a:lnTo>
                <a:lnTo>
                  <a:pt x="980395" y="120097"/>
                </a:lnTo>
                <a:lnTo>
                  <a:pt x="1011004" y="145287"/>
                </a:lnTo>
                <a:lnTo>
                  <a:pt x="1057424" y="200631"/>
                </a:lnTo>
                <a:lnTo>
                  <a:pt x="1081903" y="261399"/>
                </a:lnTo>
                <a:lnTo>
                  <a:pt x="1085088" y="293369"/>
                </a:lnTo>
                <a:lnTo>
                  <a:pt x="1081903" y="325340"/>
                </a:lnTo>
                <a:lnTo>
                  <a:pt x="1057424" y="386108"/>
                </a:lnTo>
                <a:lnTo>
                  <a:pt x="1011004" y="441451"/>
                </a:lnTo>
                <a:lnTo>
                  <a:pt x="980395" y="466642"/>
                </a:lnTo>
                <a:lnTo>
                  <a:pt x="945294" y="489940"/>
                </a:lnTo>
                <a:lnTo>
                  <a:pt x="906033" y="511167"/>
                </a:lnTo>
                <a:lnTo>
                  <a:pt x="862943" y="530144"/>
                </a:lnTo>
                <a:lnTo>
                  <a:pt x="816355" y="546692"/>
                </a:lnTo>
                <a:lnTo>
                  <a:pt x="766601" y="560632"/>
                </a:lnTo>
                <a:lnTo>
                  <a:pt x="714012" y="571786"/>
                </a:lnTo>
                <a:lnTo>
                  <a:pt x="658918" y="579974"/>
                </a:lnTo>
                <a:lnTo>
                  <a:pt x="601652" y="585018"/>
                </a:lnTo>
                <a:lnTo>
                  <a:pt x="542543" y="586739"/>
                </a:lnTo>
                <a:lnTo>
                  <a:pt x="483435" y="585018"/>
                </a:lnTo>
                <a:lnTo>
                  <a:pt x="426169" y="579974"/>
                </a:lnTo>
                <a:lnTo>
                  <a:pt x="371075" y="571786"/>
                </a:lnTo>
                <a:lnTo>
                  <a:pt x="318486" y="560632"/>
                </a:lnTo>
                <a:lnTo>
                  <a:pt x="268732" y="546692"/>
                </a:lnTo>
                <a:lnTo>
                  <a:pt x="222144" y="530144"/>
                </a:lnTo>
                <a:lnTo>
                  <a:pt x="179054" y="511167"/>
                </a:lnTo>
                <a:lnTo>
                  <a:pt x="139793" y="489940"/>
                </a:lnTo>
                <a:lnTo>
                  <a:pt x="104692" y="466642"/>
                </a:lnTo>
                <a:lnTo>
                  <a:pt x="74083" y="441451"/>
                </a:lnTo>
                <a:lnTo>
                  <a:pt x="27663" y="386108"/>
                </a:lnTo>
                <a:lnTo>
                  <a:pt x="3184" y="325340"/>
                </a:lnTo>
                <a:lnTo>
                  <a:pt x="0" y="293369"/>
                </a:lnTo>
                <a:close/>
              </a:path>
            </a:pathLst>
          </a:custGeom>
          <a:noFill/>
          <a:ln cap="flat" cmpd="sng" w="9525">
            <a:solidFill>
              <a:srgbClr val="DF666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6"/>
          <p:cNvPicPr preferRelativeResize="0"/>
          <p:nvPr/>
        </p:nvPicPr>
        <p:blipFill rotWithShape="1">
          <a:blip r:embed="rId3">
            <a:alphaModFix/>
          </a:blip>
          <a:srcRect b="0" l="0" r="0" t="0"/>
          <a:stretch/>
        </p:blipFill>
        <p:spPr>
          <a:xfrm>
            <a:off x="7171651" y="211700"/>
            <a:ext cx="1821550" cy="445025"/>
          </a:xfrm>
          <a:prstGeom prst="rect">
            <a:avLst/>
          </a:prstGeom>
          <a:noFill/>
          <a:ln>
            <a:noFill/>
          </a:ln>
        </p:spPr>
      </p:pic>
      <p:sp>
        <p:nvSpPr>
          <p:cNvPr id="226" name="Google Shape;226;p36"/>
          <p:cNvSpPr txBox="1"/>
          <p:nvPr>
            <p:ph type="title"/>
          </p:nvPr>
        </p:nvSpPr>
        <p:spPr>
          <a:xfrm>
            <a:off x="311700" y="445025"/>
            <a:ext cx="8520600" cy="121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800"/>
              <a:t>Model Performance</a:t>
            </a:r>
            <a:endParaRPr sz="2800"/>
          </a:p>
          <a:p>
            <a:pPr indent="0" lvl="0" marL="0" rtl="0" algn="l">
              <a:lnSpc>
                <a:spcPct val="100000"/>
              </a:lnSpc>
              <a:spcBef>
                <a:spcPts val="0"/>
              </a:spcBef>
              <a:spcAft>
                <a:spcPts val="0"/>
              </a:spcAft>
              <a:buSzPts val="1100"/>
              <a:buNone/>
            </a:pPr>
            <a:r>
              <a:rPr lang="en" sz="2800">
                <a:solidFill>
                  <a:schemeClr val="lt1"/>
                </a:solidFill>
                <a:highlight>
                  <a:schemeClr val="dk2"/>
                </a:highlight>
              </a:rPr>
              <a:t>Confusion Matrix</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b="1"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p:txBody>
      </p:sp>
      <p:graphicFrame>
        <p:nvGraphicFramePr>
          <p:cNvPr id="227" name="Google Shape;227;p36"/>
          <p:cNvGraphicFramePr/>
          <p:nvPr/>
        </p:nvGraphicFramePr>
        <p:xfrm>
          <a:off x="625211" y="1687306"/>
          <a:ext cx="3000000" cy="3000000"/>
        </p:xfrm>
        <a:graphic>
          <a:graphicData uri="http://schemas.openxmlformats.org/drawingml/2006/table">
            <a:tbl>
              <a:tblPr bandRow="1" firstRow="1">
                <a:noFill/>
                <a:tableStyleId>{DDF4536E-7657-4DDE-B2AA-7E2337867FC0}</a:tableStyleId>
              </a:tblPr>
              <a:tblGrid>
                <a:gridCol w="1187450"/>
                <a:gridCol w="1187450"/>
                <a:gridCol w="1187450"/>
              </a:tblGrid>
              <a:tr h="440075">
                <a:tc rowSpan="2">
                  <a:txBody>
                    <a:bodyPr/>
                    <a:lstStyle/>
                    <a:p>
                      <a:pPr indent="0" lvl="0" marL="0" marR="0" rtl="0" algn="l">
                        <a:lnSpc>
                          <a:spcPct val="100000"/>
                        </a:lnSpc>
                        <a:spcBef>
                          <a:spcPts val="0"/>
                        </a:spcBef>
                        <a:spcAft>
                          <a:spcPts val="0"/>
                        </a:spcAft>
                        <a:buNone/>
                      </a:pPr>
                      <a:r>
                        <a:t/>
                      </a:r>
                      <a:endParaRPr sz="2100" u="none" cap="none" strike="noStrike">
                        <a:solidFill>
                          <a:schemeClr val="dk2"/>
                        </a:solidFill>
                        <a:latin typeface="Times New Roman"/>
                        <a:ea typeface="Times New Roman"/>
                        <a:cs typeface="Times New Roman"/>
                        <a:sym typeface="Times New Roman"/>
                      </a:endParaRPr>
                    </a:p>
                    <a:p>
                      <a:pPr indent="0" lvl="0" marL="330200" marR="0" rtl="0" algn="l">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Actual</a:t>
                      </a:r>
                      <a:endParaRPr sz="1500" u="none" cap="none" strike="noStrike">
                        <a:solidFill>
                          <a:schemeClr val="dk2"/>
                        </a:solidFill>
                        <a:latin typeface="Calibri"/>
                        <a:ea typeface="Calibri"/>
                        <a:cs typeface="Calibri"/>
                        <a:sym typeface="Calibri"/>
                      </a:endParaRPr>
                    </a:p>
                  </a:txBody>
                  <a:tcPr marT="19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0" lvl="0" marL="762000" marR="0" rtl="0" algn="l">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Prediction</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440075">
                <a:tc vMerge="1"/>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Non-fraud</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Fraud</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0075">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Non-fraud</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5030</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101</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0075">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Fraud</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98</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95</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pSp>
        <p:nvGrpSpPr>
          <p:cNvPr id="228" name="Google Shape;228;p36"/>
          <p:cNvGrpSpPr/>
          <p:nvPr/>
        </p:nvGrpSpPr>
        <p:grpSpPr>
          <a:xfrm>
            <a:off x="1992843" y="3011805"/>
            <a:ext cx="834747" cy="1132999"/>
            <a:chOff x="2590800" y="4015740"/>
            <a:chExt cx="1085214" cy="1510665"/>
          </a:xfrm>
        </p:grpSpPr>
        <p:sp>
          <p:nvSpPr>
            <p:cNvPr id="229" name="Google Shape;229;p36"/>
            <p:cNvSpPr/>
            <p:nvPr/>
          </p:nvSpPr>
          <p:spPr>
            <a:xfrm>
              <a:off x="2590800" y="4015740"/>
              <a:ext cx="1085214" cy="586739"/>
            </a:xfrm>
            <a:custGeom>
              <a:rect b="b" l="l" r="r" t="t"/>
              <a:pathLst>
                <a:path extrusionOk="0" h="586739" w="1085214">
                  <a:moveTo>
                    <a:pt x="0" y="293370"/>
                  </a:moveTo>
                  <a:lnTo>
                    <a:pt x="12515" y="230426"/>
                  </a:lnTo>
                  <a:lnTo>
                    <a:pt x="48296" y="172192"/>
                  </a:lnTo>
                  <a:lnTo>
                    <a:pt x="104692" y="120097"/>
                  </a:lnTo>
                  <a:lnTo>
                    <a:pt x="139793" y="96799"/>
                  </a:lnTo>
                  <a:lnTo>
                    <a:pt x="179054" y="75572"/>
                  </a:lnTo>
                  <a:lnTo>
                    <a:pt x="222144" y="56595"/>
                  </a:lnTo>
                  <a:lnTo>
                    <a:pt x="268731" y="40047"/>
                  </a:lnTo>
                  <a:lnTo>
                    <a:pt x="318486" y="26107"/>
                  </a:lnTo>
                  <a:lnTo>
                    <a:pt x="371075" y="14953"/>
                  </a:lnTo>
                  <a:lnTo>
                    <a:pt x="426169" y="6765"/>
                  </a:lnTo>
                  <a:lnTo>
                    <a:pt x="483435" y="1721"/>
                  </a:lnTo>
                  <a:lnTo>
                    <a:pt x="542544" y="0"/>
                  </a:lnTo>
                  <a:lnTo>
                    <a:pt x="601652" y="1721"/>
                  </a:lnTo>
                  <a:lnTo>
                    <a:pt x="658918" y="6765"/>
                  </a:lnTo>
                  <a:lnTo>
                    <a:pt x="714012" y="14953"/>
                  </a:lnTo>
                  <a:lnTo>
                    <a:pt x="766601" y="26107"/>
                  </a:lnTo>
                  <a:lnTo>
                    <a:pt x="816356" y="40047"/>
                  </a:lnTo>
                  <a:lnTo>
                    <a:pt x="862943" y="56595"/>
                  </a:lnTo>
                  <a:lnTo>
                    <a:pt x="906033" y="75572"/>
                  </a:lnTo>
                  <a:lnTo>
                    <a:pt x="945294" y="96799"/>
                  </a:lnTo>
                  <a:lnTo>
                    <a:pt x="980395" y="120097"/>
                  </a:lnTo>
                  <a:lnTo>
                    <a:pt x="1011004" y="145288"/>
                  </a:lnTo>
                  <a:lnTo>
                    <a:pt x="1057424" y="200631"/>
                  </a:lnTo>
                  <a:lnTo>
                    <a:pt x="1081903" y="261399"/>
                  </a:lnTo>
                  <a:lnTo>
                    <a:pt x="1085088" y="293370"/>
                  </a:lnTo>
                  <a:lnTo>
                    <a:pt x="1081903" y="325340"/>
                  </a:lnTo>
                  <a:lnTo>
                    <a:pt x="1057424" y="386108"/>
                  </a:lnTo>
                  <a:lnTo>
                    <a:pt x="1011004" y="441451"/>
                  </a:lnTo>
                  <a:lnTo>
                    <a:pt x="980395" y="466642"/>
                  </a:lnTo>
                  <a:lnTo>
                    <a:pt x="945294" y="489940"/>
                  </a:lnTo>
                  <a:lnTo>
                    <a:pt x="906033" y="511167"/>
                  </a:lnTo>
                  <a:lnTo>
                    <a:pt x="862943" y="530144"/>
                  </a:lnTo>
                  <a:lnTo>
                    <a:pt x="816355" y="546692"/>
                  </a:lnTo>
                  <a:lnTo>
                    <a:pt x="766601" y="560632"/>
                  </a:lnTo>
                  <a:lnTo>
                    <a:pt x="714012" y="571786"/>
                  </a:lnTo>
                  <a:lnTo>
                    <a:pt x="658918" y="579974"/>
                  </a:lnTo>
                  <a:lnTo>
                    <a:pt x="601652" y="585018"/>
                  </a:lnTo>
                  <a:lnTo>
                    <a:pt x="542544" y="586740"/>
                  </a:lnTo>
                  <a:lnTo>
                    <a:pt x="483435" y="585018"/>
                  </a:lnTo>
                  <a:lnTo>
                    <a:pt x="426169" y="579974"/>
                  </a:lnTo>
                  <a:lnTo>
                    <a:pt x="371075" y="571786"/>
                  </a:lnTo>
                  <a:lnTo>
                    <a:pt x="318486" y="560632"/>
                  </a:lnTo>
                  <a:lnTo>
                    <a:pt x="268731" y="546692"/>
                  </a:lnTo>
                  <a:lnTo>
                    <a:pt x="222144" y="530144"/>
                  </a:lnTo>
                  <a:lnTo>
                    <a:pt x="179054" y="511167"/>
                  </a:lnTo>
                  <a:lnTo>
                    <a:pt x="139793" y="489940"/>
                  </a:lnTo>
                  <a:lnTo>
                    <a:pt x="104692" y="466642"/>
                  </a:lnTo>
                  <a:lnTo>
                    <a:pt x="74083" y="441451"/>
                  </a:lnTo>
                  <a:lnTo>
                    <a:pt x="27663" y="386108"/>
                  </a:lnTo>
                  <a:lnTo>
                    <a:pt x="3184" y="325340"/>
                  </a:lnTo>
                  <a:lnTo>
                    <a:pt x="0" y="293370"/>
                  </a:lnTo>
                  <a:close/>
                </a:path>
              </a:pathLst>
            </a:custGeom>
            <a:noFill/>
            <a:ln cap="flat" cmpd="sng" w="9525">
              <a:solidFill>
                <a:srgbClr val="DF666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230" name="Google Shape;230;p36"/>
            <p:cNvSpPr/>
            <p:nvPr/>
          </p:nvSpPr>
          <p:spPr>
            <a:xfrm>
              <a:off x="3095244" y="4602480"/>
              <a:ext cx="76200" cy="923925"/>
            </a:xfrm>
            <a:custGeom>
              <a:rect b="b" l="l" r="r" t="t"/>
              <a:pathLst>
                <a:path extrusionOk="0" h="923925" w="76200">
                  <a:moveTo>
                    <a:pt x="44450" y="63500"/>
                  </a:moveTo>
                  <a:lnTo>
                    <a:pt x="31750" y="63500"/>
                  </a:lnTo>
                  <a:lnTo>
                    <a:pt x="31750" y="923417"/>
                  </a:lnTo>
                  <a:lnTo>
                    <a:pt x="44450" y="923417"/>
                  </a:lnTo>
                  <a:lnTo>
                    <a:pt x="44450" y="63500"/>
                  </a:lnTo>
                  <a:close/>
                </a:path>
                <a:path extrusionOk="0" h="923925" w="76200">
                  <a:moveTo>
                    <a:pt x="38100" y="0"/>
                  </a:moveTo>
                  <a:lnTo>
                    <a:pt x="0" y="76200"/>
                  </a:lnTo>
                  <a:lnTo>
                    <a:pt x="31750" y="76200"/>
                  </a:lnTo>
                  <a:lnTo>
                    <a:pt x="31750" y="63500"/>
                  </a:lnTo>
                  <a:lnTo>
                    <a:pt x="69850" y="63500"/>
                  </a:lnTo>
                  <a:lnTo>
                    <a:pt x="38100" y="0"/>
                  </a:lnTo>
                  <a:close/>
                </a:path>
                <a:path extrusionOk="0" h="923925" w="76200">
                  <a:moveTo>
                    <a:pt x="69850" y="63500"/>
                  </a:moveTo>
                  <a:lnTo>
                    <a:pt x="44450" y="63500"/>
                  </a:lnTo>
                  <a:lnTo>
                    <a:pt x="44450" y="76200"/>
                  </a:lnTo>
                  <a:lnTo>
                    <a:pt x="76200" y="76200"/>
                  </a:lnTo>
                  <a:lnTo>
                    <a:pt x="69850" y="63500"/>
                  </a:lnTo>
                  <a:close/>
                </a:path>
              </a:pathLst>
            </a:custGeom>
            <a:solidFill>
              <a:srgbClr val="44536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231" name="Google Shape;231;p36"/>
          <p:cNvSpPr txBox="1"/>
          <p:nvPr/>
        </p:nvSpPr>
        <p:spPr>
          <a:xfrm>
            <a:off x="1323525" y="4144527"/>
            <a:ext cx="2173500" cy="777900"/>
          </a:xfrm>
          <a:prstGeom prst="rect">
            <a:avLst/>
          </a:prstGeom>
          <a:noFill/>
          <a:ln cap="flat" cmpd="sng" w="9525">
            <a:solidFill>
              <a:srgbClr val="FF0000"/>
            </a:solidFill>
            <a:prstDash val="solid"/>
            <a:round/>
            <a:headEnd len="sm" w="sm" type="none"/>
            <a:tailEnd len="sm" w="sm" type="none"/>
          </a:ln>
        </p:spPr>
        <p:txBody>
          <a:bodyPr anchorCtr="0" anchor="t" bIns="0" lIns="0" spcFirstLastPara="1" rIns="0" wrap="square" tIns="84775">
            <a:noAutofit/>
          </a:bodyPr>
          <a:lstStyle/>
          <a:p>
            <a:pPr indent="0" lvl="0" marL="177800" marR="165100" rtl="0" algn="l">
              <a:lnSpc>
                <a:spcPct val="100000"/>
              </a:lnSpc>
              <a:spcBef>
                <a:spcPts val="0"/>
              </a:spcBef>
              <a:spcAft>
                <a:spcPts val="0"/>
              </a:spcAft>
              <a:buNone/>
            </a:pPr>
            <a:r>
              <a:rPr b="1" lang="en" sz="1100">
                <a:latin typeface="Calibri"/>
                <a:ea typeface="Calibri"/>
                <a:cs typeface="Calibri"/>
                <a:sym typeface="Calibri"/>
              </a:rPr>
              <a:t>Type I Error</a:t>
            </a:r>
            <a:r>
              <a:rPr lang="en" sz="1100">
                <a:latin typeface="Calibri"/>
                <a:ea typeface="Calibri"/>
                <a:cs typeface="Calibri"/>
                <a:sym typeface="Calibri"/>
              </a:rPr>
              <a:t> : Number of fraud transaction that we fail to detect</a:t>
            </a:r>
            <a:endParaRPr sz="1100">
              <a:latin typeface="Calibri"/>
              <a:ea typeface="Calibri"/>
              <a:cs typeface="Calibri"/>
              <a:sym typeface="Calibri"/>
            </a:endParaRPr>
          </a:p>
        </p:txBody>
      </p:sp>
      <p:sp>
        <p:nvSpPr>
          <p:cNvPr id="232" name="Google Shape;232;p36"/>
          <p:cNvSpPr/>
          <p:nvPr/>
        </p:nvSpPr>
        <p:spPr>
          <a:xfrm>
            <a:off x="4016325" y="2763774"/>
            <a:ext cx="965676" cy="57150"/>
          </a:xfrm>
          <a:custGeom>
            <a:rect b="b" l="l" r="r" t="t"/>
            <a:pathLst>
              <a:path extrusionOk="0" h="76200" w="1254125">
                <a:moveTo>
                  <a:pt x="76200" y="0"/>
                </a:moveTo>
                <a:lnTo>
                  <a:pt x="0" y="38100"/>
                </a:lnTo>
                <a:lnTo>
                  <a:pt x="76200" y="76200"/>
                </a:lnTo>
                <a:lnTo>
                  <a:pt x="76200" y="44450"/>
                </a:lnTo>
                <a:lnTo>
                  <a:pt x="63500" y="44450"/>
                </a:lnTo>
                <a:lnTo>
                  <a:pt x="63500" y="31750"/>
                </a:lnTo>
                <a:lnTo>
                  <a:pt x="76200" y="31750"/>
                </a:lnTo>
                <a:lnTo>
                  <a:pt x="76200" y="0"/>
                </a:lnTo>
                <a:close/>
              </a:path>
              <a:path extrusionOk="0" h="76200" w="1254125">
                <a:moveTo>
                  <a:pt x="76200" y="31750"/>
                </a:moveTo>
                <a:lnTo>
                  <a:pt x="63500" y="31750"/>
                </a:lnTo>
                <a:lnTo>
                  <a:pt x="63500" y="44450"/>
                </a:lnTo>
                <a:lnTo>
                  <a:pt x="76200" y="44450"/>
                </a:lnTo>
                <a:lnTo>
                  <a:pt x="76200" y="31750"/>
                </a:lnTo>
                <a:close/>
              </a:path>
              <a:path extrusionOk="0" h="76200" w="1254125">
                <a:moveTo>
                  <a:pt x="1253998" y="31750"/>
                </a:moveTo>
                <a:lnTo>
                  <a:pt x="76200" y="31750"/>
                </a:lnTo>
                <a:lnTo>
                  <a:pt x="76200" y="44450"/>
                </a:lnTo>
                <a:lnTo>
                  <a:pt x="1253998" y="44450"/>
                </a:lnTo>
                <a:lnTo>
                  <a:pt x="1253998" y="31750"/>
                </a:lnTo>
                <a:close/>
              </a:path>
            </a:pathLst>
          </a:custGeom>
          <a:solidFill>
            <a:srgbClr val="44536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233" name="Google Shape;233;p36"/>
          <p:cNvSpPr txBox="1"/>
          <p:nvPr/>
        </p:nvSpPr>
        <p:spPr>
          <a:xfrm>
            <a:off x="4981125" y="2540904"/>
            <a:ext cx="2173500" cy="593700"/>
          </a:xfrm>
          <a:prstGeom prst="rect">
            <a:avLst/>
          </a:prstGeom>
          <a:noFill/>
          <a:ln cap="flat" cmpd="sng" w="9525">
            <a:solidFill>
              <a:srgbClr val="FF0000"/>
            </a:solidFill>
            <a:prstDash val="solid"/>
            <a:round/>
            <a:headEnd len="sm" w="sm" type="none"/>
            <a:tailEnd len="sm" w="sm" type="none"/>
          </a:ln>
        </p:spPr>
        <p:txBody>
          <a:bodyPr anchorCtr="0" anchor="t" bIns="0" lIns="0" spcFirstLastPara="1" rIns="0" wrap="square" tIns="83800">
            <a:noAutofit/>
          </a:bodyPr>
          <a:lstStyle/>
          <a:p>
            <a:pPr indent="0" lvl="0" marL="101600" rtl="0" algn="l">
              <a:lnSpc>
                <a:spcPct val="100000"/>
              </a:lnSpc>
              <a:spcBef>
                <a:spcPts val="0"/>
              </a:spcBef>
              <a:spcAft>
                <a:spcPts val="0"/>
              </a:spcAft>
              <a:buNone/>
            </a:pPr>
            <a:r>
              <a:rPr b="1" lang="en" sz="1100">
                <a:latin typeface="Calibri"/>
                <a:ea typeface="Calibri"/>
                <a:cs typeface="Calibri"/>
                <a:sym typeface="Calibri"/>
              </a:rPr>
              <a:t>Type II Error </a:t>
            </a:r>
            <a:r>
              <a:rPr lang="en" sz="1100">
                <a:latin typeface="Calibri"/>
                <a:ea typeface="Calibri"/>
                <a:cs typeface="Calibri"/>
                <a:sym typeface="Calibri"/>
              </a:rPr>
              <a:t>: Number of non-fraud</a:t>
            </a:r>
            <a:endParaRPr sz="1100">
              <a:latin typeface="Calibri"/>
              <a:ea typeface="Calibri"/>
              <a:cs typeface="Calibri"/>
              <a:sym typeface="Calibri"/>
            </a:endParaRPr>
          </a:p>
          <a:p>
            <a:pPr indent="0" lvl="0" marL="165100" rtl="0" algn="l">
              <a:lnSpc>
                <a:spcPct val="100000"/>
              </a:lnSpc>
              <a:spcBef>
                <a:spcPts val="0"/>
              </a:spcBef>
              <a:spcAft>
                <a:spcPts val="0"/>
              </a:spcAft>
              <a:buNone/>
            </a:pPr>
            <a:r>
              <a:rPr lang="en" sz="1100">
                <a:latin typeface="Calibri"/>
                <a:ea typeface="Calibri"/>
                <a:cs typeface="Calibri"/>
                <a:sym typeface="Calibri"/>
              </a:rPr>
              <a:t>transaction we detected as fraud</a:t>
            </a:r>
            <a:endParaRPr sz="1100">
              <a:latin typeface="Calibri"/>
              <a:ea typeface="Calibri"/>
              <a:cs typeface="Calibri"/>
              <a:sym typeface="Calibri"/>
            </a:endParaRPr>
          </a:p>
        </p:txBody>
      </p:sp>
      <p:sp>
        <p:nvSpPr>
          <p:cNvPr id="234" name="Google Shape;234;p36"/>
          <p:cNvSpPr/>
          <p:nvPr/>
        </p:nvSpPr>
        <p:spPr>
          <a:xfrm>
            <a:off x="3181642" y="2571750"/>
            <a:ext cx="835615" cy="440054"/>
          </a:xfrm>
          <a:custGeom>
            <a:rect b="b" l="l" r="r" t="t"/>
            <a:pathLst>
              <a:path extrusionOk="0" h="586739" w="1085214">
                <a:moveTo>
                  <a:pt x="0" y="293369"/>
                </a:moveTo>
                <a:lnTo>
                  <a:pt x="12515" y="230426"/>
                </a:lnTo>
                <a:lnTo>
                  <a:pt x="48296" y="172192"/>
                </a:lnTo>
                <a:lnTo>
                  <a:pt x="104692" y="120097"/>
                </a:lnTo>
                <a:lnTo>
                  <a:pt x="139793" y="96799"/>
                </a:lnTo>
                <a:lnTo>
                  <a:pt x="179054" y="75572"/>
                </a:lnTo>
                <a:lnTo>
                  <a:pt x="222144" y="56595"/>
                </a:lnTo>
                <a:lnTo>
                  <a:pt x="268732" y="40047"/>
                </a:lnTo>
                <a:lnTo>
                  <a:pt x="318486" y="26107"/>
                </a:lnTo>
                <a:lnTo>
                  <a:pt x="371075" y="14953"/>
                </a:lnTo>
                <a:lnTo>
                  <a:pt x="426169" y="6765"/>
                </a:lnTo>
                <a:lnTo>
                  <a:pt x="483435" y="1721"/>
                </a:lnTo>
                <a:lnTo>
                  <a:pt x="542543" y="0"/>
                </a:lnTo>
                <a:lnTo>
                  <a:pt x="601652" y="1721"/>
                </a:lnTo>
                <a:lnTo>
                  <a:pt x="658918" y="6765"/>
                </a:lnTo>
                <a:lnTo>
                  <a:pt x="714012" y="14953"/>
                </a:lnTo>
                <a:lnTo>
                  <a:pt x="766601" y="26107"/>
                </a:lnTo>
                <a:lnTo>
                  <a:pt x="816356" y="40047"/>
                </a:lnTo>
                <a:lnTo>
                  <a:pt x="862943" y="56595"/>
                </a:lnTo>
                <a:lnTo>
                  <a:pt x="906033" y="75572"/>
                </a:lnTo>
                <a:lnTo>
                  <a:pt x="945294" y="96799"/>
                </a:lnTo>
                <a:lnTo>
                  <a:pt x="980395" y="120097"/>
                </a:lnTo>
                <a:lnTo>
                  <a:pt x="1011004" y="145287"/>
                </a:lnTo>
                <a:lnTo>
                  <a:pt x="1057424" y="200631"/>
                </a:lnTo>
                <a:lnTo>
                  <a:pt x="1081903" y="261399"/>
                </a:lnTo>
                <a:lnTo>
                  <a:pt x="1085088" y="293369"/>
                </a:lnTo>
                <a:lnTo>
                  <a:pt x="1081903" y="325340"/>
                </a:lnTo>
                <a:lnTo>
                  <a:pt x="1057424" y="386108"/>
                </a:lnTo>
                <a:lnTo>
                  <a:pt x="1011004" y="441451"/>
                </a:lnTo>
                <a:lnTo>
                  <a:pt x="980395" y="466642"/>
                </a:lnTo>
                <a:lnTo>
                  <a:pt x="945294" y="489940"/>
                </a:lnTo>
                <a:lnTo>
                  <a:pt x="906033" y="511167"/>
                </a:lnTo>
                <a:lnTo>
                  <a:pt x="862943" y="530144"/>
                </a:lnTo>
                <a:lnTo>
                  <a:pt x="816355" y="546692"/>
                </a:lnTo>
                <a:lnTo>
                  <a:pt x="766601" y="560632"/>
                </a:lnTo>
                <a:lnTo>
                  <a:pt x="714012" y="571786"/>
                </a:lnTo>
                <a:lnTo>
                  <a:pt x="658918" y="579974"/>
                </a:lnTo>
                <a:lnTo>
                  <a:pt x="601652" y="585018"/>
                </a:lnTo>
                <a:lnTo>
                  <a:pt x="542543" y="586739"/>
                </a:lnTo>
                <a:lnTo>
                  <a:pt x="483435" y="585018"/>
                </a:lnTo>
                <a:lnTo>
                  <a:pt x="426169" y="579974"/>
                </a:lnTo>
                <a:lnTo>
                  <a:pt x="371075" y="571786"/>
                </a:lnTo>
                <a:lnTo>
                  <a:pt x="318486" y="560632"/>
                </a:lnTo>
                <a:lnTo>
                  <a:pt x="268732" y="546692"/>
                </a:lnTo>
                <a:lnTo>
                  <a:pt x="222144" y="530144"/>
                </a:lnTo>
                <a:lnTo>
                  <a:pt x="179054" y="511167"/>
                </a:lnTo>
                <a:lnTo>
                  <a:pt x="139793" y="489940"/>
                </a:lnTo>
                <a:lnTo>
                  <a:pt x="104692" y="466642"/>
                </a:lnTo>
                <a:lnTo>
                  <a:pt x="74083" y="441451"/>
                </a:lnTo>
                <a:lnTo>
                  <a:pt x="27663" y="386108"/>
                </a:lnTo>
                <a:lnTo>
                  <a:pt x="3184" y="325340"/>
                </a:lnTo>
                <a:lnTo>
                  <a:pt x="0" y="293369"/>
                </a:lnTo>
                <a:close/>
              </a:path>
            </a:pathLst>
          </a:custGeom>
          <a:noFill/>
          <a:ln cap="flat" cmpd="sng" w="9525">
            <a:solidFill>
              <a:srgbClr val="DF666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7"/>
          <p:cNvPicPr preferRelativeResize="0"/>
          <p:nvPr/>
        </p:nvPicPr>
        <p:blipFill rotWithShape="1">
          <a:blip r:embed="rId3">
            <a:alphaModFix/>
          </a:blip>
          <a:srcRect b="0" l="0" r="0" t="0"/>
          <a:stretch/>
        </p:blipFill>
        <p:spPr>
          <a:xfrm>
            <a:off x="7171651" y="211700"/>
            <a:ext cx="1821550" cy="445025"/>
          </a:xfrm>
          <a:prstGeom prst="rect">
            <a:avLst/>
          </a:prstGeom>
          <a:noFill/>
          <a:ln>
            <a:noFill/>
          </a:ln>
        </p:spPr>
      </p:pic>
      <p:sp>
        <p:nvSpPr>
          <p:cNvPr id="240" name="Google Shape;240;p37"/>
          <p:cNvSpPr txBox="1"/>
          <p:nvPr>
            <p:ph type="title"/>
          </p:nvPr>
        </p:nvSpPr>
        <p:spPr>
          <a:xfrm>
            <a:off x="311700" y="445025"/>
            <a:ext cx="8520600" cy="121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800"/>
              <a:t>Model Performance</a:t>
            </a:r>
            <a:endParaRPr sz="2800"/>
          </a:p>
          <a:p>
            <a:pPr indent="0" lvl="0" marL="0" rtl="0" algn="l">
              <a:lnSpc>
                <a:spcPct val="100000"/>
              </a:lnSpc>
              <a:spcBef>
                <a:spcPts val="0"/>
              </a:spcBef>
              <a:spcAft>
                <a:spcPts val="0"/>
              </a:spcAft>
              <a:buSzPts val="1100"/>
              <a:buNone/>
            </a:pPr>
            <a:r>
              <a:rPr lang="en" sz="2800">
                <a:solidFill>
                  <a:schemeClr val="lt1"/>
                </a:solidFill>
                <a:highlight>
                  <a:schemeClr val="dk2"/>
                </a:highlight>
              </a:rPr>
              <a:t>Confusion Matrix :</a:t>
            </a:r>
            <a:r>
              <a:rPr lang="en" sz="2800">
                <a:solidFill>
                  <a:schemeClr val="lt1"/>
                </a:solidFill>
                <a:highlight>
                  <a:schemeClr val="accent5"/>
                </a:highlight>
              </a:rPr>
              <a:t> Accuracy</a:t>
            </a:r>
            <a:endParaRPr sz="2800">
              <a:solidFill>
                <a:schemeClr val="lt1"/>
              </a:solidFill>
              <a:highlight>
                <a:schemeClr val="accent5"/>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b="1"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p:txBody>
      </p:sp>
      <p:sp>
        <p:nvSpPr>
          <p:cNvPr id="241" name="Google Shape;241;p37"/>
          <p:cNvSpPr txBox="1"/>
          <p:nvPr/>
        </p:nvSpPr>
        <p:spPr>
          <a:xfrm>
            <a:off x="993530" y="3662458"/>
            <a:ext cx="3310500" cy="702600"/>
          </a:xfrm>
          <a:prstGeom prst="rect">
            <a:avLst/>
          </a:prstGeom>
          <a:noFill/>
          <a:ln>
            <a:noFill/>
          </a:ln>
        </p:spPr>
        <p:txBody>
          <a:bodyPr anchorCtr="0" anchor="t" bIns="0" lIns="0" spcFirstLastPara="1" rIns="0" wrap="square" tIns="9700">
            <a:spAutoFit/>
          </a:bodyPr>
          <a:lstStyle/>
          <a:p>
            <a:pPr indent="0" lvl="0" marL="0" rtl="0" algn="ctr">
              <a:lnSpc>
                <a:spcPct val="100000"/>
              </a:lnSpc>
              <a:spcBef>
                <a:spcPts val="0"/>
              </a:spcBef>
              <a:spcAft>
                <a:spcPts val="0"/>
              </a:spcAft>
              <a:buNone/>
            </a:pPr>
            <a:r>
              <a:rPr lang="en" sz="1500">
                <a:latin typeface="Calibri"/>
                <a:ea typeface="Calibri"/>
                <a:cs typeface="Calibri"/>
                <a:sym typeface="Calibri"/>
              </a:rPr>
              <a:t>Accuracy = (</a:t>
            </a:r>
            <a:r>
              <a:rPr lang="en" sz="1500">
                <a:solidFill>
                  <a:srgbClr val="4985E8"/>
                </a:solidFill>
                <a:latin typeface="Calibri"/>
                <a:ea typeface="Calibri"/>
                <a:cs typeface="Calibri"/>
                <a:sym typeface="Calibri"/>
              </a:rPr>
              <a:t>TP </a:t>
            </a:r>
            <a:r>
              <a:rPr lang="en" sz="1500">
                <a:latin typeface="Calibri"/>
                <a:ea typeface="Calibri"/>
                <a:cs typeface="Calibri"/>
                <a:sym typeface="Calibri"/>
              </a:rPr>
              <a:t>+ </a:t>
            </a:r>
            <a:r>
              <a:rPr lang="en" sz="1500">
                <a:solidFill>
                  <a:srgbClr val="4985E8"/>
                </a:solidFill>
                <a:latin typeface="Calibri"/>
                <a:ea typeface="Calibri"/>
                <a:cs typeface="Calibri"/>
                <a:sym typeface="Calibri"/>
              </a:rPr>
              <a:t>TN</a:t>
            </a:r>
            <a:r>
              <a:rPr lang="en" sz="1500">
                <a:latin typeface="Calibri"/>
                <a:ea typeface="Calibri"/>
                <a:cs typeface="Calibri"/>
                <a:sym typeface="Calibri"/>
              </a:rPr>
              <a:t>) / (</a:t>
            </a:r>
            <a:r>
              <a:rPr lang="en" sz="1500">
                <a:solidFill>
                  <a:srgbClr val="4985E8"/>
                </a:solidFill>
                <a:latin typeface="Calibri"/>
                <a:ea typeface="Calibri"/>
                <a:cs typeface="Calibri"/>
                <a:sym typeface="Calibri"/>
              </a:rPr>
              <a:t>TP </a:t>
            </a:r>
            <a:r>
              <a:rPr lang="en" sz="1500">
                <a:latin typeface="Calibri"/>
                <a:ea typeface="Calibri"/>
                <a:cs typeface="Calibri"/>
                <a:sym typeface="Calibri"/>
              </a:rPr>
              <a:t>+ </a:t>
            </a:r>
            <a:r>
              <a:rPr lang="en" sz="1500">
                <a:solidFill>
                  <a:srgbClr val="4985E8"/>
                </a:solidFill>
                <a:latin typeface="Calibri"/>
                <a:ea typeface="Calibri"/>
                <a:cs typeface="Calibri"/>
                <a:sym typeface="Calibri"/>
              </a:rPr>
              <a:t>TN </a:t>
            </a:r>
            <a:r>
              <a:rPr lang="en" sz="1500">
                <a:latin typeface="Calibri"/>
                <a:ea typeface="Calibri"/>
                <a:cs typeface="Calibri"/>
                <a:sym typeface="Calibri"/>
              </a:rPr>
              <a:t>+ </a:t>
            </a:r>
            <a:r>
              <a:rPr lang="en" sz="1500">
                <a:solidFill>
                  <a:srgbClr val="DF6666"/>
                </a:solidFill>
                <a:latin typeface="Calibri"/>
                <a:ea typeface="Calibri"/>
                <a:cs typeface="Calibri"/>
                <a:sym typeface="Calibri"/>
              </a:rPr>
              <a:t>FP </a:t>
            </a:r>
            <a:r>
              <a:rPr lang="en" sz="1500">
                <a:latin typeface="Calibri"/>
                <a:ea typeface="Calibri"/>
                <a:cs typeface="Calibri"/>
                <a:sym typeface="Calibri"/>
              </a:rPr>
              <a:t>+ </a:t>
            </a:r>
            <a:r>
              <a:rPr lang="en" sz="1500">
                <a:solidFill>
                  <a:srgbClr val="DF6666"/>
                </a:solidFill>
                <a:latin typeface="Calibri"/>
                <a:ea typeface="Calibri"/>
                <a:cs typeface="Calibri"/>
                <a:sym typeface="Calibri"/>
              </a:rPr>
              <a:t>FN</a:t>
            </a:r>
            <a:r>
              <a:rPr lang="en" sz="1500">
                <a:latin typeface="Calibri"/>
                <a:ea typeface="Calibri"/>
                <a:cs typeface="Calibri"/>
                <a:sym typeface="Calibri"/>
              </a:rPr>
              <a:t>)</a:t>
            </a:r>
            <a:endParaRPr sz="1500">
              <a:latin typeface="Calibri"/>
              <a:ea typeface="Calibri"/>
              <a:cs typeface="Calibri"/>
              <a:sym typeface="Calibri"/>
            </a:endParaRPr>
          </a:p>
          <a:p>
            <a:pPr indent="0" lvl="0" marL="0" rtl="0" algn="l">
              <a:lnSpc>
                <a:spcPct val="100000"/>
              </a:lnSpc>
              <a:spcBef>
                <a:spcPts val="0"/>
              </a:spcBef>
              <a:spcAft>
                <a:spcPts val="0"/>
              </a:spcAft>
              <a:buNone/>
            </a:pPr>
            <a:r>
              <a:t/>
            </a:r>
            <a:endParaRPr sz="1500">
              <a:latin typeface="Calibri"/>
              <a:ea typeface="Calibri"/>
              <a:cs typeface="Calibri"/>
              <a:sym typeface="Calibri"/>
            </a:endParaRPr>
          </a:p>
          <a:p>
            <a:pPr indent="0" lvl="0" marL="0" rtl="0" algn="ctr">
              <a:lnSpc>
                <a:spcPct val="100000"/>
              </a:lnSpc>
              <a:spcBef>
                <a:spcPts val="0"/>
              </a:spcBef>
              <a:spcAft>
                <a:spcPts val="0"/>
              </a:spcAft>
              <a:buNone/>
            </a:pPr>
            <a:r>
              <a:rPr lang="en" sz="1500">
                <a:latin typeface="Calibri"/>
                <a:ea typeface="Calibri"/>
                <a:cs typeface="Calibri"/>
                <a:sym typeface="Calibri"/>
              </a:rPr>
              <a:t>We are interested in both classes</a:t>
            </a:r>
            <a:endParaRPr sz="1500">
              <a:latin typeface="Calibri"/>
              <a:ea typeface="Calibri"/>
              <a:cs typeface="Calibri"/>
              <a:sym typeface="Calibri"/>
            </a:endParaRPr>
          </a:p>
        </p:txBody>
      </p:sp>
      <p:graphicFrame>
        <p:nvGraphicFramePr>
          <p:cNvPr id="242" name="Google Shape;242;p37"/>
          <p:cNvGraphicFramePr/>
          <p:nvPr/>
        </p:nvGraphicFramePr>
        <p:xfrm>
          <a:off x="625211" y="1687306"/>
          <a:ext cx="3000000" cy="3000000"/>
        </p:xfrm>
        <a:graphic>
          <a:graphicData uri="http://schemas.openxmlformats.org/drawingml/2006/table">
            <a:tbl>
              <a:tblPr bandRow="1" firstRow="1">
                <a:noFill/>
                <a:tableStyleId>{DDF4536E-7657-4DDE-B2AA-7E2337867FC0}</a:tableStyleId>
              </a:tblPr>
              <a:tblGrid>
                <a:gridCol w="1187450"/>
                <a:gridCol w="1187450"/>
                <a:gridCol w="1187450"/>
              </a:tblGrid>
              <a:tr h="440075">
                <a:tc rowSpan="2">
                  <a:txBody>
                    <a:bodyPr/>
                    <a:lstStyle/>
                    <a:p>
                      <a:pPr indent="0" lvl="0" marL="0" marR="0" rtl="0" algn="l">
                        <a:lnSpc>
                          <a:spcPct val="100000"/>
                        </a:lnSpc>
                        <a:spcBef>
                          <a:spcPts val="0"/>
                        </a:spcBef>
                        <a:spcAft>
                          <a:spcPts val="0"/>
                        </a:spcAft>
                        <a:buNone/>
                      </a:pPr>
                      <a:r>
                        <a:t/>
                      </a:r>
                      <a:endParaRPr sz="2100" u="none" cap="none" strike="noStrike">
                        <a:solidFill>
                          <a:schemeClr val="dk2"/>
                        </a:solidFill>
                        <a:latin typeface="Times New Roman"/>
                        <a:ea typeface="Times New Roman"/>
                        <a:cs typeface="Times New Roman"/>
                        <a:sym typeface="Times New Roman"/>
                      </a:endParaRPr>
                    </a:p>
                    <a:p>
                      <a:pPr indent="0" lvl="0" marL="330200" marR="0" rtl="0" algn="l">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Actual</a:t>
                      </a:r>
                      <a:endParaRPr sz="1500" u="none" cap="none" strike="noStrike">
                        <a:solidFill>
                          <a:schemeClr val="dk2"/>
                        </a:solidFill>
                        <a:latin typeface="Calibri"/>
                        <a:ea typeface="Calibri"/>
                        <a:cs typeface="Calibri"/>
                        <a:sym typeface="Calibri"/>
                      </a:endParaRPr>
                    </a:p>
                  </a:txBody>
                  <a:tcPr marT="19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0" lvl="0" marL="762000" marR="0" rtl="0" algn="l">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Prediction</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440075">
                <a:tc vMerge="1"/>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N</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P</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0075">
                <a:tc>
                  <a:txBody>
                    <a:bodyPr/>
                    <a:lstStyle/>
                    <a:p>
                      <a:pPr indent="0" lvl="0" marL="0" marR="508000" rtl="0" algn="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N</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TN</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985E8"/>
                    </a:solidFill>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FP</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F6666"/>
                    </a:solidFill>
                  </a:tcPr>
                </a:tc>
              </a:tr>
              <a:tr h="440075">
                <a:tc>
                  <a:txBody>
                    <a:bodyPr/>
                    <a:lstStyle/>
                    <a:p>
                      <a:pPr indent="0" lvl="0" marL="0" marR="520700" rtl="0" algn="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P</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FN</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F6666"/>
                    </a:solidFill>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TP</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985E8"/>
                    </a:solidFill>
                  </a:tcPr>
                </a:tc>
              </a:tr>
            </a:tbl>
          </a:graphicData>
        </a:graphic>
      </p:graphicFrame>
      <p:sp>
        <p:nvSpPr>
          <p:cNvPr id="243" name="Google Shape;243;p37"/>
          <p:cNvSpPr txBox="1"/>
          <p:nvPr/>
        </p:nvSpPr>
        <p:spPr>
          <a:xfrm>
            <a:off x="5010541" y="2223896"/>
            <a:ext cx="3157500" cy="702900"/>
          </a:xfrm>
          <a:prstGeom prst="rect">
            <a:avLst/>
          </a:prstGeom>
          <a:noFill/>
          <a:ln>
            <a:noFill/>
          </a:ln>
        </p:spPr>
        <p:txBody>
          <a:bodyPr anchorCtr="0" anchor="t" bIns="0" lIns="0" spcFirstLastPara="1" rIns="0" wrap="square" tIns="10175">
            <a:spAutoFit/>
          </a:bodyPr>
          <a:lstStyle/>
          <a:p>
            <a:pPr indent="0" lvl="0" marL="101600" rtl="0" algn="l">
              <a:lnSpc>
                <a:spcPct val="100000"/>
              </a:lnSpc>
              <a:spcBef>
                <a:spcPts val="0"/>
              </a:spcBef>
              <a:spcAft>
                <a:spcPts val="0"/>
              </a:spcAft>
              <a:buNone/>
            </a:pPr>
            <a:r>
              <a:rPr lang="en" sz="1500">
                <a:latin typeface="Calibri"/>
                <a:ea typeface="Calibri"/>
                <a:cs typeface="Calibri"/>
                <a:sym typeface="Calibri"/>
              </a:rPr>
              <a:t>Percentage of the Correct Prediction:</a:t>
            </a:r>
            <a:endParaRPr sz="1500">
              <a:latin typeface="Calibri"/>
              <a:ea typeface="Calibri"/>
              <a:cs typeface="Calibri"/>
              <a:sym typeface="Calibri"/>
            </a:endParaRPr>
          </a:p>
          <a:p>
            <a:pPr indent="0" lvl="0" marL="0" rtl="0" algn="l">
              <a:lnSpc>
                <a:spcPct val="100000"/>
              </a:lnSpc>
              <a:spcBef>
                <a:spcPts val="0"/>
              </a:spcBef>
              <a:spcAft>
                <a:spcPts val="0"/>
              </a:spcAft>
              <a:buNone/>
            </a:pPr>
            <a:r>
              <a:t/>
            </a:r>
            <a:endParaRPr sz="1500">
              <a:latin typeface="Calibri"/>
              <a:ea typeface="Calibri"/>
              <a:cs typeface="Calibri"/>
              <a:sym typeface="Calibri"/>
            </a:endParaRPr>
          </a:p>
          <a:p>
            <a:pPr indent="0" lvl="0" marL="12700" rtl="0" algn="l">
              <a:lnSpc>
                <a:spcPct val="100000"/>
              </a:lnSpc>
              <a:spcBef>
                <a:spcPts val="0"/>
              </a:spcBef>
              <a:spcAft>
                <a:spcPts val="0"/>
              </a:spcAft>
              <a:buNone/>
            </a:pPr>
            <a:r>
              <a:rPr lang="en" sz="1500">
                <a:latin typeface="Calibri"/>
                <a:ea typeface="Calibri"/>
                <a:cs typeface="Calibri"/>
                <a:sym typeface="Calibri"/>
              </a:rPr>
              <a:t>(correct prediction / prediction) x 100%</a:t>
            </a:r>
            <a:endParaRPr sz="15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8"/>
          <p:cNvPicPr preferRelativeResize="0"/>
          <p:nvPr/>
        </p:nvPicPr>
        <p:blipFill rotWithShape="1">
          <a:blip r:embed="rId3">
            <a:alphaModFix/>
          </a:blip>
          <a:srcRect b="0" l="0" r="0" t="0"/>
          <a:stretch/>
        </p:blipFill>
        <p:spPr>
          <a:xfrm>
            <a:off x="7171651" y="211700"/>
            <a:ext cx="1821550" cy="445025"/>
          </a:xfrm>
          <a:prstGeom prst="rect">
            <a:avLst/>
          </a:prstGeom>
          <a:noFill/>
          <a:ln>
            <a:noFill/>
          </a:ln>
        </p:spPr>
      </p:pic>
      <p:sp>
        <p:nvSpPr>
          <p:cNvPr id="249" name="Google Shape;249;p38"/>
          <p:cNvSpPr txBox="1"/>
          <p:nvPr>
            <p:ph type="title"/>
          </p:nvPr>
        </p:nvSpPr>
        <p:spPr>
          <a:xfrm>
            <a:off x="311700" y="445025"/>
            <a:ext cx="8520600" cy="121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800"/>
              <a:t>Model Performance</a:t>
            </a:r>
            <a:endParaRPr sz="2800"/>
          </a:p>
          <a:p>
            <a:pPr indent="0" lvl="0" marL="0" rtl="0" algn="l">
              <a:lnSpc>
                <a:spcPct val="100000"/>
              </a:lnSpc>
              <a:spcBef>
                <a:spcPts val="0"/>
              </a:spcBef>
              <a:spcAft>
                <a:spcPts val="0"/>
              </a:spcAft>
              <a:buSzPts val="1100"/>
              <a:buNone/>
            </a:pPr>
            <a:r>
              <a:rPr lang="en" sz="2800">
                <a:solidFill>
                  <a:schemeClr val="lt1"/>
                </a:solidFill>
                <a:highlight>
                  <a:schemeClr val="dk2"/>
                </a:highlight>
              </a:rPr>
              <a:t>Confusion Matrix :</a:t>
            </a:r>
            <a:r>
              <a:rPr lang="en" sz="2800">
                <a:solidFill>
                  <a:schemeClr val="lt1"/>
                </a:solidFill>
                <a:highlight>
                  <a:schemeClr val="accent5"/>
                </a:highlight>
              </a:rPr>
              <a:t> </a:t>
            </a:r>
            <a:r>
              <a:rPr lang="en" sz="2800">
                <a:solidFill>
                  <a:schemeClr val="lt1"/>
                </a:solidFill>
                <a:highlight>
                  <a:schemeClr val="accent5"/>
                </a:highlight>
              </a:rPr>
              <a:t>Accuracy Problem</a:t>
            </a:r>
            <a:endParaRPr sz="2800">
              <a:solidFill>
                <a:schemeClr val="lt1"/>
              </a:solidFill>
              <a:highlight>
                <a:schemeClr val="accent5"/>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b="1"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p:txBody>
      </p:sp>
      <p:graphicFrame>
        <p:nvGraphicFramePr>
          <p:cNvPr id="250" name="Google Shape;250;p38"/>
          <p:cNvGraphicFramePr/>
          <p:nvPr/>
        </p:nvGraphicFramePr>
        <p:xfrm>
          <a:off x="625211" y="1687306"/>
          <a:ext cx="3000000" cy="3000000"/>
        </p:xfrm>
        <a:graphic>
          <a:graphicData uri="http://schemas.openxmlformats.org/drawingml/2006/table">
            <a:tbl>
              <a:tblPr bandRow="1" firstRow="1">
                <a:noFill/>
                <a:tableStyleId>{DDF4536E-7657-4DDE-B2AA-7E2337867FC0}</a:tableStyleId>
              </a:tblPr>
              <a:tblGrid>
                <a:gridCol w="1187450"/>
                <a:gridCol w="1187450"/>
                <a:gridCol w="1187450"/>
              </a:tblGrid>
              <a:tr h="440075">
                <a:tc rowSpan="2">
                  <a:txBody>
                    <a:bodyPr/>
                    <a:lstStyle/>
                    <a:p>
                      <a:pPr indent="0" lvl="0" marL="0" marR="0" rtl="0" algn="l">
                        <a:lnSpc>
                          <a:spcPct val="100000"/>
                        </a:lnSpc>
                        <a:spcBef>
                          <a:spcPts val="0"/>
                        </a:spcBef>
                        <a:spcAft>
                          <a:spcPts val="0"/>
                        </a:spcAft>
                        <a:buNone/>
                      </a:pPr>
                      <a:r>
                        <a:t/>
                      </a:r>
                      <a:endParaRPr sz="2100" u="none" cap="none" strike="noStrike">
                        <a:solidFill>
                          <a:schemeClr val="dk2"/>
                        </a:solidFill>
                        <a:latin typeface="Times New Roman"/>
                        <a:ea typeface="Times New Roman"/>
                        <a:cs typeface="Times New Roman"/>
                        <a:sym typeface="Times New Roman"/>
                      </a:endParaRPr>
                    </a:p>
                    <a:p>
                      <a:pPr indent="0" lvl="0" marL="330200" marR="0" rtl="0" algn="l">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Actual</a:t>
                      </a:r>
                      <a:endParaRPr sz="1500" u="none" cap="none" strike="noStrike">
                        <a:solidFill>
                          <a:schemeClr val="dk2"/>
                        </a:solidFill>
                        <a:latin typeface="Calibri"/>
                        <a:ea typeface="Calibri"/>
                        <a:cs typeface="Calibri"/>
                        <a:sym typeface="Calibri"/>
                      </a:endParaRPr>
                    </a:p>
                  </a:txBody>
                  <a:tcPr marT="19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0" lvl="0" marL="762000" marR="0" rtl="0" algn="l">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Prediction</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440075">
                <a:tc vMerge="1"/>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Non-fraud</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Fraud</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0075">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Non-fraud</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5030</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985E8"/>
                    </a:solidFill>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101</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F6666"/>
                    </a:solidFill>
                  </a:tcPr>
                </a:tc>
              </a:tr>
              <a:tr h="440075">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Fraud</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98</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F6666"/>
                    </a:solidFill>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95</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985E8"/>
                    </a:solidFill>
                  </a:tcPr>
                </a:tc>
              </a:tr>
            </a:tbl>
          </a:graphicData>
        </a:graphic>
      </p:graphicFrame>
      <p:sp>
        <p:nvSpPr>
          <p:cNvPr id="251" name="Google Shape;251;p38"/>
          <p:cNvSpPr txBox="1"/>
          <p:nvPr/>
        </p:nvSpPr>
        <p:spPr>
          <a:xfrm>
            <a:off x="689629" y="3823430"/>
            <a:ext cx="5261400" cy="1164300"/>
          </a:xfrm>
          <a:prstGeom prst="rect">
            <a:avLst/>
          </a:prstGeom>
          <a:noFill/>
          <a:ln>
            <a:noFill/>
          </a:ln>
        </p:spPr>
        <p:txBody>
          <a:bodyPr anchorCtr="0" anchor="t" bIns="0" lIns="0" spcFirstLastPara="1" rIns="0" wrap="square" tIns="9700">
            <a:spAutoFit/>
          </a:bodyPr>
          <a:lstStyle/>
          <a:p>
            <a:pPr indent="0" lvl="0" marL="12700" rtl="0" algn="l">
              <a:lnSpc>
                <a:spcPct val="100000"/>
              </a:lnSpc>
              <a:spcBef>
                <a:spcPts val="0"/>
              </a:spcBef>
              <a:spcAft>
                <a:spcPts val="0"/>
              </a:spcAft>
              <a:buNone/>
            </a:pPr>
            <a:r>
              <a:rPr lang="en" sz="1500">
                <a:latin typeface="Calibri"/>
                <a:ea typeface="Calibri"/>
                <a:cs typeface="Calibri"/>
                <a:sym typeface="Calibri"/>
              </a:rPr>
              <a:t>Accuracy = (</a:t>
            </a:r>
            <a:r>
              <a:rPr lang="en" sz="1500">
                <a:solidFill>
                  <a:srgbClr val="4985E8"/>
                </a:solidFill>
                <a:latin typeface="Calibri"/>
                <a:ea typeface="Calibri"/>
                <a:cs typeface="Calibri"/>
                <a:sym typeface="Calibri"/>
              </a:rPr>
              <a:t>95 </a:t>
            </a:r>
            <a:r>
              <a:rPr lang="en" sz="1500">
                <a:latin typeface="Calibri"/>
                <a:ea typeface="Calibri"/>
                <a:cs typeface="Calibri"/>
                <a:sym typeface="Calibri"/>
              </a:rPr>
              <a:t>+ </a:t>
            </a:r>
            <a:r>
              <a:rPr lang="en" sz="1500">
                <a:solidFill>
                  <a:srgbClr val="4985E8"/>
                </a:solidFill>
                <a:latin typeface="Calibri"/>
                <a:ea typeface="Calibri"/>
                <a:cs typeface="Calibri"/>
                <a:sym typeface="Calibri"/>
              </a:rPr>
              <a:t>5030</a:t>
            </a:r>
            <a:r>
              <a:rPr lang="en" sz="1500">
                <a:latin typeface="Calibri"/>
                <a:ea typeface="Calibri"/>
                <a:cs typeface="Calibri"/>
                <a:sym typeface="Calibri"/>
              </a:rPr>
              <a:t>) / (</a:t>
            </a:r>
            <a:r>
              <a:rPr lang="en" sz="1500">
                <a:solidFill>
                  <a:srgbClr val="4985E8"/>
                </a:solidFill>
                <a:latin typeface="Calibri"/>
                <a:ea typeface="Calibri"/>
                <a:cs typeface="Calibri"/>
                <a:sym typeface="Calibri"/>
              </a:rPr>
              <a:t>95 </a:t>
            </a:r>
            <a:r>
              <a:rPr lang="en" sz="1500">
                <a:latin typeface="Calibri"/>
                <a:ea typeface="Calibri"/>
                <a:cs typeface="Calibri"/>
                <a:sym typeface="Calibri"/>
              </a:rPr>
              <a:t>+ </a:t>
            </a:r>
            <a:r>
              <a:rPr lang="en" sz="1500">
                <a:solidFill>
                  <a:srgbClr val="4985E8"/>
                </a:solidFill>
                <a:latin typeface="Calibri"/>
                <a:ea typeface="Calibri"/>
                <a:cs typeface="Calibri"/>
                <a:sym typeface="Calibri"/>
              </a:rPr>
              <a:t>5030 </a:t>
            </a:r>
            <a:r>
              <a:rPr lang="en" sz="1500">
                <a:latin typeface="Calibri"/>
                <a:ea typeface="Calibri"/>
                <a:cs typeface="Calibri"/>
                <a:sym typeface="Calibri"/>
              </a:rPr>
              <a:t>+ </a:t>
            </a:r>
            <a:r>
              <a:rPr lang="en" sz="1500">
                <a:solidFill>
                  <a:srgbClr val="DF6666"/>
                </a:solidFill>
                <a:latin typeface="Calibri"/>
                <a:ea typeface="Calibri"/>
                <a:cs typeface="Calibri"/>
                <a:sym typeface="Calibri"/>
              </a:rPr>
              <a:t>98 </a:t>
            </a:r>
            <a:r>
              <a:rPr lang="en" sz="1500">
                <a:latin typeface="Calibri"/>
                <a:ea typeface="Calibri"/>
                <a:cs typeface="Calibri"/>
                <a:sym typeface="Calibri"/>
              </a:rPr>
              <a:t>+ </a:t>
            </a:r>
            <a:r>
              <a:rPr lang="en" sz="1500">
                <a:solidFill>
                  <a:srgbClr val="DF6666"/>
                </a:solidFill>
                <a:latin typeface="Calibri"/>
                <a:ea typeface="Calibri"/>
                <a:cs typeface="Calibri"/>
                <a:sym typeface="Calibri"/>
              </a:rPr>
              <a:t>101</a:t>
            </a:r>
            <a:r>
              <a:rPr lang="en" sz="1500">
                <a:latin typeface="Calibri"/>
                <a:ea typeface="Calibri"/>
                <a:cs typeface="Calibri"/>
                <a:sym typeface="Calibri"/>
              </a:rPr>
              <a:t>) = 0.9626</a:t>
            </a:r>
            <a:endParaRPr sz="1500">
              <a:latin typeface="Calibri"/>
              <a:ea typeface="Calibri"/>
              <a:cs typeface="Calibri"/>
              <a:sym typeface="Calibri"/>
            </a:endParaRPr>
          </a:p>
          <a:p>
            <a:pPr indent="0" lvl="0" marL="0" rtl="0" algn="l">
              <a:lnSpc>
                <a:spcPct val="100000"/>
              </a:lnSpc>
              <a:spcBef>
                <a:spcPts val="0"/>
              </a:spcBef>
              <a:spcAft>
                <a:spcPts val="0"/>
              </a:spcAft>
              <a:buNone/>
            </a:pPr>
            <a:r>
              <a:t/>
            </a:r>
            <a:endParaRPr sz="1500">
              <a:latin typeface="Calibri"/>
              <a:ea typeface="Calibri"/>
              <a:cs typeface="Calibri"/>
              <a:sym typeface="Calibri"/>
            </a:endParaRPr>
          </a:p>
          <a:p>
            <a:pPr indent="-273050" lvl="0" marL="355600" rtl="0" algn="l">
              <a:lnSpc>
                <a:spcPct val="100000"/>
              </a:lnSpc>
              <a:spcBef>
                <a:spcPts val="0"/>
              </a:spcBef>
              <a:spcAft>
                <a:spcPts val="0"/>
              </a:spcAft>
              <a:buSzPts val="1500"/>
              <a:buFont typeface="Arial"/>
              <a:buChar char="-"/>
            </a:pPr>
            <a:r>
              <a:rPr lang="en" sz="1500">
                <a:latin typeface="Calibri"/>
                <a:ea typeface="Calibri"/>
                <a:cs typeface="Calibri"/>
                <a:sym typeface="Calibri"/>
              </a:rPr>
              <a:t>accuracy 96.26 % is meaningless</a:t>
            </a:r>
            <a:endParaRPr sz="1500">
              <a:latin typeface="Calibri"/>
              <a:ea typeface="Calibri"/>
              <a:cs typeface="Calibri"/>
              <a:sym typeface="Calibri"/>
            </a:endParaRPr>
          </a:p>
          <a:p>
            <a:pPr indent="-273050" lvl="0" marL="355600" marR="0" rtl="0" algn="l">
              <a:lnSpc>
                <a:spcPct val="100000"/>
              </a:lnSpc>
              <a:spcBef>
                <a:spcPts val="0"/>
              </a:spcBef>
              <a:spcAft>
                <a:spcPts val="0"/>
              </a:spcAft>
              <a:buSzPts val="1500"/>
              <a:buFont typeface="Arial"/>
              <a:buChar char="-"/>
            </a:pPr>
            <a:r>
              <a:rPr lang="en" sz="1500">
                <a:latin typeface="Calibri"/>
                <a:ea typeface="Calibri"/>
                <a:cs typeface="Calibri"/>
                <a:sym typeface="Calibri"/>
              </a:rPr>
              <a:t>in this case we want to detect fraud transaction as much as</a:t>
            </a:r>
            <a:r>
              <a:rPr lang="en" sz="1500">
                <a:latin typeface="Calibri"/>
                <a:ea typeface="Calibri"/>
                <a:cs typeface="Calibri"/>
                <a:sym typeface="Calibri"/>
              </a:rPr>
              <a:t> </a:t>
            </a:r>
            <a:r>
              <a:rPr lang="en" sz="1500">
                <a:latin typeface="Calibri"/>
                <a:ea typeface="Calibri"/>
                <a:cs typeface="Calibri"/>
                <a:sym typeface="Calibri"/>
              </a:rPr>
              <a:t>possible and the model only able to detect below 50%</a:t>
            </a:r>
            <a:endParaRPr sz="1500">
              <a:latin typeface="Calibri"/>
              <a:ea typeface="Calibri"/>
              <a:cs typeface="Calibri"/>
              <a:sym typeface="Calibri"/>
            </a:endParaRPr>
          </a:p>
        </p:txBody>
      </p:sp>
      <p:pic>
        <p:nvPicPr>
          <p:cNvPr id="252" name="Google Shape;252;p38"/>
          <p:cNvPicPr preferRelativeResize="0"/>
          <p:nvPr/>
        </p:nvPicPr>
        <p:blipFill rotWithShape="1">
          <a:blip r:embed="rId4">
            <a:alphaModFix/>
          </a:blip>
          <a:srcRect b="0" l="0" r="0" t="0"/>
          <a:stretch/>
        </p:blipFill>
        <p:spPr>
          <a:xfrm>
            <a:off x="5237870" y="1060704"/>
            <a:ext cx="2684907" cy="25306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39"/>
          <p:cNvPicPr preferRelativeResize="0"/>
          <p:nvPr/>
        </p:nvPicPr>
        <p:blipFill rotWithShape="1">
          <a:blip r:embed="rId3">
            <a:alphaModFix/>
          </a:blip>
          <a:srcRect b="0" l="0" r="0" t="0"/>
          <a:stretch/>
        </p:blipFill>
        <p:spPr>
          <a:xfrm>
            <a:off x="7171651" y="211700"/>
            <a:ext cx="1821550" cy="445025"/>
          </a:xfrm>
          <a:prstGeom prst="rect">
            <a:avLst/>
          </a:prstGeom>
          <a:noFill/>
          <a:ln>
            <a:noFill/>
          </a:ln>
        </p:spPr>
      </p:pic>
      <p:sp>
        <p:nvSpPr>
          <p:cNvPr id="258" name="Google Shape;258;p39"/>
          <p:cNvSpPr txBox="1"/>
          <p:nvPr>
            <p:ph type="title"/>
          </p:nvPr>
        </p:nvSpPr>
        <p:spPr>
          <a:xfrm>
            <a:off x="311700" y="445025"/>
            <a:ext cx="8520600" cy="121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800"/>
              <a:t>Model Performance</a:t>
            </a:r>
            <a:endParaRPr sz="2800"/>
          </a:p>
          <a:p>
            <a:pPr indent="0" lvl="0" marL="0" rtl="0" algn="l">
              <a:lnSpc>
                <a:spcPct val="100000"/>
              </a:lnSpc>
              <a:spcBef>
                <a:spcPts val="0"/>
              </a:spcBef>
              <a:spcAft>
                <a:spcPts val="0"/>
              </a:spcAft>
              <a:buSzPts val="1100"/>
              <a:buNone/>
            </a:pPr>
            <a:r>
              <a:rPr lang="en" sz="2800">
                <a:solidFill>
                  <a:schemeClr val="lt1"/>
                </a:solidFill>
                <a:highlight>
                  <a:schemeClr val="dk2"/>
                </a:highlight>
              </a:rPr>
              <a:t>Confusion Matrix :</a:t>
            </a:r>
            <a:r>
              <a:rPr lang="en" sz="2800">
                <a:solidFill>
                  <a:schemeClr val="lt1"/>
                </a:solidFill>
                <a:highlight>
                  <a:schemeClr val="accent5"/>
                </a:highlight>
              </a:rPr>
              <a:t> Recall(P) / Sensitivity</a:t>
            </a:r>
            <a:endParaRPr sz="2800">
              <a:solidFill>
                <a:schemeClr val="lt1"/>
              </a:solidFill>
              <a:highlight>
                <a:schemeClr val="accent5"/>
              </a:highlight>
            </a:endParaRPr>
          </a:p>
          <a:p>
            <a:pPr indent="0" lvl="0" marL="0" rtl="0" algn="l">
              <a:lnSpc>
                <a:spcPct val="100000"/>
              </a:lnSpc>
              <a:spcBef>
                <a:spcPts val="0"/>
              </a:spcBef>
              <a:spcAft>
                <a:spcPts val="0"/>
              </a:spcAft>
              <a:buSzPts val="1100"/>
              <a:buNone/>
            </a:pPr>
            <a:r>
              <a:t/>
            </a:r>
            <a:endParaRPr sz="2800">
              <a:solidFill>
                <a:schemeClr val="lt1"/>
              </a:solidFill>
              <a:highlight>
                <a:schemeClr val="accent5"/>
              </a:highlight>
            </a:endParaRPr>
          </a:p>
          <a:p>
            <a:pPr indent="0" lvl="0" marL="0" rtl="0" algn="l">
              <a:lnSpc>
                <a:spcPct val="100000"/>
              </a:lnSpc>
              <a:spcBef>
                <a:spcPts val="0"/>
              </a:spcBef>
              <a:spcAft>
                <a:spcPts val="0"/>
              </a:spcAft>
              <a:buSzPts val="1100"/>
              <a:buNone/>
            </a:pPr>
            <a:r>
              <a:t/>
            </a:r>
            <a:endParaRPr sz="2800">
              <a:solidFill>
                <a:schemeClr val="lt1"/>
              </a:solidFill>
              <a:highlight>
                <a:schemeClr val="accent5"/>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b="1"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p:txBody>
      </p:sp>
      <p:graphicFrame>
        <p:nvGraphicFramePr>
          <p:cNvPr id="259" name="Google Shape;259;p39"/>
          <p:cNvGraphicFramePr/>
          <p:nvPr/>
        </p:nvGraphicFramePr>
        <p:xfrm>
          <a:off x="659448" y="2124381"/>
          <a:ext cx="3000000" cy="3000000"/>
        </p:xfrm>
        <a:graphic>
          <a:graphicData uri="http://schemas.openxmlformats.org/drawingml/2006/table">
            <a:tbl>
              <a:tblPr bandRow="1" firstRow="1">
                <a:noFill/>
                <a:tableStyleId>{DDF4536E-7657-4DDE-B2AA-7E2337867FC0}</a:tableStyleId>
              </a:tblPr>
              <a:tblGrid>
                <a:gridCol w="1187450"/>
                <a:gridCol w="1187450"/>
                <a:gridCol w="1187450"/>
              </a:tblGrid>
              <a:tr h="440075">
                <a:tc rowSpan="2">
                  <a:txBody>
                    <a:bodyPr/>
                    <a:lstStyle/>
                    <a:p>
                      <a:pPr indent="0" lvl="0" marL="0" marR="0" rtl="0" algn="l">
                        <a:lnSpc>
                          <a:spcPct val="100000"/>
                        </a:lnSpc>
                        <a:spcBef>
                          <a:spcPts val="0"/>
                        </a:spcBef>
                        <a:spcAft>
                          <a:spcPts val="0"/>
                        </a:spcAft>
                        <a:buNone/>
                      </a:pPr>
                      <a:r>
                        <a:t/>
                      </a:r>
                      <a:endParaRPr sz="2100" u="none" cap="none" strike="noStrike">
                        <a:solidFill>
                          <a:schemeClr val="dk2"/>
                        </a:solidFill>
                        <a:latin typeface="Times New Roman"/>
                        <a:ea typeface="Times New Roman"/>
                        <a:cs typeface="Times New Roman"/>
                        <a:sym typeface="Times New Roman"/>
                      </a:endParaRPr>
                    </a:p>
                    <a:p>
                      <a:pPr indent="0" lvl="0" marL="330200" marR="0" rtl="0" algn="l">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Actual</a:t>
                      </a:r>
                      <a:endParaRPr sz="1500" u="none" cap="none" strike="noStrike">
                        <a:solidFill>
                          <a:schemeClr val="dk2"/>
                        </a:solidFill>
                        <a:latin typeface="Calibri"/>
                        <a:ea typeface="Calibri"/>
                        <a:cs typeface="Calibri"/>
                        <a:sym typeface="Calibri"/>
                      </a:endParaRPr>
                    </a:p>
                  </a:txBody>
                  <a:tcPr marT="19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0" lvl="0" marL="762000" marR="0" rtl="0" algn="l">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Prediction</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440075">
                <a:tc vMerge="1"/>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N</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P</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0075">
                <a:tc>
                  <a:txBody>
                    <a:bodyPr/>
                    <a:lstStyle/>
                    <a:p>
                      <a:pPr indent="0" lvl="0" marL="0" marR="508000" rtl="0" algn="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N</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TN</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985E8"/>
                    </a:solidFill>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FP</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F6666"/>
                    </a:solidFill>
                  </a:tcPr>
                </a:tc>
              </a:tr>
              <a:tr h="440075">
                <a:tc>
                  <a:txBody>
                    <a:bodyPr/>
                    <a:lstStyle/>
                    <a:p>
                      <a:pPr indent="0" lvl="0" marL="0" marR="520700" rtl="0" algn="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P</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FN</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F6666"/>
                    </a:solidFill>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TP</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985E8"/>
                    </a:solidFill>
                  </a:tcPr>
                </a:tc>
              </a:tr>
            </a:tbl>
          </a:graphicData>
        </a:graphic>
      </p:graphicFrame>
      <p:sp>
        <p:nvSpPr>
          <p:cNvPr id="260" name="Google Shape;260;p39"/>
          <p:cNvSpPr txBox="1"/>
          <p:nvPr/>
        </p:nvSpPr>
        <p:spPr>
          <a:xfrm>
            <a:off x="883301" y="4099533"/>
            <a:ext cx="3121800" cy="702600"/>
          </a:xfrm>
          <a:prstGeom prst="rect">
            <a:avLst/>
          </a:prstGeom>
          <a:noFill/>
          <a:ln>
            <a:noFill/>
          </a:ln>
        </p:spPr>
        <p:txBody>
          <a:bodyPr anchorCtr="0" anchor="t" bIns="0" lIns="0" spcFirstLastPara="1" rIns="0" wrap="square" tIns="9700">
            <a:spAutoFit/>
          </a:bodyPr>
          <a:lstStyle/>
          <a:p>
            <a:pPr indent="0" lvl="0" marL="0" rtl="0" algn="ctr">
              <a:lnSpc>
                <a:spcPct val="100000"/>
              </a:lnSpc>
              <a:spcBef>
                <a:spcPts val="0"/>
              </a:spcBef>
              <a:spcAft>
                <a:spcPts val="0"/>
              </a:spcAft>
              <a:buNone/>
            </a:pPr>
            <a:r>
              <a:rPr lang="en" sz="1500">
                <a:latin typeface="Calibri"/>
                <a:ea typeface="Calibri"/>
                <a:cs typeface="Calibri"/>
                <a:sym typeface="Calibri"/>
              </a:rPr>
              <a:t>Recall(P) = </a:t>
            </a:r>
            <a:r>
              <a:rPr lang="en" sz="1500">
                <a:solidFill>
                  <a:srgbClr val="4985E8"/>
                </a:solidFill>
                <a:latin typeface="Calibri"/>
                <a:ea typeface="Calibri"/>
                <a:cs typeface="Calibri"/>
                <a:sym typeface="Calibri"/>
              </a:rPr>
              <a:t>TP </a:t>
            </a:r>
            <a:r>
              <a:rPr lang="en" sz="1500">
                <a:latin typeface="Calibri"/>
                <a:ea typeface="Calibri"/>
                <a:cs typeface="Calibri"/>
                <a:sym typeface="Calibri"/>
              </a:rPr>
              <a:t>/ (</a:t>
            </a:r>
            <a:r>
              <a:rPr lang="en" sz="1500">
                <a:solidFill>
                  <a:srgbClr val="4985E8"/>
                </a:solidFill>
                <a:latin typeface="Calibri"/>
                <a:ea typeface="Calibri"/>
                <a:cs typeface="Calibri"/>
                <a:sym typeface="Calibri"/>
              </a:rPr>
              <a:t>TP </a:t>
            </a:r>
            <a:r>
              <a:rPr lang="en" sz="1500">
                <a:latin typeface="Calibri"/>
                <a:ea typeface="Calibri"/>
                <a:cs typeface="Calibri"/>
                <a:sym typeface="Calibri"/>
              </a:rPr>
              <a:t>+ </a:t>
            </a:r>
            <a:r>
              <a:rPr lang="en" sz="1500">
                <a:solidFill>
                  <a:srgbClr val="DF6666"/>
                </a:solidFill>
                <a:latin typeface="Calibri"/>
                <a:ea typeface="Calibri"/>
                <a:cs typeface="Calibri"/>
                <a:sym typeface="Calibri"/>
              </a:rPr>
              <a:t>FN</a:t>
            </a:r>
            <a:r>
              <a:rPr lang="en" sz="1500">
                <a:latin typeface="Calibri"/>
                <a:ea typeface="Calibri"/>
                <a:cs typeface="Calibri"/>
                <a:sym typeface="Calibri"/>
              </a:rPr>
              <a:t>)</a:t>
            </a:r>
            <a:endParaRPr sz="1500">
              <a:latin typeface="Calibri"/>
              <a:ea typeface="Calibri"/>
              <a:cs typeface="Calibri"/>
              <a:sym typeface="Calibri"/>
            </a:endParaRPr>
          </a:p>
          <a:p>
            <a:pPr indent="0" lvl="0" marL="0" rtl="0" algn="l">
              <a:lnSpc>
                <a:spcPct val="100000"/>
              </a:lnSpc>
              <a:spcBef>
                <a:spcPts val="0"/>
              </a:spcBef>
              <a:spcAft>
                <a:spcPts val="0"/>
              </a:spcAft>
              <a:buNone/>
            </a:pPr>
            <a:r>
              <a:t/>
            </a:r>
            <a:endParaRPr sz="1500">
              <a:latin typeface="Calibri"/>
              <a:ea typeface="Calibri"/>
              <a:cs typeface="Calibri"/>
              <a:sym typeface="Calibri"/>
            </a:endParaRPr>
          </a:p>
          <a:p>
            <a:pPr indent="0" lvl="0" marL="0" rtl="0" algn="ctr">
              <a:lnSpc>
                <a:spcPct val="100000"/>
              </a:lnSpc>
              <a:spcBef>
                <a:spcPts val="0"/>
              </a:spcBef>
              <a:spcAft>
                <a:spcPts val="0"/>
              </a:spcAft>
              <a:buNone/>
            </a:pPr>
            <a:r>
              <a:rPr lang="en" sz="1500">
                <a:latin typeface="Calibri"/>
                <a:ea typeface="Calibri"/>
                <a:cs typeface="Calibri"/>
                <a:sym typeface="Calibri"/>
              </a:rPr>
              <a:t>We are interested in positive class only</a:t>
            </a:r>
            <a:endParaRPr sz="1500">
              <a:latin typeface="Calibri"/>
              <a:ea typeface="Calibri"/>
              <a:cs typeface="Calibri"/>
              <a:sym typeface="Calibri"/>
            </a:endParaRPr>
          </a:p>
        </p:txBody>
      </p:sp>
      <p:sp>
        <p:nvSpPr>
          <p:cNvPr id="261" name="Google Shape;261;p39"/>
          <p:cNvSpPr txBox="1"/>
          <p:nvPr/>
        </p:nvSpPr>
        <p:spPr>
          <a:xfrm>
            <a:off x="4664951" y="2170396"/>
            <a:ext cx="3819600" cy="1857300"/>
          </a:xfrm>
          <a:prstGeom prst="rect">
            <a:avLst/>
          </a:prstGeom>
          <a:noFill/>
          <a:ln>
            <a:noFill/>
          </a:ln>
        </p:spPr>
        <p:txBody>
          <a:bodyPr anchorCtr="0" anchor="t" bIns="0" lIns="0" spcFirstLastPara="1" rIns="0" wrap="square" tIns="10175">
            <a:spAutoFit/>
          </a:bodyPr>
          <a:lstStyle/>
          <a:p>
            <a:pPr indent="0" lvl="0" marL="12700" rtl="0" algn="l">
              <a:lnSpc>
                <a:spcPct val="100000"/>
              </a:lnSpc>
              <a:spcBef>
                <a:spcPts val="0"/>
              </a:spcBef>
              <a:spcAft>
                <a:spcPts val="0"/>
              </a:spcAft>
              <a:buNone/>
            </a:pPr>
            <a:r>
              <a:rPr lang="en" sz="1500">
                <a:latin typeface="Calibri"/>
                <a:ea typeface="Calibri"/>
                <a:cs typeface="Calibri"/>
                <a:sym typeface="Calibri"/>
              </a:rPr>
              <a:t>Completeness:</a:t>
            </a:r>
            <a:endParaRPr sz="1500">
              <a:latin typeface="Calibri"/>
              <a:ea typeface="Calibri"/>
              <a:cs typeface="Calibri"/>
              <a:sym typeface="Calibri"/>
            </a:endParaRPr>
          </a:p>
          <a:p>
            <a:pPr indent="0" lvl="0" marL="12700" rtl="0" algn="l">
              <a:lnSpc>
                <a:spcPct val="100000"/>
              </a:lnSpc>
              <a:spcBef>
                <a:spcPts val="0"/>
              </a:spcBef>
              <a:spcAft>
                <a:spcPts val="0"/>
              </a:spcAft>
              <a:buNone/>
            </a:pPr>
            <a:r>
              <a:rPr b="1" lang="en" sz="1500">
                <a:latin typeface="Calibri"/>
                <a:ea typeface="Calibri"/>
                <a:cs typeface="Calibri"/>
                <a:sym typeface="Calibri"/>
              </a:rPr>
              <a:t>You want to put all guilty person in prison</a:t>
            </a:r>
            <a:endParaRPr sz="1500">
              <a:latin typeface="Calibri"/>
              <a:ea typeface="Calibri"/>
              <a:cs typeface="Calibri"/>
              <a:sym typeface="Calibri"/>
            </a:endParaRPr>
          </a:p>
          <a:p>
            <a:pPr indent="0" lvl="0" marL="0" rtl="0" algn="l">
              <a:lnSpc>
                <a:spcPct val="100000"/>
              </a:lnSpc>
              <a:spcBef>
                <a:spcPts val="0"/>
              </a:spcBef>
              <a:spcAft>
                <a:spcPts val="0"/>
              </a:spcAft>
              <a:buNone/>
            </a:pPr>
            <a:r>
              <a:t/>
            </a:r>
            <a:endParaRPr sz="1500">
              <a:latin typeface="Calibri"/>
              <a:ea typeface="Calibri"/>
              <a:cs typeface="Calibri"/>
              <a:sym typeface="Calibri"/>
            </a:endParaRPr>
          </a:p>
          <a:p>
            <a:pPr indent="0" lvl="0" marL="12700" rtl="0" algn="l">
              <a:lnSpc>
                <a:spcPct val="100000"/>
              </a:lnSpc>
              <a:spcBef>
                <a:spcPts val="0"/>
              </a:spcBef>
              <a:spcAft>
                <a:spcPts val="0"/>
              </a:spcAft>
              <a:buNone/>
            </a:pPr>
            <a:r>
              <a:rPr lang="en" sz="1500">
                <a:latin typeface="Calibri"/>
                <a:ea typeface="Calibri"/>
                <a:cs typeface="Calibri"/>
                <a:sym typeface="Calibri"/>
              </a:rPr>
              <a:t>Ex. we want to minimize </a:t>
            </a:r>
            <a:r>
              <a:rPr b="1" lang="en" sz="1500">
                <a:latin typeface="Calibri"/>
                <a:ea typeface="Calibri"/>
                <a:cs typeface="Calibri"/>
                <a:sym typeface="Calibri"/>
              </a:rPr>
              <a:t>False Negative</a:t>
            </a:r>
            <a:r>
              <a:rPr lang="en" sz="1500">
                <a:latin typeface="Calibri"/>
                <a:ea typeface="Calibri"/>
                <a:cs typeface="Calibri"/>
                <a:sym typeface="Calibri"/>
              </a:rPr>
              <a:t>:</a:t>
            </a:r>
            <a:endParaRPr sz="1500">
              <a:latin typeface="Calibri"/>
              <a:ea typeface="Calibri"/>
              <a:cs typeface="Calibri"/>
              <a:sym typeface="Calibri"/>
            </a:endParaRPr>
          </a:p>
          <a:p>
            <a:pPr indent="-273050" lvl="0" marL="355600" rtl="0" algn="l">
              <a:lnSpc>
                <a:spcPct val="100000"/>
              </a:lnSpc>
              <a:spcBef>
                <a:spcPts val="0"/>
              </a:spcBef>
              <a:spcAft>
                <a:spcPts val="0"/>
              </a:spcAft>
              <a:buSzPts val="1500"/>
              <a:buFont typeface="Calibri"/>
              <a:buAutoNum type="arabicPeriod"/>
            </a:pPr>
            <a:r>
              <a:rPr lang="en" sz="1500">
                <a:latin typeface="Calibri"/>
                <a:ea typeface="Calibri"/>
                <a:cs typeface="Calibri"/>
                <a:sym typeface="Calibri"/>
              </a:rPr>
              <a:t>Number loan given to the wrong people </a:t>
            </a:r>
            <a:endParaRPr sz="1500">
              <a:latin typeface="Calibri"/>
              <a:ea typeface="Calibri"/>
              <a:cs typeface="Calibri"/>
              <a:sym typeface="Calibri"/>
            </a:endParaRPr>
          </a:p>
          <a:p>
            <a:pPr indent="-273050" lvl="0" marL="355600" rtl="0" algn="l">
              <a:lnSpc>
                <a:spcPct val="100000"/>
              </a:lnSpc>
              <a:spcBef>
                <a:spcPts val="0"/>
              </a:spcBef>
              <a:spcAft>
                <a:spcPts val="0"/>
              </a:spcAft>
              <a:buSzPts val="1500"/>
              <a:buFont typeface="Calibri"/>
              <a:buAutoNum type="arabicPeriod"/>
            </a:pPr>
            <a:r>
              <a:rPr lang="en" sz="1500">
                <a:latin typeface="Calibri"/>
                <a:ea typeface="Calibri"/>
                <a:cs typeface="Calibri"/>
                <a:sym typeface="Calibri"/>
              </a:rPr>
              <a:t>Number of fraud transaction that we fail to</a:t>
            </a:r>
            <a:endParaRPr sz="1500">
              <a:latin typeface="Calibri"/>
              <a:ea typeface="Calibri"/>
              <a:cs typeface="Calibri"/>
              <a:sym typeface="Calibri"/>
            </a:endParaRPr>
          </a:p>
          <a:p>
            <a:pPr indent="0" lvl="0" marL="355600" rtl="0" algn="l">
              <a:lnSpc>
                <a:spcPct val="100000"/>
              </a:lnSpc>
              <a:spcBef>
                <a:spcPts val="0"/>
              </a:spcBef>
              <a:spcAft>
                <a:spcPts val="0"/>
              </a:spcAft>
              <a:buNone/>
            </a:pPr>
            <a:r>
              <a:rPr lang="en" sz="1500">
                <a:latin typeface="Calibri"/>
                <a:ea typeface="Calibri"/>
                <a:cs typeface="Calibri"/>
                <a:sym typeface="Calibri"/>
              </a:rPr>
              <a:t>detect</a:t>
            </a:r>
            <a:endParaRPr sz="1500">
              <a:latin typeface="Calibri"/>
              <a:ea typeface="Calibri"/>
              <a:cs typeface="Calibri"/>
              <a:sym typeface="Calibri"/>
            </a:endParaRPr>
          </a:p>
          <a:p>
            <a:pPr indent="-273050" lvl="0" marL="355600" rtl="0" algn="l">
              <a:lnSpc>
                <a:spcPct val="100000"/>
              </a:lnSpc>
              <a:spcBef>
                <a:spcPts val="0"/>
              </a:spcBef>
              <a:spcAft>
                <a:spcPts val="0"/>
              </a:spcAft>
              <a:buSzPts val="1500"/>
              <a:buFont typeface="Calibri"/>
              <a:buAutoNum type="arabicPeriod" startAt="3"/>
            </a:pPr>
            <a:r>
              <a:rPr lang="en" sz="1500">
                <a:latin typeface="Calibri"/>
                <a:ea typeface="Calibri"/>
                <a:cs typeface="Calibri"/>
                <a:sym typeface="Calibri"/>
              </a:rPr>
              <a:t>etc</a:t>
            </a:r>
            <a:endParaRPr sz="1500">
              <a:latin typeface="Calibri"/>
              <a:ea typeface="Calibri"/>
              <a:cs typeface="Calibri"/>
              <a:sym typeface="Calibri"/>
            </a:endParaRPr>
          </a:p>
        </p:txBody>
      </p:sp>
      <p:sp>
        <p:nvSpPr>
          <p:cNvPr id="262" name="Google Shape;262;p39"/>
          <p:cNvSpPr/>
          <p:nvPr/>
        </p:nvSpPr>
        <p:spPr>
          <a:xfrm>
            <a:off x="2027161" y="3448880"/>
            <a:ext cx="835615" cy="441484"/>
          </a:xfrm>
          <a:custGeom>
            <a:rect b="b" l="l" r="r" t="t"/>
            <a:pathLst>
              <a:path extrusionOk="0" h="588645" w="1085214">
                <a:moveTo>
                  <a:pt x="0" y="294132"/>
                </a:moveTo>
                <a:lnTo>
                  <a:pt x="12515" y="231037"/>
                </a:lnTo>
                <a:lnTo>
                  <a:pt x="48296" y="172656"/>
                </a:lnTo>
                <a:lnTo>
                  <a:pt x="104692" y="120426"/>
                </a:lnTo>
                <a:lnTo>
                  <a:pt x="139793" y="97066"/>
                </a:lnTo>
                <a:lnTo>
                  <a:pt x="179054" y="75782"/>
                </a:lnTo>
                <a:lnTo>
                  <a:pt x="222144" y="56753"/>
                </a:lnTo>
                <a:lnTo>
                  <a:pt x="268731" y="40160"/>
                </a:lnTo>
                <a:lnTo>
                  <a:pt x="318486" y="26181"/>
                </a:lnTo>
                <a:lnTo>
                  <a:pt x="371075" y="14996"/>
                </a:lnTo>
                <a:lnTo>
                  <a:pt x="426169" y="6784"/>
                </a:lnTo>
                <a:lnTo>
                  <a:pt x="483435" y="1726"/>
                </a:lnTo>
                <a:lnTo>
                  <a:pt x="542544" y="0"/>
                </a:lnTo>
                <a:lnTo>
                  <a:pt x="601652" y="1726"/>
                </a:lnTo>
                <a:lnTo>
                  <a:pt x="658918" y="6784"/>
                </a:lnTo>
                <a:lnTo>
                  <a:pt x="714012" y="14996"/>
                </a:lnTo>
                <a:lnTo>
                  <a:pt x="766601" y="26181"/>
                </a:lnTo>
                <a:lnTo>
                  <a:pt x="816356" y="40160"/>
                </a:lnTo>
                <a:lnTo>
                  <a:pt x="862943" y="56753"/>
                </a:lnTo>
                <a:lnTo>
                  <a:pt x="906033" y="75782"/>
                </a:lnTo>
                <a:lnTo>
                  <a:pt x="945294" y="97066"/>
                </a:lnTo>
                <a:lnTo>
                  <a:pt x="980395" y="120426"/>
                </a:lnTo>
                <a:lnTo>
                  <a:pt x="1011004" y="145683"/>
                </a:lnTo>
                <a:lnTo>
                  <a:pt x="1057424" y="201168"/>
                </a:lnTo>
                <a:lnTo>
                  <a:pt x="1081903" y="262085"/>
                </a:lnTo>
                <a:lnTo>
                  <a:pt x="1085088" y="294132"/>
                </a:lnTo>
                <a:lnTo>
                  <a:pt x="1081903" y="326178"/>
                </a:lnTo>
                <a:lnTo>
                  <a:pt x="1057424" y="387096"/>
                </a:lnTo>
                <a:lnTo>
                  <a:pt x="1011004" y="442580"/>
                </a:lnTo>
                <a:lnTo>
                  <a:pt x="980395" y="467837"/>
                </a:lnTo>
                <a:lnTo>
                  <a:pt x="945294" y="491197"/>
                </a:lnTo>
                <a:lnTo>
                  <a:pt x="906033" y="512481"/>
                </a:lnTo>
                <a:lnTo>
                  <a:pt x="862943" y="531510"/>
                </a:lnTo>
                <a:lnTo>
                  <a:pt x="816355" y="548103"/>
                </a:lnTo>
                <a:lnTo>
                  <a:pt x="766601" y="562082"/>
                </a:lnTo>
                <a:lnTo>
                  <a:pt x="714012" y="573267"/>
                </a:lnTo>
                <a:lnTo>
                  <a:pt x="658918" y="581479"/>
                </a:lnTo>
                <a:lnTo>
                  <a:pt x="601652" y="586537"/>
                </a:lnTo>
                <a:lnTo>
                  <a:pt x="542544" y="588264"/>
                </a:lnTo>
                <a:lnTo>
                  <a:pt x="483435" y="586537"/>
                </a:lnTo>
                <a:lnTo>
                  <a:pt x="426169" y="581479"/>
                </a:lnTo>
                <a:lnTo>
                  <a:pt x="371075" y="573267"/>
                </a:lnTo>
                <a:lnTo>
                  <a:pt x="318486" y="562082"/>
                </a:lnTo>
                <a:lnTo>
                  <a:pt x="268731" y="548103"/>
                </a:lnTo>
                <a:lnTo>
                  <a:pt x="222144" y="531510"/>
                </a:lnTo>
                <a:lnTo>
                  <a:pt x="179054" y="512481"/>
                </a:lnTo>
                <a:lnTo>
                  <a:pt x="139793" y="491197"/>
                </a:lnTo>
                <a:lnTo>
                  <a:pt x="104692" y="467837"/>
                </a:lnTo>
                <a:lnTo>
                  <a:pt x="74083" y="442580"/>
                </a:lnTo>
                <a:lnTo>
                  <a:pt x="27663" y="387096"/>
                </a:lnTo>
                <a:lnTo>
                  <a:pt x="3184" y="326178"/>
                </a:lnTo>
                <a:lnTo>
                  <a:pt x="0" y="294132"/>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263" name="Google Shape;263;p39"/>
          <p:cNvSpPr txBox="1"/>
          <p:nvPr/>
        </p:nvSpPr>
        <p:spPr>
          <a:xfrm>
            <a:off x="398050" y="1508775"/>
            <a:ext cx="8041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Recall merupakan metrics pada metode klasifikasi yang menyatakan seberapa besar persentase kejadian pada kelas positif yang berhasil dideteksi.</a:t>
            </a:r>
            <a:endParaRPr sz="1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40"/>
          <p:cNvPicPr preferRelativeResize="0"/>
          <p:nvPr/>
        </p:nvPicPr>
        <p:blipFill rotWithShape="1">
          <a:blip r:embed="rId3">
            <a:alphaModFix/>
          </a:blip>
          <a:srcRect b="0" l="0" r="0" t="0"/>
          <a:stretch/>
        </p:blipFill>
        <p:spPr>
          <a:xfrm>
            <a:off x="7171651" y="211700"/>
            <a:ext cx="1821550" cy="445025"/>
          </a:xfrm>
          <a:prstGeom prst="rect">
            <a:avLst/>
          </a:prstGeom>
          <a:noFill/>
          <a:ln>
            <a:noFill/>
          </a:ln>
        </p:spPr>
      </p:pic>
      <p:sp>
        <p:nvSpPr>
          <p:cNvPr id="269" name="Google Shape;269;p40"/>
          <p:cNvSpPr txBox="1"/>
          <p:nvPr>
            <p:ph type="title"/>
          </p:nvPr>
        </p:nvSpPr>
        <p:spPr>
          <a:xfrm>
            <a:off x="311700" y="445025"/>
            <a:ext cx="8520600" cy="121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800"/>
              <a:t>Model Performance</a:t>
            </a:r>
            <a:endParaRPr sz="2800"/>
          </a:p>
          <a:p>
            <a:pPr indent="0" lvl="0" marL="0" rtl="0" algn="l">
              <a:lnSpc>
                <a:spcPct val="100000"/>
              </a:lnSpc>
              <a:spcBef>
                <a:spcPts val="0"/>
              </a:spcBef>
              <a:spcAft>
                <a:spcPts val="0"/>
              </a:spcAft>
              <a:buSzPts val="1100"/>
              <a:buNone/>
            </a:pPr>
            <a:r>
              <a:rPr lang="en" sz="2800">
                <a:solidFill>
                  <a:schemeClr val="lt1"/>
                </a:solidFill>
                <a:highlight>
                  <a:schemeClr val="dk2"/>
                </a:highlight>
              </a:rPr>
              <a:t>Confusion Matrix :</a:t>
            </a:r>
            <a:r>
              <a:rPr lang="en" sz="2800">
                <a:solidFill>
                  <a:schemeClr val="lt1"/>
                </a:solidFill>
                <a:highlight>
                  <a:schemeClr val="accent5"/>
                </a:highlight>
              </a:rPr>
              <a:t> </a:t>
            </a:r>
            <a:r>
              <a:rPr lang="en" sz="2800">
                <a:solidFill>
                  <a:schemeClr val="lt1"/>
                </a:solidFill>
                <a:highlight>
                  <a:schemeClr val="accent5"/>
                </a:highlight>
              </a:rPr>
              <a:t>Precision(P)</a:t>
            </a:r>
            <a:endParaRPr sz="2800">
              <a:solidFill>
                <a:schemeClr val="lt1"/>
              </a:solidFill>
              <a:highlight>
                <a:schemeClr val="accent5"/>
              </a:highlight>
            </a:endParaRPr>
          </a:p>
          <a:p>
            <a:pPr indent="0" lvl="0" marL="0" rtl="0" algn="l">
              <a:lnSpc>
                <a:spcPct val="100000"/>
              </a:lnSpc>
              <a:spcBef>
                <a:spcPts val="0"/>
              </a:spcBef>
              <a:spcAft>
                <a:spcPts val="0"/>
              </a:spcAft>
              <a:buSzPts val="1100"/>
              <a:buNone/>
            </a:pPr>
            <a:r>
              <a:t/>
            </a:r>
            <a:endParaRPr sz="2800">
              <a:solidFill>
                <a:schemeClr val="lt1"/>
              </a:solidFill>
              <a:highlight>
                <a:schemeClr val="accent5"/>
              </a:highlight>
            </a:endParaRPr>
          </a:p>
          <a:p>
            <a:pPr indent="0" lvl="0" marL="0" rtl="0" algn="l">
              <a:lnSpc>
                <a:spcPct val="100000"/>
              </a:lnSpc>
              <a:spcBef>
                <a:spcPts val="0"/>
              </a:spcBef>
              <a:spcAft>
                <a:spcPts val="0"/>
              </a:spcAft>
              <a:buSzPts val="1100"/>
              <a:buNone/>
            </a:pPr>
            <a:r>
              <a:t/>
            </a:r>
            <a:endParaRPr sz="2800">
              <a:solidFill>
                <a:schemeClr val="lt1"/>
              </a:solidFill>
              <a:highlight>
                <a:schemeClr val="accent5"/>
              </a:highlight>
            </a:endParaRPr>
          </a:p>
          <a:p>
            <a:pPr indent="0" lvl="0" marL="0" rtl="0" algn="l">
              <a:lnSpc>
                <a:spcPct val="100000"/>
              </a:lnSpc>
              <a:spcBef>
                <a:spcPts val="0"/>
              </a:spcBef>
              <a:spcAft>
                <a:spcPts val="0"/>
              </a:spcAft>
              <a:buSzPts val="1100"/>
              <a:buNone/>
            </a:pPr>
            <a:r>
              <a:t/>
            </a:r>
            <a:endParaRPr sz="2800">
              <a:solidFill>
                <a:schemeClr val="lt1"/>
              </a:solidFill>
              <a:highlight>
                <a:schemeClr val="accent5"/>
              </a:highlight>
            </a:endParaRPr>
          </a:p>
          <a:p>
            <a:pPr indent="0" lvl="0" marL="0" rtl="0" algn="l">
              <a:lnSpc>
                <a:spcPct val="100000"/>
              </a:lnSpc>
              <a:spcBef>
                <a:spcPts val="0"/>
              </a:spcBef>
              <a:spcAft>
                <a:spcPts val="0"/>
              </a:spcAft>
              <a:buSzPts val="1100"/>
              <a:buNone/>
            </a:pPr>
            <a:r>
              <a:t/>
            </a:r>
            <a:endParaRPr sz="2800">
              <a:solidFill>
                <a:schemeClr val="lt1"/>
              </a:solidFill>
              <a:highlight>
                <a:schemeClr val="accent5"/>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b="1"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p:txBody>
      </p:sp>
      <p:sp>
        <p:nvSpPr>
          <p:cNvPr id="270" name="Google Shape;270;p40"/>
          <p:cNvSpPr txBox="1"/>
          <p:nvPr/>
        </p:nvSpPr>
        <p:spPr>
          <a:xfrm>
            <a:off x="4664951" y="2170396"/>
            <a:ext cx="3819600" cy="2319000"/>
          </a:xfrm>
          <a:prstGeom prst="rect">
            <a:avLst/>
          </a:prstGeom>
          <a:noFill/>
          <a:ln>
            <a:noFill/>
          </a:ln>
        </p:spPr>
        <p:txBody>
          <a:bodyPr anchorCtr="0" anchor="t" bIns="0" lIns="0" spcFirstLastPara="1" rIns="0" wrap="square" tIns="10175">
            <a:spAutoFit/>
          </a:bodyPr>
          <a:lstStyle/>
          <a:p>
            <a:pPr indent="0" lvl="0" marL="12700" rtl="0" algn="l">
              <a:lnSpc>
                <a:spcPct val="100000"/>
              </a:lnSpc>
              <a:spcBef>
                <a:spcPts val="0"/>
              </a:spcBef>
              <a:spcAft>
                <a:spcPts val="0"/>
              </a:spcAft>
              <a:buNone/>
            </a:pPr>
            <a:r>
              <a:rPr lang="en" sz="1500">
                <a:latin typeface="Calibri"/>
                <a:ea typeface="Calibri"/>
                <a:cs typeface="Calibri"/>
                <a:sym typeface="Calibri"/>
              </a:rPr>
              <a:t>Completeness:</a:t>
            </a:r>
            <a:endParaRPr sz="1500">
              <a:latin typeface="Calibri"/>
              <a:ea typeface="Calibri"/>
              <a:cs typeface="Calibri"/>
              <a:sym typeface="Calibri"/>
            </a:endParaRPr>
          </a:p>
          <a:p>
            <a:pPr indent="0" lvl="0" marL="12700" rtl="0" algn="l">
              <a:lnSpc>
                <a:spcPct val="100000"/>
              </a:lnSpc>
              <a:spcBef>
                <a:spcPts val="0"/>
              </a:spcBef>
              <a:spcAft>
                <a:spcPts val="0"/>
              </a:spcAft>
              <a:buSzPts val="1100"/>
              <a:buNone/>
            </a:pPr>
            <a:r>
              <a:rPr b="1" lang="en" sz="1500">
                <a:latin typeface="Calibri"/>
                <a:ea typeface="Calibri"/>
                <a:cs typeface="Calibri"/>
                <a:sym typeface="Calibri"/>
              </a:rPr>
              <a:t>You make sure that people that you put in prison are guilty</a:t>
            </a:r>
            <a:endParaRPr b="1" sz="1500">
              <a:latin typeface="Calibri"/>
              <a:ea typeface="Calibri"/>
              <a:cs typeface="Calibri"/>
              <a:sym typeface="Calibri"/>
            </a:endParaRPr>
          </a:p>
          <a:p>
            <a:pPr indent="0" lvl="0" marL="0" rtl="0" algn="l">
              <a:lnSpc>
                <a:spcPct val="100000"/>
              </a:lnSpc>
              <a:spcBef>
                <a:spcPts val="0"/>
              </a:spcBef>
              <a:spcAft>
                <a:spcPts val="0"/>
              </a:spcAft>
              <a:buNone/>
            </a:pPr>
            <a:r>
              <a:t/>
            </a:r>
            <a:endParaRPr sz="1500">
              <a:latin typeface="Calibri"/>
              <a:ea typeface="Calibri"/>
              <a:cs typeface="Calibri"/>
              <a:sym typeface="Calibri"/>
            </a:endParaRPr>
          </a:p>
          <a:p>
            <a:pPr indent="0" lvl="0" marL="12700" rtl="0" algn="l">
              <a:lnSpc>
                <a:spcPct val="100000"/>
              </a:lnSpc>
              <a:spcBef>
                <a:spcPts val="0"/>
              </a:spcBef>
              <a:spcAft>
                <a:spcPts val="0"/>
              </a:spcAft>
              <a:buNone/>
            </a:pPr>
            <a:r>
              <a:rPr lang="en" sz="1500">
                <a:latin typeface="Calibri"/>
                <a:ea typeface="Calibri"/>
                <a:cs typeface="Calibri"/>
                <a:sym typeface="Calibri"/>
              </a:rPr>
              <a:t>Ex. we want to minimize </a:t>
            </a:r>
            <a:r>
              <a:rPr b="1" lang="en" sz="1500">
                <a:latin typeface="Calibri"/>
                <a:ea typeface="Calibri"/>
                <a:cs typeface="Calibri"/>
                <a:sym typeface="Calibri"/>
              </a:rPr>
              <a:t>False Positive</a:t>
            </a:r>
            <a:r>
              <a:rPr lang="en" sz="1500">
                <a:latin typeface="Calibri"/>
                <a:ea typeface="Calibri"/>
                <a:cs typeface="Calibri"/>
                <a:sym typeface="Calibri"/>
              </a:rPr>
              <a:t>:</a:t>
            </a:r>
            <a:endParaRPr sz="1500">
              <a:latin typeface="Calibri"/>
              <a:ea typeface="Calibri"/>
              <a:cs typeface="Calibri"/>
              <a:sym typeface="Calibri"/>
            </a:endParaRPr>
          </a:p>
          <a:p>
            <a:pPr indent="-273050" lvl="0" marL="355600" rtl="0" algn="l">
              <a:lnSpc>
                <a:spcPct val="100000"/>
              </a:lnSpc>
              <a:spcBef>
                <a:spcPts val="0"/>
              </a:spcBef>
              <a:spcAft>
                <a:spcPts val="0"/>
              </a:spcAft>
              <a:buSzPts val="1500"/>
              <a:buFont typeface="Calibri"/>
              <a:buAutoNum type="arabicPeriod"/>
            </a:pPr>
            <a:r>
              <a:rPr lang="en" sz="1500">
                <a:latin typeface="Calibri"/>
                <a:ea typeface="Calibri"/>
                <a:cs typeface="Calibri"/>
                <a:sym typeface="Calibri"/>
              </a:rPr>
              <a:t>Number  of  people  that  actually  can  pay but we didn’t give loan</a:t>
            </a:r>
            <a:endParaRPr sz="1500">
              <a:latin typeface="Calibri"/>
              <a:ea typeface="Calibri"/>
              <a:cs typeface="Calibri"/>
              <a:sym typeface="Calibri"/>
            </a:endParaRPr>
          </a:p>
          <a:p>
            <a:pPr indent="-273050" lvl="0" marL="355600" rtl="0" algn="l">
              <a:lnSpc>
                <a:spcPct val="100000"/>
              </a:lnSpc>
              <a:spcBef>
                <a:spcPts val="0"/>
              </a:spcBef>
              <a:spcAft>
                <a:spcPts val="0"/>
              </a:spcAft>
              <a:buSzPts val="1500"/>
              <a:buFont typeface="Calibri"/>
              <a:buAutoNum type="arabicPeriod"/>
            </a:pPr>
            <a:r>
              <a:rPr lang="en" sz="1500">
                <a:latin typeface="Calibri"/>
                <a:ea typeface="Calibri"/>
                <a:cs typeface="Calibri"/>
                <a:sym typeface="Calibri"/>
              </a:rPr>
              <a:t>Number	of	non-fraud	transaction	we detected as fraud</a:t>
            </a:r>
            <a:endParaRPr sz="1500">
              <a:latin typeface="Calibri"/>
              <a:ea typeface="Calibri"/>
              <a:cs typeface="Calibri"/>
              <a:sym typeface="Calibri"/>
            </a:endParaRPr>
          </a:p>
          <a:p>
            <a:pPr indent="-273050" lvl="0" marL="355600" rtl="0" algn="l">
              <a:lnSpc>
                <a:spcPct val="100000"/>
              </a:lnSpc>
              <a:spcBef>
                <a:spcPts val="0"/>
              </a:spcBef>
              <a:spcAft>
                <a:spcPts val="0"/>
              </a:spcAft>
              <a:buSzPts val="1500"/>
              <a:buFont typeface="Calibri"/>
              <a:buAutoNum type="arabicPeriod"/>
            </a:pPr>
            <a:r>
              <a:rPr lang="en" sz="1500">
                <a:latin typeface="Calibri"/>
                <a:ea typeface="Calibri"/>
                <a:cs typeface="Calibri"/>
                <a:sym typeface="Calibri"/>
              </a:rPr>
              <a:t>etc</a:t>
            </a:r>
            <a:endParaRPr sz="1500">
              <a:latin typeface="Calibri"/>
              <a:ea typeface="Calibri"/>
              <a:cs typeface="Calibri"/>
              <a:sym typeface="Calibri"/>
            </a:endParaRPr>
          </a:p>
        </p:txBody>
      </p:sp>
      <p:sp>
        <p:nvSpPr>
          <p:cNvPr id="271" name="Google Shape;271;p40"/>
          <p:cNvSpPr txBox="1"/>
          <p:nvPr/>
        </p:nvSpPr>
        <p:spPr>
          <a:xfrm>
            <a:off x="398050" y="1508775"/>
            <a:ext cx="8041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Presisi merupakan metrics yang digunakan untuk mengukur ada berapa banyak hasil prediksi suatu kelas yang memang sesuai dengan kenyataan.</a:t>
            </a:r>
            <a:endParaRPr sz="1300"/>
          </a:p>
        </p:txBody>
      </p:sp>
      <p:sp>
        <p:nvSpPr>
          <p:cNvPr id="272" name="Google Shape;272;p40"/>
          <p:cNvSpPr txBox="1"/>
          <p:nvPr/>
        </p:nvSpPr>
        <p:spPr>
          <a:xfrm>
            <a:off x="1285481" y="4169783"/>
            <a:ext cx="2202600" cy="240600"/>
          </a:xfrm>
          <a:prstGeom prst="rect">
            <a:avLst/>
          </a:prstGeom>
          <a:noFill/>
          <a:ln>
            <a:noFill/>
          </a:ln>
        </p:spPr>
        <p:txBody>
          <a:bodyPr anchorCtr="0" anchor="t" bIns="0" lIns="0" spcFirstLastPara="1" rIns="0" wrap="square" tIns="9700">
            <a:spAutoFit/>
          </a:bodyPr>
          <a:lstStyle/>
          <a:p>
            <a:pPr indent="0" lvl="0" marL="12700" rtl="0" algn="l">
              <a:lnSpc>
                <a:spcPct val="100000"/>
              </a:lnSpc>
              <a:spcBef>
                <a:spcPts val="0"/>
              </a:spcBef>
              <a:spcAft>
                <a:spcPts val="0"/>
              </a:spcAft>
              <a:buNone/>
            </a:pPr>
            <a:r>
              <a:rPr lang="en" sz="1500">
                <a:latin typeface="Calibri"/>
                <a:ea typeface="Calibri"/>
                <a:cs typeface="Calibri"/>
                <a:sym typeface="Calibri"/>
              </a:rPr>
              <a:t>Precision(P) = </a:t>
            </a:r>
            <a:r>
              <a:rPr lang="en" sz="1500">
                <a:solidFill>
                  <a:srgbClr val="4985E8"/>
                </a:solidFill>
                <a:latin typeface="Calibri"/>
                <a:ea typeface="Calibri"/>
                <a:cs typeface="Calibri"/>
                <a:sym typeface="Calibri"/>
              </a:rPr>
              <a:t>TP </a:t>
            </a:r>
            <a:r>
              <a:rPr lang="en" sz="1500">
                <a:latin typeface="Calibri"/>
                <a:ea typeface="Calibri"/>
                <a:cs typeface="Calibri"/>
                <a:sym typeface="Calibri"/>
              </a:rPr>
              <a:t>/ (</a:t>
            </a:r>
            <a:r>
              <a:rPr lang="en" sz="1500">
                <a:solidFill>
                  <a:srgbClr val="4985E8"/>
                </a:solidFill>
                <a:latin typeface="Calibri"/>
                <a:ea typeface="Calibri"/>
                <a:cs typeface="Calibri"/>
                <a:sym typeface="Calibri"/>
              </a:rPr>
              <a:t>TP </a:t>
            </a:r>
            <a:r>
              <a:rPr lang="en" sz="1500">
                <a:latin typeface="Calibri"/>
                <a:ea typeface="Calibri"/>
                <a:cs typeface="Calibri"/>
                <a:sym typeface="Calibri"/>
              </a:rPr>
              <a:t>+ </a:t>
            </a:r>
            <a:r>
              <a:rPr lang="en" sz="1500">
                <a:solidFill>
                  <a:srgbClr val="DF6666"/>
                </a:solidFill>
                <a:latin typeface="Calibri"/>
                <a:ea typeface="Calibri"/>
                <a:cs typeface="Calibri"/>
                <a:sym typeface="Calibri"/>
              </a:rPr>
              <a:t>FP</a:t>
            </a:r>
            <a:r>
              <a:rPr lang="en" sz="1500">
                <a:latin typeface="Calibri"/>
                <a:ea typeface="Calibri"/>
                <a:cs typeface="Calibri"/>
                <a:sym typeface="Calibri"/>
              </a:rPr>
              <a:t>)</a:t>
            </a:r>
            <a:endParaRPr sz="1500">
              <a:latin typeface="Calibri"/>
              <a:ea typeface="Calibri"/>
              <a:cs typeface="Calibri"/>
              <a:sym typeface="Calibri"/>
            </a:endParaRPr>
          </a:p>
        </p:txBody>
      </p:sp>
      <p:sp>
        <p:nvSpPr>
          <p:cNvPr id="273" name="Google Shape;273;p40"/>
          <p:cNvSpPr txBox="1"/>
          <p:nvPr/>
        </p:nvSpPr>
        <p:spPr>
          <a:xfrm>
            <a:off x="825663" y="4627002"/>
            <a:ext cx="3121800" cy="240600"/>
          </a:xfrm>
          <a:prstGeom prst="rect">
            <a:avLst/>
          </a:prstGeom>
          <a:noFill/>
          <a:ln>
            <a:noFill/>
          </a:ln>
        </p:spPr>
        <p:txBody>
          <a:bodyPr anchorCtr="0" anchor="t" bIns="0" lIns="0" spcFirstLastPara="1" rIns="0" wrap="square" tIns="9700">
            <a:spAutoFit/>
          </a:bodyPr>
          <a:lstStyle/>
          <a:p>
            <a:pPr indent="0" lvl="0" marL="12700" rtl="0" algn="l">
              <a:lnSpc>
                <a:spcPct val="100000"/>
              </a:lnSpc>
              <a:spcBef>
                <a:spcPts val="0"/>
              </a:spcBef>
              <a:spcAft>
                <a:spcPts val="0"/>
              </a:spcAft>
              <a:buNone/>
            </a:pPr>
            <a:r>
              <a:rPr lang="en" sz="1500">
                <a:latin typeface="Calibri"/>
                <a:ea typeface="Calibri"/>
                <a:cs typeface="Calibri"/>
                <a:sym typeface="Calibri"/>
              </a:rPr>
              <a:t>We are interested in positive class only</a:t>
            </a:r>
            <a:endParaRPr sz="1500">
              <a:latin typeface="Calibri"/>
              <a:ea typeface="Calibri"/>
              <a:cs typeface="Calibri"/>
              <a:sym typeface="Calibri"/>
            </a:endParaRPr>
          </a:p>
        </p:txBody>
      </p:sp>
      <p:graphicFrame>
        <p:nvGraphicFramePr>
          <p:cNvPr id="274" name="Google Shape;274;p40"/>
          <p:cNvGraphicFramePr/>
          <p:nvPr/>
        </p:nvGraphicFramePr>
        <p:xfrm>
          <a:off x="605411" y="2218906"/>
          <a:ext cx="3000000" cy="3000000"/>
        </p:xfrm>
        <a:graphic>
          <a:graphicData uri="http://schemas.openxmlformats.org/drawingml/2006/table">
            <a:tbl>
              <a:tblPr bandRow="1" firstRow="1">
                <a:noFill/>
                <a:tableStyleId>{DDF4536E-7657-4DDE-B2AA-7E2337867FC0}</a:tableStyleId>
              </a:tblPr>
              <a:tblGrid>
                <a:gridCol w="1187450"/>
                <a:gridCol w="1187450"/>
                <a:gridCol w="1187450"/>
              </a:tblGrid>
              <a:tr h="440075">
                <a:tc rowSpan="2">
                  <a:txBody>
                    <a:bodyPr/>
                    <a:lstStyle/>
                    <a:p>
                      <a:pPr indent="0" lvl="0" marL="0" marR="0" rtl="0" algn="l">
                        <a:lnSpc>
                          <a:spcPct val="100000"/>
                        </a:lnSpc>
                        <a:spcBef>
                          <a:spcPts val="0"/>
                        </a:spcBef>
                        <a:spcAft>
                          <a:spcPts val="0"/>
                        </a:spcAft>
                        <a:buNone/>
                      </a:pPr>
                      <a:r>
                        <a:t/>
                      </a:r>
                      <a:endParaRPr sz="2100" u="none" cap="none" strike="noStrike">
                        <a:solidFill>
                          <a:schemeClr val="dk2"/>
                        </a:solidFill>
                        <a:latin typeface="Times New Roman"/>
                        <a:ea typeface="Times New Roman"/>
                        <a:cs typeface="Times New Roman"/>
                        <a:sym typeface="Times New Roman"/>
                      </a:endParaRPr>
                    </a:p>
                    <a:p>
                      <a:pPr indent="0" lvl="0" marL="330200" marR="0" rtl="0" algn="l">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Actual</a:t>
                      </a:r>
                      <a:endParaRPr sz="1500" u="none" cap="none" strike="noStrike">
                        <a:solidFill>
                          <a:schemeClr val="dk2"/>
                        </a:solidFill>
                        <a:latin typeface="Calibri"/>
                        <a:ea typeface="Calibri"/>
                        <a:cs typeface="Calibri"/>
                        <a:sym typeface="Calibri"/>
                      </a:endParaRPr>
                    </a:p>
                  </a:txBody>
                  <a:tcPr marT="19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0" lvl="0" marL="762000" marR="0" rtl="0" algn="l">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Prediction</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440075">
                <a:tc vMerge="1"/>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N</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P</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0075">
                <a:tc>
                  <a:txBody>
                    <a:bodyPr/>
                    <a:lstStyle/>
                    <a:p>
                      <a:pPr indent="0" lvl="0" marL="0" marR="508000" rtl="0" algn="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N</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TN</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985E8"/>
                    </a:solidFill>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FP</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F6666"/>
                    </a:solidFill>
                  </a:tcPr>
                </a:tc>
              </a:tr>
              <a:tr h="440075">
                <a:tc>
                  <a:txBody>
                    <a:bodyPr/>
                    <a:lstStyle/>
                    <a:p>
                      <a:pPr indent="0" lvl="0" marL="0" marR="520700" rtl="0" algn="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P</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FN</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F6666"/>
                    </a:solidFill>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TP</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985E8"/>
                    </a:solidFill>
                  </a:tcPr>
                </a:tc>
              </a:tr>
            </a:tbl>
          </a:graphicData>
        </a:graphic>
      </p:graphicFrame>
      <p:sp>
        <p:nvSpPr>
          <p:cNvPr id="275" name="Google Shape;275;p40"/>
          <p:cNvSpPr/>
          <p:nvPr/>
        </p:nvSpPr>
        <p:spPr>
          <a:xfrm>
            <a:off x="3111867" y="3109875"/>
            <a:ext cx="835615" cy="440054"/>
          </a:xfrm>
          <a:custGeom>
            <a:rect b="b" l="l" r="r" t="t"/>
            <a:pathLst>
              <a:path extrusionOk="0" h="586739" w="1085214">
                <a:moveTo>
                  <a:pt x="0" y="293369"/>
                </a:moveTo>
                <a:lnTo>
                  <a:pt x="12515" y="230426"/>
                </a:lnTo>
                <a:lnTo>
                  <a:pt x="48296" y="172192"/>
                </a:lnTo>
                <a:lnTo>
                  <a:pt x="104692" y="120097"/>
                </a:lnTo>
                <a:lnTo>
                  <a:pt x="139793" y="96799"/>
                </a:lnTo>
                <a:lnTo>
                  <a:pt x="179054" y="75572"/>
                </a:lnTo>
                <a:lnTo>
                  <a:pt x="222144" y="56595"/>
                </a:lnTo>
                <a:lnTo>
                  <a:pt x="268732" y="40047"/>
                </a:lnTo>
                <a:lnTo>
                  <a:pt x="318486" y="26107"/>
                </a:lnTo>
                <a:lnTo>
                  <a:pt x="371075" y="14953"/>
                </a:lnTo>
                <a:lnTo>
                  <a:pt x="426169" y="6765"/>
                </a:lnTo>
                <a:lnTo>
                  <a:pt x="483435" y="1721"/>
                </a:lnTo>
                <a:lnTo>
                  <a:pt x="542543" y="0"/>
                </a:lnTo>
                <a:lnTo>
                  <a:pt x="601652" y="1721"/>
                </a:lnTo>
                <a:lnTo>
                  <a:pt x="658918" y="6765"/>
                </a:lnTo>
                <a:lnTo>
                  <a:pt x="714012" y="14953"/>
                </a:lnTo>
                <a:lnTo>
                  <a:pt x="766601" y="26107"/>
                </a:lnTo>
                <a:lnTo>
                  <a:pt x="816356" y="40047"/>
                </a:lnTo>
                <a:lnTo>
                  <a:pt x="862943" y="56595"/>
                </a:lnTo>
                <a:lnTo>
                  <a:pt x="906033" y="75572"/>
                </a:lnTo>
                <a:lnTo>
                  <a:pt x="945294" y="96799"/>
                </a:lnTo>
                <a:lnTo>
                  <a:pt x="980395" y="120097"/>
                </a:lnTo>
                <a:lnTo>
                  <a:pt x="1011004" y="145287"/>
                </a:lnTo>
                <a:lnTo>
                  <a:pt x="1057424" y="200631"/>
                </a:lnTo>
                <a:lnTo>
                  <a:pt x="1081903" y="261399"/>
                </a:lnTo>
                <a:lnTo>
                  <a:pt x="1085088" y="293369"/>
                </a:lnTo>
                <a:lnTo>
                  <a:pt x="1081903" y="325340"/>
                </a:lnTo>
                <a:lnTo>
                  <a:pt x="1057424" y="386108"/>
                </a:lnTo>
                <a:lnTo>
                  <a:pt x="1011004" y="441451"/>
                </a:lnTo>
                <a:lnTo>
                  <a:pt x="980395" y="466642"/>
                </a:lnTo>
                <a:lnTo>
                  <a:pt x="945294" y="489940"/>
                </a:lnTo>
                <a:lnTo>
                  <a:pt x="906033" y="511167"/>
                </a:lnTo>
                <a:lnTo>
                  <a:pt x="862943" y="530144"/>
                </a:lnTo>
                <a:lnTo>
                  <a:pt x="816355" y="546692"/>
                </a:lnTo>
                <a:lnTo>
                  <a:pt x="766601" y="560632"/>
                </a:lnTo>
                <a:lnTo>
                  <a:pt x="714012" y="571786"/>
                </a:lnTo>
                <a:lnTo>
                  <a:pt x="658918" y="579974"/>
                </a:lnTo>
                <a:lnTo>
                  <a:pt x="601652" y="585018"/>
                </a:lnTo>
                <a:lnTo>
                  <a:pt x="542543" y="586739"/>
                </a:lnTo>
                <a:lnTo>
                  <a:pt x="483435" y="585018"/>
                </a:lnTo>
                <a:lnTo>
                  <a:pt x="426169" y="579974"/>
                </a:lnTo>
                <a:lnTo>
                  <a:pt x="371075" y="571786"/>
                </a:lnTo>
                <a:lnTo>
                  <a:pt x="318486" y="560632"/>
                </a:lnTo>
                <a:lnTo>
                  <a:pt x="268732" y="546692"/>
                </a:lnTo>
                <a:lnTo>
                  <a:pt x="222144" y="530144"/>
                </a:lnTo>
                <a:lnTo>
                  <a:pt x="179054" y="511167"/>
                </a:lnTo>
                <a:lnTo>
                  <a:pt x="139793" y="489940"/>
                </a:lnTo>
                <a:lnTo>
                  <a:pt x="104692" y="466642"/>
                </a:lnTo>
                <a:lnTo>
                  <a:pt x="74083" y="441451"/>
                </a:lnTo>
                <a:lnTo>
                  <a:pt x="27663" y="386108"/>
                </a:lnTo>
                <a:lnTo>
                  <a:pt x="3184" y="325340"/>
                </a:lnTo>
                <a:lnTo>
                  <a:pt x="0" y="293369"/>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41"/>
          <p:cNvPicPr preferRelativeResize="0"/>
          <p:nvPr/>
        </p:nvPicPr>
        <p:blipFill rotWithShape="1">
          <a:blip r:embed="rId3">
            <a:alphaModFix/>
          </a:blip>
          <a:srcRect b="0" l="0" r="0" t="0"/>
          <a:stretch/>
        </p:blipFill>
        <p:spPr>
          <a:xfrm>
            <a:off x="7171651" y="211700"/>
            <a:ext cx="1821550" cy="445025"/>
          </a:xfrm>
          <a:prstGeom prst="rect">
            <a:avLst/>
          </a:prstGeom>
          <a:noFill/>
          <a:ln>
            <a:noFill/>
          </a:ln>
        </p:spPr>
      </p:pic>
      <p:sp>
        <p:nvSpPr>
          <p:cNvPr id="281" name="Google Shape;281;p41"/>
          <p:cNvSpPr txBox="1"/>
          <p:nvPr>
            <p:ph type="title"/>
          </p:nvPr>
        </p:nvSpPr>
        <p:spPr>
          <a:xfrm>
            <a:off x="311700" y="445025"/>
            <a:ext cx="8520600" cy="121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800"/>
              <a:t>Model Performance</a:t>
            </a:r>
            <a:endParaRPr sz="2800"/>
          </a:p>
          <a:p>
            <a:pPr indent="0" lvl="0" marL="0" rtl="0" algn="l">
              <a:lnSpc>
                <a:spcPct val="100000"/>
              </a:lnSpc>
              <a:spcBef>
                <a:spcPts val="0"/>
              </a:spcBef>
              <a:spcAft>
                <a:spcPts val="0"/>
              </a:spcAft>
              <a:buSzPts val="1100"/>
              <a:buNone/>
            </a:pPr>
            <a:r>
              <a:rPr lang="en" sz="2800">
                <a:solidFill>
                  <a:schemeClr val="lt1"/>
                </a:solidFill>
                <a:highlight>
                  <a:schemeClr val="dk2"/>
                </a:highlight>
              </a:rPr>
              <a:t>Confusion Matrix :</a:t>
            </a:r>
            <a:r>
              <a:rPr lang="en" sz="2800">
                <a:solidFill>
                  <a:schemeClr val="lt1"/>
                </a:solidFill>
                <a:highlight>
                  <a:schemeClr val="accent5"/>
                </a:highlight>
              </a:rPr>
              <a:t> </a:t>
            </a:r>
            <a:r>
              <a:rPr lang="en" sz="2800">
                <a:solidFill>
                  <a:schemeClr val="lt1"/>
                </a:solidFill>
                <a:highlight>
                  <a:schemeClr val="accent5"/>
                </a:highlight>
              </a:rPr>
              <a:t>F1-Score (P)</a:t>
            </a:r>
            <a:endParaRPr sz="2800">
              <a:solidFill>
                <a:schemeClr val="lt1"/>
              </a:solidFill>
              <a:highlight>
                <a:schemeClr val="accent5"/>
              </a:highlight>
            </a:endParaRPr>
          </a:p>
          <a:p>
            <a:pPr indent="0" lvl="0" marL="0" rtl="0" algn="l">
              <a:lnSpc>
                <a:spcPct val="100000"/>
              </a:lnSpc>
              <a:spcBef>
                <a:spcPts val="0"/>
              </a:spcBef>
              <a:spcAft>
                <a:spcPts val="0"/>
              </a:spcAft>
              <a:buSzPts val="1100"/>
              <a:buNone/>
            </a:pPr>
            <a:r>
              <a:t/>
            </a:r>
            <a:endParaRPr sz="2800">
              <a:solidFill>
                <a:schemeClr val="lt1"/>
              </a:solidFill>
              <a:highlight>
                <a:schemeClr val="accent5"/>
              </a:highlight>
            </a:endParaRPr>
          </a:p>
          <a:p>
            <a:pPr indent="0" lvl="0" marL="0" rtl="0" algn="l">
              <a:lnSpc>
                <a:spcPct val="100000"/>
              </a:lnSpc>
              <a:spcBef>
                <a:spcPts val="0"/>
              </a:spcBef>
              <a:spcAft>
                <a:spcPts val="0"/>
              </a:spcAft>
              <a:buSzPts val="1100"/>
              <a:buNone/>
            </a:pPr>
            <a:r>
              <a:t/>
            </a:r>
            <a:endParaRPr sz="2800">
              <a:solidFill>
                <a:schemeClr val="lt1"/>
              </a:solidFill>
              <a:highlight>
                <a:schemeClr val="accent5"/>
              </a:highlight>
            </a:endParaRPr>
          </a:p>
          <a:p>
            <a:pPr indent="0" lvl="0" marL="0" rtl="0" algn="l">
              <a:lnSpc>
                <a:spcPct val="100000"/>
              </a:lnSpc>
              <a:spcBef>
                <a:spcPts val="0"/>
              </a:spcBef>
              <a:spcAft>
                <a:spcPts val="0"/>
              </a:spcAft>
              <a:buSzPts val="1100"/>
              <a:buNone/>
            </a:pPr>
            <a:r>
              <a:t/>
            </a:r>
            <a:endParaRPr sz="2800">
              <a:solidFill>
                <a:schemeClr val="lt1"/>
              </a:solidFill>
              <a:highlight>
                <a:schemeClr val="accent5"/>
              </a:highlight>
            </a:endParaRPr>
          </a:p>
          <a:p>
            <a:pPr indent="0" lvl="0" marL="0" rtl="0" algn="l">
              <a:lnSpc>
                <a:spcPct val="100000"/>
              </a:lnSpc>
              <a:spcBef>
                <a:spcPts val="0"/>
              </a:spcBef>
              <a:spcAft>
                <a:spcPts val="0"/>
              </a:spcAft>
              <a:buSzPts val="1100"/>
              <a:buNone/>
            </a:pPr>
            <a:r>
              <a:t/>
            </a:r>
            <a:endParaRPr sz="2800">
              <a:solidFill>
                <a:schemeClr val="lt1"/>
              </a:solidFill>
              <a:highlight>
                <a:schemeClr val="accent5"/>
              </a:highlight>
            </a:endParaRPr>
          </a:p>
          <a:p>
            <a:pPr indent="0" lvl="0" marL="0" rtl="0" algn="l">
              <a:lnSpc>
                <a:spcPct val="100000"/>
              </a:lnSpc>
              <a:spcBef>
                <a:spcPts val="0"/>
              </a:spcBef>
              <a:spcAft>
                <a:spcPts val="0"/>
              </a:spcAft>
              <a:buSzPts val="1100"/>
              <a:buNone/>
            </a:pPr>
            <a:r>
              <a:t/>
            </a:r>
            <a:endParaRPr sz="2800">
              <a:solidFill>
                <a:schemeClr val="lt1"/>
              </a:solidFill>
              <a:highlight>
                <a:schemeClr val="accent5"/>
              </a:highlight>
            </a:endParaRPr>
          </a:p>
          <a:p>
            <a:pPr indent="0" lvl="0" marL="0" rtl="0" algn="l">
              <a:lnSpc>
                <a:spcPct val="100000"/>
              </a:lnSpc>
              <a:spcBef>
                <a:spcPts val="0"/>
              </a:spcBef>
              <a:spcAft>
                <a:spcPts val="0"/>
              </a:spcAft>
              <a:buSzPts val="1100"/>
              <a:buNone/>
            </a:pPr>
            <a:r>
              <a:t/>
            </a:r>
            <a:endParaRPr sz="2800">
              <a:solidFill>
                <a:schemeClr val="lt1"/>
              </a:solidFill>
              <a:highlight>
                <a:schemeClr val="accent5"/>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b="1"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p:txBody>
      </p:sp>
      <p:sp>
        <p:nvSpPr>
          <p:cNvPr id="282" name="Google Shape;282;p41"/>
          <p:cNvSpPr txBox="1"/>
          <p:nvPr/>
        </p:nvSpPr>
        <p:spPr>
          <a:xfrm>
            <a:off x="398050" y="1508775"/>
            <a:ext cx="8041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Recall dan presisi dapat digabungkan menjadi suatu metrics yaitu F1-score.</a:t>
            </a:r>
            <a:r>
              <a:rPr b="1" lang="en" sz="1300"/>
              <a:t> F1 score</a:t>
            </a:r>
            <a:r>
              <a:rPr lang="en" sz="1300"/>
              <a:t> adalah rataan harmonik dari presisi dan recall.</a:t>
            </a:r>
            <a:endParaRPr sz="1300"/>
          </a:p>
        </p:txBody>
      </p:sp>
      <p:sp>
        <p:nvSpPr>
          <p:cNvPr id="283" name="Google Shape;283;p41"/>
          <p:cNvSpPr txBox="1"/>
          <p:nvPr/>
        </p:nvSpPr>
        <p:spPr>
          <a:xfrm>
            <a:off x="1028386" y="2489771"/>
            <a:ext cx="6941100" cy="2273100"/>
          </a:xfrm>
          <a:prstGeom prst="rect">
            <a:avLst/>
          </a:prstGeom>
          <a:noFill/>
          <a:ln>
            <a:noFill/>
          </a:ln>
        </p:spPr>
        <p:txBody>
          <a:bodyPr anchorCtr="0" anchor="t" bIns="0" lIns="0" spcFirstLastPara="1" rIns="0" wrap="square" tIns="10175">
            <a:spAutoFit/>
          </a:bodyPr>
          <a:lstStyle/>
          <a:p>
            <a:pPr indent="0" lvl="0" marL="4076700" marR="419100" rtl="0" algn="ctr">
              <a:lnSpc>
                <a:spcPct val="100000"/>
              </a:lnSpc>
              <a:spcBef>
                <a:spcPts val="0"/>
              </a:spcBef>
              <a:spcAft>
                <a:spcPts val="0"/>
              </a:spcAft>
              <a:buNone/>
            </a:pPr>
            <a:r>
              <a:rPr lang="en" sz="1500">
                <a:latin typeface="Calibri"/>
                <a:ea typeface="Calibri"/>
                <a:cs typeface="Calibri"/>
                <a:sym typeface="Calibri"/>
              </a:rPr>
              <a:t>Combination of exactness and completeness:</a:t>
            </a:r>
            <a:endParaRPr sz="1500">
              <a:latin typeface="Calibri"/>
              <a:ea typeface="Calibri"/>
              <a:cs typeface="Calibri"/>
              <a:sym typeface="Calibri"/>
            </a:endParaRPr>
          </a:p>
          <a:p>
            <a:pPr indent="0" lvl="0" marL="3657600" rtl="0" algn="ctr">
              <a:lnSpc>
                <a:spcPct val="100000"/>
              </a:lnSpc>
              <a:spcBef>
                <a:spcPts val="0"/>
              </a:spcBef>
              <a:spcAft>
                <a:spcPts val="0"/>
              </a:spcAft>
              <a:buNone/>
            </a:pPr>
            <a:r>
              <a:rPr b="1" lang="en" sz="1500">
                <a:latin typeface="Calibri"/>
                <a:ea typeface="Calibri"/>
                <a:cs typeface="Calibri"/>
                <a:sym typeface="Calibri"/>
              </a:rPr>
              <a:t>You want to put all guilty in prison</a:t>
            </a:r>
            <a:endParaRPr sz="1500">
              <a:latin typeface="Calibri"/>
              <a:ea typeface="Calibri"/>
              <a:cs typeface="Calibri"/>
              <a:sym typeface="Calibri"/>
            </a:endParaRPr>
          </a:p>
          <a:p>
            <a:pPr indent="0" lvl="0" marL="3657600" rtl="0" algn="ctr">
              <a:lnSpc>
                <a:spcPct val="100000"/>
              </a:lnSpc>
              <a:spcBef>
                <a:spcPts val="0"/>
              </a:spcBef>
              <a:spcAft>
                <a:spcPts val="0"/>
              </a:spcAft>
              <a:buNone/>
            </a:pPr>
            <a:r>
              <a:rPr lang="en" sz="1500">
                <a:latin typeface="Calibri"/>
                <a:ea typeface="Calibri"/>
                <a:cs typeface="Calibri"/>
                <a:sym typeface="Calibri"/>
              </a:rPr>
              <a:t>and</a:t>
            </a:r>
            <a:endParaRPr sz="1500">
              <a:latin typeface="Calibri"/>
              <a:ea typeface="Calibri"/>
              <a:cs typeface="Calibri"/>
              <a:sym typeface="Calibri"/>
            </a:endParaRPr>
          </a:p>
          <a:p>
            <a:pPr indent="0" lvl="0" marL="3670300" marR="0" rtl="0" algn="ctr">
              <a:lnSpc>
                <a:spcPct val="100000"/>
              </a:lnSpc>
              <a:spcBef>
                <a:spcPts val="0"/>
              </a:spcBef>
              <a:spcAft>
                <a:spcPts val="0"/>
              </a:spcAft>
              <a:buNone/>
            </a:pPr>
            <a:r>
              <a:rPr b="1" lang="en" sz="1500">
                <a:latin typeface="Calibri"/>
                <a:ea typeface="Calibri"/>
                <a:cs typeface="Calibri"/>
                <a:sym typeface="Calibri"/>
              </a:rPr>
              <a:t>You make sure that people that you put in prison are guilty</a:t>
            </a:r>
            <a:endParaRPr sz="1500">
              <a:latin typeface="Calibri"/>
              <a:ea typeface="Calibri"/>
              <a:cs typeface="Calibri"/>
              <a:sym typeface="Calibri"/>
            </a:endParaRPr>
          </a:p>
          <a:p>
            <a:pPr indent="0" lvl="0" marL="0" rtl="0" algn="l">
              <a:lnSpc>
                <a:spcPct val="100000"/>
              </a:lnSpc>
              <a:spcBef>
                <a:spcPts val="0"/>
              </a:spcBef>
              <a:spcAft>
                <a:spcPts val="0"/>
              </a:spcAft>
              <a:buNone/>
            </a:pPr>
            <a:r>
              <a:t/>
            </a:r>
            <a:endParaRPr sz="1200">
              <a:latin typeface="Calibri"/>
              <a:ea typeface="Calibri"/>
              <a:cs typeface="Calibri"/>
              <a:sym typeface="Calibri"/>
            </a:endParaRPr>
          </a:p>
          <a:p>
            <a:pPr indent="-406400" lvl="0" marL="419100" marR="2971800" rtl="0" algn="l">
              <a:lnSpc>
                <a:spcPct val="200000"/>
              </a:lnSpc>
              <a:spcBef>
                <a:spcPts val="0"/>
              </a:spcBef>
              <a:spcAft>
                <a:spcPts val="0"/>
              </a:spcAft>
              <a:buNone/>
            </a:pPr>
            <a:r>
              <a:rPr lang="en" sz="1500">
                <a:latin typeface="Calibri"/>
                <a:ea typeface="Calibri"/>
                <a:cs typeface="Calibri"/>
                <a:sym typeface="Calibri"/>
              </a:rPr>
              <a:t>F1(P) = 2 x (Precision x Recall)/(Precision + Recall) We are interested in positive class only</a:t>
            </a:r>
            <a:endParaRPr sz="1500">
              <a:latin typeface="Calibri"/>
              <a:ea typeface="Calibri"/>
              <a:cs typeface="Calibri"/>
              <a:sym typeface="Calibri"/>
            </a:endParaRPr>
          </a:p>
        </p:txBody>
      </p:sp>
      <p:graphicFrame>
        <p:nvGraphicFramePr>
          <p:cNvPr id="284" name="Google Shape;284;p41"/>
          <p:cNvGraphicFramePr/>
          <p:nvPr/>
        </p:nvGraphicFramePr>
        <p:xfrm>
          <a:off x="640836" y="2194631"/>
          <a:ext cx="3000000" cy="3000000"/>
        </p:xfrm>
        <a:graphic>
          <a:graphicData uri="http://schemas.openxmlformats.org/drawingml/2006/table">
            <a:tbl>
              <a:tblPr bandRow="1" firstRow="1">
                <a:noFill/>
                <a:tableStyleId>{DDF4536E-7657-4DDE-B2AA-7E2337867FC0}</a:tableStyleId>
              </a:tblPr>
              <a:tblGrid>
                <a:gridCol w="1187450"/>
                <a:gridCol w="1187450"/>
                <a:gridCol w="1187450"/>
              </a:tblGrid>
              <a:tr h="440075">
                <a:tc rowSpan="2">
                  <a:txBody>
                    <a:bodyPr/>
                    <a:lstStyle/>
                    <a:p>
                      <a:pPr indent="0" lvl="0" marL="0" marR="0" rtl="0" algn="l">
                        <a:lnSpc>
                          <a:spcPct val="100000"/>
                        </a:lnSpc>
                        <a:spcBef>
                          <a:spcPts val="0"/>
                        </a:spcBef>
                        <a:spcAft>
                          <a:spcPts val="0"/>
                        </a:spcAft>
                        <a:buNone/>
                      </a:pPr>
                      <a:r>
                        <a:t/>
                      </a:r>
                      <a:endParaRPr sz="2100" u="none" cap="none" strike="noStrike">
                        <a:solidFill>
                          <a:schemeClr val="dk2"/>
                        </a:solidFill>
                        <a:latin typeface="Times New Roman"/>
                        <a:ea typeface="Times New Roman"/>
                        <a:cs typeface="Times New Roman"/>
                        <a:sym typeface="Times New Roman"/>
                      </a:endParaRPr>
                    </a:p>
                    <a:p>
                      <a:pPr indent="0" lvl="0" marL="330200" marR="0" rtl="0" algn="l">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Actual</a:t>
                      </a:r>
                      <a:endParaRPr sz="1500" u="none" cap="none" strike="noStrike">
                        <a:solidFill>
                          <a:schemeClr val="dk2"/>
                        </a:solidFill>
                        <a:latin typeface="Calibri"/>
                        <a:ea typeface="Calibri"/>
                        <a:cs typeface="Calibri"/>
                        <a:sym typeface="Calibri"/>
                      </a:endParaRPr>
                    </a:p>
                  </a:txBody>
                  <a:tcPr marT="19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0" lvl="0" marL="762000" marR="0" rtl="0" algn="l">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Prediction</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440075">
                <a:tc vMerge="1"/>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N</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P</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0075">
                <a:tc>
                  <a:txBody>
                    <a:bodyPr/>
                    <a:lstStyle/>
                    <a:p>
                      <a:pPr indent="0" lvl="0" marL="0" marR="508000" rtl="0" algn="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N</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TN</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985E8"/>
                    </a:solidFill>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FP</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F6666"/>
                    </a:solidFill>
                  </a:tcPr>
                </a:tc>
              </a:tr>
              <a:tr h="440075">
                <a:tc>
                  <a:txBody>
                    <a:bodyPr/>
                    <a:lstStyle/>
                    <a:p>
                      <a:pPr indent="0" lvl="0" marL="0" marR="520700" rtl="0" algn="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P</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FN</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F6666"/>
                    </a:solidFill>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TP</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985E8"/>
                    </a:solidFill>
                  </a:tcPr>
                </a:tc>
              </a:tr>
            </a:tbl>
          </a:graphicData>
        </a:graphic>
      </p:graphicFrame>
      <p:sp>
        <p:nvSpPr>
          <p:cNvPr id="285" name="Google Shape;285;p41"/>
          <p:cNvSpPr/>
          <p:nvPr/>
        </p:nvSpPr>
        <p:spPr>
          <a:xfrm>
            <a:off x="3197267" y="3079075"/>
            <a:ext cx="835615" cy="440054"/>
          </a:xfrm>
          <a:custGeom>
            <a:rect b="b" l="l" r="r" t="t"/>
            <a:pathLst>
              <a:path extrusionOk="0" h="586739" w="1085214">
                <a:moveTo>
                  <a:pt x="0" y="293369"/>
                </a:moveTo>
                <a:lnTo>
                  <a:pt x="12515" y="230426"/>
                </a:lnTo>
                <a:lnTo>
                  <a:pt x="48296" y="172192"/>
                </a:lnTo>
                <a:lnTo>
                  <a:pt x="104692" y="120097"/>
                </a:lnTo>
                <a:lnTo>
                  <a:pt x="139793" y="96799"/>
                </a:lnTo>
                <a:lnTo>
                  <a:pt x="179054" y="75572"/>
                </a:lnTo>
                <a:lnTo>
                  <a:pt x="222144" y="56595"/>
                </a:lnTo>
                <a:lnTo>
                  <a:pt x="268732" y="40047"/>
                </a:lnTo>
                <a:lnTo>
                  <a:pt x="318486" y="26107"/>
                </a:lnTo>
                <a:lnTo>
                  <a:pt x="371075" y="14953"/>
                </a:lnTo>
                <a:lnTo>
                  <a:pt x="426169" y="6765"/>
                </a:lnTo>
                <a:lnTo>
                  <a:pt x="483435" y="1721"/>
                </a:lnTo>
                <a:lnTo>
                  <a:pt x="542543" y="0"/>
                </a:lnTo>
                <a:lnTo>
                  <a:pt x="601652" y="1721"/>
                </a:lnTo>
                <a:lnTo>
                  <a:pt x="658918" y="6765"/>
                </a:lnTo>
                <a:lnTo>
                  <a:pt x="714012" y="14953"/>
                </a:lnTo>
                <a:lnTo>
                  <a:pt x="766601" y="26107"/>
                </a:lnTo>
                <a:lnTo>
                  <a:pt x="816356" y="40047"/>
                </a:lnTo>
                <a:lnTo>
                  <a:pt x="862943" y="56595"/>
                </a:lnTo>
                <a:lnTo>
                  <a:pt x="906033" y="75572"/>
                </a:lnTo>
                <a:lnTo>
                  <a:pt x="945294" y="96799"/>
                </a:lnTo>
                <a:lnTo>
                  <a:pt x="980395" y="120097"/>
                </a:lnTo>
                <a:lnTo>
                  <a:pt x="1011004" y="145287"/>
                </a:lnTo>
                <a:lnTo>
                  <a:pt x="1057424" y="200631"/>
                </a:lnTo>
                <a:lnTo>
                  <a:pt x="1081903" y="261399"/>
                </a:lnTo>
                <a:lnTo>
                  <a:pt x="1085088" y="293369"/>
                </a:lnTo>
                <a:lnTo>
                  <a:pt x="1081903" y="325340"/>
                </a:lnTo>
                <a:lnTo>
                  <a:pt x="1057424" y="386108"/>
                </a:lnTo>
                <a:lnTo>
                  <a:pt x="1011004" y="441451"/>
                </a:lnTo>
                <a:lnTo>
                  <a:pt x="980395" y="466642"/>
                </a:lnTo>
                <a:lnTo>
                  <a:pt x="945294" y="489940"/>
                </a:lnTo>
                <a:lnTo>
                  <a:pt x="906033" y="511167"/>
                </a:lnTo>
                <a:lnTo>
                  <a:pt x="862943" y="530144"/>
                </a:lnTo>
                <a:lnTo>
                  <a:pt x="816355" y="546692"/>
                </a:lnTo>
                <a:lnTo>
                  <a:pt x="766601" y="560632"/>
                </a:lnTo>
                <a:lnTo>
                  <a:pt x="714012" y="571786"/>
                </a:lnTo>
                <a:lnTo>
                  <a:pt x="658918" y="579974"/>
                </a:lnTo>
                <a:lnTo>
                  <a:pt x="601652" y="585018"/>
                </a:lnTo>
                <a:lnTo>
                  <a:pt x="542543" y="586739"/>
                </a:lnTo>
                <a:lnTo>
                  <a:pt x="483435" y="585018"/>
                </a:lnTo>
                <a:lnTo>
                  <a:pt x="426169" y="579974"/>
                </a:lnTo>
                <a:lnTo>
                  <a:pt x="371075" y="571786"/>
                </a:lnTo>
                <a:lnTo>
                  <a:pt x="318486" y="560632"/>
                </a:lnTo>
                <a:lnTo>
                  <a:pt x="268732" y="546692"/>
                </a:lnTo>
                <a:lnTo>
                  <a:pt x="222144" y="530144"/>
                </a:lnTo>
                <a:lnTo>
                  <a:pt x="179054" y="511167"/>
                </a:lnTo>
                <a:lnTo>
                  <a:pt x="139793" y="489940"/>
                </a:lnTo>
                <a:lnTo>
                  <a:pt x="104692" y="466642"/>
                </a:lnTo>
                <a:lnTo>
                  <a:pt x="74083" y="441451"/>
                </a:lnTo>
                <a:lnTo>
                  <a:pt x="27663" y="386108"/>
                </a:lnTo>
                <a:lnTo>
                  <a:pt x="3184" y="325340"/>
                </a:lnTo>
                <a:lnTo>
                  <a:pt x="0" y="293369"/>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286" name="Google Shape;286;p41"/>
          <p:cNvSpPr/>
          <p:nvPr/>
        </p:nvSpPr>
        <p:spPr>
          <a:xfrm>
            <a:off x="2008548" y="3519130"/>
            <a:ext cx="835615" cy="441484"/>
          </a:xfrm>
          <a:custGeom>
            <a:rect b="b" l="l" r="r" t="t"/>
            <a:pathLst>
              <a:path extrusionOk="0" h="588645" w="1085214">
                <a:moveTo>
                  <a:pt x="0" y="294132"/>
                </a:moveTo>
                <a:lnTo>
                  <a:pt x="12515" y="231037"/>
                </a:lnTo>
                <a:lnTo>
                  <a:pt x="48296" y="172656"/>
                </a:lnTo>
                <a:lnTo>
                  <a:pt x="104692" y="120426"/>
                </a:lnTo>
                <a:lnTo>
                  <a:pt x="139793" y="97066"/>
                </a:lnTo>
                <a:lnTo>
                  <a:pt x="179054" y="75782"/>
                </a:lnTo>
                <a:lnTo>
                  <a:pt x="222144" y="56753"/>
                </a:lnTo>
                <a:lnTo>
                  <a:pt x="268731" y="40160"/>
                </a:lnTo>
                <a:lnTo>
                  <a:pt x="318486" y="26181"/>
                </a:lnTo>
                <a:lnTo>
                  <a:pt x="371075" y="14996"/>
                </a:lnTo>
                <a:lnTo>
                  <a:pt x="426169" y="6784"/>
                </a:lnTo>
                <a:lnTo>
                  <a:pt x="483435" y="1726"/>
                </a:lnTo>
                <a:lnTo>
                  <a:pt x="542544" y="0"/>
                </a:lnTo>
                <a:lnTo>
                  <a:pt x="601652" y="1726"/>
                </a:lnTo>
                <a:lnTo>
                  <a:pt x="658918" y="6784"/>
                </a:lnTo>
                <a:lnTo>
                  <a:pt x="714012" y="14996"/>
                </a:lnTo>
                <a:lnTo>
                  <a:pt x="766601" y="26181"/>
                </a:lnTo>
                <a:lnTo>
                  <a:pt x="816356" y="40160"/>
                </a:lnTo>
                <a:lnTo>
                  <a:pt x="862943" y="56753"/>
                </a:lnTo>
                <a:lnTo>
                  <a:pt x="906033" y="75782"/>
                </a:lnTo>
                <a:lnTo>
                  <a:pt x="945294" y="97066"/>
                </a:lnTo>
                <a:lnTo>
                  <a:pt x="980395" y="120426"/>
                </a:lnTo>
                <a:lnTo>
                  <a:pt x="1011004" y="145683"/>
                </a:lnTo>
                <a:lnTo>
                  <a:pt x="1057424" y="201168"/>
                </a:lnTo>
                <a:lnTo>
                  <a:pt x="1081903" y="262085"/>
                </a:lnTo>
                <a:lnTo>
                  <a:pt x="1085088" y="294132"/>
                </a:lnTo>
                <a:lnTo>
                  <a:pt x="1081903" y="326178"/>
                </a:lnTo>
                <a:lnTo>
                  <a:pt x="1057424" y="387096"/>
                </a:lnTo>
                <a:lnTo>
                  <a:pt x="1011004" y="442580"/>
                </a:lnTo>
                <a:lnTo>
                  <a:pt x="980395" y="467837"/>
                </a:lnTo>
                <a:lnTo>
                  <a:pt x="945294" y="491197"/>
                </a:lnTo>
                <a:lnTo>
                  <a:pt x="906033" y="512481"/>
                </a:lnTo>
                <a:lnTo>
                  <a:pt x="862943" y="531510"/>
                </a:lnTo>
                <a:lnTo>
                  <a:pt x="816355" y="548103"/>
                </a:lnTo>
                <a:lnTo>
                  <a:pt x="766601" y="562082"/>
                </a:lnTo>
                <a:lnTo>
                  <a:pt x="714012" y="573267"/>
                </a:lnTo>
                <a:lnTo>
                  <a:pt x="658918" y="581479"/>
                </a:lnTo>
                <a:lnTo>
                  <a:pt x="601652" y="586537"/>
                </a:lnTo>
                <a:lnTo>
                  <a:pt x="542544" y="588264"/>
                </a:lnTo>
                <a:lnTo>
                  <a:pt x="483435" y="586537"/>
                </a:lnTo>
                <a:lnTo>
                  <a:pt x="426169" y="581479"/>
                </a:lnTo>
                <a:lnTo>
                  <a:pt x="371075" y="573267"/>
                </a:lnTo>
                <a:lnTo>
                  <a:pt x="318486" y="562082"/>
                </a:lnTo>
                <a:lnTo>
                  <a:pt x="268731" y="548103"/>
                </a:lnTo>
                <a:lnTo>
                  <a:pt x="222144" y="531510"/>
                </a:lnTo>
                <a:lnTo>
                  <a:pt x="179054" y="512481"/>
                </a:lnTo>
                <a:lnTo>
                  <a:pt x="139793" y="491197"/>
                </a:lnTo>
                <a:lnTo>
                  <a:pt x="104692" y="467837"/>
                </a:lnTo>
                <a:lnTo>
                  <a:pt x="74083" y="442580"/>
                </a:lnTo>
                <a:lnTo>
                  <a:pt x="27663" y="387096"/>
                </a:lnTo>
                <a:lnTo>
                  <a:pt x="3184" y="326178"/>
                </a:lnTo>
                <a:lnTo>
                  <a:pt x="0" y="294132"/>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42"/>
          <p:cNvPicPr preferRelativeResize="0"/>
          <p:nvPr/>
        </p:nvPicPr>
        <p:blipFill rotWithShape="1">
          <a:blip r:embed="rId3">
            <a:alphaModFix/>
          </a:blip>
          <a:srcRect b="0" l="0" r="0" t="0"/>
          <a:stretch/>
        </p:blipFill>
        <p:spPr>
          <a:xfrm>
            <a:off x="7171651" y="211700"/>
            <a:ext cx="1821550" cy="445025"/>
          </a:xfrm>
          <a:prstGeom prst="rect">
            <a:avLst/>
          </a:prstGeom>
          <a:noFill/>
          <a:ln>
            <a:noFill/>
          </a:ln>
        </p:spPr>
      </p:pic>
      <p:sp>
        <p:nvSpPr>
          <p:cNvPr id="292" name="Google Shape;292;p42"/>
          <p:cNvSpPr txBox="1"/>
          <p:nvPr>
            <p:ph type="title"/>
          </p:nvPr>
        </p:nvSpPr>
        <p:spPr>
          <a:xfrm>
            <a:off x="311700" y="445025"/>
            <a:ext cx="8520600" cy="121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800"/>
              <a:t>Model Performance</a:t>
            </a:r>
            <a:endParaRPr sz="2800"/>
          </a:p>
          <a:p>
            <a:pPr indent="0" lvl="0" marL="0" rtl="0" algn="l">
              <a:lnSpc>
                <a:spcPct val="100000"/>
              </a:lnSpc>
              <a:spcBef>
                <a:spcPts val="0"/>
              </a:spcBef>
              <a:spcAft>
                <a:spcPts val="0"/>
              </a:spcAft>
              <a:buSzPts val="1100"/>
              <a:buNone/>
            </a:pPr>
            <a:r>
              <a:rPr lang="en" sz="2800">
                <a:solidFill>
                  <a:schemeClr val="lt1"/>
                </a:solidFill>
                <a:highlight>
                  <a:schemeClr val="dk2"/>
                </a:highlight>
              </a:rPr>
              <a:t>Precision - Recall Curve</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accent5"/>
              </a:highlight>
            </a:endParaRPr>
          </a:p>
          <a:p>
            <a:pPr indent="0" lvl="0" marL="0" rtl="0" algn="l">
              <a:lnSpc>
                <a:spcPct val="100000"/>
              </a:lnSpc>
              <a:spcBef>
                <a:spcPts val="0"/>
              </a:spcBef>
              <a:spcAft>
                <a:spcPts val="0"/>
              </a:spcAft>
              <a:buSzPts val="1100"/>
              <a:buNone/>
            </a:pPr>
            <a:r>
              <a:t/>
            </a:r>
            <a:endParaRPr sz="2800">
              <a:solidFill>
                <a:schemeClr val="lt1"/>
              </a:solidFill>
              <a:highlight>
                <a:schemeClr val="accent5"/>
              </a:highlight>
            </a:endParaRPr>
          </a:p>
          <a:p>
            <a:pPr indent="0" lvl="0" marL="0" rtl="0" algn="l">
              <a:lnSpc>
                <a:spcPct val="100000"/>
              </a:lnSpc>
              <a:spcBef>
                <a:spcPts val="0"/>
              </a:spcBef>
              <a:spcAft>
                <a:spcPts val="0"/>
              </a:spcAft>
              <a:buSzPts val="1100"/>
              <a:buNone/>
            </a:pPr>
            <a:r>
              <a:t/>
            </a:r>
            <a:endParaRPr sz="2800">
              <a:solidFill>
                <a:schemeClr val="lt1"/>
              </a:solidFill>
              <a:highlight>
                <a:schemeClr val="accent5"/>
              </a:highlight>
            </a:endParaRPr>
          </a:p>
          <a:p>
            <a:pPr indent="0" lvl="0" marL="0" rtl="0" algn="l">
              <a:lnSpc>
                <a:spcPct val="100000"/>
              </a:lnSpc>
              <a:spcBef>
                <a:spcPts val="0"/>
              </a:spcBef>
              <a:spcAft>
                <a:spcPts val="0"/>
              </a:spcAft>
              <a:buSzPts val="1100"/>
              <a:buNone/>
            </a:pPr>
            <a:r>
              <a:t/>
            </a:r>
            <a:endParaRPr sz="2800">
              <a:solidFill>
                <a:schemeClr val="lt1"/>
              </a:solidFill>
              <a:highlight>
                <a:schemeClr val="accent5"/>
              </a:highlight>
            </a:endParaRPr>
          </a:p>
          <a:p>
            <a:pPr indent="0" lvl="0" marL="0" rtl="0" algn="l">
              <a:lnSpc>
                <a:spcPct val="100000"/>
              </a:lnSpc>
              <a:spcBef>
                <a:spcPts val="0"/>
              </a:spcBef>
              <a:spcAft>
                <a:spcPts val="0"/>
              </a:spcAft>
              <a:buSzPts val="1100"/>
              <a:buNone/>
            </a:pPr>
            <a:r>
              <a:t/>
            </a:r>
            <a:endParaRPr sz="2800">
              <a:solidFill>
                <a:schemeClr val="lt1"/>
              </a:solidFill>
              <a:highlight>
                <a:schemeClr val="accent5"/>
              </a:highlight>
            </a:endParaRPr>
          </a:p>
          <a:p>
            <a:pPr indent="0" lvl="0" marL="0" rtl="0" algn="l">
              <a:lnSpc>
                <a:spcPct val="100000"/>
              </a:lnSpc>
              <a:spcBef>
                <a:spcPts val="0"/>
              </a:spcBef>
              <a:spcAft>
                <a:spcPts val="0"/>
              </a:spcAft>
              <a:buSzPts val="1100"/>
              <a:buNone/>
            </a:pPr>
            <a:r>
              <a:t/>
            </a:r>
            <a:endParaRPr sz="2800">
              <a:solidFill>
                <a:schemeClr val="lt1"/>
              </a:solidFill>
              <a:highlight>
                <a:schemeClr val="accent5"/>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b="1"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p:txBody>
      </p:sp>
      <p:sp>
        <p:nvSpPr>
          <p:cNvPr id="293" name="Google Shape;293;p42"/>
          <p:cNvSpPr txBox="1"/>
          <p:nvPr/>
        </p:nvSpPr>
        <p:spPr>
          <a:xfrm>
            <a:off x="398050" y="1508775"/>
            <a:ext cx="4389000" cy="2313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Pada dasarnya ketika kita gunakan model machine learning untuk klasifikasi, machine learning menghasilkan score. Suatu data poin akan dinyatakan masuk ke kelas tertentu berdasarkan threshold. Sebagai contoh, model regresi logistik menghasilkan skor berupa probabilitas dan nilai tentu berkisar antara 0 dan 1.</a:t>
            </a:r>
            <a:endParaRPr sz="1300"/>
          </a:p>
          <a:p>
            <a:pPr indent="-311150" lvl="0" marL="457200" rtl="0" algn="l">
              <a:spcBef>
                <a:spcPts val="1000"/>
              </a:spcBef>
              <a:spcAft>
                <a:spcPts val="0"/>
              </a:spcAft>
              <a:buSzPts val="1300"/>
              <a:buChar char="●"/>
            </a:pPr>
            <a:r>
              <a:rPr lang="en" sz="1300"/>
              <a:t>Artinya, suatu data poin yang memiliki skor probabilitas di atas 0.5 prediksi kelasnya adalah kelas positif dan yang dibawah 0.5 kelas negatif.</a:t>
            </a:r>
            <a:endParaRPr sz="1300"/>
          </a:p>
        </p:txBody>
      </p:sp>
      <p:grpSp>
        <p:nvGrpSpPr>
          <p:cNvPr id="294" name="Google Shape;294;p42"/>
          <p:cNvGrpSpPr/>
          <p:nvPr/>
        </p:nvGrpSpPr>
        <p:grpSpPr>
          <a:xfrm>
            <a:off x="4911297" y="1543537"/>
            <a:ext cx="3721609" cy="2624328"/>
            <a:chOff x="4911297" y="1543537"/>
            <a:chExt cx="3721609" cy="2624328"/>
          </a:xfrm>
        </p:grpSpPr>
        <p:pic>
          <p:nvPicPr>
            <p:cNvPr id="295" name="Google Shape;295;p42"/>
            <p:cNvPicPr preferRelativeResize="0"/>
            <p:nvPr/>
          </p:nvPicPr>
          <p:blipFill rotWithShape="1">
            <a:blip r:embed="rId4">
              <a:alphaModFix/>
            </a:blip>
            <a:srcRect b="0" l="0" r="0" t="0"/>
            <a:stretch/>
          </p:blipFill>
          <p:spPr>
            <a:xfrm>
              <a:off x="4911297" y="1543537"/>
              <a:ext cx="3721609" cy="2624328"/>
            </a:xfrm>
            <a:prstGeom prst="rect">
              <a:avLst/>
            </a:prstGeom>
            <a:noFill/>
            <a:ln>
              <a:noFill/>
            </a:ln>
          </p:spPr>
        </p:pic>
        <p:sp>
          <p:nvSpPr>
            <p:cNvPr id="296" name="Google Shape;296;p42"/>
            <p:cNvSpPr txBox="1"/>
            <p:nvPr/>
          </p:nvSpPr>
          <p:spPr>
            <a:xfrm>
              <a:off x="5388150" y="3429100"/>
              <a:ext cx="1459500" cy="197700"/>
            </a:xfrm>
            <a:prstGeom prst="rect">
              <a:avLst/>
            </a:prstGeom>
            <a:solidFill>
              <a:srgbClr val="FFFFFF"/>
            </a:solidFill>
            <a:ln>
              <a:noFill/>
            </a:ln>
          </p:spPr>
          <p:txBody>
            <a:bodyPr anchorCtr="0" anchor="t" bIns="0" lIns="0" spcFirstLastPara="1" rIns="0" wrap="square" tIns="2900">
              <a:noAutofit/>
            </a:bodyPr>
            <a:lstStyle/>
            <a:p>
              <a:pPr indent="0" lvl="0" marL="0" rtl="0" algn="l">
                <a:lnSpc>
                  <a:spcPct val="100000"/>
                </a:lnSpc>
                <a:spcBef>
                  <a:spcPts val="0"/>
                </a:spcBef>
                <a:spcAft>
                  <a:spcPts val="0"/>
                </a:spcAft>
                <a:buNone/>
              </a:pPr>
              <a:r>
                <a:rPr b="1" lang="en" sz="1100">
                  <a:solidFill>
                    <a:schemeClr val="dk2"/>
                  </a:solidFill>
                  <a:latin typeface="Arial"/>
                  <a:ea typeface="Arial"/>
                  <a:cs typeface="Arial"/>
                  <a:sym typeface="Arial"/>
                </a:rPr>
                <a:t>O     </a:t>
              </a:r>
              <a:r>
                <a:rPr lang="en" sz="1100">
                  <a:solidFill>
                    <a:schemeClr val="dk2"/>
                  </a:solidFill>
                  <a:latin typeface="Arial"/>
                  <a:ea typeface="Arial"/>
                  <a:cs typeface="Arial"/>
                  <a:sym typeface="Arial"/>
                </a:rPr>
                <a:t>threshold 0.5</a:t>
              </a:r>
              <a:endParaRPr sz="1100">
                <a:solidFill>
                  <a:schemeClr val="dk2"/>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43"/>
          <p:cNvPicPr preferRelativeResize="0"/>
          <p:nvPr/>
        </p:nvPicPr>
        <p:blipFill rotWithShape="1">
          <a:blip r:embed="rId3">
            <a:alphaModFix/>
          </a:blip>
          <a:srcRect b="0" l="0" r="0" t="0"/>
          <a:stretch/>
        </p:blipFill>
        <p:spPr>
          <a:xfrm>
            <a:off x="7171651" y="211700"/>
            <a:ext cx="1821550" cy="445025"/>
          </a:xfrm>
          <a:prstGeom prst="rect">
            <a:avLst/>
          </a:prstGeom>
          <a:noFill/>
          <a:ln>
            <a:noFill/>
          </a:ln>
        </p:spPr>
      </p:pic>
      <p:sp>
        <p:nvSpPr>
          <p:cNvPr id="302" name="Google Shape;302;p43"/>
          <p:cNvSpPr txBox="1"/>
          <p:nvPr>
            <p:ph type="title"/>
          </p:nvPr>
        </p:nvSpPr>
        <p:spPr>
          <a:xfrm>
            <a:off x="311700" y="445025"/>
            <a:ext cx="8520600" cy="121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800"/>
              <a:t>Model Performance</a:t>
            </a:r>
            <a:endParaRPr sz="2800"/>
          </a:p>
          <a:p>
            <a:pPr indent="0" lvl="0" marL="0" rtl="0" algn="l">
              <a:lnSpc>
                <a:spcPct val="100000"/>
              </a:lnSpc>
              <a:spcBef>
                <a:spcPts val="0"/>
              </a:spcBef>
              <a:spcAft>
                <a:spcPts val="0"/>
              </a:spcAft>
              <a:buSzPts val="1100"/>
              <a:buNone/>
            </a:pPr>
            <a:r>
              <a:rPr lang="en" sz="2800">
                <a:solidFill>
                  <a:schemeClr val="lt1"/>
                </a:solidFill>
                <a:highlight>
                  <a:schemeClr val="dk2"/>
                </a:highlight>
              </a:rPr>
              <a:t>ROC Curve</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accent5"/>
              </a:highlight>
            </a:endParaRPr>
          </a:p>
          <a:p>
            <a:pPr indent="0" lvl="0" marL="0" rtl="0" algn="l">
              <a:lnSpc>
                <a:spcPct val="100000"/>
              </a:lnSpc>
              <a:spcBef>
                <a:spcPts val="0"/>
              </a:spcBef>
              <a:spcAft>
                <a:spcPts val="0"/>
              </a:spcAft>
              <a:buSzPts val="1100"/>
              <a:buNone/>
            </a:pPr>
            <a:r>
              <a:t/>
            </a:r>
            <a:endParaRPr sz="2800">
              <a:solidFill>
                <a:schemeClr val="lt1"/>
              </a:solidFill>
              <a:highlight>
                <a:schemeClr val="accent5"/>
              </a:highlight>
            </a:endParaRPr>
          </a:p>
          <a:p>
            <a:pPr indent="0" lvl="0" marL="0" rtl="0" algn="l">
              <a:lnSpc>
                <a:spcPct val="100000"/>
              </a:lnSpc>
              <a:spcBef>
                <a:spcPts val="0"/>
              </a:spcBef>
              <a:spcAft>
                <a:spcPts val="0"/>
              </a:spcAft>
              <a:buSzPts val="1100"/>
              <a:buNone/>
            </a:pPr>
            <a:r>
              <a:t/>
            </a:r>
            <a:endParaRPr sz="2800">
              <a:solidFill>
                <a:schemeClr val="lt1"/>
              </a:solidFill>
              <a:highlight>
                <a:schemeClr val="accent5"/>
              </a:highlight>
            </a:endParaRPr>
          </a:p>
          <a:p>
            <a:pPr indent="0" lvl="0" marL="0" rtl="0" algn="l">
              <a:lnSpc>
                <a:spcPct val="100000"/>
              </a:lnSpc>
              <a:spcBef>
                <a:spcPts val="0"/>
              </a:spcBef>
              <a:spcAft>
                <a:spcPts val="0"/>
              </a:spcAft>
              <a:buSzPts val="1100"/>
              <a:buNone/>
            </a:pPr>
            <a:r>
              <a:t/>
            </a:r>
            <a:endParaRPr sz="2800">
              <a:solidFill>
                <a:schemeClr val="lt1"/>
              </a:solidFill>
              <a:highlight>
                <a:schemeClr val="accent5"/>
              </a:highlight>
            </a:endParaRPr>
          </a:p>
          <a:p>
            <a:pPr indent="0" lvl="0" marL="0" rtl="0" algn="l">
              <a:lnSpc>
                <a:spcPct val="100000"/>
              </a:lnSpc>
              <a:spcBef>
                <a:spcPts val="0"/>
              </a:spcBef>
              <a:spcAft>
                <a:spcPts val="0"/>
              </a:spcAft>
              <a:buSzPts val="1100"/>
              <a:buNone/>
            </a:pPr>
            <a:r>
              <a:t/>
            </a:r>
            <a:endParaRPr sz="2800">
              <a:solidFill>
                <a:schemeClr val="lt1"/>
              </a:solidFill>
              <a:highlight>
                <a:schemeClr val="accent5"/>
              </a:highlight>
            </a:endParaRPr>
          </a:p>
          <a:p>
            <a:pPr indent="0" lvl="0" marL="0" rtl="0" algn="l">
              <a:lnSpc>
                <a:spcPct val="100000"/>
              </a:lnSpc>
              <a:spcBef>
                <a:spcPts val="0"/>
              </a:spcBef>
              <a:spcAft>
                <a:spcPts val="0"/>
              </a:spcAft>
              <a:buSzPts val="1100"/>
              <a:buNone/>
            </a:pPr>
            <a:r>
              <a:t/>
            </a:r>
            <a:endParaRPr sz="2800">
              <a:solidFill>
                <a:schemeClr val="lt1"/>
              </a:solidFill>
              <a:highlight>
                <a:schemeClr val="accent5"/>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b="1"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p:txBody>
      </p:sp>
      <p:sp>
        <p:nvSpPr>
          <p:cNvPr id="303" name="Google Shape;303;p43"/>
          <p:cNvSpPr txBox="1"/>
          <p:nvPr/>
        </p:nvSpPr>
        <p:spPr>
          <a:xfrm>
            <a:off x="398050" y="1508775"/>
            <a:ext cx="4389000" cy="33708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Selain kurva precision recall kita dapat juga mengukur performa untuk berbagai macam kemungkinan threshold dengan kurva ROC.</a:t>
            </a:r>
            <a:endParaRPr sz="1300"/>
          </a:p>
          <a:p>
            <a:pPr indent="-311150" lvl="0" marL="457200" rtl="0" algn="l">
              <a:spcBef>
                <a:spcPts val="1000"/>
              </a:spcBef>
              <a:spcAft>
                <a:spcPts val="0"/>
              </a:spcAft>
              <a:buSzPts val="1300"/>
              <a:buChar char="●"/>
            </a:pPr>
            <a:r>
              <a:rPr lang="en" sz="1300"/>
              <a:t>ROC merupakan singkatan dari receiver operating characteristic. Dalam kurva ROC kita melihat trade off antara True Positive Rate (TPR) dengan False Positive Rate (FPR).</a:t>
            </a:r>
            <a:endParaRPr sz="1300"/>
          </a:p>
          <a:p>
            <a:pPr indent="-311150" lvl="0" marL="457200" rtl="0" algn="l">
              <a:spcBef>
                <a:spcPts val="1000"/>
              </a:spcBef>
              <a:spcAft>
                <a:spcPts val="0"/>
              </a:spcAft>
              <a:buSzPts val="1300"/>
              <a:buChar char="●"/>
            </a:pPr>
            <a:r>
              <a:rPr lang="en" sz="1300"/>
              <a:t>TPR adalah nama lain dari recall(+) sedangkan FPR merupakan bentuk lain dari 1 - recall(-).</a:t>
            </a:r>
            <a:endParaRPr sz="1300"/>
          </a:p>
          <a:p>
            <a:pPr indent="-311150" lvl="0" marL="457200" rtl="0" algn="l">
              <a:spcBef>
                <a:spcPts val="1000"/>
              </a:spcBef>
              <a:spcAft>
                <a:spcPts val="0"/>
              </a:spcAft>
              <a:buSzPts val="1300"/>
              <a:buChar char="●"/>
            </a:pPr>
            <a:r>
              <a:rPr lang="en" sz="1300"/>
              <a:t>Seluruh informasi dalam kurva ROC dapat diringkas menggunakan luas area di bawah kurva atau dapat juga disebut dengan Area Under Curve (AUC). Metode ini cocok digunakan binary classification ketika kita tertarik pada kedua kelas.</a:t>
            </a:r>
            <a:endParaRPr sz="1300"/>
          </a:p>
        </p:txBody>
      </p:sp>
      <p:pic>
        <p:nvPicPr>
          <p:cNvPr id="304" name="Google Shape;304;p43"/>
          <p:cNvPicPr preferRelativeResize="0"/>
          <p:nvPr/>
        </p:nvPicPr>
        <p:blipFill rotWithShape="1">
          <a:blip r:embed="rId4">
            <a:alphaModFix/>
          </a:blip>
          <a:srcRect b="0" l="0" r="0" t="0"/>
          <a:stretch/>
        </p:blipFill>
        <p:spPr>
          <a:xfrm>
            <a:off x="4900246" y="1369314"/>
            <a:ext cx="3597020" cy="2529459"/>
          </a:xfrm>
          <a:prstGeom prst="rect">
            <a:avLst/>
          </a:prstGeom>
          <a:noFill/>
          <a:ln>
            <a:noFill/>
          </a:ln>
        </p:spPr>
      </p:pic>
      <p:sp>
        <p:nvSpPr>
          <p:cNvPr id="305" name="Google Shape;305;p43"/>
          <p:cNvSpPr txBox="1"/>
          <p:nvPr/>
        </p:nvSpPr>
        <p:spPr>
          <a:xfrm>
            <a:off x="7171650" y="3343250"/>
            <a:ext cx="1119900" cy="197700"/>
          </a:xfrm>
          <a:prstGeom prst="rect">
            <a:avLst/>
          </a:prstGeom>
          <a:solidFill>
            <a:srgbClr val="FFFFFF"/>
          </a:solidFill>
          <a:ln>
            <a:noFill/>
          </a:ln>
        </p:spPr>
        <p:txBody>
          <a:bodyPr anchorCtr="0" anchor="t" bIns="0" lIns="0" spcFirstLastPara="1" rIns="0" wrap="square" tIns="2900">
            <a:noAutofit/>
          </a:bodyPr>
          <a:lstStyle/>
          <a:p>
            <a:pPr indent="0" lvl="0" marL="0" rtl="0" algn="l">
              <a:lnSpc>
                <a:spcPct val="100000"/>
              </a:lnSpc>
              <a:spcBef>
                <a:spcPts val="0"/>
              </a:spcBef>
              <a:spcAft>
                <a:spcPts val="0"/>
              </a:spcAft>
              <a:buNone/>
            </a:pPr>
            <a:r>
              <a:rPr b="1" lang="en" sz="1100">
                <a:solidFill>
                  <a:schemeClr val="dk2"/>
                </a:solidFill>
                <a:latin typeface="Arial"/>
                <a:ea typeface="Arial"/>
                <a:cs typeface="Arial"/>
                <a:sym typeface="Arial"/>
              </a:rPr>
              <a:t>O   </a:t>
            </a:r>
            <a:r>
              <a:rPr b="1" lang="en" sz="1100">
                <a:solidFill>
                  <a:schemeClr val="dk2"/>
                </a:solidFill>
              </a:rPr>
              <a:t> </a:t>
            </a:r>
            <a:r>
              <a:rPr lang="en" sz="1100">
                <a:solidFill>
                  <a:schemeClr val="dk2"/>
                </a:solidFill>
                <a:latin typeface="Arial"/>
                <a:ea typeface="Arial"/>
                <a:cs typeface="Arial"/>
                <a:sym typeface="Arial"/>
              </a:rPr>
              <a:t>t</a:t>
            </a:r>
            <a:r>
              <a:rPr lang="en" sz="1100">
                <a:solidFill>
                  <a:schemeClr val="dk2"/>
                </a:solidFill>
                <a:latin typeface="Arial"/>
                <a:ea typeface="Arial"/>
                <a:cs typeface="Arial"/>
                <a:sym typeface="Arial"/>
              </a:rPr>
              <a:t>hreshold 0.5</a:t>
            </a:r>
            <a:endParaRPr sz="1100">
              <a:solidFill>
                <a:schemeClr val="dk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44"/>
          <p:cNvPicPr preferRelativeResize="0"/>
          <p:nvPr/>
        </p:nvPicPr>
        <p:blipFill rotWithShape="1">
          <a:blip r:embed="rId3">
            <a:alphaModFix/>
          </a:blip>
          <a:srcRect b="0" l="0" r="0" t="0"/>
          <a:stretch/>
        </p:blipFill>
        <p:spPr>
          <a:xfrm>
            <a:off x="7171651" y="211700"/>
            <a:ext cx="1821550" cy="445025"/>
          </a:xfrm>
          <a:prstGeom prst="rect">
            <a:avLst/>
          </a:prstGeom>
          <a:noFill/>
          <a:ln>
            <a:noFill/>
          </a:ln>
        </p:spPr>
      </p:pic>
      <p:sp>
        <p:nvSpPr>
          <p:cNvPr id="311" name="Google Shape;311;p44"/>
          <p:cNvSpPr txBox="1"/>
          <p:nvPr>
            <p:ph type="title"/>
          </p:nvPr>
        </p:nvSpPr>
        <p:spPr>
          <a:xfrm>
            <a:off x="311700" y="445025"/>
            <a:ext cx="8520600" cy="121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800"/>
              <a:t>Model Performance</a:t>
            </a:r>
            <a:endParaRPr sz="2800"/>
          </a:p>
          <a:p>
            <a:pPr indent="0" lvl="0" marL="0" rtl="0" algn="l">
              <a:lnSpc>
                <a:spcPct val="100000"/>
              </a:lnSpc>
              <a:spcBef>
                <a:spcPts val="0"/>
              </a:spcBef>
              <a:spcAft>
                <a:spcPts val="0"/>
              </a:spcAft>
              <a:buSzPts val="1100"/>
              <a:buNone/>
            </a:pPr>
            <a:r>
              <a:rPr lang="en" sz="2800">
                <a:solidFill>
                  <a:schemeClr val="lt1"/>
                </a:solidFill>
                <a:highlight>
                  <a:schemeClr val="dk2"/>
                </a:highlight>
              </a:rPr>
              <a:t>Regression</a:t>
            </a:r>
            <a:r>
              <a:rPr lang="en" sz="2800">
                <a:solidFill>
                  <a:schemeClr val="lt1"/>
                </a:solidFill>
                <a:highlight>
                  <a:schemeClr val="dk2"/>
                </a:highlight>
              </a:rPr>
              <a:t> Performance Metrics</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b="1"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p:txBody>
      </p:sp>
      <p:sp>
        <p:nvSpPr>
          <p:cNvPr id="312" name="Google Shape;312;p44"/>
          <p:cNvSpPr txBox="1"/>
          <p:nvPr/>
        </p:nvSpPr>
        <p:spPr>
          <a:xfrm>
            <a:off x="540175" y="1626375"/>
            <a:ext cx="6770400" cy="2485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300"/>
              <a:t>Metrics-metrics yang biasa digunakan dalam kasus klasifikasi.</a:t>
            </a:r>
            <a:endParaRPr sz="1300"/>
          </a:p>
          <a:p>
            <a:pPr indent="-311150" lvl="0" marL="457200" rtl="0" algn="l">
              <a:lnSpc>
                <a:spcPct val="150000"/>
              </a:lnSpc>
              <a:spcBef>
                <a:spcPts val="0"/>
              </a:spcBef>
              <a:spcAft>
                <a:spcPts val="0"/>
              </a:spcAft>
              <a:buSzPts val="1300"/>
              <a:buChar char="●"/>
            </a:pPr>
            <a:r>
              <a:rPr lang="en" sz="1300"/>
              <a:t>Root Mean Squared Error (RMSE) or Mean Squared Error (MSE)</a:t>
            </a:r>
            <a:endParaRPr sz="1300"/>
          </a:p>
          <a:p>
            <a:pPr indent="-311150" lvl="0" marL="457200" rtl="0" algn="l">
              <a:lnSpc>
                <a:spcPct val="150000"/>
              </a:lnSpc>
              <a:spcBef>
                <a:spcPts val="0"/>
              </a:spcBef>
              <a:spcAft>
                <a:spcPts val="0"/>
              </a:spcAft>
              <a:buSzPts val="1300"/>
              <a:buChar char="●"/>
            </a:pPr>
            <a:r>
              <a:rPr lang="en" sz="1300"/>
              <a:t>R-square</a:t>
            </a:r>
            <a:endParaRPr sz="1300"/>
          </a:p>
          <a:p>
            <a:pPr indent="-311150" lvl="0" marL="457200" rtl="0" algn="l">
              <a:lnSpc>
                <a:spcPct val="150000"/>
              </a:lnSpc>
              <a:spcBef>
                <a:spcPts val="0"/>
              </a:spcBef>
              <a:spcAft>
                <a:spcPts val="0"/>
              </a:spcAft>
              <a:buSzPts val="1300"/>
              <a:buChar char="●"/>
            </a:pPr>
            <a:r>
              <a:rPr lang="en" sz="1300"/>
              <a:t>Mean Absolute Error (MAE)</a:t>
            </a:r>
            <a:endParaRPr sz="1300"/>
          </a:p>
          <a:p>
            <a:pPr indent="-311150" lvl="0" marL="457200" rtl="0" algn="l">
              <a:lnSpc>
                <a:spcPct val="150000"/>
              </a:lnSpc>
              <a:spcBef>
                <a:spcPts val="0"/>
              </a:spcBef>
              <a:spcAft>
                <a:spcPts val="0"/>
              </a:spcAft>
              <a:buSzPts val="1300"/>
              <a:buChar char="●"/>
            </a:pPr>
            <a:r>
              <a:rPr lang="en" sz="1300"/>
              <a:t>Mean Squared Percentage Error (MSPE)</a:t>
            </a:r>
            <a:endParaRPr sz="1300"/>
          </a:p>
          <a:p>
            <a:pPr indent="-311150" lvl="0" marL="457200" rtl="0" algn="l">
              <a:lnSpc>
                <a:spcPct val="150000"/>
              </a:lnSpc>
              <a:spcBef>
                <a:spcPts val="0"/>
              </a:spcBef>
              <a:spcAft>
                <a:spcPts val="0"/>
              </a:spcAft>
              <a:buSzPts val="1300"/>
              <a:buChar char="●"/>
            </a:pPr>
            <a:r>
              <a:rPr lang="en" sz="1300"/>
              <a:t>Mean Absolute Percentage Error (MAPE)</a:t>
            </a:r>
            <a:endParaRPr sz="1300"/>
          </a:p>
          <a:p>
            <a:pPr indent="-311150" lvl="0" marL="457200" rtl="0" algn="l">
              <a:lnSpc>
                <a:spcPct val="150000"/>
              </a:lnSpc>
              <a:spcBef>
                <a:spcPts val="0"/>
              </a:spcBef>
              <a:spcAft>
                <a:spcPts val="0"/>
              </a:spcAft>
              <a:buSzPts val="1300"/>
              <a:buChar char="●"/>
            </a:pPr>
            <a:r>
              <a:rPr lang="en" sz="1300"/>
              <a:t>Mean Squared Log Error (MSLE)</a:t>
            </a:r>
            <a:endParaRPr sz="1300"/>
          </a:p>
          <a:p>
            <a:pPr indent="0" lvl="0" marL="457200" rtl="0" algn="l">
              <a:lnSpc>
                <a:spcPct val="150000"/>
              </a:lnSpc>
              <a:spcBef>
                <a:spcPts val="0"/>
              </a:spcBef>
              <a:spcAft>
                <a:spcPts val="0"/>
              </a:spcAft>
              <a:buNone/>
            </a:pPr>
            <a:r>
              <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Day 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5"/>
          <p:cNvSpPr txBox="1"/>
          <p:nvPr>
            <p:ph type="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Evaluation Method</a:t>
            </a:r>
            <a:endParaRPr>
              <a:solidFill>
                <a:schemeClr val="lt1"/>
              </a:solidFill>
              <a:highlight>
                <a:schemeClr val="dk2"/>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46"/>
          <p:cNvPicPr preferRelativeResize="0"/>
          <p:nvPr/>
        </p:nvPicPr>
        <p:blipFill rotWithShape="1">
          <a:blip r:embed="rId3">
            <a:alphaModFix/>
          </a:blip>
          <a:srcRect b="0" l="0" r="0" t="0"/>
          <a:stretch/>
        </p:blipFill>
        <p:spPr>
          <a:xfrm>
            <a:off x="7171651" y="211700"/>
            <a:ext cx="1821550" cy="445025"/>
          </a:xfrm>
          <a:prstGeom prst="rect">
            <a:avLst/>
          </a:prstGeom>
          <a:noFill/>
          <a:ln>
            <a:noFill/>
          </a:ln>
        </p:spPr>
      </p:pic>
      <p:sp>
        <p:nvSpPr>
          <p:cNvPr id="323" name="Google Shape;323;p46"/>
          <p:cNvSpPr txBox="1"/>
          <p:nvPr>
            <p:ph type="title"/>
          </p:nvPr>
        </p:nvSpPr>
        <p:spPr>
          <a:xfrm>
            <a:off x="311700" y="445025"/>
            <a:ext cx="8520600" cy="121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800"/>
              <a:t>Evaluation Method</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b="1"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p:txBody>
      </p:sp>
      <p:sp>
        <p:nvSpPr>
          <p:cNvPr id="324" name="Google Shape;324;p46"/>
          <p:cNvSpPr txBox="1"/>
          <p:nvPr/>
        </p:nvSpPr>
        <p:spPr>
          <a:xfrm>
            <a:off x="492125" y="1249275"/>
            <a:ext cx="6770400" cy="1885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300"/>
              <a:t>Ide dari evaluasi adalah, ketika kita melakukan evaluasi terhadap model machine learning kita ingin mendapatkan model yang dapat menggeneralisir serta akurat. </a:t>
            </a:r>
            <a:endParaRPr sz="1300"/>
          </a:p>
          <a:p>
            <a:pPr indent="0" lvl="0" marL="0" rtl="0" algn="l">
              <a:lnSpc>
                <a:spcPct val="150000"/>
              </a:lnSpc>
              <a:spcBef>
                <a:spcPts val="0"/>
              </a:spcBef>
              <a:spcAft>
                <a:spcPts val="0"/>
              </a:spcAft>
              <a:buNone/>
            </a:pPr>
            <a:r>
              <a:rPr lang="en" sz="1300"/>
              <a:t>Kita perlu membagi data menjadi 3 bagian :</a:t>
            </a:r>
            <a:endParaRPr sz="1300"/>
          </a:p>
          <a:p>
            <a:pPr indent="-311150" lvl="0" marL="457200" rtl="0" algn="l">
              <a:lnSpc>
                <a:spcPct val="150000"/>
              </a:lnSpc>
              <a:spcBef>
                <a:spcPts val="0"/>
              </a:spcBef>
              <a:spcAft>
                <a:spcPts val="0"/>
              </a:spcAft>
              <a:buSzPts val="1300"/>
              <a:buChar char="●"/>
            </a:pPr>
            <a:r>
              <a:rPr lang="en" sz="1300"/>
              <a:t>Training Set</a:t>
            </a:r>
            <a:endParaRPr sz="1300"/>
          </a:p>
          <a:p>
            <a:pPr indent="-311150" lvl="0" marL="457200" rtl="0" algn="l">
              <a:lnSpc>
                <a:spcPct val="150000"/>
              </a:lnSpc>
              <a:spcBef>
                <a:spcPts val="0"/>
              </a:spcBef>
              <a:spcAft>
                <a:spcPts val="0"/>
              </a:spcAft>
              <a:buSzPts val="1300"/>
              <a:buChar char="●"/>
            </a:pPr>
            <a:r>
              <a:rPr lang="en" sz="1300"/>
              <a:t>Validation Set</a:t>
            </a:r>
            <a:endParaRPr sz="1300"/>
          </a:p>
          <a:p>
            <a:pPr indent="-311150" lvl="0" marL="457200" rtl="0" algn="l">
              <a:lnSpc>
                <a:spcPct val="150000"/>
              </a:lnSpc>
              <a:spcBef>
                <a:spcPts val="0"/>
              </a:spcBef>
              <a:spcAft>
                <a:spcPts val="0"/>
              </a:spcAft>
              <a:buSzPts val="1300"/>
              <a:buChar char="●"/>
            </a:pPr>
            <a:r>
              <a:rPr lang="en" sz="1300"/>
              <a:t>Test Set</a:t>
            </a:r>
            <a:endParaRPr sz="1300"/>
          </a:p>
        </p:txBody>
      </p:sp>
      <p:sp>
        <p:nvSpPr>
          <p:cNvPr id="325" name="Google Shape;325;p46"/>
          <p:cNvSpPr txBox="1"/>
          <p:nvPr/>
        </p:nvSpPr>
        <p:spPr>
          <a:xfrm>
            <a:off x="904369" y="3693400"/>
            <a:ext cx="3879600" cy="309900"/>
          </a:xfrm>
          <a:prstGeom prst="rect">
            <a:avLst/>
          </a:prstGeom>
          <a:solidFill>
            <a:srgbClr val="6C9EEB"/>
          </a:solidFill>
          <a:ln cap="flat" cmpd="sng" w="9525">
            <a:solidFill>
              <a:srgbClr val="44536A"/>
            </a:solidFill>
            <a:prstDash val="solid"/>
            <a:round/>
            <a:headEnd len="sm" w="sm" type="none"/>
            <a:tailEnd len="sm" w="sm" type="none"/>
          </a:ln>
        </p:spPr>
        <p:txBody>
          <a:bodyPr anchorCtr="0" anchor="t" bIns="0" lIns="0" spcFirstLastPara="1" rIns="0" wrap="square" tIns="1925">
            <a:spAutoFit/>
          </a:bodyPr>
          <a:lstStyle/>
          <a:p>
            <a:pPr indent="0" lvl="0" marL="0" rtl="0" algn="l">
              <a:lnSpc>
                <a:spcPct val="100000"/>
              </a:lnSpc>
              <a:spcBef>
                <a:spcPts val="0"/>
              </a:spcBef>
              <a:spcAft>
                <a:spcPts val="0"/>
              </a:spcAft>
              <a:buNone/>
            </a:pPr>
            <a:r>
              <a:t/>
            </a:r>
            <a:endParaRPr sz="9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 sz="1100">
                <a:latin typeface="Calibri"/>
                <a:ea typeface="Calibri"/>
                <a:cs typeface="Calibri"/>
                <a:sym typeface="Calibri"/>
              </a:rPr>
              <a:t>Training Set</a:t>
            </a:r>
            <a:endParaRPr sz="1100">
              <a:latin typeface="Calibri"/>
              <a:ea typeface="Calibri"/>
              <a:cs typeface="Calibri"/>
              <a:sym typeface="Calibri"/>
            </a:endParaRPr>
          </a:p>
        </p:txBody>
      </p:sp>
      <p:sp>
        <p:nvSpPr>
          <p:cNvPr id="326" name="Google Shape;326;p46"/>
          <p:cNvSpPr txBox="1"/>
          <p:nvPr/>
        </p:nvSpPr>
        <p:spPr>
          <a:xfrm>
            <a:off x="4979311" y="3693400"/>
            <a:ext cx="1213500" cy="309900"/>
          </a:xfrm>
          <a:prstGeom prst="rect">
            <a:avLst/>
          </a:prstGeom>
          <a:solidFill>
            <a:srgbClr val="EC7C30"/>
          </a:solidFill>
          <a:ln cap="flat" cmpd="sng" w="9525">
            <a:solidFill>
              <a:srgbClr val="44536A"/>
            </a:solidFill>
            <a:prstDash val="solid"/>
            <a:round/>
            <a:headEnd len="sm" w="sm" type="none"/>
            <a:tailEnd len="sm" w="sm" type="none"/>
          </a:ln>
        </p:spPr>
        <p:txBody>
          <a:bodyPr anchorCtr="0" anchor="t" bIns="0" lIns="0" spcFirstLastPara="1" rIns="0" wrap="square" tIns="1925">
            <a:spAutoFit/>
          </a:bodyPr>
          <a:lstStyle/>
          <a:p>
            <a:pPr indent="0" lvl="0" marL="0" rtl="0" algn="l">
              <a:lnSpc>
                <a:spcPct val="100000"/>
              </a:lnSpc>
              <a:spcBef>
                <a:spcPts val="0"/>
              </a:spcBef>
              <a:spcAft>
                <a:spcPts val="0"/>
              </a:spcAft>
              <a:buNone/>
            </a:pPr>
            <a:r>
              <a:t/>
            </a:r>
            <a:endParaRPr sz="900">
              <a:latin typeface="Times New Roman"/>
              <a:ea typeface="Times New Roman"/>
              <a:cs typeface="Times New Roman"/>
              <a:sym typeface="Times New Roman"/>
            </a:endParaRPr>
          </a:p>
          <a:p>
            <a:pPr indent="0" lvl="0" marL="215900" rtl="0" algn="l">
              <a:lnSpc>
                <a:spcPct val="100000"/>
              </a:lnSpc>
              <a:spcBef>
                <a:spcPts val="0"/>
              </a:spcBef>
              <a:spcAft>
                <a:spcPts val="0"/>
              </a:spcAft>
              <a:buNone/>
            </a:pPr>
            <a:r>
              <a:rPr lang="en" sz="1100">
                <a:latin typeface="Calibri"/>
                <a:ea typeface="Calibri"/>
                <a:cs typeface="Calibri"/>
                <a:sym typeface="Calibri"/>
              </a:rPr>
              <a:t>Validation Set</a:t>
            </a:r>
            <a:endParaRPr sz="1100">
              <a:latin typeface="Calibri"/>
              <a:ea typeface="Calibri"/>
              <a:cs typeface="Calibri"/>
              <a:sym typeface="Calibri"/>
            </a:endParaRPr>
          </a:p>
        </p:txBody>
      </p:sp>
      <p:sp>
        <p:nvSpPr>
          <p:cNvPr id="327" name="Google Shape;327;p46"/>
          <p:cNvSpPr txBox="1"/>
          <p:nvPr/>
        </p:nvSpPr>
        <p:spPr>
          <a:xfrm>
            <a:off x="6387252" y="3693400"/>
            <a:ext cx="1213500" cy="309900"/>
          </a:xfrm>
          <a:prstGeom prst="rect">
            <a:avLst/>
          </a:prstGeom>
          <a:solidFill>
            <a:srgbClr val="00FFFF"/>
          </a:solidFill>
          <a:ln cap="flat" cmpd="sng" w="9525">
            <a:solidFill>
              <a:srgbClr val="44536A"/>
            </a:solidFill>
            <a:prstDash val="solid"/>
            <a:round/>
            <a:headEnd len="sm" w="sm" type="none"/>
            <a:tailEnd len="sm" w="sm" type="none"/>
          </a:ln>
        </p:spPr>
        <p:txBody>
          <a:bodyPr anchorCtr="0" anchor="t" bIns="0" lIns="0" spcFirstLastPara="1" rIns="0" wrap="square" tIns="1925">
            <a:spAutoFit/>
          </a:bodyPr>
          <a:lstStyle/>
          <a:p>
            <a:pPr indent="0" lvl="0" marL="0" rtl="0" algn="l">
              <a:lnSpc>
                <a:spcPct val="100000"/>
              </a:lnSpc>
              <a:spcBef>
                <a:spcPts val="0"/>
              </a:spcBef>
              <a:spcAft>
                <a:spcPts val="0"/>
              </a:spcAft>
              <a:buNone/>
            </a:pPr>
            <a:r>
              <a:t/>
            </a:r>
            <a:endParaRPr sz="900">
              <a:latin typeface="Times New Roman"/>
              <a:ea typeface="Times New Roman"/>
              <a:cs typeface="Times New Roman"/>
              <a:sym typeface="Times New Roman"/>
            </a:endParaRPr>
          </a:p>
          <a:p>
            <a:pPr indent="0" lvl="0" marL="381000" rtl="0" algn="l">
              <a:lnSpc>
                <a:spcPct val="100000"/>
              </a:lnSpc>
              <a:spcBef>
                <a:spcPts val="0"/>
              </a:spcBef>
              <a:spcAft>
                <a:spcPts val="0"/>
              </a:spcAft>
              <a:buNone/>
            </a:pPr>
            <a:r>
              <a:rPr lang="en" sz="1100">
                <a:latin typeface="Calibri"/>
                <a:ea typeface="Calibri"/>
                <a:cs typeface="Calibri"/>
                <a:sym typeface="Calibri"/>
              </a:rPr>
              <a:t>Test Set</a:t>
            </a:r>
            <a:endParaRPr sz="1100">
              <a:latin typeface="Calibri"/>
              <a:ea typeface="Calibri"/>
              <a:cs typeface="Calibri"/>
              <a:sym typeface="Calibri"/>
            </a:endParaRPr>
          </a:p>
        </p:txBody>
      </p:sp>
      <p:sp>
        <p:nvSpPr>
          <p:cNvPr id="328" name="Google Shape;328;p46"/>
          <p:cNvSpPr/>
          <p:nvPr/>
        </p:nvSpPr>
        <p:spPr>
          <a:xfrm>
            <a:off x="2815231" y="4136883"/>
            <a:ext cx="58674" cy="300514"/>
          </a:xfrm>
          <a:custGeom>
            <a:rect b="b" l="l" r="r" t="t"/>
            <a:pathLst>
              <a:path extrusionOk="0" h="400685" w="76200">
                <a:moveTo>
                  <a:pt x="31750" y="323976"/>
                </a:moveTo>
                <a:lnTo>
                  <a:pt x="0" y="323976"/>
                </a:lnTo>
                <a:lnTo>
                  <a:pt x="38100" y="400176"/>
                </a:lnTo>
                <a:lnTo>
                  <a:pt x="69850" y="336676"/>
                </a:lnTo>
                <a:lnTo>
                  <a:pt x="31750" y="336676"/>
                </a:lnTo>
                <a:lnTo>
                  <a:pt x="31750" y="323976"/>
                </a:lnTo>
                <a:close/>
              </a:path>
              <a:path extrusionOk="0" h="400685" w="76200">
                <a:moveTo>
                  <a:pt x="44450" y="0"/>
                </a:moveTo>
                <a:lnTo>
                  <a:pt x="31750" y="0"/>
                </a:lnTo>
                <a:lnTo>
                  <a:pt x="31750" y="336676"/>
                </a:lnTo>
                <a:lnTo>
                  <a:pt x="44450" y="336676"/>
                </a:lnTo>
                <a:lnTo>
                  <a:pt x="44450" y="0"/>
                </a:lnTo>
                <a:close/>
              </a:path>
              <a:path extrusionOk="0" h="400685" w="76200">
                <a:moveTo>
                  <a:pt x="76200" y="323976"/>
                </a:moveTo>
                <a:lnTo>
                  <a:pt x="44450" y="323976"/>
                </a:lnTo>
                <a:lnTo>
                  <a:pt x="44450" y="336676"/>
                </a:lnTo>
                <a:lnTo>
                  <a:pt x="69850" y="336676"/>
                </a:lnTo>
                <a:lnTo>
                  <a:pt x="76200" y="323976"/>
                </a:lnTo>
                <a:close/>
              </a:path>
            </a:pathLst>
          </a:custGeom>
          <a:solidFill>
            <a:srgbClr val="44536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29" name="Google Shape;329;p46"/>
          <p:cNvSpPr txBox="1"/>
          <p:nvPr/>
        </p:nvSpPr>
        <p:spPr>
          <a:xfrm>
            <a:off x="1989925" y="4437497"/>
            <a:ext cx="1708200" cy="231000"/>
          </a:xfrm>
          <a:prstGeom prst="rect">
            <a:avLst/>
          </a:prstGeom>
          <a:noFill/>
          <a:ln cap="flat" cmpd="sng" w="9525">
            <a:solidFill>
              <a:srgbClr val="FF0000"/>
            </a:solidFill>
            <a:prstDash val="solid"/>
            <a:round/>
            <a:headEnd len="sm" w="sm" type="none"/>
            <a:tailEnd len="sm" w="sm" type="none"/>
          </a:ln>
        </p:spPr>
        <p:txBody>
          <a:bodyPr anchorCtr="0" anchor="t" bIns="0" lIns="0" spcFirstLastPara="1" rIns="0" wrap="square" tIns="1450">
            <a:noAutofit/>
          </a:bodyPr>
          <a:lstStyle/>
          <a:p>
            <a:pPr indent="0" lvl="0" marL="0" rtl="0" algn="ctr">
              <a:lnSpc>
                <a:spcPct val="100000"/>
              </a:lnSpc>
              <a:spcBef>
                <a:spcPts val="0"/>
              </a:spcBef>
              <a:spcAft>
                <a:spcPts val="0"/>
              </a:spcAft>
              <a:buNone/>
            </a:pPr>
            <a:r>
              <a:rPr lang="en" sz="1100">
                <a:latin typeface="Calibri"/>
                <a:ea typeface="Calibri"/>
                <a:cs typeface="Calibri"/>
                <a:sym typeface="Calibri"/>
              </a:rPr>
              <a:t>Model Training</a:t>
            </a:r>
            <a:endParaRPr sz="1100">
              <a:latin typeface="Calibri"/>
              <a:ea typeface="Calibri"/>
              <a:cs typeface="Calibri"/>
              <a:sym typeface="Calibri"/>
            </a:endParaRPr>
          </a:p>
        </p:txBody>
      </p:sp>
      <p:sp>
        <p:nvSpPr>
          <p:cNvPr id="330" name="Google Shape;330;p46"/>
          <p:cNvSpPr/>
          <p:nvPr/>
        </p:nvSpPr>
        <p:spPr>
          <a:xfrm>
            <a:off x="5556086" y="4136883"/>
            <a:ext cx="58674" cy="300514"/>
          </a:xfrm>
          <a:custGeom>
            <a:rect b="b" l="l" r="r" t="t"/>
            <a:pathLst>
              <a:path extrusionOk="0" h="400685" w="76200">
                <a:moveTo>
                  <a:pt x="31750" y="324357"/>
                </a:moveTo>
                <a:lnTo>
                  <a:pt x="0" y="324357"/>
                </a:lnTo>
                <a:lnTo>
                  <a:pt x="38100" y="400557"/>
                </a:lnTo>
                <a:lnTo>
                  <a:pt x="69850" y="337057"/>
                </a:lnTo>
                <a:lnTo>
                  <a:pt x="31750" y="337057"/>
                </a:lnTo>
                <a:lnTo>
                  <a:pt x="31750" y="324357"/>
                </a:lnTo>
                <a:close/>
              </a:path>
              <a:path extrusionOk="0" h="400685" w="76200">
                <a:moveTo>
                  <a:pt x="44450" y="0"/>
                </a:moveTo>
                <a:lnTo>
                  <a:pt x="31750" y="0"/>
                </a:lnTo>
                <a:lnTo>
                  <a:pt x="31750" y="337057"/>
                </a:lnTo>
                <a:lnTo>
                  <a:pt x="44450" y="337057"/>
                </a:lnTo>
                <a:lnTo>
                  <a:pt x="44450" y="0"/>
                </a:lnTo>
                <a:close/>
              </a:path>
              <a:path extrusionOk="0" h="400685" w="76200">
                <a:moveTo>
                  <a:pt x="76200" y="324357"/>
                </a:moveTo>
                <a:lnTo>
                  <a:pt x="44450" y="324357"/>
                </a:lnTo>
                <a:lnTo>
                  <a:pt x="44450" y="337057"/>
                </a:lnTo>
                <a:lnTo>
                  <a:pt x="69850" y="337057"/>
                </a:lnTo>
                <a:lnTo>
                  <a:pt x="76200" y="324357"/>
                </a:lnTo>
                <a:close/>
              </a:path>
            </a:pathLst>
          </a:custGeom>
          <a:solidFill>
            <a:srgbClr val="44536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31" name="Google Shape;331;p46"/>
          <p:cNvSpPr txBox="1"/>
          <p:nvPr/>
        </p:nvSpPr>
        <p:spPr>
          <a:xfrm>
            <a:off x="4913413" y="4419050"/>
            <a:ext cx="1344000" cy="480600"/>
          </a:xfrm>
          <a:prstGeom prst="rect">
            <a:avLst/>
          </a:prstGeom>
          <a:noFill/>
          <a:ln cap="flat" cmpd="sng" w="9525">
            <a:solidFill>
              <a:srgbClr val="FF0000"/>
            </a:solidFill>
            <a:prstDash val="solid"/>
            <a:round/>
            <a:headEnd len="sm" w="sm" type="none"/>
            <a:tailEnd len="sm" w="sm" type="none"/>
          </a:ln>
        </p:spPr>
        <p:txBody>
          <a:bodyPr anchorCtr="0" anchor="t" bIns="0" lIns="0" spcFirstLastPara="1" rIns="0" wrap="square" tIns="91425">
            <a:noAutofit/>
          </a:bodyPr>
          <a:lstStyle/>
          <a:p>
            <a:pPr indent="0" lvl="0" marL="0" marR="0" rtl="0" algn="ctr">
              <a:lnSpc>
                <a:spcPct val="100000"/>
              </a:lnSpc>
              <a:spcBef>
                <a:spcPts val="0"/>
              </a:spcBef>
              <a:spcAft>
                <a:spcPts val="0"/>
              </a:spcAft>
              <a:buNone/>
            </a:pPr>
            <a:r>
              <a:rPr lang="en" sz="1100">
                <a:latin typeface="Calibri"/>
                <a:ea typeface="Calibri"/>
                <a:cs typeface="Calibri"/>
                <a:sym typeface="Calibri"/>
              </a:rPr>
              <a:t>Model Validation </a:t>
            </a:r>
            <a:br>
              <a:rPr lang="en" sz="1100">
                <a:latin typeface="Calibri"/>
                <a:ea typeface="Calibri"/>
                <a:cs typeface="Calibri"/>
                <a:sym typeface="Calibri"/>
              </a:rPr>
            </a:br>
            <a:r>
              <a:rPr lang="en" sz="1100">
                <a:latin typeface="Calibri"/>
                <a:ea typeface="Calibri"/>
                <a:cs typeface="Calibri"/>
                <a:sym typeface="Calibri"/>
              </a:rPr>
              <a:t>for generalization</a:t>
            </a:r>
            <a:endParaRPr sz="1100">
              <a:latin typeface="Calibri"/>
              <a:ea typeface="Calibri"/>
              <a:cs typeface="Calibri"/>
              <a:sym typeface="Calibri"/>
            </a:endParaRPr>
          </a:p>
        </p:txBody>
      </p:sp>
      <p:sp>
        <p:nvSpPr>
          <p:cNvPr id="332" name="Google Shape;332;p46"/>
          <p:cNvSpPr/>
          <p:nvPr/>
        </p:nvSpPr>
        <p:spPr>
          <a:xfrm>
            <a:off x="6991479" y="4133169"/>
            <a:ext cx="395071" cy="304323"/>
          </a:xfrm>
          <a:custGeom>
            <a:rect b="b" l="l" r="r" t="t"/>
            <a:pathLst>
              <a:path extrusionOk="0" h="405764" w="513079">
                <a:moveTo>
                  <a:pt x="449238" y="363358"/>
                </a:moveTo>
                <a:lnTo>
                  <a:pt x="429641" y="388239"/>
                </a:lnTo>
                <a:lnTo>
                  <a:pt x="513079" y="405511"/>
                </a:lnTo>
                <a:lnTo>
                  <a:pt x="496923" y="371221"/>
                </a:lnTo>
                <a:lnTo>
                  <a:pt x="459232" y="371221"/>
                </a:lnTo>
                <a:lnTo>
                  <a:pt x="449238" y="363358"/>
                </a:lnTo>
                <a:close/>
              </a:path>
              <a:path extrusionOk="0" h="405764" w="513079">
                <a:moveTo>
                  <a:pt x="457129" y="353341"/>
                </a:moveTo>
                <a:lnTo>
                  <a:pt x="449238" y="363358"/>
                </a:lnTo>
                <a:lnTo>
                  <a:pt x="459232" y="371221"/>
                </a:lnTo>
                <a:lnTo>
                  <a:pt x="467106" y="361188"/>
                </a:lnTo>
                <a:lnTo>
                  <a:pt x="457129" y="353341"/>
                </a:lnTo>
                <a:close/>
              </a:path>
              <a:path extrusionOk="0" h="405764" w="513079">
                <a:moveTo>
                  <a:pt x="476758" y="328422"/>
                </a:moveTo>
                <a:lnTo>
                  <a:pt x="457129" y="353341"/>
                </a:lnTo>
                <a:lnTo>
                  <a:pt x="467106" y="361188"/>
                </a:lnTo>
                <a:lnTo>
                  <a:pt x="459232" y="371221"/>
                </a:lnTo>
                <a:lnTo>
                  <a:pt x="496923" y="371221"/>
                </a:lnTo>
                <a:lnTo>
                  <a:pt x="476758" y="328422"/>
                </a:lnTo>
                <a:close/>
              </a:path>
              <a:path extrusionOk="0" h="405764" w="513079">
                <a:moveTo>
                  <a:pt x="7874" y="0"/>
                </a:moveTo>
                <a:lnTo>
                  <a:pt x="0" y="9906"/>
                </a:lnTo>
                <a:lnTo>
                  <a:pt x="449238" y="363358"/>
                </a:lnTo>
                <a:lnTo>
                  <a:pt x="457129" y="353341"/>
                </a:lnTo>
                <a:lnTo>
                  <a:pt x="7874" y="0"/>
                </a:lnTo>
                <a:close/>
              </a:path>
            </a:pathLst>
          </a:custGeom>
          <a:solidFill>
            <a:srgbClr val="44536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33" name="Google Shape;333;p46"/>
          <p:cNvSpPr txBox="1"/>
          <p:nvPr/>
        </p:nvSpPr>
        <p:spPr>
          <a:xfrm>
            <a:off x="6531450" y="4437500"/>
            <a:ext cx="1708200" cy="480600"/>
          </a:xfrm>
          <a:prstGeom prst="rect">
            <a:avLst/>
          </a:prstGeom>
          <a:noFill/>
          <a:ln cap="flat" cmpd="sng" w="9525">
            <a:solidFill>
              <a:srgbClr val="FF0000"/>
            </a:solidFill>
            <a:prstDash val="solid"/>
            <a:round/>
            <a:headEnd len="sm" w="sm" type="none"/>
            <a:tailEnd len="sm" w="sm" type="none"/>
          </a:ln>
        </p:spPr>
        <p:txBody>
          <a:bodyPr anchorCtr="0" anchor="t" bIns="0" lIns="0" spcFirstLastPara="1" rIns="0" wrap="square" tIns="104150">
            <a:noAutofit/>
          </a:bodyPr>
          <a:lstStyle/>
          <a:p>
            <a:pPr indent="0" lvl="0" marL="0" marR="0" rtl="0" algn="ctr">
              <a:lnSpc>
                <a:spcPct val="100000"/>
              </a:lnSpc>
              <a:spcBef>
                <a:spcPts val="0"/>
              </a:spcBef>
              <a:spcAft>
                <a:spcPts val="0"/>
              </a:spcAft>
              <a:buNone/>
            </a:pPr>
            <a:r>
              <a:rPr lang="en" sz="1100">
                <a:latin typeface="Calibri"/>
                <a:ea typeface="Calibri"/>
                <a:cs typeface="Calibri"/>
                <a:sym typeface="Calibri"/>
              </a:rPr>
              <a:t>Simulating Model Usage in Real World</a:t>
            </a:r>
            <a:endParaRPr sz="1100">
              <a:latin typeface="Calibri"/>
              <a:ea typeface="Calibri"/>
              <a:cs typeface="Calibri"/>
              <a:sym typeface="Calibri"/>
            </a:endParaRPr>
          </a:p>
        </p:txBody>
      </p:sp>
      <p:sp>
        <p:nvSpPr>
          <p:cNvPr id="334" name="Google Shape;334;p46"/>
          <p:cNvSpPr txBox="1"/>
          <p:nvPr/>
        </p:nvSpPr>
        <p:spPr>
          <a:xfrm>
            <a:off x="904369" y="3253725"/>
            <a:ext cx="6696300" cy="308700"/>
          </a:xfrm>
          <a:prstGeom prst="rect">
            <a:avLst/>
          </a:prstGeom>
          <a:solidFill>
            <a:srgbClr val="00FF00"/>
          </a:solidFill>
          <a:ln cap="flat" cmpd="sng" w="9525">
            <a:solidFill>
              <a:srgbClr val="44536A"/>
            </a:solidFill>
            <a:prstDash val="solid"/>
            <a:round/>
            <a:headEnd len="sm" w="sm" type="none"/>
            <a:tailEnd len="sm" w="sm" type="none"/>
          </a:ln>
        </p:spPr>
        <p:txBody>
          <a:bodyPr anchorCtr="0" anchor="t" bIns="0" lIns="0" spcFirstLastPara="1" rIns="0" wrap="square" tIns="950">
            <a:spAutoFit/>
          </a:bodyPr>
          <a:lstStyle/>
          <a:p>
            <a:pPr indent="0" lvl="0" marL="0" rtl="0" algn="l">
              <a:lnSpc>
                <a:spcPct val="100000"/>
              </a:lnSpc>
              <a:spcBef>
                <a:spcPts val="0"/>
              </a:spcBef>
              <a:spcAft>
                <a:spcPts val="0"/>
              </a:spcAft>
              <a:buNone/>
            </a:pPr>
            <a:r>
              <a:t/>
            </a:r>
            <a:endParaRPr sz="9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 sz="1100">
                <a:latin typeface="Calibri"/>
                <a:ea typeface="Calibri"/>
                <a:cs typeface="Calibri"/>
                <a:sym typeface="Calibri"/>
              </a:rPr>
              <a:t>Data Set Available</a:t>
            </a:r>
            <a:endParaRPr sz="11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47"/>
          <p:cNvPicPr preferRelativeResize="0"/>
          <p:nvPr/>
        </p:nvPicPr>
        <p:blipFill rotWithShape="1">
          <a:blip r:embed="rId3">
            <a:alphaModFix/>
          </a:blip>
          <a:srcRect b="0" l="0" r="0" t="0"/>
          <a:stretch/>
        </p:blipFill>
        <p:spPr>
          <a:xfrm>
            <a:off x="7171651" y="211700"/>
            <a:ext cx="1821550" cy="445025"/>
          </a:xfrm>
          <a:prstGeom prst="rect">
            <a:avLst/>
          </a:prstGeom>
          <a:noFill/>
          <a:ln>
            <a:noFill/>
          </a:ln>
        </p:spPr>
      </p:pic>
      <p:sp>
        <p:nvSpPr>
          <p:cNvPr id="340" name="Google Shape;340;p47"/>
          <p:cNvSpPr txBox="1"/>
          <p:nvPr>
            <p:ph type="title"/>
          </p:nvPr>
        </p:nvSpPr>
        <p:spPr>
          <a:xfrm>
            <a:off x="311700" y="445025"/>
            <a:ext cx="8520600" cy="121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800"/>
              <a:t>Evaluation Method</a:t>
            </a:r>
            <a:endParaRPr sz="2800"/>
          </a:p>
          <a:p>
            <a:pPr indent="0" lvl="0" marL="0" rtl="0" algn="l">
              <a:lnSpc>
                <a:spcPct val="100000"/>
              </a:lnSpc>
              <a:spcBef>
                <a:spcPts val="0"/>
              </a:spcBef>
              <a:spcAft>
                <a:spcPts val="0"/>
              </a:spcAft>
              <a:buSzPts val="1100"/>
              <a:buNone/>
            </a:pPr>
            <a:r>
              <a:rPr lang="en" sz="2800">
                <a:solidFill>
                  <a:schemeClr val="lt1"/>
                </a:solidFill>
                <a:highlight>
                  <a:schemeClr val="dk2"/>
                </a:highlight>
              </a:rPr>
              <a:t>Cross Validation</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b="1"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p:txBody>
      </p:sp>
      <p:sp>
        <p:nvSpPr>
          <p:cNvPr id="341" name="Google Shape;341;p47"/>
          <p:cNvSpPr txBox="1"/>
          <p:nvPr/>
        </p:nvSpPr>
        <p:spPr>
          <a:xfrm>
            <a:off x="405850" y="1615650"/>
            <a:ext cx="5208600" cy="302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Sebagai pengingat, </a:t>
            </a:r>
            <a:endParaRPr/>
          </a:p>
          <a:p>
            <a:pPr indent="-317500" lvl="0" marL="457200" rtl="0" algn="l">
              <a:spcBef>
                <a:spcPts val="0"/>
              </a:spcBef>
              <a:spcAft>
                <a:spcPts val="0"/>
              </a:spcAft>
              <a:buSzPts val="1400"/>
              <a:buChar char="●"/>
            </a:pPr>
            <a:r>
              <a:rPr lang="en"/>
              <a:t>Dalam supervised learning kita membangun model pada suatu data set dengan harapan dapat melakukan prediksi yang bagus pada data yang baru. Oleh karena itu kita bagi data menjadi beberapa bagian.</a:t>
            </a:r>
            <a:endParaRPr/>
          </a:p>
          <a:p>
            <a:pPr indent="-317500" lvl="0" marL="457200" rtl="0" algn="l">
              <a:spcBef>
                <a:spcPts val="1000"/>
              </a:spcBef>
              <a:spcAft>
                <a:spcPts val="0"/>
              </a:spcAft>
              <a:buSzPts val="1400"/>
              <a:buChar char="●"/>
            </a:pPr>
            <a:r>
              <a:rPr lang="en"/>
              <a:t>Jika model dapat membuat prediksi yang akurat pada test set maupun validation set. Kita dapat katakan bahwa model tersebut dapat menggeneralisasi dengan baik.</a:t>
            </a:r>
            <a:endParaRPr/>
          </a:p>
          <a:p>
            <a:pPr indent="-317500" lvl="0" marL="457200" rtl="0" algn="l">
              <a:spcBef>
                <a:spcPts val="1000"/>
              </a:spcBef>
              <a:spcAft>
                <a:spcPts val="0"/>
              </a:spcAft>
              <a:buSzPts val="1400"/>
              <a:buChar char="●"/>
            </a:pPr>
            <a:r>
              <a:rPr lang="en"/>
              <a:t>Dalam cross validasi kita melakukan proses generalisasi berulang kali secara bergantian lalu menggabungkan hasilnya. Harapannya kita dapat memperoleh model yang performanya stabil.</a:t>
            </a:r>
            <a:endParaRPr/>
          </a:p>
        </p:txBody>
      </p:sp>
      <p:grpSp>
        <p:nvGrpSpPr>
          <p:cNvPr id="342" name="Google Shape;342;p47"/>
          <p:cNvGrpSpPr/>
          <p:nvPr/>
        </p:nvGrpSpPr>
        <p:grpSpPr>
          <a:xfrm>
            <a:off x="6260579" y="1866126"/>
            <a:ext cx="324814" cy="273367"/>
            <a:chOff x="1360932" y="4288535"/>
            <a:chExt cx="422275" cy="364489"/>
          </a:xfrm>
        </p:grpSpPr>
        <p:sp>
          <p:nvSpPr>
            <p:cNvPr id="343" name="Google Shape;343;p47"/>
            <p:cNvSpPr/>
            <p:nvPr/>
          </p:nvSpPr>
          <p:spPr>
            <a:xfrm>
              <a:off x="1360932" y="4288535"/>
              <a:ext cx="422275" cy="364489"/>
            </a:xfrm>
            <a:custGeom>
              <a:rect b="b" l="l" r="r" t="t"/>
              <a:pathLst>
                <a:path extrusionOk="0" h="364489" w="422275">
                  <a:moveTo>
                    <a:pt x="422148" y="0"/>
                  </a:moveTo>
                  <a:lnTo>
                    <a:pt x="0" y="0"/>
                  </a:lnTo>
                  <a:lnTo>
                    <a:pt x="0" y="364236"/>
                  </a:lnTo>
                  <a:lnTo>
                    <a:pt x="422148" y="364236"/>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44" name="Google Shape;344;p47"/>
            <p:cNvSpPr/>
            <p:nvPr/>
          </p:nvSpPr>
          <p:spPr>
            <a:xfrm>
              <a:off x="1360932" y="4288535"/>
              <a:ext cx="422275" cy="364489"/>
            </a:xfrm>
            <a:custGeom>
              <a:rect b="b" l="l" r="r" t="t"/>
              <a:pathLst>
                <a:path extrusionOk="0" h="364489" w="422275">
                  <a:moveTo>
                    <a:pt x="0" y="364236"/>
                  </a:moveTo>
                  <a:lnTo>
                    <a:pt x="422148" y="364236"/>
                  </a:lnTo>
                  <a:lnTo>
                    <a:pt x="422148" y="0"/>
                  </a:lnTo>
                  <a:lnTo>
                    <a:pt x="0" y="0"/>
                  </a:lnTo>
                  <a:lnTo>
                    <a:pt x="0" y="364236"/>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345" name="Google Shape;345;p47"/>
          <p:cNvGrpSpPr/>
          <p:nvPr/>
        </p:nvGrpSpPr>
        <p:grpSpPr>
          <a:xfrm>
            <a:off x="5842081" y="1866126"/>
            <a:ext cx="324814" cy="273367"/>
            <a:chOff x="816863" y="4288535"/>
            <a:chExt cx="422275" cy="364489"/>
          </a:xfrm>
        </p:grpSpPr>
        <p:sp>
          <p:nvSpPr>
            <p:cNvPr id="346" name="Google Shape;346;p47"/>
            <p:cNvSpPr/>
            <p:nvPr/>
          </p:nvSpPr>
          <p:spPr>
            <a:xfrm>
              <a:off x="816863" y="4288535"/>
              <a:ext cx="422275" cy="364489"/>
            </a:xfrm>
            <a:custGeom>
              <a:rect b="b" l="l" r="r" t="t"/>
              <a:pathLst>
                <a:path extrusionOk="0" h="364489" w="422275">
                  <a:moveTo>
                    <a:pt x="422148" y="0"/>
                  </a:moveTo>
                  <a:lnTo>
                    <a:pt x="0" y="0"/>
                  </a:lnTo>
                  <a:lnTo>
                    <a:pt x="0" y="364236"/>
                  </a:lnTo>
                  <a:lnTo>
                    <a:pt x="422148" y="364236"/>
                  </a:lnTo>
                  <a:lnTo>
                    <a:pt x="422148" y="0"/>
                  </a:lnTo>
                  <a:close/>
                </a:path>
              </a:pathLst>
            </a:custGeom>
            <a:solidFill>
              <a:srgbClr val="EC7C3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47" name="Google Shape;347;p47"/>
            <p:cNvSpPr/>
            <p:nvPr/>
          </p:nvSpPr>
          <p:spPr>
            <a:xfrm>
              <a:off x="816863" y="4288535"/>
              <a:ext cx="422275" cy="364489"/>
            </a:xfrm>
            <a:custGeom>
              <a:rect b="b" l="l" r="r" t="t"/>
              <a:pathLst>
                <a:path extrusionOk="0" h="364489" w="422275">
                  <a:moveTo>
                    <a:pt x="0" y="364236"/>
                  </a:moveTo>
                  <a:lnTo>
                    <a:pt x="422148" y="364236"/>
                  </a:lnTo>
                  <a:lnTo>
                    <a:pt x="422148" y="0"/>
                  </a:lnTo>
                  <a:lnTo>
                    <a:pt x="0" y="0"/>
                  </a:lnTo>
                  <a:lnTo>
                    <a:pt x="0" y="364236"/>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348" name="Google Shape;348;p47"/>
          <p:cNvGrpSpPr/>
          <p:nvPr/>
        </p:nvGrpSpPr>
        <p:grpSpPr>
          <a:xfrm>
            <a:off x="6679076" y="1866126"/>
            <a:ext cx="324814" cy="273367"/>
            <a:chOff x="1905000" y="4288535"/>
            <a:chExt cx="422275" cy="364489"/>
          </a:xfrm>
        </p:grpSpPr>
        <p:sp>
          <p:nvSpPr>
            <p:cNvPr id="349" name="Google Shape;349;p47"/>
            <p:cNvSpPr/>
            <p:nvPr/>
          </p:nvSpPr>
          <p:spPr>
            <a:xfrm>
              <a:off x="1905000" y="4288535"/>
              <a:ext cx="422275" cy="364489"/>
            </a:xfrm>
            <a:custGeom>
              <a:rect b="b" l="l" r="r" t="t"/>
              <a:pathLst>
                <a:path extrusionOk="0" h="364489" w="422275">
                  <a:moveTo>
                    <a:pt x="422148" y="0"/>
                  </a:moveTo>
                  <a:lnTo>
                    <a:pt x="0" y="0"/>
                  </a:lnTo>
                  <a:lnTo>
                    <a:pt x="0" y="364236"/>
                  </a:lnTo>
                  <a:lnTo>
                    <a:pt x="422148" y="364236"/>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50" name="Google Shape;350;p47"/>
            <p:cNvSpPr/>
            <p:nvPr/>
          </p:nvSpPr>
          <p:spPr>
            <a:xfrm>
              <a:off x="1905000" y="4288535"/>
              <a:ext cx="422275" cy="364489"/>
            </a:xfrm>
            <a:custGeom>
              <a:rect b="b" l="l" r="r" t="t"/>
              <a:pathLst>
                <a:path extrusionOk="0" h="364489" w="422275">
                  <a:moveTo>
                    <a:pt x="0" y="364236"/>
                  </a:moveTo>
                  <a:lnTo>
                    <a:pt x="422148" y="364236"/>
                  </a:lnTo>
                  <a:lnTo>
                    <a:pt x="422148" y="0"/>
                  </a:lnTo>
                  <a:lnTo>
                    <a:pt x="0" y="0"/>
                  </a:lnTo>
                  <a:lnTo>
                    <a:pt x="0" y="364236"/>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351" name="Google Shape;351;p47"/>
          <p:cNvGrpSpPr/>
          <p:nvPr/>
        </p:nvGrpSpPr>
        <p:grpSpPr>
          <a:xfrm>
            <a:off x="7097572" y="1866126"/>
            <a:ext cx="324814" cy="273367"/>
            <a:chOff x="2449067" y="4288535"/>
            <a:chExt cx="422275" cy="364489"/>
          </a:xfrm>
        </p:grpSpPr>
        <p:sp>
          <p:nvSpPr>
            <p:cNvPr id="352" name="Google Shape;352;p47"/>
            <p:cNvSpPr/>
            <p:nvPr/>
          </p:nvSpPr>
          <p:spPr>
            <a:xfrm>
              <a:off x="2449067" y="4288535"/>
              <a:ext cx="422275" cy="364489"/>
            </a:xfrm>
            <a:custGeom>
              <a:rect b="b" l="l" r="r" t="t"/>
              <a:pathLst>
                <a:path extrusionOk="0" h="364489" w="422275">
                  <a:moveTo>
                    <a:pt x="422148" y="0"/>
                  </a:moveTo>
                  <a:lnTo>
                    <a:pt x="0" y="0"/>
                  </a:lnTo>
                  <a:lnTo>
                    <a:pt x="0" y="364236"/>
                  </a:lnTo>
                  <a:lnTo>
                    <a:pt x="422148" y="364236"/>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53" name="Google Shape;353;p47"/>
            <p:cNvSpPr/>
            <p:nvPr/>
          </p:nvSpPr>
          <p:spPr>
            <a:xfrm>
              <a:off x="2449067" y="4288535"/>
              <a:ext cx="422275" cy="364489"/>
            </a:xfrm>
            <a:custGeom>
              <a:rect b="b" l="l" r="r" t="t"/>
              <a:pathLst>
                <a:path extrusionOk="0" h="364489" w="422275">
                  <a:moveTo>
                    <a:pt x="0" y="364236"/>
                  </a:moveTo>
                  <a:lnTo>
                    <a:pt x="422148" y="364236"/>
                  </a:lnTo>
                  <a:lnTo>
                    <a:pt x="422148" y="0"/>
                  </a:lnTo>
                  <a:lnTo>
                    <a:pt x="0" y="0"/>
                  </a:lnTo>
                  <a:lnTo>
                    <a:pt x="0" y="364236"/>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354" name="Google Shape;354;p47"/>
          <p:cNvGrpSpPr/>
          <p:nvPr/>
        </p:nvGrpSpPr>
        <p:grpSpPr>
          <a:xfrm>
            <a:off x="5842081" y="2244459"/>
            <a:ext cx="324814" cy="273367"/>
            <a:chOff x="816863" y="4792979"/>
            <a:chExt cx="422275" cy="364489"/>
          </a:xfrm>
        </p:grpSpPr>
        <p:sp>
          <p:nvSpPr>
            <p:cNvPr id="355" name="Google Shape;355;p47"/>
            <p:cNvSpPr/>
            <p:nvPr/>
          </p:nvSpPr>
          <p:spPr>
            <a:xfrm>
              <a:off x="816863" y="4792979"/>
              <a:ext cx="422275" cy="364489"/>
            </a:xfrm>
            <a:custGeom>
              <a:rect b="b" l="l" r="r" t="t"/>
              <a:pathLst>
                <a:path extrusionOk="0" h="364489" w="422275">
                  <a:moveTo>
                    <a:pt x="422148" y="0"/>
                  </a:moveTo>
                  <a:lnTo>
                    <a:pt x="0" y="0"/>
                  </a:lnTo>
                  <a:lnTo>
                    <a:pt x="0" y="364236"/>
                  </a:lnTo>
                  <a:lnTo>
                    <a:pt x="422148" y="364236"/>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56" name="Google Shape;356;p47"/>
            <p:cNvSpPr/>
            <p:nvPr/>
          </p:nvSpPr>
          <p:spPr>
            <a:xfrm>
              <a:off x="816863" y="4792979"/>
              <a:ext cx="422275" cy="364489"/>
            </a:xfrm>
            <a:custGeom>
              <a:rect b="b" l="l" r="r" t="t"/>
              <a:pathLst>
                <a:path extrusionOk="0" h="364489" w="422275">
                  <a:moveTo>
                    <a:pt x="0" y="364236"/>
                  </a:moveTo>
                  <a:lnTo>
                    <a:pt x="422148" y="364236"/>
                  </a:lnTo>
                  <a:lnTo>
                    <a:pt x="422148" y="0"/>
                  </a:lnTo>
                  <a:lnTo>
                    <a:pt x="0" y="0"/>
                  </a:lnTo>
                  <a:lnTo>
                    <a:pt x="0" y="364236"/>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357" name="Google Shape;357;p47"/>
          <p:cNvGrpSpPr/>
          <p:nvPr/>
        </p:nvGrpSpPr>
        <p:grpSpPr>
          <a:xfrm>
            <a:off x="7516069" y="1866126"/>
            <a:ext cx="324814" cy="273367"/>
            <a:chOff x="2993135" y="4288535"/>
            <a:chExt cx="422275" cy="364489"/>
          </a:xfrm>
        </p:grpSpPr>
        <p:sp>
          <p:nvSpPr>
            <p:cNvPr id="358" name="Google Shape;358;p47"/>
            <p:cNvSpPr/>
            <p:nvPr/>
          </p:nvSpPr>
          <p:spPr>
            <a:xfrm>
              <a:off x="2993135" y="4288535"/>
              <a:ext cx="422275" cy="364489"/>
            </a:xfrm>
            <a:custGeom>
              <a:rect b="b" l="l" r="r" t="t"/>
              <a:pathLst>
                <a:path extrusionOk="0" h="364489" w="422275">
                  <a:moveTo>
                    <a:pt x="422148" y="0"/>
                  </a:moveTo>
                  <a:lnTo>
                    <a:pt x="0" y="0"/>
                  </a:lnTo>
                  <a:lnTo>
                    <a:pt x="0" y="364236"/>
                  </a:lnTo>
                  <a:lnTo>
                    <a:pt x="422148" y="364236"/>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59" name="Google Shape;359;p47"/>
            <p:cNvSpPr/>
            <p:nvPr/>
          </p:nvSpPr>
          <p:spPr>
            <a:xfrm>
              <a:off x="2993135" y="4288535"/>
              <a:ext cx="422275" cy="364489"/>
            </a:xfrm>
            <a:custGeom>
              <a:rect b="b" l="l" r="r" t="t"/>
              <a:pathLst>
                <a:path extrusionOk="0" h="364489" w="422275">
                  <a:moveTo>
                    <a:pt x="0" y="364236"/>
                  </a:moveTo>
                  <a:lnTo>
                    <a:pt x="422148" y="364236"/>
                  </a:lnTo>
                  <a:lnTo>
                    <a:pt x="422148" y="0"/>
                  </a:lnTo>
                  <a:lnTo>
                    <a:pt x="0" y="0"/>
                  </a:lnTo>
                  <a:lnTo>
                    <a:pt x="0" y="364236"/>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360" name="Google Shape;360;p47"/>
          <p:cNvGrpSpPr/>
          <p:nvPr/>
        </p:nvGrpSpPr>
        <p:grpSpPr>
          <a:xfrm>
            <a:off x="7516069" y="2244459"/>
            <a:ext cx="324814" cy="273367"/>
            <a:chOff x="2993135" y="4792979"/>
            <a:chExt cx="422275" cy="364489"/>
          </a:xfrm>
        </p:grpSpPr>
        <p:sp>
          <p:nvSpPr>
            <p:cNvPr id="361" name="Google Shape;361;p47"/>
            <p:cNvSpPr/>
            <p:nvPr/>
          </p:nvSpPr>
          <p:spPr>
            <a:xfrm>
              <a:off x="2993135" y="4792979"/>
              <a:ext cx="422275" cy="364489"/>
            </a:xfrm>
            <a:custGeom>
              <a:rect b="b" l="l" r="r" t="t"/>
              <a:pathLst>
                <a:path extrusionOk="0" h="364489" w="422275">
                  <a:moveTo>
                    <a:pt x="422148" y="0"/>
                  </a:moveTo>
                  <a:lnTo>
                    <a:pt x="0" y="0"/>
                  </a:lnTo>
                  <a:lnTo>
                    <a:pt x="0" y="364236"/>
                  </a:lnTo>
                  <a:lnTo>
                    <a:pt x="422148" y="364236"/>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62" name="Google Shape;362;p47"/>
            <p:cNvSpPr/>
            <p:nvPr/>
          </p:nvSpPr>
          <p:spPr>
            <a:xfrm>
              <a:off x="2993135" y="4792979"/>
              <a:ext cx="422275" cy="364489"/>
            </a:xfrm>
            <a:custGeom>
              <a:rect b="b" l="l" r="r" t="t"/>
              <a:pathLst>
                <a:path extrusionOk="0" h="364489" w="422275">
                  <a:moveTo>
                    <a:pt x="0" y="364236"/>
                  </a:moveTo>
                  <a:lnTo>
                    <a:pt x="422148" y="364236"/>
                  </a:lnTo>
                  <a:lnTo>
                    <a:pt x="422148" y="0"/>
                  </a:lnTo>
                  <a:lnTo>
                    <a:pt x="0" y="0"/>
                  </a:lnTo>
                  <a:lnTo>
                    <a:pt x="0" y="364236"/>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363" name="Google Shape;363;p47"/>
          <p:cNvGrpSpPr/>
          <p:nvPr/>
        </p:nvGrpSpPr>
        <p:grpSpPr>
          <a:xfrm>
            <a:off x="7097572" y="2244459"/>
            <a:ext cx="324814" cy="273367"/>
            <a:chOff x="2449067" y="4792979"/>
            <a:chExt cx="422275" cy="364489"/>
          </a:xfrm>
        </p:grpSpPr>
        <p:sp>
          <p:nvSpPr>
            <p:cNvPr id="364" name="Google Shape;364;p47"/>
            <p:cNvSpPr/>
            <p:nvPr/>
          </p:nvSpPr>
          <p:spPr>
            <a:xfrm>
              <a:off x="2449067" y="4792979"/>
              <a:ext cx="422275" cy="364489"/>
            </a:xfrm>
            <a:custGeom>
              <a:rect b="b" l="l" r="r" t="t"/>
              <a:pathLst>
                <a:path extrusionOk="0" h="364489" w="422275">
                  <a:moveTo>
                    <a:pt x="422148" y="0"/>
                  </a:moveTo>
                  <a:lnTo>
                    <a:pt x="0" y="0"/>
                  </a:lnTo>
                  <a:lnTo>
                    <a:pt x="0" y="364236"/>
                  </a:lnTo>
                  <a:lnTo>
                    <a:pt x="422148" y="364236"/>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65" name="Google Shape;365;p47"/>
            <p:cNvSpPr/>
            <p:nvPr/>
          </p:nvSpPr>
          <p:spPr>
            <a:xfrm>
              <a:off x="2449067" y="4792979"/>
              <a:ext cx="422275" cy="364489"/>
            </a:xfrm>
            <a:custGeom>
              <a:rect b="b" l="l" r="r" t="t"/>
              <a:pathLst>
                <a:path extrusionOk="0" h="364489" w="422275">
                  <a:moveTo>
                    <a:pt x="0" y="364236"/>
                  </a:moveTo>
                  <a:lnTo>
                    <a:pt x="422148" y="364236"/>
                  </a:lnTo>
                  <a:lnTo>
                    <a:pt x="422148" y="0"/>
                  </a:lnTo>
                  <a:lnTo>
                    <a:pt x="0" y="0"/>
                  </a:lnTo>
                  <a:lnTo>
                    <a:pt x="0" y="364236"/>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366" name="Google Shape;366;p47"/>
          <p:cNvGrpSpPr/>
          <p:nvPr/>
        </p:nvGrpSpPr>
        <p:grpSpPr>
          <a:xfrm>
            <a:off x="6679076" y="2244459"/>
            <a:ext cx="324814" cy="273367"/>
            <a:chOff x="1905000" y="4792979"/>
            <a:chExt cx="422275" cy="364489"/>
          </a:xfrm>
        </p:grpSpPr>
        <p:sp>
          <p:nvSpPr>
            <p:cNvPr id="367" name="Google Shape;367;p47"/>
            <p:cNvSpPr/>
            <p:nvPr/>
          </p:nvSpPr>
          <p:spPr>
            <a:xfrm>
              <a:off x="1905000" y="4792979"/>
              <a:ext cx="422275" cy="364489"/>
            </a:xfrm>
            <a:custGeom>
              <a:rect b="b" l="l" r="r" t="t"/>
              <a:pathLst>
                <a:path extrusionOk="0" h="364489" w="422275">
                  <a:moveTo>
                    <a:pt x="422148" y="0"/>
                  </a:moveTo>
                  <a:lnTo>
                    <a:pt x="0" y="0"/>
                  </a:lnTo>
                  <a:lnTo>
                    <a:pt x="0" y="364236"/>
                  </a:lnTo>
                  <a:lnTo>
                    <a:pt x="422148" y="364236"/>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68" name="Google Shape;368;p47"/>
            <p:cNvSpPr/>
            <p:nvPr/>
          </p:nvSpPr>
          <p:spPr>
            <a:xfrm>
              <a:off x="1905000" y="4792979"/>
              <a:ext cx="422275" cy="364489"/>
            </a:xfrm>
            <a:custGeom>
              <a:rect b="b" l="l" r="r" t="t"/>
              <a:pathLst>
                <a:path extrusionOk="0" h="364489" w="422275">
                  <a:moveTo>
                    <a:pt x="0" y="364236"/>
                  </a:moveTo>
                  <a:lnTo>
                    <a:pt x="422148" y="364236"/>
                  </a:lnTo>
                  <a:lnTo>
                    <a:pt x="422148" y="0"/>
                  </a:lnTo>
                  <a:lnTo>
                    <a:pt x="0" y="0"/>
                  </a:lnTo>
                  <a:lnTo>
                    <a:pt x="0" y="364236"/>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369" name="Google Shape;369;p47"/>
          <p:cNvGrpSpPr/>
          <p:nvPr/>
        </p:nvGrpSpPr>
        <p:grpSpPr>
          <a:xfrm>
            <a:off x="6260579" y="2244459"/>
            <a:ext cx="324814" cy="273367"/>
            <a:chOff x="1360932" y="4792979"/>
            <a:chExt cx="422275" cy="364489"/>
          </a:xfrm>
        </p:grpSpPr>
        <p:sp>
          <p:nvSpPr>
            <p:cNvPr id="370" name="Google Shape;370;p47"/>
            <p:cNvSpPr/>
            <p:nvPr/>
          </p:nvSpPr>
          <p:spPr>
            <a:xfrm>
              <a:off x="1360932" y="4792979"/>
              <a:ext cx="422275" cy="364489"/>
            </a:xfrm>
            <a:custGeom>
              <a:rect b="b" l="l" r="r" t="t"/>
              <a:pathLst>
                <a:path extrusionOk="0" h="364489" w="422275">
                  <a:moveTo>
                    <a:pt x="422148" y="0"/>
                  </a:moveTo>
                  <a:lnTo>
                    <a:pt x="0" y="0"/>
                  </a:lnTo>
                  <a:lnTo>
                    <a:pt x="0" y="364236"/>
                  </a:lnTo>
                  <a:lnTo>
                    <a:pt x="422148" y="364236"/>
                  </a:lnTo>
                  <a:lnTo>
                    <a:pt x="422148" y="0"/>
                  </a:lnTo>
                  <a:close/>
                </a:path>
              </a:pathLst>
            </a:custGeom>
            <a:solidFill>
              <a:srgbClr val="EC7C3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71" name="Google Shape;371;p47"/>
            <p:cNvSpPr/>
            <p:nvPr/>
          </p:nvSpPr>
          <p:spPr>
            <a:xfrm>
              <a:off x="1360932" y="4792979"/>
              <a:ext cx="422275" cy="364489"/>
            </a:xfrm>
            <a:custGeom>
              <a:rect b="b" l="l" r="r" t="t"/>
              <a:pathLst>
                <a:path extrusionOk="0" h="364489" w="422275">
                  <a:moveTo>
                    <a:pt x="0" y="364236"/>
                  </a:moveTo>
                  <a:lnTo>
                    <a:pt x="422148" y="364236"/>
                  </a:lnTo>
                  <a:lnTo>
                    <a:pt x="422148" y="0"/>
                  </a:lnTo>
                  <a:lnTo>
                    <a:pt x="0" y="0"/>
                  </a:lnTo>
                  <a:lnTo>
                    <a:pt x="0" y="364236"/>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372" name="Google Shape;372;p47"/>
          <p:cNvGrpSpPr/>
          <p:nvPr/>
        </p:nvGrpSpPr>
        <p:grpSpPr>
          <a:xfrm>
            <a:off x="5842081" y="2622792"/>
            <a:ext cx="324814" cy="273367"/>
            <a:chOff x="816863" y="5297423"/>
            <a:chExt cx="422275" cy="364489"/>
          </a:xfrm>
        </p:grpSpPr>
        <p:sp>
          <p:nvSpPr>
            <p:cNvPr id="373" name="Google Shape;373;p47"/>
            <p:cNvSpPr/>
            <p:nvPr/>
          </p:nvSpPr>
          <p:spPr>
            <a:xfrm>
              <a:off x="816863" y="5297423"/>
              <a:ext cx="422275" cy="364489"/>
            </a:xfrm>
            <a:custGeom>
              <a:rect b="b" l="l" r="r" t="t"/>
              <a:pathLst>
                <a:path extrusionOk="0" h="364489" w="422275">
                  <a:moveTo>
                    <a:pt x="422148" y="0"/>
                  </a:moveTo>
                  <a:lnTo>
                    <a:pt x="0" y="0"/>
                  </a:lnTo>
                  <a:lnTo>
                    <a:pt x="0" y="364235"/>
                  </a:lnTo>
                  <a:lnTo>
                    <a:pt x="422148" y="364235"/>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74" name="Google Shape;374;p47"/>
            <p:cNvSpPr/>
            <p:nvPr/>
          </p:nvSpPr>
          <p:spPr>
            <a:xfrm>
              <a:off x="816863" y="5297423"/>
              <a:ext cx="422275" cy="364489"/>
            </a:xfrm>
            <a:custGeom>
              <a:rect b="b" l="l" r="r" t="t"/>
              <a:pathLst>
                <a:path extrusionOk="0" h="364489" w="422275">
                  <a:moveTo>
                    <a:pt x="0" y="364235"/>
                  </a:moveTo>
                  <a:lnTo>
                    <a:pt x="422148" y="364235"/>
                  </a:lnTo>
                  <a:lnTo>
                    <a:pt x="422148" y="0"/>
                  </a:lnTo>
                  <a:lnTo>
                    <a:pt x="0" y="0"/>
                  </a:lnTo>
                  <a:lnTo>
                    <a:pt x="0" y="364235"/>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375" name="Google Shape;375;p47"/>
          <p:cNvGrpSpPr/>
          <p:nvPr/>
        </p:nvGrpSpPr>
        <p:grpSpPr>
          <a:xfrm>
            <a:off x="5842081" y="3001125"/>
            <a:ext cx="324814" cy="273367"/>
            <a:chOff x="816863" y="5801867"/>
            <a:chExt cx="422275" cy="364489"/>
          </a:xfrm>
        </p:grpSpPr>
        <p:sp>
          <p:nvSpPr>
            <p:cNvPr id="376" name="Google Shape;376;p47"/>
            <p:cNvSpPr/>
            <p:nvPr/>
          </p:nvSpPr>
          <p:spPr>
            <a:xfrm>
              <a:off x="816863" y="5801867"/>
              <a:ext cx="422275" cy="364489"/>
            </a:xfrm>
            <a:custGeom>
              <a:rect b="b" l="l" r="r" t="t"/>
              <a:pathLst>
                <a:path extrusionOk="0" h="364489" w="422275">
                  <a:moveTo>
                    <a:pt x="422148" y="0"/>
                  </a:moveTo>
                  <a:lnTo>
                    <a:pt x="0" y="0"/>
                  </a:lnTo>
                  <a:lnTo>
                    <a:pt x="0" y="364235"/>
                  </a:lnTo>
                  <a:lnTo>
                    <a:pt x="422148" y="364235"/>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77" name="Google Shape;377;p47"/>
            <p:cNvSpPr/>
            <p:nvPr/>
          </p:nvSpPr>
          <p:spPr>
            <a:xfrm>
              <a:off x="816863" y="5801867"/>
              <a:ext cx="422275" cy="364489"/>
            </a:xfrm>
            <a:custGeom>
              <a:rect b="b" l="l" r="r" t="t"/>
              <a:pathLst>
                <a:path extrusionOk="0" h="364489" w="422275">
                  <a:moveTo>
                    <a:pt x="0" y="364235"/>
                  </a:moveTo>
                  <a:lnTo>
                    <a:pt x="422148" y="364235"/>
                  </a:lnTo>
                  <a:lnTo>
                    <a:pt x="422148" y="0"/>
                  </a:lnTo>
                  <a:lnTo>
                    <a:pt x="0" y="0"/>
                  </a:lnTo>
                  <a:lnTo>
                    <a:pt x="0" y="364235"/>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378" name="Google Shape;378;p47"/>
          <p:cNvGrpSpPr/>
          <p:nvPr/>
        </p:nvGrpSpPr>
        <p:grpSpPr>
          <a:xfrm>
            <a:off x="6260579" y="2622792"/>
            <a:ext cx="324814" cy="273367"/>
            <a:chOff x="1360932" y="5297423"/>
            <a:chExt cx="422275" cy="364489"/>
          </a:xfrm>
        </p:grpSpPr>
        <p:sp>
          <p:nvSpPr>
            <p:cNvPr id="379" name="Google Shape;379;p47"/>
            <p:cNvSpPr/>
            <p:nvPr/>
          </p:nvSpPr>
          <p:spPr>
            <a:xfrm>
              <a:off x="1360932" y="5297423"/>
              <a:ext cx="422275" cy="364489"/>
            </a:xfrm>
            <a:custGeom>
              <a:rect b="b" l="l" r="r" t="t"/>
              <a:pathLst>
                <a:path extrusionOk="0" h="364489" w="422275">
                  <a:moveTo>
                    <a:pt x="422148" y="0"/>
                  </a:moveTo>
                  <a:lnTo>
                    <a:pt x="0" y="0"/>
                  </a:lnTo>
                  <a:lnTo>
                    <a:pt x="0" y="364235"/>
                  </a:lnTo>
                  <a:lnTo>
                    <a:pt x="422148" y="364235"/>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80" name="Google Shape;380;p47"/>
            <p:cNvSpPr/>
            <p:nvPr/>
          </p:nvSpPr>
          <p:spPr>
            <a:xfrm>
              <a:off x="1360932" y="5297423"/>
              <a:ext cx="422275" cy="364489"/>
            </a:xfrm>
            <a:custGeom>
              <a:rect b="b" l="l" r="r" t="t"/>
              <a:pathLst>
                <a:path extrusionOk="0" h="364489" w="422275">
                  <a:moveTo>
                    <a:pt x="0" y="364235"/>
                  </a:moveTo>
                  <a:lnTo>
                    <a:pt x="422148" y="364235"/>
                  </a:lnTo>
                  <a:lnTo>
                    <a:pt x="422148" y="0"/>
                  </a:lnTo>
                  <a:lnTo>
                    <a:pt x="0" y="0"/>
                  </a:lnTo>
                  <a:lnTo>
                    <a:pt x="0" y="364235"/>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381" name="Google Shape;381;p47"/>
          <p:cNvGrpSpPr/>
          <p:nvPr/>
        </p:nvGrpSpPr>
        <p:grpSpPr>
          <a:xfrm>
            <a:off x="6260579" y="3001125"/>
            <a:ext cx="324814" cy="273367"/>
            <a:chOff x="1360932" y="5801867"/>
            <a:chExt cx="422275" cy="364489"/>
          </a:xfrm>
        </p:grpSpPr>
        <p:sp>
          <p:nvSpPr>
            <p:cNvPr id="382" name="Google Shape;382;p47"/>
            <p:cNvSpPr/>
            <p:nvPr/>
          </p:nvSpPr>
          <p:spPr>
            <a:xfrm>
              <a:off x="1360932" y="5801867"/>
              <a:ext cx="422275" cy="364489"/>
            </a:xfrm>
            <a:custGeom>
              <a:rect b="b" l="l" r="r" t="t"/>
              <a:pathLst>
                <a:path extrusionOk="0" h="364489" w="422275">
                  <a:moveTo>
                    <a:pt x="422148" y="0"/>
                  </a:moveTo>
                  <a:lnTo>
                    <a:pt x="0" y="0"/>
                  </a:lnTo>
                  <a:lnTo>
                    <a:pt x="0" y="364235"/>
                  </a:lnTo>
                  <a:lnTo>
                    <a:pt x="422148" y="364235"/>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83" name="Google Shape;383;p47"/>
            <p:cNvSpPr/>
            <p:nvPr/>
          </p:nvSpPr>
          <p:spPr>
            <a:xfrm>
              <a:off x="1360932" y="5801867"/>
              <a:ext cx="422275" cy="364489"/>
            </a:xfrm>
            <a:custGeom>
              <a:rect b="b" l="l" r="r" t="t"/>
              <a:pathLst>
                <a:path extrusionOk="0" h="364489" w="422275">
                  <a:moveTo>
                    <a:pt x="0" y="364235"/>
                  </a:moveTo>
                  <a:lnTo>
                    <a:pt x="422148" y="364235"/>
                  </a:lnTo>
                  <a:lnTo>
                    <a:pt x="422148" y="0"/>
                  </a:lnTo>
                  <a:lnTo>
                    <a:pt x="0" y="0"/>
                  </a:lnTo>
                  <a:lnTo>
                    <a:pt x="0" y="364235"/>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384" name="Google Shape;384;p47"/>
          <p:cNvGrpSpPr/>
          <p:nvPr/>
        </p:nvGrpSpPr>
        <p:grpSpPr>
          <a:xfrm>
            <a:off x="5842081" y="3379458"/>
            <a:ext cx="324814" cy="273367"/>
            <a:chOff x="816863" y="6306311"/>
            <a:chExt cx="422275" cy="364490"/>
          </a:xfrm>
        </p:grpSpPr>
        <p:sp>
          <p:nvSpPr>
            <p:cNvPr id="385" name="Google Shape;385;p47"/>
            <p:cNvSpPr/>
            <p:nvPr/>
          </p:nvSpPr>
          <p:spPr>
            <a:xfrm>
              <a:off x="816863" y="6306311"/>
              <a:ext cx="422275" cy="364490"/>
            </a:xfrm>
            <a:custGeom>
              <a:rect b="b" l="l" r="r" t="t"/>
              <a:pathLst>
                <a:path extrusionOk="0" h="364490" w="422275">
                  <a:moveTo>
                    <a:pt x="422148" y="0"/>
                  </a:moveTo>
                  <a:lnTo>
                    <a:pt x="0" y="0"/>
                  </a:lnTo>
                  <a:lnTo>
                    <a:pt x="0" y="364236"/>
                  </a:lnTo>
                  <a:lnTo>
                    <a:pt x="422148" y="364236"/>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86" name="Google Shape;386;p47"/>
            <p:cNvSpPr/>
            <p:nvPr/>
          </p:nvSpPr>
          <p:spPr>
            <a:xfrm>
              <a:off x="816863" y="6306311"/>
              <a:ext cx="422275" cy="364490"/>
            </a:xfrm>
            <a:custGeom>
              <a:rect b="b" l="l" r="r" t="t"/>
              <a:pathLst>
                <a:path extrusionOk="0" h="364490" w="422275">
                  <a:moveTo>
                    <a:pt x="0" y="364236"/>
                  </a:moveTo>
                  <a:lnTo>
                    <a:pt x="422148" y="364236"/>
                  </a:lnTo>
                  <a:lnTo>
                    <a:pt x="422148" y="0"/>
                  </a:lnTo>
                  <a:lnTo>
                    <a:pt x="0" y="0"/>
                  </a:lnTo>
                  <a:lnTo>
                    <a:pt x="0" y="364236"/>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387" name="Google Shape;387;p47"/>
          <p:cNvGrpSpPr/>
          <p:nvPr/>
        </p:nvGrpSpPr>
        <p:grpSpPr>
          <a:xfrm>
            <a:off x="6260579" y="3379458"/>
            <a:ext cx="324814" cy="273367"/>
            <a:chOff x="1360932" y="6306311"/>
            <a:chExt cx="422275" cy="364490"/>
          </a:xfrm>
        </p:grpSpPr>
        <p:sp>
          <p:nvSpPr>
            <p:cNvPr id="388" name="Google Shape;388;p47"/>
            <p:cNvSpPr/>
            <p:nvPr/>
          </p:nvSpPr>
          <p:spPr>
            <a:xfrm>
              <a:off x="1360932" y="6306311"/>
              <a:ext cx="422275" cy="364490"/>
            </a:xfrm>
            <a:custGeom>
              <a:rect b="b" l="l" r="r" t="t"/>
              <a:pathLst>
                <a:path extrusionOk="0" h="364490" w="422275">
                  <a:moveTo>
                    <a:pt x="422148" y="0"/>
                  </a:moveTo>
                  <a:lnTo>
                    <a:pt x="0" y="0"/>
                  </a:lnTo>
                  <a:lnTo>
                    <a:pt x="0" y="364236"/>
                  </a:lnTo>
                  <a:lnTo>
                    <a:pt x="422148" y="364236"/>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89" name="Google Shape;389;p47"/>
            <p:cNvSpPr/>
            <p:nvPr/>
          </p:nvSpPr>
          <p:spPr>
            <a:xfrm>
              <a:off x="1360932" y="6306311"/>
              <a:ext cx="422275" cy="364490"/>
            </a:xfrm>
            <a:custGeom>
              <a:rect b="b" l="l" r="r" t="t"/>
              <a:pathLst>
                <a:path extrusionOk="0" h="364490" w="422275">
                  <a:moveTo>
                    <a:pt x="0" y="364236"/>
                  </a:moveTo>
                  <a:lnTo>
                    <a:pt x="422148" y="364236"/>
                  </a:lnTo>
                  <a:lnTo>
                    <a:pt x="422148" y="0"/>
                  </a:lnTo>
                  <a:lnTo>
                    <a:pt x="0" y="0"/>
                  </a:lnTo>
                  <a:lnTo>
                    <a:pt x="0" y="364236"/>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390" name="Google Shape;390;p47"/>
          <p:cNvGrpSpPr/>
          <p:nvPr/>
        </p:nvGrpSpPr>
        <p:grpSpPr>
          <a:xfrm>
            <a:off x="6679076" y="3001125"/>
            <a:ext cx="324814" cy="273367"/>
            <a:chOff x="1905000" y="5801867"/>
            <a:chExt cx="422275" cy="364489"/>
          </a:xfrm>
        </p:grpSpPr>
        <p:sp>
          <p:nvSpPr>
            <p:cNvPr id="391" name="Google Shape;391;p47"/>
            <p:cNvSpPr/>
            <p:nvPr/>
          </p:nvSpPr>
          <p:spPr>
            <a:xfrm>
              <a:off x="1905000" y="5801867"/>
              <a:ext cx="422275" cy="364489"/>
            </a:xfrm>
            <a:custGeom>
              <a:rect b="b" l="l" r="r" t="t"/>
              <a:pathLst>
                <a:path extrusionOk="0" h="364489" w="422275">
                  <a:moveTo>
                    <a:pt x="422148" y="0"/>
                  </a:moveTo>
                  <a:lnTo>
                    <a:pt x="0" y="0"/>
                  </a:lnTo>
                  <a:lnTo>
                    <a:pt x="0" y="364235"/>
                  </a:lnTo>
                  <a:lnTo>
                    <a:pt x="422148" y="364235"/>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92" name="Google Shape;392;p47"/>
            <p:cNvSpPr/>
            <p:nvPr/>
          </p:nvSpPr>
          <p:spPr>
            <a:xfrm>
              <a:off x="1905000" y="5801867"/>
              <a:ext cx="422275" cy="364489"/>
            </a:xfrm>
            <a:custGeom>
              <a:rect b="b" l="l" r="r" t="t"/>
              <a:pathLst>
                <a:path extrusionOk="0" h="364489" w="422275">
                  <a:moveTo>
                    <a:pt x="0" y="364235"/>
                  </a:moveTo>
                  <a:lnTo>
                    <a:pt x="422148" y="364235"/>
                  </a:lnTo>
                  <a:lnTo>
                    <a:pt x="422148" y="0"/>
                  </a:lnTo>
                  <a:lnTo>
                    <a:pt x="0" y="0"/>
                  </a:lnTo>
                  <a:lnTo>
                    <a:pt x="0" y="364235"/>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393" name="Google Shape;393;p47"/>
          <p:cNvGrpSpPr/>
          <p:nvPr/>
        </p:nvGrpSpPr>
        <p:grpSpPr>
          <a:xfrm>
            <a:off x="6679076" y="3379458"/>
            <a:ext cx="324814" cy="273367"/>
            <a:chOff x="1905000" y="6306311"/>
            <a:chExt cx="422275" cy="364490"/>
          </a:xfrm>
        </p:grpSpPr>
        <p:sp>
          <p:nvSpPr>
            <p:cNvPr id="394" name="Google Shape;394;p47"/>
            <p:cNvSpPr/>
            <p:nvPr/>
          </p:nvSpPr>
          <p:spPr>
            <a:xfrm>
              <a:off x="1905000" y="6306311"/>
              <a:ext cx="422275" cy="364490"/>
            </a:xfrm>
            <a:custGeom>
              <a:rect b="b" l="l" r="r" t="t"/>
              <a:pathLst>
                <a:path extrusionOk="0" h="364490" w="422275">
                  <a:moveTo>
                    <a:pt x="422148" y="0"/>
                  </a:moveTo>
                  <a:lnTo>
                    <a:pt x="0" y="0"/>
                  </a:lnTo>
                  <a:lnTo>
                    <a:pt x="0" y="364236"/>
                  </a:lnTo>
                  <a:lnTo>
                    <a:pt x="422148" y="364236"/>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95" name="Google Shape;395;p47"/>
            <p:cNvSpPr/>
            <p:nvPr/>
          </p:nvSpPr>
          <p:spPr>
            <a:xfrm>
              <a:off x="1905000" y="6306311"/>
              <a:ext cx="422275" cy="364490"/>
            </a:xfrm>
            <a:custGeom>
              <a:rect b="b" l="l" r="r" t="t"/>
              <a:pathLst>
                <a:path extrusionOk="0" h="364490" w="422275">
                  <a:moveTo>
                    <a:pt x="0" y="364236"/>
                  </a:moveTo>
                  <a:lnTo>
                    <a:pt x="422148" y="364236"/>
                  </a:lnTo>
                  <a:lnTo>
                    <a:pt x="422148" y="0"/>
                  </a:lnTo>
                  <a:lnTo>
                    <a:pt x="0" y="0"/>
                  </a:lnTo>
                  <a:lnTo>
                    <a:pt x="0" y="364236"/>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396" name="Google Shape;396;p47"/>
          <p:cNvGrpSpPr/>
          <p:nvPr/>
        </p:nvGrpSpPr>
        <p:grpSpPr>
          <a:xfrm>
            <a:off x="6679076" y="2622792"/>
            <a:ext cx="324814" cy="273367"/>
            <a:chOff x="1905000" y="5297423"/>
            <a:chExt cx="422275" cy="364489"/>
          </a:xfrm>
        </p:grpSpPr>
        <p:sp>
          <p:nvSpPr>
            <p:cNvPr id="397" name="Google Shape;397;p47"/>
            <p:cNvSpPr/>
            <p:nvPr/>
          </p:nvSpPr>
          <p:spPr>
            <a:xfrm>
              <a:off x="1905000" y="5297423"/>
              <a:ext cx="422275" cy="364489"/>
            </a:xfrm>
            <a:custGeom>
              <a:rect b="b" l="l" r="r" t="t"/>
              <a:pathLst>
                <a:path extrusionOk="0" h="364489" w="422275">
                  <a:moveTo>
                    <a:pt x="422148" y="0"/>
                  </a:moveTo>
                  <a:lnTo>
                    <a:pt x="0" y="0"/>
                  </a:lnTo>
                  <a:lnTo>
                    <a:pt x="0" y="364235"/>
                  </a:lnTo>
                  <a:lnTo>
                    <a:pt x="422148" y="364235"/>
                  </a:lnTo>
                  <a:lnTo>
                    <a:pt x="422148" y="0"/>
                  </a:lnTo>
                  <a:close/>
                </a:path>
              </a:pathLst>
            </a:custGeom>
            <a:solidFill>
              <a:srgbClr val="EC7C3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98" name="Google Shape;398;p47"/>
            <p:cNvSpPr/>
            <p:nvPr/>
          </p:nvSpPr>
          <p:spPr>
            <a:xfrm>
              <a:off x="1905000" y="5297423"/>
              <a:ext cx="422275" cy="364489"/>
            </a:xfrm>
            <a:custGeom>
              <a:rect b="b" l="l" r="r" t="t"/>
              <a:pathLst>
                <a:path extrusionOk="0" h="364489" w="422275">
                  <a:moveTo>
                    <a:pt x="0" y="364235"/>
                  </a:moveTo>
                  <a:lnTo>
                    <a:pt x="422148" y="364235"/>
                  </a:lnTo>
                  <a:lnTo>
                    <a:pt x="422148" y="0"/>
                  </a:lnTo>
                  <a:lnTo>
                    <a:pt x="0" y="0"/>
                  </a:lnTo>
                  <a:lnTo>
                    <a:pt x="0" y="364235"/>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399" name="Google Shape;399;p47"/>
          <p:cNvGrpSpPr/>
          <p:nvPr/>
        </p:nvGrpSpPr>
        <p:grpSpPr>
          <a:xfrm>
            <a:off x="7097572" y="3001125"/>
            <a:ext cx="324814" cy="273367"/>
            <a:chOff x="2449067" y="5801867"/>
            <a:chExt cx="422275" cy="364489"/>
          </a:xfrm>
        </p:grpSpPr>
        <p:sp>
          <p:nvSpPr>
            <p:cNvPr id="400" name="Google Shape;400;p47"/>
            <p:cNvSpPr/>
            <p:nvPr/>
          </p:nvSpPr>
          <p:spPr>
            <a:xfrm>
              <a:off x="2449067" y="5801867"/>
              <a:ext cx="422275" cy="364489"/>
            </a:xfrm>
            <a:custGeom>
              <a:rect b="b" l="l" r="r" t="t"/>
              <a:pathLst>
                <a:path extrusionOk="0" h="364489" w="422275">
                  <a:moveTo>
                    <a:pt x="422148" y="0"/>
                  </a:moveTo>
                  <a:lnTo>
                    <a:pt x="0" y="0"/>
                  </a:lnTo>
                  <a:lnTo>
                    <a:pt x="0" y="364235"/>
                  </a:lnTo>
                  <a:lnTo>
                    <a:pt x="422148" y="364235"/>
                  </a:lnTo>
                  <a:lnTo>
                    <a:pt x="422148" y="0"/>
                  </a:lnTo>
                  <a:close/>
                </a:path>
              </a:pathLst>
            </a:custGeom>
            <a:solidFill>
              <a:srgbClr val="EC7C3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01" name="Google Shape;401;p47"/>
            <p:cNvSpPr/>
            <p:nvPr/>
          </p:nvSpPr>
          <p:spPr>
            <a:xfrm>
              <a:off x="2449067" y="5801867"/>
              <a:ext cx="422275" cy="364489"/>
            </a:xfrm>
            <a:custGeom>
              <a:rect b="b" l="l" r="r" t="t"/>
              <a:pathLst>
                <a:path extrusionOk="0" h="364489" w="422275">
                  <a:moveTo>
                    <a:pt x="0" y="364235"/>
                  </a:moveTo>
                  <a:lnTo>
                    <a:pt x="422148" y="364235"/>
                  </a:lnTo>
                  <a:lnTo>
                    <a:pt x="422148" y="0"/>
                  </a:lnTo>
                  <a:lnTo>
                    <a:pt x="0" y="0"/>
                  </a:lnTo>
                  <a:lnTo>
                    <a:pt x="0" y="364235"/>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402" name="Google Shape;402;p47"/>
          <p:cNvGrpSpPr/>
          <p:nvPr/>
        </p:nvGrpSpPr>
        <p:grpSpPr>
          <a:xfrm>
            <a:off x="7516069" y="3379458"/>
            <a:ext cx="324814" cy="273367"/>
            <a:chOff x="2993135" y="6306311"/>
            <a:chExt cx="422275" cy="364490"/>
          </a:xfrm>
        </p:grpSpPr>
        <p:sp>
          <p:nvSpPr>
            <p:cNvPr id="403" name="Google Shape;403;p47"/>
            <p:cNvSpPr/>
            <p:nvPr/>
          </p:nvSpPr>
          <p:spPr>
            <a:xfrm>
              <a:off x="2993135" y="6306311"/>
              <a:ext cx="422275" cy="364490"/>
            </a:xfrm>
            <a:custGeom>
              <a:rect b="b" l="l" r="r" t="t"/>
              <a:pathLst>
                <a:path extrusionOk="0" h="364490" w="422275">
                  <a:moveTo>
                    <a:pt x="422148" y="0"/>
                  </a:moveTo>
                  <a:lnTo>
                    <a:pt x="0" y="0"/>
                  </a:lnTo>
                  <a:lnTo>
                    <a:pt x="0" y="364236"/>
                  </a:lnTo>
                  <a:lnTo>
                    <a:pt x="422148" y="364236"/>
                  </a:lnTo>
                  <a:lnTo>
                    <a:pt x="422148" y="0"/>
                  </a:lnTo>
                  <a:close/>
                </a:path>
              </a:pathLst>
            </a:custGeom>
            <a:solidFill>
              <a:srgbClr val="EC7C3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04" name="Google Shape;404;p47"/>
            <p:cNvSpPr/>
            <p:nvPr/>
          </p:nvSpPr>
          <p:spPr>
            <a:xfrm>
              <a:off x="2993135" y="6306311"/>
              <a:ext cx="422275" cy="364490"/>
            </a:xfrm>
            <a:custGeom>
              <a:rect b="b" l="l" r="r" t="t"/>
              <a:pathLst>
                <a:path extrusionOk="0" h="364490" w="422275">
                  <a:moveTo>
                    <a:pt x="0" y="364236"/>
                  </a:moveTo>
                  <a:lnTo>
                    <a:pt x="422148" y="364236"/>
                  </a:lnTo>
                  <a:lnTo>
                    <a:pt x="422148" y="0"/>
                  </a:lnTo>
                  <a:lnTo>
                    <a:pt x="0" y="0"/>
                  </a:lnTo>
                  <a:lnTo>
                    <a:pt x="0" y="364236"/>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405" name="Google Shape;405;p47"/>
          <p:cNvGrpSpPr/>
          <p:nvPr/>
        </p:nvGrpSpPr>
        <p:grpSpPr>
          <a:xfrm>
            <a:off x="7097572" y="2622792"/>
            <a:ext cx="324814" cy="273367"/>
            <a:chOff x="2449067" y="5297423"/>
            <a:chExt cx="422275" cy="364489"/>
          </a:xfrm>
        </p:grpSpPr>
        <p:sp>
          <p:nvSpPr>
            <p:cNvPr id="406" name="Google Shape;406;p47"/>
            <p:cNvSpPr/>
            <p:nvPr/>
          </p:nvSpPr>
          <p:spPr>
            <a:xfrm>
              <a:off x="2449067" y="5297423"/>
              <a:ext cx="422275" cy="364489"/>
            </a:xfrm>
            <a:custGeom>
              <a:rect b="b" l="l" r="r" t="t"/>
              <a:pathLst>
                <a:path extrusionOk="0" h="364489" w="422275">
                  <a:moveTo>
                    <a:pt x="422148" y="0"/>
                  </a:moveTo>
                  <a:lnTo>
                    <a:pt x="0" y="0"/>
                  </a:lnTo>
                  <a:lnTo>
                    <a:pt x="0" y="364235"/>
                  </a:lnTo>
                  <a:lnTo>
                    <a:pt x="422148" y="364235"/>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07" name="Google Shape;407;p47"/>
            <p:cNvSpPr/>
            <p:nvPr/>
          </p:nvSpPr>
          <p:spPr>
            <a:xfrm>
              <a:off x="2449067" y="5297423"/>
              <a:ext cx="422275" cy="364489"/>
            </a:xfrm>
            <a:custGeom>
              <a:rect b="b" l="l" r="r" t="t"/>
              <a:pathLst>
                <a:path extrusionOk="0" h="364489" w="422275">
                  <a:moveTo>
                    <a:pt x="0" y="364235"/>
                  </a:moveTo>
                  <a:lnTo>
                    <a:pt x="422148" y="364235"/>
                  </a:lnTo>
                  <a:lnTo>
                    <a:pt x="422148" y="0"/>
                  </a:lnTo>
                  <a:lnTo>
                    <a:pt x="0" y="0"/>
                  </a:lnTo>
                  <a:lnTo>
                    <a:pt x="0" y="364235"/>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408" name="Google Shape;408;p47"/>
          <p:cNvGrpSpPr/>
          <p:nvPr/>
        </p:nvGrpSpPr>
        <p:grpSpPr>
          <a:xfrm>
            <a:off x="7516069" y="2622792"/>
            <a:ext cx="324814" cy="273367"/>
            <a:chOff x="2993135" y="5297423"/>
            <a:chExt cx="422275" cy="364489"/>
          </a:xfrm>
        </p:grpSpPr>
        <p:sp>
          <p:nvSpPr>
            <p:cNvPr id="409" name="Google Shape;409;p47"/>
            <p:cNvSpPr/>
            <p:nvPr/>
          </p:nvSpPr>
          <p:spPr>
            <a:xfrm>
              <a:off x="2993135" y="5297423"/>
              <a:ext cx="422275" cy="364489"/>
            </a:xfrm>
            <a:custGeom>
              <a:rect b="b" l="l" r="r" t="t"/>
              <a:pathLst>
                <a:path extrusionOk="0" h="364489" w="422275">
                  <a:moveTo>
                    <a:pt x="422148" y="0"/>
                  </a:moveTo>
                  <a:lnTo>
                    <a:pt x="0" y="0"/>
                  </a:lnTo>
                  <a:lnTo>
                    <a:pt x="0" y="364235"/>
                  </a:lnTo>
                  <a:lnTo>
                    <a:pt x="422148" y="364235"/>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10" name="Google Shape;410;p47"/>
            <p:cNvSpPr/>
            <p:nvPr/>
          </p:nvSpPr>
          <p:spPr>
            <a:xfrm>
              <a:off x="2993135" y="5297423"/>
              <a:ext cx="422275" cy="364489"/>
            </a:xfrm>
            <a:custGeom>
              <a:rect b="b" l="l" r="r" t="t"/>
              <a:pathLst>
                <a:path extrusionOk="0" h="364489" w="422275">
                  <a:moveTo>
                    <a:pt x="0" y="364235"/>
                  </a:moveTo>
                  <a:lnTo>
                    <a:pt x="422148" y="364235"/>
                  </a:lnTo>
                  <a:lnTo>
                    <a:pt x="422148" y="0"/>
                  </a:lnTo>
                  <a:lnTo>
                    <a:pt x="0" y="0"/>
                  </a:lnTo>
                  <a:lnTo>
                    <a:pt x="0" y="364235"/>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411" name="Google Shape;411;p47"/>
          <p:cNvGrpSpPr/>
          <p:nvPr/>
        </p:nvGrpSpPr>
        <p:grpSpPr>
          <a:xfrm>
            <a:off x="7097572" y="3379458"/>
            <a:ext cx="324814" cy="273367"/>
            <a:chOff x="2449067" y="6306311"/>
            <a:chExt cx="422275" cy="364490"/>
          </a:xfrm>
        </p:grpSpPr>
        <p:sp>
          <p:nvSpPr>
            <p:cNvPr id="412" name="Google Shape;412;p47"/>
            <p:cNvSpPr/>
            <p:nvPr/>
          </p:nvSpPr>
          <p:spPr>
            <a:xfrm>
              <a:off x="2449067" y="6306311"/>
              <a:ext cx="422275" cy="364490"/>
            </a:xfrm>
            <a:custGeom>
              <a:rect b="b" l="l" r="r" t="t"/>
              <a:pathLst>
                <a:path extrusionOk="0" h="364490" w="422275">
                  <a:moveTo>
                    <a:pt x="422148" y="0"/>
                  </a:moveTo>
                  <a:lnTo>
                    <a:pt x="0" y="0"/>
                  </a:lnTo>
                  <a:lnTo>
                    <a:pt x="0" y="364236"/>
                  </a:lnTo>
                  <a:lnTo>
                    <a:pt x="422148" y="364236"/>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13" name="Google Shape;413;p47"/>
            <p:cNvSpPr/>
            <p:nvPr/>
          </p:nvSpPr>
          <p:spPr>
            <a:xfrm>
              <a:off x="2449067" y="6306311"/>
              <a:ext cx="422275" cy="364490"/>
            </a:xfrm>
            <a:custGeom>
              <a:rect b="b" l="l" r="r" t="t"/>
              <a:pathLst>
                <a:path extrusionOk="0" h="364490" w="422275">
                  <a:moveTo>
                    <a:pt x="0" y="364236"/>
                  </a:moveTo>
                  <a:lnTo>
                    <a:pt x="422148" y="364236"/>
                  </a:lnTo>
                  <a:lnTo>
                    <a:pt x="422148" y="0"/>
                  </a:lnTo>
                  <a:lnTo>
                    <a:pt x="0" y="0"/>
                  </a:lnTo>
                  <a:lnTo>
                    <a:pt x="0" y="364236"/>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414" name="Google Shape;414;p47"/>
          <p:cNvGrpSpPr/>
          <p:nvPr/>
        </p:nvGrpSpPr>
        <p:grpSpPr>
          <a:xfrm>
            <a:off x="7516069" y="3001125"/>
            <a:ext cx="324814" cy="273367"/>
            <a:chOff x="2993135" y="5801867"/>
            <a:chExt cx="422275" cy="364489"/>
          </a:xfrm>
        </p:grpSpPr>
        <p:sp>
          <p:nvSpPr>
            <p:cNvPr id="415" name="Google Shape;415;p47"/>
            <p:cNvSpPr/>
            <p:nvPr/>
          </p:nvSpPr>
          <p:spPr>
            <a:xfrm>
              <a:off x="2993135" y="5801867"/>
              <a:ext cx="422275" cy="364489"/>
            </a:xfrm>
            <a:custGeom>
              <a:rect b="b" l="l" r="r" t="t"/>
              <a:pathLst>
                <a:path extrusionOk="0" h="364489" w="422275">
                  <a:moveTo>
                    <a:pt x="422148" y="0"/>
                  </a:moveTo>
                  <a:lnTo>
                    <a:pt x="0" y="0"/>
                  </a:lnTo>
                  <a:lnTo>
                    <a:pt x="0" y="364235"/>
                  </a:lnTo>
                  <a:lnTo>
                    <a:pt x="422148" y="364235"/>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16" name="Google Shape;416;p47"/>
            <p:cNvSpPr/>
            <p:nvPr/>
          </p:nvSpPr>
          <p:spPr>
            <a:xfrm>
              <a:off x="2993135" y="5801867"/>
              <a:ext cx="422275" cy="364489"/>
            </a:xfrm>
            <a:custGeom>
              <a:rect b="b" l="l" r="r" t="t"/>
              <a:pathLst>
                <a:path extrusionOk="0" h="364489" w="422275">
                  <a:moveTo>
                    <a:pt x="0" y="364235"/>
                  </a:moveTo>
                  <a:lnTo>
                    <a:pt x="422148" y="364235"/>
                  </a:lnTo>
                  <a:lnTo>
                    <a:pt x="422148" y="0"/>
                  </a:lnTo>
                  <a:lnTo>
                    <a:pt x="0" y="0"/>
                  </a:lnTo>
                  <a:lnTo>
                    <a:pt x="0" y="364235"/>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417" name="Google Shape;417;p47"/>
          <p:cNvSpPr txBox="1"/>
          <p:nvPr/>
        </p:nvSpPr>
        <p:spPr>
          <a:xfrm>
            <a:off x="6548969" y="3971525"/>
            <a:ext cx="741900" cy="179100"/>
          </a:xfrm>
          <a:prstGeom prst="rect">
            <a:avLst/>
          </a:prstGeom>
          <a:noFill/>
          <a:ln>
            <a:noFill/>
          </a:ln>
        </p:spPr>
        <p:txBody>
          <a:bodyPr anchorCtr="0" anchor="t" bIns="0" lIns="0" spcFirstLastPara="1" rIns="0" wrap="square" tIns="9700">
            <a:spAutoFit/>
          </a:bodyPr>
          <a:lstStyle/>
          <a:p>
            <a:pPr indent="0" lvl="0" marL="12700" rtl="0" algn="l">
              <a:lnSpc>
                <a:spcPct val="100000"/>
              </a:lnSpc>
              <a:spcBef>
                <a:spcPts val="0"/>
              </a:spcBef>
              <a:spcAft>
                <a:spcPts val="0"/>
              </a:spcAft>
              <a:buNone/>
            </a:pPr>
            <a:r>
              <a:rPr lang="en" sz="1100">
                <a:latin typeface="Calibri"/>
                <a:ea typeface="Calibri"/>
                <a:cs typeface="Calibri"/>
                <a:sym typeface="Calibri"/>
              </a:rPr>
              <a:t>Training Fold</a:t>
            </a:r>
            <a:endParaRPr sz="1100">
              <a:latin typeface="Calibri"/>
              <a:ea typeface="Calibri"/>
              <a:cs typeface="Calibri"/>
              <a:sym typeface="Calibri"/>
            </a:endParaRPr>
          </a:p>
        </p:txBody>
      </p:sp>
      <p:sp>
        <p:nvSpPr>
          <p:cNvPr id="418" name="Google Shape;418;p47"/>
          <p:cNvSpPr txBox="1"/>
          <p:nvPr/>
        </p:nvSpPr>
        <p:spPr>
          <a:xfrm>
            <a:off x="6491527" y="4350049"/>
            <a:ext cx="857400" cy="179100"/>
          </a:xfrm>
          <a:prstGeom prst="rect">
            <a:avLst/>
          </a:prstGeom>
          <a:noFill/>
          <a:ln>
            <a:noFill/>
          </a:ln>
        </p:spPr>
        <p:txBody>
          <a:bodyPr anchorCtr="0" anchor="t" bIns="0" lIns="0" spcFirstLastPara="1" rIns="0" wrap="square" tIns="9700">
            <a:spAutoFit/>
          </a:bodyPr>
          <a:lstStyle/>
          <a:p>
            <a:pPr indent="0" lvl="0" marL="12700" rtl="0" algn="l">
              <a:lnSpc>
                <a:spcPct val="100000"/>
              </a:lnSpc>
              <a:spcBef>
                <a:spcPts val="0"/>
              </a:spcBef>
              <a:spcAft>
                <a:spcPts val="0"/>
              </a:spcAft>
              <a:buNone/>
            </a:pPr>
            <a:r>
              <a:rPr lang="en" sz="1100">
                <a:latin typeface="Calibri"/>
                <a:ea typeface="Calibri"/>
                <a:cs typeface="Calibri"/>
                <a:sym typeface="Calibri"/>
              </a:rPr>
              <a:t>Validation Fold</a:t>
            </a:r>
            <a:endParaRPr sz="1100">
              <a:latin typeface="Calibri"/>
              <a:ea typeface="Calibri"/>
              <a:cs typeface="Calibri"/>
              <a:sym typeface="Calibri"/>
            </a:endParaRPr>
          </a:p>
        </p:txBody>
      </p:sp>
      <p:grpSp>
        <p:nvGrpSpPr>
          <p:cNvPr id="419" name="Google Shape;419;p47"/>
          <p:cNvGrpSpPr/>
          <p:nvPr/>
        </p:nvGrpSpPr>
        <p:grpSpPr>
          <a:xfrm>
            <a:off x="5909360" y="4297184"/>
            <a:ext cx="324814" cy="273367"/>
            <a:chOff x="3735323" y="4792979"/>
            <a:chExt cx="422275" cy="364489"/>
          </a:xfrm>
        </p:grpSpPr>
        <p:sp>
          <p:nvSpPr>
            <p:cNvPr id="420" name="Google Shape;420;p47"/>
            <p:cNvSpPr/>
            <p:nvPr/>
          </p:nvSpPr>
          <p:spPr>
            <a:xfrm>
              <a:off x="3735323" y="4792979"/>
              <a:ext cx="422275" cy="364489"/>
            </a:xfrm>
            <a:custGeom>
              <a:rect b="b" l="l" r="r" t="t"/>
              <a:pathLst>
                <a:path extrusionOk="0" h="364489" w="422275">
                  <a:moveTo>
                    <a:pt x="422148" y="0"/>
                  </a:moveTo>
                  <a:lnTo>
                    <a:pt x="0" y="0"/>
                  </a:lnTo>
                  <a:lnTo>
                    <a:pt x="0" y="364236"/>
                  </a:lnTo>
                  <a:lnTo>
                    <a:pt x="422148" y="364236"/>
                  </a:lnTo>
                  <a:lnTo>
                    <a:pt x="422148" y="0"/>
                  </a:lnTo>
                  <a:close/>
                </a:path>
              </a:pathLst>
            </a:custGeom>
            <a:solidFill>
              <a:srgbClr val="EC7C3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21" name="Google Shape;421;p47"/>
            <p:cNvSpPr/>
            <p:nvPr/>
          </p:nvSpPr>
          <p:spPr>
            <a:xfrm>
              <a:off x="3735323" y="4792979"/>
              <a:ext cx="422275" cy="364489"/>
            </a:xfrm>
            <a:custGeom>
              <a:rect b="b" l="l" r="r" t="t"/>
              <a:pathLst>
                <a:path extrusionOk="0" h="364489" w="422275">
                  <a:moveTo>
                    <a:pt x="0" y="364236"/>
                  </a:moveTo>
                  <a:lnTo>
                    <a:pt x="422148" y="364236"/>
                  </a:lnTo>
                  <a:lnTo>
                    <a:pt x="422148" y="0"/>
                  </a:lnTo>
                  <a:lnTo>
                    <a:pt x="0" y="0"/>
                  </a:lnTo>
                  <a:lnTo>
                    <a:pt x="0" y="364236"/>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422" name="Google Shape;422;p47"/>
          <p:cNvGrpSpPr/>
          <p:nvPr/>
        </p:nvGrpSpPr>
        <p:grpSpPr>
          <a:xfrm>
            <a:off x="5909360" y="3918851"/>
            <a:ext cx="324814" cy="273367"/>
            <a:chOff x="3735323" y="4288535"/>
            <a:chExt cx="422275" cy="364489"/>
          </a:xfrm>
        </p:grpSpPr>
        <p:sp>
          <p:nvSpPr>
            <p:cNvPr id="423" name="Google Shape;423;p47"/>
            <p:cNvSpPr/>
            <p:nvPr/>
          </p:nvSpPr>
          <p:spPr>
            <a:xfrm>
              <a:off x="3735323" y="4288535"/>
              <a:ext cx="422275" cy="364489"/>
            </a:xfrm>
            <a:custGeom>
              <a:rect b="b" l="l" r="r" t="t"/>
              <a:pathLst>
                <a:path extrusionOk="0" h="364489" w="422275">
                  <a:moveTo>
                    <a:pt x="422148" y="0"/>
                  </a:moveTo>
                  <a:lnTo>
                    <a:pt x="0" y="0"/>
                  </a:lnTo>
                  <a:lnTo>
                    <a:pt x="0" y="364236"/>
                  </a:lnTo>
                  <a:lnTo>
                    <a:pt x="422148" y="364236"/>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24" name="Google Shape;424;p47"/>
            <p:cNvSpPr/>
            <p:nvPr/>
          </p:nvSpPr>
          <p:spPr>
            <a:xfrm>
              <a:off x="3735323" y="4288535"/>
              <a:ext cx="422275" cy="364489"/>
            </a:xfrm>
            <a:custGeom>
              <a:rect b="b" l="l" r="r" t="t"/>
              <a:pathLst>
                <a:path extrusionOk="0" h="364489" w="422275">
                  <a:moveTo>
                    <a:pt x="0" y="364236"/>
                  </a:moveTo>
                  <a:lnTo>
                    <a:pt x="422148" y="364236"/>
                  </a:lnTo>
                  <a:lnTo>
                    <a:pt x="422148" y="0"/>
                  </a:lnTo>
                  <a:lnTo>
                    <a:pt x="0" y="0"/>
                  </a:lnTo>
                  <a:lnTo>
                    <a:pt x="0" y="364236"/>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425" name="Google Shape;425;p47"/>
          <p:cNvSpPr txBox="1"/>
          <p:nvPr/>
        </p:nvSpPr>
        <p:spPr>
          <a:xfrm>
            <a:off x="5909350" y="148467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5-fold Cross Validation</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48"/>
          <p:cNvPicPr preferRelativeResize="0"/>
          <p:nvPr/>
        </p:nvPicPr>
        <p:blipFill rotWithShape="1">
          <a:blip r:embed="rId3">
            <a:alphaModFix/>
          </a:blip>
          <a:srcRect b="0" l="0" r="0" t="0"/>
          <a:stretch/>
        </p:blipFill>
        <p:spPr>
          <a:xfrm>
            <a:off x="7171651" y="211700"/>
            <a:ext cx="1821550" cy="445025"/>
          </a:xfrm>
          <a:prstGeom prst="rect">
            <a:avLst/>
          </a:prstGeom>
          <a:noFill/>
          <a:ln>
            <a:noFill/>
          </a:ln>
        </p:spPr>
      </p:pic>
      <p:sp>
        <p:nvSpPr>
          <p:cNvPr id="431" name="Google Shape;431;p48"/>
          <p:cNvSpPr txBox="1"/>
          <p:nvPr>
            <p:ph type="title"/>
          </p:nvPr>
        </p:nvSpPr>
        <p:spPr>
          <a:xfrm>
            <a:off x="311700" y="445025"/>
            <a:ext cx="8520600" cy="121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800"/>
              <a:t>Evaluation Method</a:t>
            </a:r>
            <a:endParaRPr sz="2800"/>
          </a:p>
          <a:p>
            <a:pPr indent="0" lvl="0" marL="0" rtl="0" algn="l">
              <a:lnSpc>
                <a:spcPct val="100000"/>
              </a:lnSpc>
              <a:spcBef>
                <a:spcPts val="0"/>
              </a:spcBef>
              <a:spcAft>
                <a:spcPts val="0"/>
              </a:spcAft>
              <a:buSzPts val="1100"/>
              <a:buNone/>
            </a:pPr>
            <a:r>
              <a:rPr lang="en" sz="2800">
                <a:solidFill>
                  <a:schemeClr val="lt1"/>
                </a:solidFill>
                <a:highlight>
                  <a:schemeClr val="dk2"/>
                </a:highlight>
              </a:rPr>
              <a:t>Cross Validation</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b="1"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p:txBody>
      </p:sp>
      <p:grpSp>
        <p:nvGrpSpPr>
          <p:cNvPr id="432" name="Google Shape;432;p48"/>
          <p:cNvGrpSpPr/>
          <p:nvPr/>
        </p:nvGrpSpPr>
        <p:grpSpPr>
          <a:xfrm>
            <a:off x="3670349" y="3042666"/>
            <a:ext cx="324814" cy="272415"/>
            <a:chOff x="4771644" y="4056888"/>
            <a:chExt cx="422275" cy="363220"/>
          </a:xfrm>
        </p:grpSpPr>
        <p:sp>
          <p:nvSpPr>
            <p:cNvPr id="433" name="Google Shape;433;p48"/>
            <p:cNvSpPr/>
            <p:nvPr/>
          </p:nvSpPr>
          <p:spPr>
            <a:xfrm>
              <a:off x="4771644" y="4056888"/>
              <a:ext cx="422275" cy="363220"/>
            </a:xfrm>
            <a:custGeom>
              <a:rect b="b" l="l" r="r" t="t"/>
              <a:pathLst>
                <a:path extrusionOk="0" h="363220" w="422275">
                  <a:moveTo>
                    <a:pt x="422148" y="0"/>
                  </a:moveTo>
                  <a:lnTo>
                    <a:pt x="0" y="0"/>
                  </a:lnTo>
                  <a:lnTo>
                    <a:pt x="0" y="362712"/>
                  </a:lnTo>
                  <a:lnTo>
                    <a:pt x="422148" y="362712"/>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34" name="Google Shape;434;p48"/>
            <p:cNvSpPr/>
            <p:nvPr/>
          </p:nvSpPr>
          <p:spPr>
            <a:xfrm>
              <a:off x="4771644" y="4056888"/>
              <a:ext cx="422275" cy="363220"/>
            </a:xfrm>
            <a:custGeom>
              <a:rect b="b" l="l" r="r" t="t"/>
              <a:pathLst>
                <a:path extrusionOk="0" h="363220" w="422275">
                  <a:moveTo>
                    <a:pt x="0" y="362712"/>
                  </a:moveTo>
                  <a:lnTo>
                    <a:pt x="422148" y="362712"/>
                  </a:lnTo>
                  <a:lnTo>
                    <a:pt x="422148" y="0"/>
                  </a:lnTo>
                  <a:lnTo>
                    <a:pt x="0" y="0"/>
                  </a:lnTo>
                  <a:lnTo>
                    <a:pt x="0" y="362712"/>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435" name="Google Shape;435;p48"/>
          <p:cNvGrpSpPr/>
          <p:nvPr/>
        </p:nvGrpSpPr>
        <p:grpSpPr>
          <a:xfrm>
            <a:off x="3251851" y="3042666"/>
            <a:ext cx="324814" cy="272415"/>
            <a:chOff x="4227576" y="4056888"/>
            <a:chExt cx="422275" cy="363220"/>
          </a:xfrm>
        </p:grpSpPr>
        <p:sp>
          <p:nvSpPr>
            <p:cNvPr id="436" name="Google Shape;436;p48"/>
            <p:cNvSpPr/>
            <p:nvPr/>
          </p:nvSpPr>
          <p:spPr>
            <a:xfrm>
              <a:off x="4227576" y="4056888"/>
              <a:ext cx="422275" cy="363220"/>
            </a:xfrm>
            <a:custGeom>
              <a:rect b="b" l="l" r="r" t="t"/>
              <a:pathLst>
                <a:path extrusionOk="0" h="363220" w="422275">
                  <a:moveTo>
                    <a:pt x="422148" y="0"/>
                  </a:moveTo>
                  <a:lnTo>
                    <a:pt x="0" y="0"/>
                  </a:lnTo>
                  <a:lnTo>
                    <a:pt x="0" y="362712"/>
                  </a:lnTo>
                  <a:lnTo>
                    <a:pt x="422148" y="362712"/>
                  </a:lnTo>
                  <a:lnTo>
                    <a:pt x="422148" y="0"/>
                  </a:lnTo>
                  <a:close/>
                </a:path>
              </a:pathLst>
            </a:custGeom>
            <a:solidFill>
              <a:srgbClr val="EC7C3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37" name="Google Shape;437;p48"/>
            <p:cNvSpPr/>
            <p:nvPr/>
          </p:nvSpPr>
          <p:spPr>
            <a:xfrm>
              <a:off x="4227576" y="4056888"/>
              <a:ext cx="422275" cy="363220"/>
            </a:xfrm>
            <a:custGeom>
              <a:rect b="b" l="l" r="r" t="t"/>
              <a:pathLst>
                <a:path extrusionOk="0" h="363220" w="422275">
                  <a:moveTo>
                    <a:pt x="0" y="362712"/>
                  </a:moveTo>
                  <a:lnTo>
                    <a:pt x="422148" y="362712"/>
                  </a:lnTo>
                  <a:lnTo>
                    <a:pt x="422148" y="0"/>
                  </a:lnTo>
                  <a:lnTo>
                    <a:pt x="0" y="0"/>
                  </a:lnTo>
                  <a:lnTo>
                    <a:pt x="0" y="362712"/>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438" name="Google Shape;438;p48"/>
          <p:cNvGrpSpPr/>
          <p:nvPr/>
        </p:nvGrpSpPr>
        <p:grpSpPr>
          <a:xfrm>
            <a:off x="4088845" y="3042666"/>
            <a:ext cx="324814" cy="272415"/>
            <a:chOff x="5315711" y="4056888"/>
            <a:chExt cx="422275" cy="363220"/>
          </a:xfrm>
        </p:grpSpPr>
        <p:sp>
          <p:nvSpPr>
            <p:cNvPr id="439" name="Google Shape;439;p48"/>
            <p:cNvSpPr/>
            <p:nvPr/>
          </p:nvSpPr>
          <p:spPr>
            <a:xfrm>
              <a:off x="5315711" y="4056888"/>
              <a:ext cx="422275" cy="363220"/>
            </a:xfrm>
            <a:custGeom>
              <a:rect b="b" l="l" r="r" t="t"/>
              <a:pathLst>
                <a:path extrusionOk="0" h="363220" w="422275">
                  <a:moveTo>
                    <a:pt x="422148" y="0"/>
                  </a:moveTo>
                  <a:lnTo>
                    <a:pt x="0" y="0"/>
                  </a:lnTo>
                  <a:lnTo>
                    <a:pt x="0" y="362712"/>
                  </a:lnTo>
                  <a:lnTo>
                    <a:pt x="422148" y="362712"/>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40" name="Google Shape;440;p48"/>
            <p:cNvSpPr/>
            <p:nvPr/>
          </p:nvSpPr>
          <p:spPr>
            <a:xfrm>
              <a:off x="5315711" y="4056888"/>
              <a:ext cx="422275" cy="363220"/>
            </a:xfrm>
            <a:custGeom>
              <a:rect b="b" l="l" r="r" t="t"/>
              <a:pathLst>
                <a:path extrusionOk="0" h="363220" w="422275">
                  <a:moveTo>
                    <a:pt x="0" y="362712"/>
                  </a:moveTo>
                  <a:lnTo>
                    <a:pt x="422148" y="362712"/>
                  </a:lnTo>
                  <a:lnTo>
                    <a:pt x="422148" y="0"/>
                  </a:lnTo>
                  <a:lnTo>
                    <a:pt x="0" y="0"/>
                  </a:lnTo>
                  <a:lnTo>
                    <a:pt x="0" y="362712"/>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441" name="Google Shape;441;p48"/>
          <p:cNvGrpSpPr/>
          <p:nvPr/>
        </p:nvGrpSpPr>
        <p:grpSpPr>
          <a:xfrm>
            <a:off x="4507342" y="3042666"/>
            <a:ext cx="324814" cy="272415"/>
            <a:chOff x="5859779" y="4056888"/>
            <a:chExt cx="422275" cy="363220"/>
          </a:xfrm>
        </p:grpSpPr>
        <p:sp>
          <p:nvSpPr>
            <p:cNvPr id="442" name="Google Shape;442;p48"/>
            <p:cNvSpPr/>
            <p:nvPr/>
          </p:nvSpPr>
          <p:spPr>
            <a:xfrm>
              <a:off x="5859779" y="4056888"/>
              <a:ext cx="422275" cy="363220"/>
            </a:xfrm>
            <a:custGeom>
              <a:rect b="b" l="l" r="r" t="t"/>
              <a:pathLst>
                <a:path extrusionOk="0" h="363220" w="422275">
                  <a:moveTo>
                    <a:pt x="422148" y="0"/>
                  </a:moveTo>
                  <a:lnTo>
                    <a:pt x="0" y="0"/>
                  </a:lnTo>
                  <a:lnTo>
                    <a:pt x="0" y="362712"/>
                  </a:lnTo>
                  <a:lnTo>
                    <a:pt x="422148" y="362712"/>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43" name="Google Shape;443;p48"/>
            <p:cNvSpPr/>
            <p:nvPr/>
          </p:nvSpPr>
          <p:spPr>
            <a:xfrm>
              <a:off x="5859779" y="4056888"/>
              <a:ext cx="422275" cy="363220"/>
            </a:xfrm>
            <a:custGeom>
              <a:rect b="b" l="l" r="r" t="t"/>
              <a:pathLst>
                <a:path extrusionOk="0" h="363220" w="422275">
                  <a:moveTo>
                    <a:pt x="0" y="362712"/>
                  </a:moveTo>
                  <a:lnTo>
                    <a:pt x="422148" y="362712"/>
                  </a:lnTo>
                  <a:lnTo>
                    <a:pt x="422148" y="0"/>
                  </a:lnTo>
                  <a:lnTo>
                    <a:pt x="0" y="0"/>
                  </a:lnTo>
                  <a:lnTo>
                    <a:pt x="0" y="362712"/>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444" name="Google Shape;444;p48"/>
          <p:cNvGrpSpPr/>
          <p:nvPr/>
        </p:nvGrpSpPr>
        <p:grpSpPr>
          <a:xfrm>
            <a:off x="3251851" y="3420999"/>
            <a:ext cx="324814" cy="272415"/>
            <a:chOff x="4227576" y="4561332"/>
            <a:chExt cx="422275" cy="363220"/>
          </a:xfrm>
        </p:grpSpPr>
        <p:sp>
          <p:nvSpPr>
            <p:cNvPr id="445" name="Google Shape;445;p48"/>
            <p:cNvSpPr/>
            <p:nvPr/>
          </p:nvSpPr>
          <p:spPr>
            <a:xfrm>
              <a:off x="4227576" y="4561332"/>
              <a:ext cx="422275" cy="363220"/>
            </a:xfrm>
            <a:custGeom>
              <a:rect b="b" l="l" r="r" t="t"/>
              <a:pathLst>
                <a:path extrusionOk="0" h="363220" w="422275">
                  <a:moveTo>
                    <a:pt x="422148" y="0"/>
                  </a:moveTo>
                  <a:lnTo>
                    <a:pt x="0" y="0"/>
                  </a:lnTo>
                  <a:lnTo>
                    <a:pt x="0" y="362712"/>
                  </a:lnTo>
                  <a:lnTo>
                    <a:pt x="422148" y="362712"/>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46" name="Google Shape;446;p48"/>
            <p:cNvSpPr/>
            <p:nvPr/>
          </p:nvSpPr>
          <p:spPr>
            <a:xfrm>
              <a:off x="4227576" y="4561332"/>
              <a:ext cx="422275" cy="363220"/>
            </a:xfrm>
            <a:custGeom>
              <a:rect b="b" l="l" r="r" t="t"/>
              <a:pathLst>
                <a:path extrusionOk="0" h="363220" w="422275">
                  <a:moveTo>
                    <a:pt x="0" y="362712"/>
                  </a:moveTo>
                  <a:lnTo>
                    <a:pt x="422148" y="362712"/>
                  </a:lnTo>
                  <a:lnTo>
                    <a:pt x="422148" y="0"/>
                  </a:lnTo>
                  <a:lnTo>
                    <a:pt x="0" y="0"/>
                  </a:lnTo>
                  <a:lnTo>
                    <a:pt x="0" y="362712"/>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447" name="Google Shape;447;p48"/>
          <p:cNvGrpSpPr/>
          <p:nvPr/>
        </p:nvGrpSpPr>
        <p:grpSpPr>
          <a:xfrm>
            <a:off x="4925839" y="3042666"/>
            <a:ext cx="324814" cy="272415"/>
            <a:chOff x="6403847" y="4056888"/>
            <a:chExt cx="422275" cy="363220"/>
          </a:xfrm>
        </p:grpSpPr>
        <p:sp>
          <p:nvSpPr>
            <p:cNvPr id="448" name="Google Shape;448;p48"/>
            <p:cNvSpPr/>
            <p:nvPr/>
          </p:nvSpPr>
          <p:spPr>
            <a:xfrm>
              <a:off x="6403847" y="4056888"/>
              <a:ext cx="422275" cy="363220"/>
            </a:xfrm>
            <a:custGeom>
              <a:rect b="b" l="l" r="r" t="t"/>
              <a:pathLst>
                <a:path extrusionOk="0" h="363220" w="422275">
                  <a:moveTo>
                    <a:pt x="422148" y="0"/>
                  </a:moveTo>
                  <a:lnTo>
                    <a:pt x="0" y="0"/>
                  </a:lnTo>
                  <a:lnTo>
                    <a:pt x="0" y="362712"/>
                  </a:lnTo>
                  <a:lnTo>
                    <a:pt x="422148" y="362712"/>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49" name="Google Shape;449;p48"/>
            <p:cNvSpPr/>
            <p:nvPr/>
          </p:nvSpPr>
          <p:spPr>
            <a:xfrm>
              <a:off x="6403847" y="4056888"/>
              <a:ext cx="422275" cy="363220"/>
            </a:xfrm>
            <a:custGeom>
              <a:rect b="b" l="l" r="r" t="t"/>
              <a:pathLst>
                <a:path extrusionOk="0" h="363220" w="422275">
                  <a:moveTo>
                    <a:pt x="0" y="362712"/>
                  </a:moveTo>
                  <a:lnTo>
                    <a:pt x="422148" y="362712"/>
                  </a:lnTo>
                  <a:lnTo>
                    <a:pt x="422148" y="0"/>
                  </a:lnTo>
                  <a:lnTo>
                    <a:pt x="0" y="0"/>
                  </a:lnTo>
                  <a:lnTo>
                    <a:pt x="0" y="362712"/>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450" name="Google Shape;450;p48"/>
          <p:cNvGrpSpPr/>
          <p:nvPr/>
        </p:nvGrpSpPr>
        <p:grpSpPr>
          <a:xfrm>
            <a:off x="4925839" y="3420999"/>
            <a:ext cx="324814" cy="272415"/>
            <a:chOff x="6403847" y="4561332"/>
            <a:chExt cx="422275" cy="363220"/>
          </a:xfrm>
        </p:grpSpPr>
        <p:sp>
          <p:nvSpPr>
            <p:cNvPr id="451" name="Google Shape;451;p48"/>
            <p:cNvSpPr/>
            <p:nvPr/>
          </p:nvSpPr>
          <p:spPr>
            <a:xfrm>
              <a:off x="6403847" y="4561332"/>
              <a:ext cx="422275" cy="363220"/>
            </a:xfrm>
            <a:custGeom>
              <a:rect b="b" l="l" r="r" t="t"/>
              <a:pathLst>
                <a:path extrusionOk="0" h="363220" w="422275">
                  <a:moveTo>
                    <a:pt x="422148" y="0"/>
                  </a:moveTo>
                  <a:lnTo>
                    <a:pt x="0" y="0"/>
                  </a:lnTo>
                  <a:lnTo>
                    <a:pt x="0" y="362712"/>
                  </a:lnTo>
                  <a:lnTo>
                    <a:pt x="422148" y="362712"/>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52" name="Google Shape;452;p48"/>
            <p:cNvSpPr/>
            <p:nvPr/>
          </p:nvSpPr>
          <p:spPr>
            <a:xfrm>
              <a:off x="6403847" y="4561332"/>
              <a:ext cx="422275" cy="363220"/>
            </a:xfrm>
            <a:custGeom>
              <a:rect b="b" l="l" r="r" t="t"/>
              <a:pathLst>
                <a:path extrusionOk="0" h="363220" w="422275">
                  <a:moveTo>
                    <a:pt x="0" y="362712"/>
                  </a:moveTo>
                  <a:lnTo>
                    <a:pt x="422148" y="362712"/>
                  </a:lnTo>
                  <a:lnTo>
                    <a:pt x="422148" y="0"/>
                  </a:lnTo>
                  <a:lnTo>
                    <a:pt x="0" y="0"/>
                  </a:lnTo>
                  <a:lnTo>
                    <a:pt x="0" y="362712"/>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453" name="Google Shape;453;p48"/>
          <p:cNvGrpSpPr/>
          <p:nvPr/>
        </p:nvGrpSpPr>
        <p:grpSpPr>
          <a:xfrm>
            <a:off x="4507342" y="3420999"/>
            <a:ext cx="324814" cy="272415"/>
            <a:chOff x="5859779" y="4561332"/>
            <a:chExt cx="422275" cy="363220"/>
          </a:xfrm>
        </p:grpSpPr>
        <p:sp>
          <p:nvSpPr>
            <p:cNvPr id="454" name="Google Shape;454;p48"/>
            <p:cNvSpPr/>
            <p:nvPr/>
          </p:nvSpPr>
          <p:spPr>
            <a:xfrm>
              <a:off x="5859779" y="4561332"/>
              <a:ext cx="422275" cy="363220"/>
            </a:xfrm>
            <a:custGeom>
              <a:rect b="b" l="l" r="r" t="t"/>
              <a:pathLst>
                <a:path extrusionOk="0" h="363220" w="422275">
                  <a:moveTo>
                    <a:pt x="422148" y="0"/>
                  </a:moveTo>
                  <a:lnTo>
                    <a:pt x="0" y="0"/>
                  </a:lnTo>
                  <a:lnTo>
                    <a:pt x="0" y="362712"/>
                  </a:lnTo>
                  <a:lnTo>
                    <a:pt x="422148" y="362712"/>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55" name="Google Shape;455;p48"/>
            <p:cNvSpPr/>
            <p:nvPr/>
          </p:nvSpPr>
          <p:spPr>
            <a:xfrm>
              <a:off x="5859779" y="4561332"/>
              <a:ext cx="422275" cy="363220"/>
            </a:xfrm>
            <a:custGeom>
              <a:rect b="b" l="l" r="r" t="t"/>
              <a:pathLst>
                <a:path extrusionOk="0" h="363220" w="422275">
                  <a:moveTo>
                    <a:pt x="0" y="362712"/>
                  </a:moveTo>
                  <a:lnTo>
                    <a:pt x="422148" y="362712"/>
                  </a:lnTo>
                  <a:lnTo>
                    <a:pt x="422148" y="0"/>
                  </a:lnTo>
                  <a:lnTo>
                    <a:pt x="0" y="0"/>
                  </a:lnTo>
                  <a:lnTo>
                    <a:pt x="0" y="362712"/>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456" name="Google Shape;456;p48"/>
          <p:cNvGrpSpPr/>
          <p:nvPr/>
        </p:nvGrpSpPr>
        <p:grpSpPr>
          <a:xfrm>
            <a:off x="4088845" y="3420999"/>
            <a:ext cx="324814" cy="272415"/>
            <a:chOff x="5315711" y="4561332"/>
            <a:chExt cx="422275" cy="363220"/>
          </a:xfrm>
        </p:grpSpPr>
        <p:sp>
          <p:nvSpPr>
            <p:cNvPr id="457" name="Google Shape;457;p48"/>
            <p:cNvSpPr/>
            <p:nvPr/>
          </p:nvSpPr>
          <p:spPr>
            <a:xfrm>
              <a:off x="5315711" y="4561332"/>
              <a:ext cx="422275" cy="363220"/>
            </a:xfrm>
            <a:custGeom>
              <a:rect b="b" l="l" r="r" t="t"/>
              <a:pathLst>
                <a:path extrusionOk="0" h="363220" w="422275">
                  <a:moveTo>
                    <a:pt x="422148" y="0"/>
                  </a:moveTo>
                  <a:lnTo>
                    <a:pt x="0" y="0"/>
                  </a:lnTo>
                  <a:lnTo>
                    <a:pt x="0" y="362712"/>
                  </a:lnTo>
                  <a:lnTo>
                    <a:pt x="422148" y="362712"/>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58" name="Google Shape;458;p48"/>
            <p:cNvSpPr/>
            <p:nvPr/>
          </p:nvSpPr>
          <p:spPr>
            <a:xfrm>
              <a:off x="5315711" y="4561332"/>
              <a:ext cx="422275" cy="363220"/>
            </a:xfrm>
            <a:custGeom>
              <a:rect b="b" l="l" r="r" t="t"/>
              <a:pathLst>
                <a:path extrusionOk="0" h="363220" w="422275">
                  <a:moveTo>
                    <a:pt x="0" y="362712"/>
                  </a:moveTo>
                  <a:lnTo>
                    <a:pt x="422148" y="362712"/>
                  </a:lnTo>
                  <a:lnTo>
                    <a:pt x="422148" y="0"/>
                  </a:lnTo>
                  <a:lnTo>
                    <a:pt x="0" y="0"/>
                  </a:lnTo>
                  <a:lnTo>
                    <a:pt x="0" y="362712"/>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459" name="Google Shape;459;p48"/>
          <p:cNvGrpSpPr/>
          <p:nvPr/>
        </p:nvGrpSpPr>
        <p:grpSpPr>
          <a:xfrm>
            <a:off x="3670349" y="3420999"/>
            <a:ext cx="324814" cy="272415"/>
            <a:chOff x="4771644" y="4561332"/>
            <a:chExt cx="422275" cy="363220"/>
          </a:xfrm>
        </p:grpSpPr>
        <p:sp>
          <p:nvSpPr>
            <p:cNvPr id="460" name="Google Shape;460;p48"/>
            <p:cNvSpPr/>
            <p:nvPr/>
          </p:nvSpPr>
          <p:spPr>
            <a:xfrm>
              <a:off x="4771644" y="4561332"/>
              <a:ext cx="422275" cy="363220"/>
            </a:xfrm>
            <a:custGeom>
              <a:rect b="b" l="l" r="r" t="t"/>
              <a:pathLst>
                <a:path extrusionOk="0" h="363220" w="422275">
                  <a:moveTo>
                    <a:pt x="422148" y="0"/>
                  </a:moveTo>
                  <a:lnTo>
                    <a:pt x="0" y="0"/>
                  </a:lnTo>
                  <a:lnTo>
                    <a:pt x="0" y="362712"/>
                  </a:lnTo>
                  <a:lnTo>
                    <a:pt x="422148" y="362712"/>
                  </a:lnTo>
                  <a:lnTo>
                    <a:pt x="422148" y="0"/>
                  </a:lnTo>
                  <a:close/>
                </a:path>
              </a:pathLst>
            </a:custGeom>
            <a:solidFill>
              <a:srgbClr val="EC7C3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61" name="Google Shape;461;p48"/>
            <p:cNvSpPr/>
            <p:nvPr/>
          </p:nvSpPr>
          <p:spPr>
            <a:xfrm>
              <a:off x="4771644" y="4561332"/>
              <a:ext cx="422275" cy="363220"/>
            </a:xfrm>
            <a:custGeom>
              <a:rect b="b" l="l" r="r" t="t"/>
              <a:pathLst>
                <a:path extrusionOk="0" h="363220" w="422275">
                  <a:moveTo>
                    <a:pt x="0" y="362712"/>
                  </a:moveTo>
                  <a:lnTo>
                    <a:pt x="422148" y="362712"/>
                  </a:lnTo>
                  <a:lnTo>
                    <a:pt x="422148" y="0"/>
                  </a:lnTo>
                  <a:lnTo>
                    <a:pt x="0" y="0"/>
                  </a:lnTo>
                  <a:lnTo>
                    <a:pt x="0" y="362712"/>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462" name="Google Shape;462;p48"/>
          <p:cNvGrpSpPr/>
          <p:nvPr/>
        </p:nvGrpSpPr>
        <p:grpSpPr>
          <a:xfrm>
            <a:off x="3251851" y="3799332"/>
            <a:ext cx="324814" cy="272415"/>
            <a:chOff x="4227576" y="5065776"/>
            <a:chExt cx="422275" cy="363220"/>
          </a:xfrm>
        </p:grpSpPr>
        <p:sp>
          <p:nvSpPr>
            <p:cNvPr id="463" name="Google Shape;463;p48"/>
            <p:cNvSpPr/>
            <p:nvPr/>
          </p:nvSpPr>
          <p:spPr>
            <a:xfrm>
              <a:off x="4227576" y="5065776"/>
              <a:ext cx="422275" cy="363220"/>
            </a:xfrm>
            <a:custGeom>
              <a:rect b="b" l="l" r="r" t="t"/>
              <a:pathLst>
                <a:path extrusionOk="0" h="363220" w="422275">
                  <a:moveTo>
                    <a:pt x="422148" y="0"/>
                  </a:moveTo>
                  <a:lnTo>
                    <a:pt x="0" y="0"/>
                  </a:lnTo>
                  <a:lnTo>
                    <a:pt x="0" y="362712"/>
                  </a:lnTo>
                  <a:lnTo>
                    <a:pt x="422148" y="362712"/>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64" name="Google Shape;464;p48"/>
            <p:cNvSpPr/>
            <p:nvPr/>
          </p:nvSpPr>
          <p:spPr>
            <a:xfrm>
              <a:off x="4227576" y="5065776"/>
              <a:ext cx="422275" cy="363220"/>
            </a:xfrm>
            <a:custGeom>
              <a:rect b="b" l="l" r="r" t="t"/>
              <a:pathLst>
                <a:path extrusionOk="0" h="363220" w="422275">
                  <a:moveTo>
                    <a:pt x="0" y="362712"/>
                  </a:moveTo>
                  <a:lnTo>
                    <a:pt x="422148" y="362712"/>
                  </a:lnTo>
                  <a:lnTo>
                    <a:pt x="422148" y="0"/>
                  </a:lnTo>
                  <a:lnTo>
                    <a:pt x="0" y="0"/>
                  </a:lnTo>
                  <a:lnTo>
                    <a:pt x="0" y="362712"/>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465" name="Google Shape;465;p48"/>
          <p:cNvGrpSpPr/>
          <p:nvPr/>
        </p:nvGrpSpPr>
        <p:grpSpPr>
          <a:xfrm>
            <a:off x="3251851" y="4177665"/>
            <a:ext cx="324814" cy="272415"/>
            <a:chOff x="4227576" y="5570220"/>
            <a:chExt cx="422275" cy="363220"/>
          </a:xfrm>
        </p:grpSpPr>
        <p:sp>
          <p:nvSpPr>
            <p:cNvPr id="466" name="Google Shape;466;p48"/>
            <p:cNvSpPr/>
            <p:nvPr/>
          </p:nvSpPr>
          <p:spPr>
            <a:xfrm>
              <a:off x="4227576" y="5570220"/>
              <a:ext cx="422275" cy="363220"/>
            </a:xfrm>
            <a:custGeom>
              <a:rect b="b" l="l" r="r" t="t"/>
              <a:pathLst>
                <a:path extrusionOk="0" h="363220" w="422275">
                  <a:moveTo>
                    <a:pt x="422148" y="0"/>
                  </a:moveTo>
                  <a:lnTo>
                    <a:pt x="0" y="0"/>
                  </a:lnTo>
                  <a:lnTo>
                    <a:pt x="0" y="362711"/>
                  </a:lnTo>
                  <a:lnTo>
                    <a:pt x="422148" y="362711"/>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67" name="Google Shape;467;p48"/>
            <p:cNvSpPr/>
            <p:nvPr/>
          </p:nvSpPr>
          <p:spPr>
            <a:xfrm>
              <a:off x="4227576" y="5570220"/>
              <a:ext cx="422275" cy="363220"/>
            </a:xfrm>
            <a:custGeom>
              <a:rect b="b" l="l" r="r" t="t"/>
              <a:pathLst>
                <a:path extrusionOk="0" h="363220" w="422275">
                  <a:moveTo>
                    <a:pt x="0" y="362711"/>
                  </a:moveTo>
                  <a:lnTo>
                    <a:pt x="422148" y="362711"/>
                  </a:lnTo>
                  <a:lnTo>
                    <a:pt x="422148" y="0"/>
                  </a:lnTo>
                  <a:lnTo>
                    <a:pt x="0" y="0"/>
                  </a:lnTo>
                  <a:lnTo>
                    <a:pt x="0" y="362711"/>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468" name="Google Shape;468;p48"/>
          <p:cNvGrpSpPr/>
          <p:nvPr/>
        </p:nvGrpSpPr>
        <p:grpSpPr>
          <a:xfrm>
            <a:off x="3670349" y="3799332"/>
            <a:ext cx="324814" cy="272415"/>
            <a:chOff x="4771644" y="5065776"/>
            <a:chExt cx="422275" cy="363220"/>
          </a:xfrm>
        </p:grpSpPr>
        <p:sp>
          <p:nvSpPr>
            <p:cNvPr id="469" name="Google Shape;469;p48"/>
            <p:cNvSpPr/>
            <p:nvPr/>
          </p:nvSpPr>
          <p:spPr>
            <a:xfrm>
              <a:off x="4771644" y="5065776"/>
              <a:ext cx="422275" cy="363220"/>
            </a:xfrm>
            <a:custGeom>
              <a:rect b="b" l="l" r="r" t="t"/>
              <a:pathLst>
                <a:path extrusionOk="0" h="363220" w="422275">
                  <a:moveTo>
                    <a:pt x="422148" y="0"/>
                  </a:moveTo>
                  <a:lnTo>
                    <a:pt x="0" y="0"/>
                  </a:lnTo>
                  <a:lnTo>
                    <a:pt x="0" y="362712"/>
                  </a:lnTo>
                  <a:lnTo>
                    <a:pt x="422148" y="362712"/>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70" name="Google Shape;470;p48"/>
            <p:cNvSpPr/>
            <p:nvPr/>
          </p:nvSpPr>
          <p:spPr>
            <a:xfrm>
              <a:off x="4771644" y="5065776"/>
              <a:ext cx="422275" cy="363220"/>
            </a:xfrm>
            <a:custGeom>
              <a:rect b="b" l="l" r="r" t="t"/>
              <a:pathLst>
                <a:path extrusionOk="0" h="363220" w="422275">
                  <a:moveTo>
                    <a:pt x="0" y="362712"/>
                  </a:moveTo>
                  <a:lnTo>
                    <a:pt x="422148" y="362712"/>
                  </a:lnTo>
                  <a:lnTo>
                    <a:pt x="422148" y="0"/>
                  </a:lnTo>
                  <a:lnTo>
                    <a:pt x="0" y="0"/>
                  </a:lnTo>
                  <a:lnTo>
                    <a:pt x="0" y="362712"/>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471" name="Google Shape;471;p48"/>
          <p:cNvGrpSpPr/>
          <p:nvPr/>
        </p:nvGrpSpPr>
        <p:grpSpPr>
          <a:xfrm>
            <a:off x="3670349" y="4177665"/>
            <a:ext cx="324814" cy="272415"/>
            <a:chOff x="4771644" y="5570220"/>
            <a:chExt cx="422275" cy="363220"/>
          </a:xfrm>
        </p:grpSpPr>
        <p:sp>
          <p:nvSpPr>
            <p:cNvPr id="472" name="Google Shape;472;p48"/>
            <p:cNvSpPr/>
            <p:nvPr/>
          </p:nvSpPr>
          <p:spPr>
            <a:xfrm>
              <a:off x="4771644" y="5570220"/>
              <a:ext cx="422275" cy="363220"/>
            </a:xfrm>
            <a:custGeom>
              <a:rect b="b" l="l" r="r" t="t"/>
              <a:pathLst>
                <a:path extrusionOk="0" h="363220" w="422275">
                  <a:moveTo>
                    <a:pt x="422148" y="0"/>
                  </a:moveTo>
                  <a:lnTo>
                    <a:pt x="0" y="0"/>
                  </a:lnTo>
                  <a:lnTo>
                    <a:pt x="0" y="362711"/>
                  </a:lnTo>
                  <a:lnTo>
                    <a:pt x="422148" y="362711"/>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73" name="Google Shape;473;p48"/>
            <p:cNvSpPr/>
            <p:nvPr/>
          </p:nvSpPr>
          <p:spPr>
            <a:xfrm>
              <a:off x="4771644" y="5570220"/>
              <a:ext cx="422275" cy="363220"/>
            </a:xfrm>
            <a:custGeom>
              <a:rect b="b" l="l" r="r" t="t"/>
              <a:pathLst>
                <a:path extrusionOk="0" h="363220" w="422275">
                  <a:moveTo>
                    <a:pt x="0" y="362711"/>
                  </a:moveTo>
                  <a:lnTo>
                    <a:pt x="422148" y="362711"/>
                  </a:lnTo>
                  <a:lnTo>
                    <a:pt x="422148" y="0"/>
                  </a:lnTo>
                  <a:lnTo>
                    <a:pt x="0" y="0"/>
                  </a:lnTo>
                  <a:lnTo>
                    <a:pt x="0" y="362711"/>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474" name="Google Shape;474;p48"/>
          <p:cNvGrpSpPr/>
          <p:nvPr/>
        </p:nvGrpSpPr>
        <p:grpSpPr>
          <a:xfrm>
            <a:off x="3251851" y="4555998"/>
            <a:ext cx="324814" cy="273367"/>
            <a:chOff x="4227576" y="6074664"/>
            <a:chExt cx="422275" cy="364489"/>
          </a:xfrm>
        </p:grpSpPr>
        <p:sp>
          <p:nvSpPr>
            <p:cNvPr id="475" name="Google Shape;475;p48"/>
            <p:cNvSpPr/>
            <p:nvPr/>
          </p:nvSpPr>
          <p:spPr>
            <a:xfrm>
              <a:off x="4227576" y="6074664"/>
              <a:ext cx="422275" cy="364489"/>
            </a:xfrm>
            <a:custGeom>
              <a:rect b="b" l="l" r="r" t="t"/>
              <a:pathLst>
                <a:path extrusionOk="0" h="364489" w="422275">
                  <a:moveTo>
                    <a:pt x="422148" y="0"/>
                  </a:moveTo>
                  <a:lnTo>
                    <a:pt x="0" y="0"/>
                  </a:lnTo>
                  <a:lnTo>
                    <a:pt x="0" y="364236"/>
                  </a:lnTo>
                  <a:lnTo>
                    <a:pt x="422148" y="364236"/>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76" name="Google Shape;476;p48"/>
            <p:cNvSpPr/>
            <p:nvPr/>
          </p:nvSpPr>
          <p:spPr>
            <a:xfrm>
              <a:off x="4227576" y="6074664"/>
              <a:ext cx="422275" cy="364489"/>
            </a:xfrm>
            <a:custGeom>
              <a:rect b="b" l="l" r="r" t="t"/>
              <a:pathLst>
                <a:path extrusionOk="0" h="364489" w="422275">
                  <a:moveTo>
                    <a:pt x="0" y="364236"/>
                  </a:moveTo>
                  <a:lnTo>
                    <a:pt x="422148" y="364236"/>
                  </a:lnTo>
                  <a:lnTo>
                    <a:pt x="422148" y="0"/>
                  </a:lnTo>
                  <a:lnTo>
                    <a:pt x="0" y="0"/>
                  </a:lnTo>
                  <a:lnTo>
                    <a:pt x="0" y="364236"/>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477" name="Google Shape;477;p48"/>
          <p:cNvGrpSpPr/>
          <p:nvPr/>
        </p:nvGrpSpPr>
        <p:grpSpPr>
          <a:xfrm>
            <a:off x="3670349" y="4555998"/>
            <a:ext cx="324814" cy="273367"/>
            <a:chOff x="4771644" y="6074664"/>
            <a:chExt cx="422275" cy="364489"/>
          </a:xfrm>
        </p:grpSpPr>
        <p:sp>
          <p:nvSpPr>
            <p:cNvPr id="478" name="Google Shape;478;p48"/>
            <p:cNvSpPr/>
            <p:nvPr/>
          </p:nvSpPr>
          <p:spPr>
            <a:xfrm>
              <a:off x="4771644" y="6074664"/>
              <a:ext cx="422275" cy="364489"/>
            </a:xfrm>
            <a:custGeom>
              <a:rect b="b" l="l" r="r" t="t"/>
              <a:pathLst>
                <a:path extrusionOk="0" h="364489" w="422275">
                  <a:moveTo>
                    <a:pt x="422148" y="0"/>
                  </a:moveTo>
                  <a:lnTo>
                    <a:pt x="0" y="0"/>
                  </a:lnTo>
                  <a:lnTo>
                    <a:pt x="0" y="364236"/>
                  </a:lnTo>
                  <a:lnTo>
                    <a:pt x="422148" y="364236"/>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79" name="Google Shape;479;p48"/>
            <p:cNvSpPr/>
            <p:nvPr/>
          </p:nvSpPr>
          <p:spPr>
            <a:xfrm>
              <a:off x="4771644" y="6074664"/>
              <a:ext cx="422275" cy="364489"/>
            </a:xfrm>
            <a:custGeom>
              <a:rect b="b" l="l" r="r" t="t"/>
              <a:pathLst>
                <a:path extrusionOk="0" h="364489" w="422275">
                  <a:moveTo>
                    <a:pt x="0" y="364236"/>
                  </a:moveTo>
                  <a:lnTo>
                    <a:pt x="422148" y="364236"/>
                  </a:lnTo>
                  <a:lnTo>
                    <a:pt x="422148" y="0"/>
                  </a:lnTo>
                  <a:lnTo>
                    <a:pt x="0" y="0"/>
                  </a:lnTo>
                  <a:lnTo>
                    <a:pt x="0" y="364236"/>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480" name="Google Shape;480;p48"/>
          <p:cNvGrpSpPr/>
          <p:nvPr/>
        </p:nvGrpSpPr>
        <p:grpSpPr>
          <a:xfrm>
            <a:off x="4088845" y="4177665"/>
            <a:ext cx="324814" cy="272415"/>
            <a:chOff x="5315711" y="5570220"/>
            <a:chExt cx="422275" cy="363220"/>
          </a:xfrm>
        </p:grpSpPr>
        <p:sp>
          <p:nvSpPr>
            <p:cNvPr id="481" name="Google Shape;481;p48"/>
            <p:cNvSpPr/>
            <p:nvPr/>
          </p:nvSpPr>
          <p:spPr>
            <a:xfrm>
              <a:off x="5315711" y="5570220"/>
              <a:ext cx="422275" cy="363220"/>
            </a:xfrm>
            <a:custGeom>
              <a:rect b="b" l="l" r="r" t="t"/>
              <a:pathLst>
                <a:path extrusionOk="0" h="363220" w="422275">
                  <a:moveTo>
                    <a:pt x="422148" y="0"/>
                  </a:moveTo>
                  <a:lnTo>
                    <a:pt x="0" y="0"/>
                  </a:lnTo>
                  <a:lnTo>
                    <a:pt x="0" y="362711"/>
                  </a:lnTo>
                  <a:lnTo>
                    <a:pt x="422148" y="362711"/>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82" name="Google Shape;482;p48"/>
            <p:cNvSpPr/>
            <p:nvPr/>
          </p:nvSpPr>
          <p:spPr>
            <a:xfrm>
              <a:off x="5315711" y="5570220"/>
              <a:ext cx="422275" cy="363220"/>
            </a:xfrm>
            <a:custGeom>
              <a:rect b="b" l="l" r="r" t="t"/>
              <a:pathLst>
                <a:path extrusionOk="0" h="363220" w="422275">
                  <a:moveTo>
                    <a:pt x="0" y="362711"/>
                  </a:moveTo>
                  <a:lnTo>
                    <a:pt x="422148" y="362711"/>
                  </a:lnTo>
                  <a:lnTo>
                    <a:pt x="422148" y="0"/>
                  </a:lnTo>
                  <a:lnTo>
                    <a:pt x="0" y="0"/>
                  </a:lnTo>
                  <a:lnTo>
                    <a:pt x="0" y="362711"/>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483" name="Google Shape;483;p48"/>
          <p:cNvGrpSpPr/>
          <p:nvPr/>
        </p:nvGrpSpPr>
        <p:grpSpPr>
          <a:xfrm>
            <a:off x="4088845" y="4555998"/>
            <a:ext cx="324814" cy="273367"/>
            <a:chOff x="5315711" y="6074664"/>
            <a:chExt cx="422275" cy="364489"/>
          </a:xfrm>
        </p:grpSpPr>
        <p:sp>
          <p:nvSpPr>
            <p:cNvPr id="484" name="Google Shape;484;p48"/>
            <p:cNvSpPr/>
            <p:nvPr/>
          </p:nvSpPr>
          <p:spPr>
            <a:xfrm>
              <a:off x="5315711" y="6074664"/>
              <a:ext cx="422275" cy="364489"/>
            </a:xfrm>
            <a:custGeom>
              <a:rect b="b" l="l" r="r" t="t"/>
              <a:pathLst>
                <a:path extrusionOk="0" h="364489" w="422275">
                  <a:moveTo>
                    <a:pt x="422148" y="0"/>
                  </a:moveTo>
                  <a:lnTo>
                    <a:pt x="0" y="0"/>
                  </a:lnTo>
                  <a:lnTo>
                    <a:pt x="0" y="364236"/>
                  </a:lnTo>
                  <a:lnTo>
                    <a:pt x="422148" y="364236"/>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85" name="Google Shape;485;p48"/>
            <p:cNvSpPr/>
            <p:nvPr/>
          </p:nvSpPr>
          <p:spPr>
            <a:xfrm>
              <a:off x="5315711" y="6074664"/>
              <a:ext cx="422275" cy="364489"/>
            </a:xfrm>
            <a:custGeom>
              <a:rect b="b" l="l" r="r" t="t"/>
              <a:pathLst>
                <a:path extrusionOk="0" h="364489" w="422275">
                  <a:moveTo>
                    <a:pt x="0" y="364236"/>
                  </a:moveTo>
                  <a:lnTo>
                    <a:pt x="422148" y="364236"/>
                  </a:lnTo>
                  <a:lnTo>
                    <a:pt x="422148" y="0"/>
                  </a:lnTo>
                  <a:lnTo>
                    <a:pt x="0" y="0"/>
                  </a:lnTo>
                  <a:lnTo>
                    <a:pt x="0" y="364236"/>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486" name="Google Shape;486;p48"/>
          <p:cNvGrpSpPr/>
          <p:nvPr/>
        </p:nvGrpSpPr>
        <p:grpSpPr>
          <a:xfrm>
            <a:off x="4088845" y="3799332"/>
            <a:ext cx="324814" cy="272415"/>
            <a:chOff x="5315711" y="5065776"/>
            <a:chExt cx="422275" cy="363220"/>
          </a:xfrm>
        </p:grpSpPr>
        <p:sp>
          <p:nvSpPr>
            <p:cNvPr id="487" name="Google Shape;487;p48"/>
            <p:cNvSpPr/>
            <p:nvPr/>
          </p:nvSpPr>
          <p:spPr>
            <a:xfrm>
              <a:off x="5315711" y="5065776"/>
              <a:ext cx="422275" cy="363220"/>
            </a:xfrm>
            <a:custGeom>
              <a:rect b="b" l="l" r="r" t="t"/>
              <a:pathLst>
                <a:path extrusionOk="0" h="363220" w="422275">
                  <a:moveTo>
                    <a:pt x="422148" y="0"/>
                  </a:moveTo>
                  <a:lnTo>
                    <a:pt x="0" y="0"/>
                  </a:lnTo>
                  <a:lnTo>
                    <a:pt x="0" y="362712"/>
                  </a:lnTo>
                  <a:lnTo>
                    <a:pt x="422148" y="362712"/>
                  </a:lnTo>
                  <a:lnTo>
                    <a:pt x="422148" y="0"/>
                  </a:lnTo>
                  <a:close/>
                </a:path>
              </a:pathLst>
            </a:custGeom>
            <a:solidFill>
              <a:srgbClr val="EC7C3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88" name="Google Shape;488;p48"/>
            <p:cNvSpPr/>
            <p:nvPr/>
          </p:nvSpPr>
          <p:spPr>
            <a:xfrm>
              <a:off x="5315711" y="5065776"/>
              <a:ext cx="422275" cy="363220"/>
            </a:xfrm>
            <a:custGeom>
              <a:rect b="b" l="l" r="r" t="t"/>
              <a:pathLst>
                <a:path extrusionOk="0" h="363220" w="422275">
                  <a:moveTo>
                    <a:pt x="0" y="362712"/>
                  </a:moveTo>
                  <a:lnTo>
                    <a:pt x="422148" y="362712"/>
                  </a:lnTo>
                  <a:lnTo>
                    <a:pt x="422148" y="0"/>
                  </a:lnTo>
                  <a:lnTo>
                    <a:pt x="0" y="0"/>
                  </a:lnTo>
                  <a:lnTo>
                    <a:pt x="0" y="362712"/>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489" name="Google Shape;489;p48"/>
          <p:cNvGrpSpPr/>
          <p:nvPr/>
        </p:nvGrpSpPr>
        <p:grpSpPr>
          <a:xfrm>
            <a:off x="4507342" y="4177665"/>
            <a:ext cx="324814" cy="272415"/>
            <a:chOff x="5859779" y="5570220"/>
            <a:chExt cx="422275" cy="363220"/>
          </a:xfrm>
        </p:grpSpPr>
        <p:sp>
          <p:nvSpPr>
            <p:cNvPr id="490" name="Google Shape;490;p48"/>
            <p:cNvSpPr/>
            <p:nvPr/>
          </p:nvSpPr>
          <p:spPr>
            <a:xfrm>
              <a:off x="5859779" y="5570220"/>
              <a:ext cx="422275" cy="363220"/>
            </a:xfrm>
            <a:custGeom>
              <a:rect b="b" l="l" r="r" t="t"/>
              <a:pathLst>
                <a:path extrusionOk="0" h="363220" w="422275">
                  <a:moveTo>
                    <a:pt x="422148" y="0"/>
                  </a:moveTo>
                  <a:lnTo>
                    <a:pt x="0" y="0"/>
                  </a:lnTo>
                  <a:lnTo>
                    <a:pt x="0" y="362711"/>
                  </a:lnTo>
                  <a:lnTo>
                    <a:pt x="422148" y="362711"/>
                  </a:lnTo>
                  <a:lnTo>
                    <a:pt x="422148" y="0"/>
                  </a:lnTo>
                  <a:close/>
                </a:path>
              </a:pathLst>
            </a:custGeom>
            <a:solidFill>
              <a:srgbClr val="EC7C3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91" name="Google Shape;491;p48"/>
            <p:cNvSpPr/>
            <p:nvPr/>
          </p:nvSpPr>
          <p:spPr>
            <a:xfrm>
              <a:off x="5859779" y="5570220"/>
              <a:ext cx="422275" cy="363220"/>
            </a:xfrm>
            <a:custGeom>
              <a:rect b="b" l="l" r="r" t="t"/>
              <a:pathLst>
                <a:path extrusionOk="0" h="363220" w="422275">
                  <a:moveTo>
                    <a:pt x="0" y="362711"/>
                  </a:moveTo>
                  <a:lnTo>
                    <a:pt x="422148" y="362711"/>
                  </a:lnTo>
                  <a:lnTo>
                    <a:pt x="422148" y="0"/>
                  </a:lnTo>
                  <a:lnTo>
                    <a:pt x="0" y="0"/>
                  </a:lnTo>
                  <a:lnTo>
                    <a:pt x="0" y="362711"/>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492" name="Google Shape;492;p48"/>
          <p:cNvGrpSpPr/>
          <p:nvPr/>
        </p:nvGrpSpPr>
        <p:grpSpPr>
          <a:xfrm>
            <a:off x="4925839" y="4555998"/>
            <a:ext cx="324814" cy="273367"/>
            <a:chOff x="6403847" y="6074664"/>
            <a:chExt cx="422275" cy="364489"/>
          </a:xfrm>
        </p:grpSpPr>
        <p:sp>
          <p:nvSpPr>
            <p:cNvPr id="493" name="Google Shape;493;p48"/>
            <p:cNvSpPr/>
            <p:nvPr/>
          </p:nvSpPr>
          <p:spPr>
            <a:xfrm>
              <a:off x="6403847" y="6074664"/>
              <a:ext cx="422275" cy="364489"/>
            </a:xfrm>
            <a:custGeom>
              <a:rect b="b" l="l" r="r" t="t"/>
              <a:pathLst>
                <a:path extrusionOk="0" h="364489" w="422275">
                  <a:moveTo>
                    <a:pt x="422148" y="0"/>
                  </a:moveTo>
                  <a:lnTo>
                    <a:pt x="0" y="0"/>
                  </a:lnTo>
                  <a:lnTo>
                    <a:pt x="0" y="364236"/>
                  </a:lnTo>
                  <a:lnTo>
                    <a:pt x="422148" y="364236"/>
                  </a:lnTo>
                  <a:lnTo>
                    <a:pt x="422148" y="0"/>
                  </a:lnTo>
                  <a:close/>
                </a:path>
              </a:pathLst>
            </a:custGeom>
            <a:solidFill>
              <a:srgbClr val="EC7C3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94" name="Google Shape;494;p48"/>
            <p:cNvSpPr/>
            <p:nvPr/>
          </p:nvSpPr>
          <p:spPr>
            <a:xfrm>
              <a:off x="6403847" y="6074664"/>
              <a:ext cx="422275" cy="364489"/>
            </a:xfrm>
            <a:custGeom>
              <a:rect b="b" l="l" r="r" t="t"/>
              <a:pathLst>
                <a:path extrusionOk="0" h="364489" w="422275">
                  <a:moveTo>
                    <a:pt x="0" y="364236"/>
                  </a:moveTo>
                  <a:lnTo>
                    <a:pt x="422148" y="364236"/>
                  </a:lnTo>
                  <a:lnTo>
                    <a:pt x="422148" y="0"/>
                  </a:lnTo>
                  <a:lnTo>
                    <a:pt x="0" y="0"/>
                  </a:lnTo>
                  <a:lnTo>
                    <a:pt x="0" y="364236"/>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495" name="Google Shape;495;p48"/>
          <p:cNvGrpSpPr/>
          <p:nvPr/>
        </p:nvGrpSpPr>
        <p:grpSpPr>
          <a:xfrm>
            <a:off x="4507342" y="3799332"/>
            <a:ext cx="324814" cy="272415"/>
            <a:chOff x="5859779" y="5065776"/>
            <a:chExt cx="422275" cy="363220"/>
          </a:xfrm>
        </p:grpSpPr>
        <p:sp>
          <p:nvSpPr>
            <p:cNvPr id="496" name="Google Shape;496;p48"/>
            <p:cNvSpPr/>
            <p:nvPr/>
          </p:nvSpPr>
          <p:spPr>
            <a:xfrm>
              <a:off x="5859779" y="5065776"/>
              <a:ext cx="422275" cy="363220"/>
            </a:xfrm>
            <a:custGeom>
              <a:rect b="b" l="l" r="r" t="t"/>
              <a:pathLst>
                <a:path extrusionOk="0" h="363220" w="422275">
                  <a:moveTo>
                    <a:pt x="422148" y="0"/>
                  </a:moveTo>
                  <a:lnTo>
                    <a:pt x="0" y="0"/>
                  </a:lnTo>
                  <a:lnTo>
                    <a:pt x="0" y="362712"/>
                  </a:lnTo>
                  <a:lnTo>
                    <a:pt x="422148" y="362712"/>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97" name="Google Shape;497;p48"/>
            <p:cNvSpPr/>
            <p:nvPr/>
          </p:nvSpPr>
          <p:spPr>
            <a:xfrm>
              <a:off x="5859779" y="5065776"/>
              <a:ext cx="422275" cy="363220"/>
            </a:xfrm>
            <a:custGeom>
              <a:rect b="b" l="l" r="r" t="t"/>
              <a:pathLst>
                <a:path extrusionOk="0" h="363220" w="422275">
                  <a:moveTo>
                    <a:pt x="0" y="362712"/>
                  </a:moveTo>
                  <a:lnTo>
                    <a:pt x="422148" y="362712"/>
                  </a:lnTo>
                  <a:lnTo>
                    <a:pt x="422148" y="0"/>
                  </a:lnTo>
                  <a:lnTo>
                    <a:pt x="0" y="0"/>
                  </a:lnTo>
                  <a:lnTo>
                    <a:pt x="0" y="362712"/>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498" name="Google Shape;498;p48"/>
          <p:cNvGrpSpPr/>
          <p:nvPr/>
        </p:nvGrpSpPr>
        <p:grpSpPr>
          <a:xfrm>
            <a:off x="4925839" y="3799332"/>
            <a:ext cx="324814" cy="272415"/>
            <a:chOff x="6403847" y="5065776"/>
            <a:chExt cx="422275" cy="363220"/>
          </a:xfrm>
        </p:grpSpPr>
        <p:sp>
          <p:nvSpPr>
            <p:cNvPr id="499" name="Google Shape;499;p48"/>
            <p:cNvSpPr/>
            <p:nvPr/>
          </p:nvSpPr>
          <p:spPr>
            <a:xfrm>
              <a:off x="6403847" y="5065776"/>
              <a:ext cx="422275" cy="363220"/>
            </a:xfrm>
            <a:custGeom>
              <a:rect b="b" l="l" r="r" t="t"/>
              <a:pathLst>
                <a:path extrusionOk="0" h="363220" w="422275">
                  <a:moveTo>
                    <a:pt x="422148" y="0"/>
                  </a:moveTo>
                  <a:lnTo>
                    <a:pt x="0" y="0"/>
                  </a:lnTo>
                  <a:lnTo>
                    <a:pt x="0" y="362712"/>
                  </a:lnTo>
                  <a:lnTo>
                    <a:pt x="422148" y="362712"/>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500" name="Google Shape;500;p48"/>
            <p:cNvSpPr/>
            <p:nvPr/>
          </p:nvSpPr>
          <p:spPr>
            <a:xfrm>
              <a:off x="6403847" y="5065776"/>
              <a:ext cx="422275" cy="363220"/>
            </a:xfrm>
            <a:custGeom>
              <a:rect b="b" l="l" r="r" t="t"/>
              <a:pathLst>
                <a:path extrusionOk="0" h="363220" w="422275">
                  <a:moveTo>
                    <a:pt x="0" y="362712"/>
                  </a:moveTo>
                  <a:lnTo>
                    <a:pt x="422148" y="362712"/>
                  </a:lnTo>
                  <a:lnTo>
                    <a:pt x="422148" y="0"/>
                  </a:lnTo>
                  <a:lnTo>
                    <a:pt x="0" y="0"/>
                  </a:lnTo>
                  <a:lnTo>
                    <a:pt x="0" y="362712"/>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501" name="Google Shape;501;p48"/>
          <p:cNvGrpSpPr/>
          <p:nvPr/>
        </p:nvGrpSpPr>
        <p:grpSpPr>
          <a:xfrm>
            <a:off x="4507342" y="4555998"/>
            <a:ext cx="324814" cy="273367"/>
            <a:chOff x="5859779" y="6074664"/>
            <a:chExt cx="422275" cy="364489"/>
          </a:xfrm>
        </p:grpSpPr>
        <p:sp>
          <p:nvSpPr>
            <p:cNvPr id="502" name="Google Shape;502;p48"/>
            <p:cNvSpPr/>
            <p:nvPr/>
          </p:nvSpPr>
          <p:spPr>
            <a:xfrm>
              <a:off x="5859779" y="6074664"/>
              <a:ext cx="422275" cy="364489"/>
            </a:xfrm>
            <a:custGeom>
              <a:rect b="b" l="l" r="r" t="t"/>
              <a:pathLst>
                <a:path extrusionOk="0" h="364489" w="422275">
                  <a:moveTo>
                    <a:pt x="422148" y="0"/>
                  </a:moveTo>
                  <a:lnTo>
                    <a:pt x="0" y="0"/>
                  </a:lnTo>
                  <a:lnTo>
                    <a:pt x="0" y="364236"/>
                  </a:lnTo>
                  <a:lnTo>
                    <a:pt x="422148" y="364236"/>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503" name="Google Shape;503;p48"/>
            <p:cNvSpPr/>
            <p:nvPr/>
          </p:nvSpPr>
          <p:spPr>
            <a:xfrm>
              <a:off x="5859779" y="6074664"/>
              <a:ext cx="422275" cy="364489"/>
            </a:xfrm>
            <a:custGeom>
              <a:rect b="b" l="l" r="r" t="t"/>
              <a:pathLst>
                <a:path extrusionOk="0" h="364489" w="422275">
                  <a:moveTo>
                    <a:pt x="0" y="364236"/>
                  </a:moveTo>
                  <a:lnTo>
                    <a:pt x="422148" y="364236"/>
                  </a:lnTo>
                  <a:lnTo>
                    <a:pt x="422148" y="0"/>
                  </a:lnTo>
                  <a:lnTo>
                    <a:pt x="0" y="0"/>
                  </a:lnTo>
                  <a:lnTo>
                    <a:pt x="0" y="364236"/>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504" name="Google Shape;504;p48"/>
          <p:cNvGrpSpPr/>
          <p:nvPr/>
        </p:nvGrpSpPr>
        <p:grpSpPr>
          <a:xfrm>
            <a:off x="4925839" y="4177665"/>
            <a:ext cx="324814" cy="272415"/>
            <a:chOff x="6403847" y="5570220"/>
            <a:chExt cx="422275" cy="363220"/>
          </a:xfrm>
        </p:grpSpPr>
        <p:sp>
          <p:nvSpPr>
            <p:cNvPr id="505" name="Google Shape;505;p48"/>
            <p:cNvSpPr/>
            <p:nvPr/>
          </p:nvSpPr>
          <p:spPr>
            <a:xfrm>
              <a:off x="6403847" y="5570220"/>
              <a:ext cx="422275" cy="363220"/>
            </a:xfrm>
            <a:custGeom>
              <a:rect b="b" l="l" r="r" t="t"/>
              <a:pathLst>
                <a:path extrusionOk="0" h="363220" w="422275">
                  <a:moveTo>
                    <a:pt x="422148" y="0"/>
                  </a:moveTo>
                  <a:lnTo>
                    <a:pt x="0" y="0"/>
                  </a:lnTo>
                  <a:lnTo>
                    <a:pt x="0" y="362711"/>
                  </a:lnTo>
                  <a:lnTo>
                    <a:pt x="422148" y="362711"/>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506" name="Google Shape;506;p48"/>
            <p:cNvSpPr/>
            <p:nvPr/>
          </p:nvSpPr>
          <p:spPr>
            <a:xfrm>
              <a:off x="6403847" y="5570220"/>
              <a:ext cx="422275" cy="363220"/>
            </a:xfrm>
            <a:custGeom>
              <a:rect b="b" l="l" r="r" t="t"/>
              <a:pathLst>
                <a:path extrusionOk="0" h="363220" w="422275">
                  <a:moveTo>
                    <a:pt x="0" y="362711"/>
                  </a:moveTo>
                  <a:lnTo>
                    <a:pt x="422148" y="362711"/>
                  </a:lnTo>
                  <a:lnTo>
                    <a:pt x="422148" y="0"/>
                  </a:lnTo>
                  <a:lnTo>
                    <a:pt x="0" y="0"/>
                  </a:lnTo>
                  <a:lnTo>
                    <a:pt x="0" y="362711"/>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507" name="Google Shape;507;p48"/>
          <p:cNvSpPr txBox="1"/>
          <p:nvPr/>
        </p:nvSpPr>
        <p:spPr>
          <a:xfrm>
            <a:off x="6716248" y="3669754"/>
            <a:ext cx="1169400" cy="751800"/>
          </a:xfrm>
          <a:prstGeom prst="rect">
            <a:avLst/>
          </a:prstGeom>
          <a:noFill/>
          <a:ln>
            <a:noFill/>
          </a:ln>
        </p:spPr>
        <p:txBody>
          <a:bodyPr anchorCtr="0" anchor="t" bIns="0" lIns="0" spcFirstLastPara="1" rIns="0" wrap="square" tIns="10175">
            <a:spAutoFit/>
          </a:bodyPr>
          <a:lstStyle/>
          <a:p>
            <a:pPr indent="0" lvl="0" marL="0" rtl="0" algn="ctr">
              <a:lnSpc>
                <a:spcPct val="100000"/>
              </a:lnSpc>
              <a:spcBef>
                <a:spcPts val="0"/>
              </a:spcBef>
              <a:spcAft>
                <a:spcPts val="0"/>
              </a:spcAft>
              <a:buNone/>
            </a:pPr>
            <a:r>
              <a:rPr lang="en" sz="1100">
                <a:latin typeface="Calibri"/>
                <a:ea typeface="Calibri"/>
                <a:cs typeface="Calibri"/>
                <a:sym typeface="Calibri"/>
              </a:rPr>
              <a:t>Training Fold: Model</a:t>
            </a:r>
            <a:endParaRPr sz="1100">
              <a:latin typeface="Calibri"/>
              <a:ea typeface="Calibri"/>
              <a:cs typeface="Calibri"/>
              <a:sym typeface="Calibri"/>
            </a:endParaRPr>
          </a:p>
          <a:p>
            <a:pPr indent="0" lvl="0" marL="0" rtl="0" algn="ctr">
              <a:lnSpc>
                <a:spcPct val="100000"/>
              </a:lnSpc>
              <a:spcBef>
                <a:spcPts val="0"/>
              </a:spcBef>
              <a:spcAft>
                <a:spcPts val="0"/>
              </a:spcAft>
              <a:buNone/>
            </a:pPr>
            <a:r>
              <a:rPr lang="en" sz="1100">
                <a:latin typeface="Calibri"/>
                <a:ea typeface="Calibri"/>
                <a:cs typeface="Calibri"/>
                <a:sym typeface="Calibri"/>
              </a:rPr>
              <a:t>Training</a:t>
            </a:r>
            <a:endParaRPr sz="1100">
              <a:latin typeface="Calibri"/>
              <a:ea typeface="Calibri"/>
              <a:cs typeface="Calibri"/>
              <a:sym typeface="Calibri"/>
            </a:endParaRPr>
          </a:p>
          <a:p>
            <a:pPr indent="0" lvl="0" marL="0" rtl="0" algn="ctr">
              <a:lnSpc>
                <a:spcPct val="100000"/>
              </a:lnSpc>
              <a:spcBef>
                <a:spcPts val="500"/>
              </a:spcBef>
              <a:spcAft>
                <a:spcPts val="0"/>
              </a:spcAft>
              <a:buNone/>
            </a:pPr>
            <a:r>
              <a:rPr lang="en" sz="1100">
                <a:latin typeface="Calibri"/>
                <a:ea typeface="Calibri"/>
                <a:cs typeface="Calibri"/>
                <a:sym typeface="Calibri"/>
              </a:rPr>
              <a:t>Validation Fold:</a:t>
            </a:r>
            <a:endParaRPr sz="1100">
              <a:latin typeface="Calibri"/>
              <a:ea typeface="Calibri"/>
              <a:cs typeface="Calibri"/>
              <a:sym typeface="Calibri"/>
            </a:endParaRPr>
          </a:p>
          <a:p>
            <a:pPr indent="0" lvl="0" marL="0" rtl="0" algn="ctr">
              <a:lnSpc>
                <a:spcPct val="100000"/>
              </a:lnSpc>
              <a:spcBef>
                <a:spcPts val="0"/>
              </a:spcBef>
              <a:spcAft>
                <a:spcPts val="0"/>
              </a:spcAft>
              <a:buNone/>
            </a:pPr>
            <a:r>
              <a:rPr lang="en" sz="1100">
                <a:latin typeface="Calibri"/>
                <a:ea typeface="Calibri"/>
                <a:cs typeface="Calibri"/>
                <a:sym typeface="Calibri"/>
              </a:rPr>
              <a:t>Generalization</a:t>
            </a:r>
            <a:endParaRPr sz="1100">
              <a:latin typeface="Calibri"/>
              <a:ea typeface="Calibri"/>
              <a:cs typeface="Calibri"/>
              <a:sym typeface="Calibri"/>
            </a:endParaRPr>
          </a:p>
        </p:txBody>
      </p:sp>
      <p:grpSp>
        <p:nvGrpSpPr>
          <p:cNvPr id="508" name="Google Shape;508;p48"/>
          <p:cNvGrpSpPr/>
          <p:nvPr/>
        </p:nvGrpSpPr>
        <p:grpSpPr>
          <a:xfrm>
            <a:off x="6109823" y="4104513"/>
            <a:ext cx="324814" cy="272415"/>
            <a:chOff x="7943088" y="5472684"/>
            <a:chExt cx="422275" cy="363220"/>
          </a:xfrm>
        </p:grpSpPr>
        <p:sp>
          <p:nvSpPr>
            <p:cNvPr id="509" name="Google Shape;509;p48"/>
            <p:cNvSpPr/>
            <p:nvPr/>
          </p:nvSpPr>
          <p:spPr>
            <a:xfrm>
              <a:off x="7943088" y="5472684"/>
              <a:ext cx="422275" cy="363220"/>
            </a:xfrm>
            <a:custGeom>
              <a:rect b="b" l="l" r="r" t="t"/>
              <a:pathLst>
                <a:path extrusionOk="0" h="363220" w="422275">
                  <a:moveTo>
                    <a:pt x="422148" y="0"/>
                  </a:moveTo>
                  <a:lnTo>
                    <a:pt x="0" y="0"/>
                  </a:lnTo>
                  <a:lnTo>
                    <a:pt x="0" y="362711"/>
                  </a:lnTo>
                  <a:lnTo>
                    <a:pt x="422148" y="362711"/>
                  </a:lnTo>
                  <a:lnTo>
                    <a:pt x="422148" y="0"/>
                  </a:lnTo>
                  <a:close/>
                </a:path>
              </a:pathLst>
            </a:custGeom>
            <a:solidFill>
              <a:srgbClr val="EC7C3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510" name="Google Shape;510;p48"/>
            <p:cNvSpPr/>
            <p:nvPr/>
          </p:nvSpPr>
          <p:spPr>
            <a:xfrm>
              <a:off x="7943088" y="5472684"/>
              <a:ext cx="422275" cy="363220"/>
            </a:xfrm>
            <a:custGeom>
              <a:rect b="b" l="l" r="r" t="t"/>
              <a:pathLst>
                <a:path extrusionOk="0" h="363220" w="422275">
                  <a:moveTo>
                    <a:pt x="0" y="362711"/>
                  </a:moveTo>
                  <a:lnTo>
                    <a:pt x="422148" y="362711"/>
                  </a:lnTo>
                  <a:lnTo>
                    <a:pt x="422148" y="0"/>
                  </a:lnTo>
                  <a:lnTo>
                    <a:pt x="0" y="0"/>
                  </a:lnTo>
                  <a:lnTo>
                    <a:pt x="0" y="362711"/>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511" name="Google Shape;511;p48"/>
          <p:cNvGrpSpPr/>
          <p:nvPr/>
        </p:nvGrpSpPr>
        <p:grpSpPr>
          <a:xfrm>
            <a:off x="6109823" y="3726180"/>
            <a:ext cx="324814" cy="272415"/>
            <a:chOff x="7943088" y="4968240"/>
            <a:chExt cx="422275" cy="363220"/>
          </a:xfrm>
        </p:grpSpPr>
        <p:sp>
          <p:nvSpPr>
            <p:cNvPr id="512" name="Google Shape;512;p48"/>
            <p:cNvSpPr/>
            <p:nvPr/>
          </p:nvSpPr>
          <p:spPr>
            <a:xfrm>
              <a:off x="7943088" y="4968240"/>
              <a:ext cx="422275" cy="363220"/>
            </a:xfrm>
            <a:custGeom>
              <a:rect b="b" l="l" r="r" t="t"/>
              <a:pathLst>
                <a:path extrusionOk="0" h="363220" w="422275">
                  <a:moveTo>
                    <a:pt x="422148" y="0"/>
                  </a:moveTo>
                  <a:lnTo>
                    <a:pt x="0" y="0"/>
                  </a:lnTo>
                  <a:lnTo>
                    <a:pt x="0" y="362711"/>
                  </a:lnTo>
                  <a:lnTo>
                    <a:pt x="422148" y="362711"/>
                  </a:lnTo>
                  <a:lnTo>
                    <a:pt x="422148" y="0"/>
                  </a:lnTo>
                  <a:close/>
                </a:path>
              </a:pathLst>
            </a:custGeom>
            <a:solidFill>
              <a:srgbClr val="6C9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513" name="Google Shape;513;p48"/>
            <p:cNvSpPr/>
            <p:nvPr/>
          </p:nvSpPr>
          <p:spPr>
            <a:xfrm>
              <a:off x="7943088" y="4968240"/>
              <a:ext cx="422275" cy="363220"/>
            </a:xfrm>
            <a:custGeom>
              <a:rect b="b" l="l" r="r" t="t"/>
              <a:pathLst>
                <a:path extrusionOk="0" h="363220" w="422275">
                  <a:moveTo>
                    <a:pt x="0" y="362711"/>
                  </a:moveTo>
                  <a:lnTo>
                    <a:pt x="422148" y="362711"/>
                  </a:lnTo>
                  <a:lnTo>
                    <a:pt x="422148" y="0"/>
                  </a:lnTo>
                  <a:lnTo>
                    <a:pt x="0" y="0"/>
                  </a:lnTo>
                  <a:lnTo>
                    <a:pt x="0" y="362711"/>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514" name="Google Shape;514;p48"/>
          <p:cNvSpPr txBox="1"/>
          <p:nvPr/>
        </p:nvSpPr>
        <p:spPr>
          <a:xfrm>
            <a:off x="5411372" y="2063115"/>
            <a:ext cx="749400" cy="201600"/>
          </a:xfrm>
          <a:prstGeom prst="rect">
            <a:avLst/>
          </a:prstGeom>
          <a:solidFill>
            <a:srgbClr val="00FFFF"/>
          </a:solidFill>
          <a:ln cap="flat" cmpd="sng" w="9525">
            <a:solidFill>
              <a:srgbClr val="44536A"/>
            </a:solidFill>
            <a:prstDash val="solid"/>
            <a:round/>
            <a:headEnd len="sm" w="sm" type="none"/>
            <a:tailEnd len="sm" w="sm" type="none"/>
          </a:ln>
        </p:spPr>
        <p:txBody>
          <a:bodyPr anchorCtr="0" anchor="t" bIns="0" lIns="0" spcFirstLastPara="1" rIns="0" wrap="square" tIns="62475">
            <a:spAutoFit/>
          </a:bodyPr>
          <a:lstStyle/>
          <a:p>
            <a:pPr indent="0" lvl="0" marL="114300" rtl="0" algn="l">
              <a:lnSpc>
                <a:spcPct val="100000"/>
              </a:lnSpc>
              <a:spcBef>
                <a:spcPts val="0"/>
              </a:spcBef>
              <a:spcAft>
                <a:spcPts val="0"/>
              </a:spcAft>
              <a:buNone/>
            </a:pPr>
            <a:r>
              <a:rPr lang="en" sz="900">
                <a:latin typeface="Calibri"/>
                <a:ea typeface="Calibri"/>
                <a:cs typeface="Calibri"/>
                <a:sym typeface="Calibri"/>
              </a:rPr>
              <a:t>Testing Set</a:t>
            </a:r>
            <a:endParaRPr sz="900">
              <a:latin typeface="Calibri"/>
              <a:ea typeface="Calibri"/>
              <a:cs typeface="Calibri"/>
              <a:sym typeface="Calibri"/>
            </a:endParaRPr>
          </a:p>
        </p:txBody>
      </p:sp>
      <p:sp>
        <p:nvSpPr>
          <p:cNvPr id="515" name="Google Shape;515;p48"/>
          <p:cNvSpPr txBox="1"/>
          <p:nvPr/>
        </p:nvSpPr>
        <p:spPr>
          <a:xfrm>
            <a:off x="3251982" y="1585341"/>
            <a:ext cx="2908800" cy="218400"/>
          </a:xfrm>
          <a:prstGeom prst="rect">
            <a:avLst/>
          </a:prstGeom>
          <a:solidFill>
            <a:srgbClr val="00FF00"/>
          </a:solidFill>
          <a:ln cap="flat" cmpd="sng" w="9525">
            <a:solidFill>
              <a:srgbClr val="44536A"/>
            </a:solidFill>
            <a:prstDash val="solid"/>
            <a:round/>
            <a:headEnd len="sm" w="sm" type="none"/>
            <a:tailEnd len="sm" w="sm" type="none"/>
          </a:ln>
        </p:spPr>
        <p:txBody>
          <a:bodyPr anchorCtr="0" anchor="t" bIns="0" lIns="0" spcFirstLastPara="1" rIns="0" wrap="square" tIns="48450">
            <a:spAutoFit/>
          </a:bodyPr>
          <a:lstStyle/>
          <a:p>
            <a:pPr indent="0" lvl="0" marL="939800" rtl="0" algn="l">
              <a:lnSpc>
                <a:spcPct val="100000"/>
              </a:lnSpc>
              <a:spcBef>
                <a:spcPts val="0"/>
              </a:spcBef>
              <a:spcAft>
                <a:spcPts val="0"/>
              </a:spcAft>
              <a:buNone/>
            </a:pPr>
            <a:r>
              <a:rPr lang="en" sz="1100">
                <a:latin typeface="Calibri"/>
                <a:ea typeface="Calibri"/>
                <a:cs typeface="Calibri"/>
                <a:sym typeface="Calibri"/>
              </a:rPr>
              <a:t>Data Set Available</a:t>
            </a:r>
            <a:endParaRPr sz="1100">
              <a:latin typeface="Calibri"/>
              <a:ea typeface="Calibri"/>
              <a:cs typeface="Calibri"/>
              <a:sym typeface="Calibri"/>
            </a:endParaRPr>
          </a:p>
        </p:txBody>
      </p:sp>
      <p:sp>
        <p:nvSpPr>
          <p:cNvPr id="516" name="Google Shape;516;p48"/>
          <p:cNvSpPr txBox="1"/>
          <p:nvPr/>
        </p:nvSpPr>
        <p:spPr>
          <a:xfrm>
            <a:off x="3233224" y="2048255"/>
            <a:ext cx="2035500" cy="234000"/>
          </a:xfrm>
          <a:prstGeom prst="rect">
            <a:avLst/>
          </a:prstGeom>
          <a:solidFill>
            <a:srgbClr val="FFFF00"/>
          </a:solidFill>
          <a:ln cap="flat" cmpd="sng" w="9525">
            <a:solidFill>
              <a:srgbClr val="44536A"/>
            </a:solidFill>
            <a:prstDash val="solid"/>
            <a:round/>
            <a:headEnd len="sm" w="sm" type="none"/>
            <a:tailEnd len="sm" w="sm" type="none"/>
          </a:ln>
        </p:spPr>
        <p:txBody>
          <a:bodyPr anchorCtr="0" anchor="t" bIns="0" lIns="0" spcFirstLastPara="1" rIns="0" wrap="square" tIns="63925">
            <a:spAutoFit/>
          </a:bodyPr>
          <a:lstStyle/>
          <a:p>
            <a:pPr indent="0" lvl="0" marL="342900" rtl="0" algn="l">
              <a:lnSpc>
                <a:spcPct val="100000"/>
              </a:lnSpc>
              <a:spcBef>
                <a:spcPts val="0"/>
              </a:spcBef>
              <a:spcAft>
                <a:spcPts val="0"/>
              </a:spcAft>
              <a:buNone/>
            </a:pPr>
            <a:r>
              <a:rPr lang="en" sz="1100">
                <a:latin typeface="Calibri"/>
                <a:ea typeface="Calibri"/>
                <a:cs typeface="Calibri"/>
                <a:sym typeface="Calibri"/>
              </a:rPr>
              <a:t>Training + Validation Set</a:t>
            </a:r>
            <a:endParaRPr sz="1100">
              <a:latin typeface="Calibri"/>
              <a:ea typeface="Calibri"/>
              <a:cs typeface="Calibri"/>
              <a:sym typeface="Calibri"/>
            </a:endParaRPr>
          </a:p>
        </p:txBody>
      </p:sp>
      <p:sp>
        <p:nvSpPr>
          <p:cNvPr id="517" name="Google Shape;517;p48"/>
          <p:cNvSpPr txBox="1"/>
          <p:nvPr/>
        </p:nvSpPr>
        <p:spPr>
          <a:xfrm>
            <a:off x="3793685" y="2742400"/>
            <a:ext cx="915900" cy="179700"/>
          </a:xfrm>
          <a:prstGeom prst="rect">
            <a:avLst/>
          </a:prstGeom>
          <a:noFill/>
          <a:ln>
            <a:noFill/>
          </a:ln>
        </p:spPr>
        <p:txBody>
          <a:bodyPr anchorCtr="0" anchor="t" bIns="0" lIns="0" spcFirstLastPara="1" rIns="0" wrap="square" tIns="10175">
            <a:spAutoFit/>
          </a:bodyPr>
          <a:lstStyle/>
          <a:p>
            <a:pPr indent="0" lvl="0" marL="12700" rtl="0" algn="l">
              <a:lnSpc>
                <a:spcPct val="100000"/>
              </a:lnSpc>
              <a:spcBef>
                <a:spcPts val="0"/>
              </a:spcBef>
              <a:spcAft>
                <a:spcPts val="0"/>
              </a:spcAft>
              <a:buNone/>
            </a:pPr>
            <a:r>
              <a:rPr lang="en" sz="1100">
                <a:latin typeface="Calibri"/>
                <a:ea typeface="Calibri"/>
                <a:cs typeface="Calibri"/>
                <a:sym typeface="Calibri"/>
              </a:rPr>
              <a:t>Cross Validation</a:t>
            </a:r>
            <a:endParaRPr sz="1100">
              <a:latin typeface="Calibri"/>
              <a:ea typeface="Calibri"/>
              <a:cs typeface="Calibri"/>
              <a:sym typeface="Calibri"/>
            </a:endParaRPr>
          </a:p>
        </p:txBody>
      </p:sp>
      <p:grpSp>
        <p:nvGrpSpPr>
          <p:cNvPr id="518" name="Google Shape;518;p48"/>
          <p:cNvGrpSpPr/>
          <p:nvPr/>
        </p:nvGrpSpPr>
        <p:grpSpPr>
          <a:xfrm>
            <a:off x="4127530" y="2465450"/>
            <a:ext cx="247640" cy="220979"/>
            <a:chOff x="5366003" y="3287267"/>
            <a:chExt cx="321945" cy="294639"/>
          </a:xfrm>
        </p:grpSpPr>
        <p:sp>
          <p:nvSpPr>
            <p:cNvPr id="519" name="Google Shape;519;p48"/>
            <p:cNvSpPr/>
            <p:nvPr/>
          </p:nvSpPr>
          <p:spPr>
            <a:xfrm>
              <a:off x="5366003" y="3287267"/>
              <a:ext cx="321945" cy="294639"/>
            </a:xfrm>
            <a:custGeom>
              <a:rect b="b" l="l" r="r" t="t"/>
              <a:pathLst>
                <a:path extrusionOk="0" h="294639" w="321945">
                  <a:moveTo>
                    <a:pt x="241173" y="0"/>
                  </a:moveTo>
                  <a:lnTo>
                    <a:pt x="80391" y="0"/>
                  </a:lnTo>
                  <a:lnTo>
                    <a:pt x="80391" y="147066"/>
                  </a:lnTo>
                  <a:lnTo>
                    <a:pt x="0" y="147066"/>
                  </a:lnTo>
                  <a:lnTo>
                    <a:pt x="160782" y="294132"/>
                  </a:lnTo>
                  <a:lnTo>
                    <a:pt x="321563" y="147066"/>
                  </a:lnTo>
                  <a:lnTo>
                    <a:pt x="241173" y="147066"/>
                  </a:lnTo>
                  <a:lnTo>
                    <a:pt x="241173" y="0"/>
                  </a:lnTo>
                  <a:close/>
                </a:path>
              </a:pathLst>
            </a:custGeom>
            <a:solidFill>
              <a:srgbClr val="E7E6E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520" name="Google Shape;520;p48"/>
            <p:cNvSpPr/>
            <p:nvPr/>
          </p:nvSpPr>
          <p:spPr>
            <a:xfrm>
              <a:off x="5366003" y="3287267"/>
              <a:ext cx="321945" cy="294639"/>
            </a:xfrm>
            <a:custGeom>
              <a:rect b="b" l="l" r="r" t="t"/>
              <a:pathLst>
                <a:path extrusionOk="0" h="294639" w="321945">
                  <a:moveTo>
                    <a:pt x="0" y="147066"/>
                  </a:moveTo>
                  <a:lnTo>
                    <a:pt x="80391" y="147066"/>
                  </a:lnTo>
                  <a:lnTo>
                    <a:pt x="80391" y="0"/>
                  </a:lnTo>
                  <a:lnTo>
                    <a:pt x="241173" y="0"/>
                  </a:lnTo>
                  <a:lnTo>
                    <a:pt x="241173" y="147066"/>
                  </a:lnTo>
                  <a:lnTo>
                    <a:pt x="321563" y="147066"/>
                  </a:lnTo>
                  <a:lnTo>
                    <a:pt x="160782" y="294132"/>
                  </a:lnTo>
                  <a:lnTo>
                    <a:pt x="0" y="147066"/>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521" name="Google Shape;521;p48"/>
          <p:cNvSpPr txBox="1"/>
          <p:nvPr/>
        </p:nvSpPr>
        <p:spPr>
          <a:xfrm>
            <a:off x="6378525" y="2879228"/>
            <a:ext cx="1708200" cy="591600"/>
          </a:xfrm>
          <a:prstGeom prst="rect">
            <a:avLst/>
          </a:prstGeom>
          <a:noFill/>
          <a:ln cap="flat" cmpd="sng" w="9525">
            <a:solidFill>
              <a:srgbClr val="FF0000"/>
            </a:solidFill>
            <a:prstDash val="solid"/>
            <a:round/>
            <a:headEnd len="sm" w="sm" type="none"/>
            <a:tailEnd len="sm" w="sm" type="none"/>
          </a:ln>
        </p:spPr>
        <p:txBody>
          <a:bodyPr anchorCtr="0" anchor="t" bIns="0" lIns="0" spcFirstLastPara="1" rIns="0" wrap="square" tIns="104150">
            <a:noAutofit/>
          </a:bodyPr>
          <a:lstStyle/>
          <a:p>
            <a:pPr indent="-431800" lvl="0" marL="546100" marR="101600" rtl="0" algn="l">
              <a:lnSpc>
                <a:spcPct val="100000"/>
              </a:lnSpc>
              <a:spcBef>
                <a:spcPts val="0"/>
              </a:spcBef>
              <a:spcAft>
                <a:spcPts val="0"/>
              </a:spcAft>
              <a:buNone/>
            </a:pPr>
            <a:r>
              <a:rPr lang="en" sz="1100">
                <a:latin typeface="Calibri"/>
                <a:ea typeface="Calibri"/>
                <a:cs typeface="Calibri"/>
                <a:sym typeface="Calibri"/>
              </a:rPr>
              <a:t>Simulating Model Usage in Real World</a:t>
            </a:r>
            <a:endParaRPr sz="1100">
              <a:latin typeface="Calibri"/>
              <a:ea typeface="Calibri"/>
              <a:cs typeface="Calibri"/>
              <a:sym typeface="Calibri"/>
            </a:endParaRPr>
          </a:p>
        </p:txBody>
      </p:sp>
      <p:sp>
        <p:nvSpPr>
          <p:cNvPr id="522" name="Google Shape;522;p48"/>
          <p:cNvSpPr/>
          <p:nvPr/>
        </p:nvSpPr>
        <p:spPr>
          <a:xfrm>
            <a:off x="6157839" y="2195132"/>
            <a:ext cx="1075201" cy="683419"/>
          </a:xfrm>
          <a:custGeom>
            <a:rect b="b" l="l" r="r" t="t"/>
            <a:pathLst>
              <a:path extrusionOk="0" h="911225" w="1396365">
                <a:moveTo>
                  <a:pt x="1328952" y="874839"/>
                </a:moveTo>
                <a:lnTo>
                  <a:pt x="1311655" y="901446"/>
                </a:lnTo>
                <a:lnTo>
                  <a:pt x="1396364" y="910971"/>
                </a:lnTo>
                <a:lnTo>
                  <a:pt x="1379182" y="881761"/>
                </a:lnTo>
                <a:lnTo>
                  <a:pt x="1339595" y="881761"/>
                </a:lnTo>
                <a:lnTo>
                  <a:pt x="1328952" y="874839"/>
                </a:lnTo>
                <a:close/>
              </a:path>
              <a:path extrusionOk="0" h="911225" w="1396365">
                <a:moveTo>
                  <a:pt x="1335902" y="864149"/>
                </a:moveTo>
                <a:lnTo>
                  <a:pt x="1328952" y="874839"/>
                </a:lnTo>
                <a:lnTo>
                  <a:pt x="1339595" y="881761"/>
                </a:lnTo>
                <a:lnTo>
                  <a:pt x="1346580" y="871093"/>
                </a:lnTo>
                <a:lnTo>
                  <a:pt x="1335902" y="864149"/>
                </a:lnTo>
                <a:close/>
              </a:path>
              <a:path extrusionOk="0" h="911225" w="1396365">
                <a:moveTo>
                  <a:pt x="1353184" y="837565"/>
                </a:moveTo>
                <a:lnTo>
                  <a:pt x="1335902" y="864149"/>
                </a:lnTo>
                <a:lnTo>
                  <a:pt x="1346580" y="871093"/>
                </a:lnTo>
                <a:lnTo>
                  <a:pt x="1339595" y="881761"/>
                </a:lnTo>
                <a:lnTo>
                  <a:pt x="1379182" y="881761"/>
                </a:lnTo>
                <a:lnTo>
                  <a:pt x="1353184" y="837565"/>
                </a:lnTo>
                <a:close/>
              </a:path>
              <a:path extrusionOk="0" h="911225" w="1396365">
                <a:moveTo>
                  <a:pt x="6857" y="0"/>
                </a:moveTo>
                <a:lnTo>
                  <a:pt x="0" y="10668"/>
                </a:lnTo>
                <a:lnTo>
                  <a:pt x="1328952" y="874839"/>
                </a:lnTo>
                <a:lnTo>
                  <a:pt x="1335902" y="864149"/>
                </a:lnTo>
                <a:lnTo>
                  <a:pt x="6857" y="0"/>
                </a:lnTo>
                <a:close/>
              </a:path>
            </a:pathLst>
          </a:custGeom>
          <a:solidFill>
            <a:srgbClr val="44536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523" name="Google Shape;523;p48"/>
          <p:cNvSpPr txBox="1"/>
          <p:nvPr/>
        </p:nvSpPr>
        <p:spPr>
          <a:xfrm>
            <a:off x="2122658" y="3092768"/>
            <a:ext cx="964500" cy="179100"/>
          </a:xfrm>
          <a:prstGeom prst="rect">
            <a:avLst/>
          </a:prstGeom>
          <a:noFill/>
          <a:ln>
            <a:noFill/>
          </a:ln>
        </p:spPr>
        <p:txBody>
          <a:bodyPr anchorCtr="0" anchor="t" bIns="0" lIns="0" spcFirstLastPara="1" rIns="0" wrap="square" tIns="9700">
            <a:spAutoFit/>
          </a:bodyPr>
          <a:lstStyle/>
          <a:p>
            <a:pPr indent="0" lvl="0" marL="12700" rtl="0" algn="l">
              <a:lnSpc>
                <a:spcPct val="100000"/>
              </a:lnSpc>
              <a:spcBef>
                <a:spcPts val="0"/>
              </a:spcBef>
              <a:spcAft>
                <a:spcPts val="0"/>
              </a:spcAft>
              <a:buNone/>
            </a:pPr>
            <a:r>
              <a:rPr lang="en" sz="1100">
                <a:latin typeface="Calibri"/>
                <a:ea typeface="Calibri"/>
                <a:cs typeface="Calibri"/>
                <a:sym typeface="Calibri"/>
              </a:rPr>
              <a:t>Model Training 1</a:t>
            </a:r>
            <a:endParaRPr sz="1100">
              <a:latin typeface="Calibri"/>
              <a:ea typeface="Calibri"/>
              <a:cs typeface="Calibri"/>
              <a:sym typeface="Calibri"/>
            </a:endParaRPr>
          </a:p>
        </p:txBody>
      </p:sp>
      <p:sp>
        <p:nvSpPr>
          <p:cNvPr id="524" name="Google Shape;524;p48"/>
          <p:cNvSpPr txBox="1"/>
          <p:nvPr/>
        </p:nvSpPr>
        <p:spPr>
          <a:xfrm>
            <a:off x="2122658" y="3470872"/>
            <a:ext cx="965400" cy="179700"/>
          </a:xfrm>
          <a:prstGeom prst="rect">
            <a:avLst/>
          </a:prstGeom>
          <a:noFill/>
          <a:ln>
            <a:noFill/>
          </a:ln>
        </p:spPr>
        <p:txBody>
          <a:bodyPr anchorCtr="0" anchor="t" bIns="0" lIns="0" spcFirstLastPara="1" rIns="0" wrap="square" tIns="10175">
            <a:spAutoFit/>
          </a:bodyPr>
          <a:lstStyle/>
          <a:p>
            <a:pPr indent="0" lvl="0" marL="12700" rtl="0" algn="l">
              <a:lnSpc>
                <a:spcPct val="100000"/>
              </a:lnSpc>
              <a:spcBef>
                <a:spcPts val="0"/>
              </a:spcBef>
              <a:spcAft>
                <a:spcPts val="0"/>
              </a:spcAft>
              <a:buNone/>
            </a:pPr>
            <a:r>
              <a:rPr lang="en" sz="1100">
                <a:latin typeface="Calibri"/>
                <a:ea typeface="Calibri"/>
                <a:cs typeface="Calibri"/>
                <a:sym typeface="Calibri"/>
              </a:rPr>
              <a:t>Model Training 2</a:t>
            </a:r>
            <a:endParaRPr sz="1100">
              <a:latin typeface="Calibri"/>
              <a:ea typeface="Calibri"/>
              <a:cs typeface="Calibri"/>
              <a:sym typeface="Calibri"/>
            </a:endParaRPr>
          </a:p>
        </p:txBody>
      </p:sp>
      <p:sp>
        <p:nvSpPr>
          <p:cNvPr id="525" name="Google Shape;525;p48"/>
          <p:cNvSpPr txBox="1"/>
          <p:nvPr/>
        </p:nvSpPr>
        <p:spPr>
          <a:xfrm>
            <a:off x="2122658" y="3849719"/>
            <a:ext cx="964500" cy="179100"/>
          </a:xfrm>
          <a:prstGeom prst="rect">
            <a:avLst/>
          </a:prstGeom>
          <a:noFill/>
          <a:ln>
            <a:noFill/>
          </a:ln>
        </p:spPr>
        <p:txBody>
          <a:bodyPr anchorCtr="0" anchor="t" bIns="0" lIns="0" spcFirstLastPara="1" rIns="0" wrap="square" tIns="9700">
            <a:spAutoFit/>
          </a:bodyPr>
          <a:lstStyle/>
          <a:p>
            <a:pPr indent="0" lvl="0" marL="12700" rtl="0" algn="l">
              <a:lnSpc>
                <a:spcPct val="100000"/>
              </a:lnSpc>
              <a:spcBef>
                <a:spcPts val="0"/>
              </a:spcBef>
              <a:spcAft>
                <a:spcPts val="0"/>
              </a:spcAft>
              <a:buNone/>
            </a:pPr>
            <a:r>
              <a:rPr lang="en" sz="1100">
                <a:latin typeface="Calibri"/>
                <a:ea typeface="Calibri"/>
                <a:cs typeface="Calibri"/>
                <a:sym typeface="Calibri"/>
              </a:rPr>
              <a:t>Model Training 3</a:t>
            </a:r>
            <a:endParaRPr sz="1100">
              <a:latin typeface="Calibri"/>
              <a:ea typeface="Calibri"/>
              <a:cs typeface="Calibri"/>
              <a:sym typeface="Calibri"/>
            </a:endParaRPr>
          </a:p>
        </p:txBody>
      </p:sp>
      <p:sp>
        <p:nvSpPr>
          <p:cNvPr id="526" name="Google Shape;526;p48"/>
          <p:cNvSpPr txBox="1"/>
          <p:nvPr/>
        </p:nvSpPr>
        <p:spPr>
          <a:xfrm>
            <a:off x="2122658" y="4228262"/>
            <a:ext cx="964500" cy="179100"/>
          </a:xfrm>
          <a:prstGeom prst="rect">
            <a:avLst/>
          </a:prstGeom>
          <a:noFill/>
          <a:ln>
            <a:noFill/>
          </a:ln>
        </p:spPr>
        <p:txBody>
          <a:bodyPr anchorCtr="0" anchor="t" bIns="0" lIns="0" spcFirstLastPara="1" rIns="0" wrap="square" tIns="9700">
            <a:spAutoFit/>
          </a:bodyPr>
          <a:lstStyle/>
          <a:p>
            <a:pPr indent="0" lvl="0" marL="12700" rtl="0" algn="l">
              <a:lnSpc>
                <a:spcPct val="100000"/>
              </a:lnSpc>
              <a:spcBef>
                <a:spcPts val="0"/>
              </a:spcBef>
              <a:spcAft>
                <a:spcPts val="0"/>
              </a:spcAft>
              <a:buNone/>
            </a:pPr>
            <a:r>
              <a:rPr lang="en" sz="1100">
                <a:latin typeface="Calibri"/>
                <a:ea typeface="Calibri"/>
                <a:cs typeface="Calibri"/>
                <a:sym typeface="Calibri"/>
              </a:rPr>
              <a:t>Model Training 4</a:t>
            </a:r>
            <a:endParaRPr sz="1100">
              <a:latin typeface="Calibri"/>
              <a:ea typeface="Calibri"/>
              <a:cs typeface="Calibri"/>
              <a:sym typeface="Calibri"/>
            </a:endParaRPr>
          </a:p>
        </p:txBody>
      </p:sp>
      <p:sp>
        <p:nvSpPr>
          <p:cNvPr id="527" name="Google Shape;527;p48"/>
          <p:cNvSpPr txBox="1"/>
          <p:nvPr/>
        </p:nvSpPr>
        <p:spPr>
          <a:xfrm>
            <a:off x="2122658" y="4606823"/>
            <a:ext cx="964500" cy="179100"/>
          </a:xfrm>
          <a:prstGeom prst="rect">
            <a:avLst/>
          </a:prstGeom>
          <a:noFill/>
          <a:ln>
            <a:noFill/>
          </a:ln>
        </p:spPr>
        <p:txBody>
          <a:bodyPr anchorCtr="0" anchor="t" bIns="0" lIns="0" spcFirstLastPara="1" rIns="0" wrap="square" tIns="9700">
            <a:spAutoFit/>
          </a:bodyPr>
          <a:lstStyle/>
          <a:p>
            <a:pPr indent="0" lvl="0" marL="12700" rtl="0" algn="l">
              <a:lnSpc>
                <a:spcPct val="100000"/>
              </a:lnSpc>
              <a:spcBef>
                <a:spcPts val="0"/>
              </a:spcBef>
              <a:spcAft>
                <a:spcPts val="0"/>
              </a:spcAft>
              <a:buNone/>
            </a:pPr>
            <a:r>
              <a:rPr lang="en" sz="1100">
                <a:latin typeface="Calibri"/>
                <a:ea typeface="Calibri"/>
                <a:cs typeface="Calibri"/>
                <a:sym typeface="Calibri"/>
              </a:rPr>
              <a:t>Model Training 5</a:t>
            </a:r>
            <a:endParaRPr sz="1100">
              <a:latin typeface="Calibri"/>
              <a:ea typeface="Calibri"/>
              <a:cs typeface="Calibri"/>
              <a:sym typeface="Calibri"/>
            </a:endParaRPr>
          </a:p>
        </p:txBody>
      </p:sp>
      <p:grpSp>
        <p:nvGrpSpPr>
          <p:cNvPr id="528" name="Google Shape;528;p48"/>
          <p:cNvGrpSpPr/>
          <p:nvPr/>
        </p:nvGrpSpPr>
        <p:grpSpPr>
          <a:xfrm>
            <a:off x="607768" y="3042190"/>
            <a:ext cx="757085" cy="1791653"/>
            <a:chOff x="790130" y="4056253"/>
            <a:chExt cx="984250" cy="2388870"/>
          </a:xfrm>
        </p:grpSpPr>
        <p:sp>
          <p:nvSpPr>
            <p:cNvPr id="529" name="Google Shape;529;p48"/>
            <p:cNvSpPr/>
            <p:nvPr/>
          </p:nvSpPr>
          <p:spPr>
            <a:xfrm>
              <a:off x="790130" y="4056253"/>
              <a:ext cx="984250" cy="2388870"/>
            </a:xfrm>
            <a:custGeom>
              <a:rect b="b" l="l" r="r" t="t"/>
              <a:pathLst>
                <a:path extrusionOk="0" h="2388870" w="984250">
                  <a:moveTo>
                    <a:pt x="0" y="2388590"/>
                  </a:moveTo>
                  <a:lnTo>
                    <a:pt x="292" y="0"/>
                  </a:lnTo>
                  <a:lnTo>
                    <a:pt x="983932" y="127"/>
                  </a:lnTo>
                  <a:lnTo>
                    <a:pt x="983678" y="2388704"/>
                  </a:lnTo>
                  <a:lnTo>
                    <a:pt x="0" y="2388590"/>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pic>
          <p:nvPicPr>
            <p:cNvPr id="530" name="Google Shape;530;p48"/>
            <p:cNvPicPr preferRelativeResize="0"/>
            <p:nvPr/>
          </p:nvPicPr>
          <p:blipFill rotWithShape="1">
            <a:blip r:embed="rId4">
              <a:alphaModFix/>
            </a:blip>
            <a:srcRect b="0" l="0" r="0" t="0"/>
            <a:stretch/>
          </p:blipFill>
          <p:spPr>
            <a:xfrm>
              <a:off x="1113027" y="4286504"/>
              <a:ext cx="153568" cy="1938540"/>
            </a:xfrm>
            <a:prstGeom prst="rect">
              <a:avLst/>
            </a:prstGeom>
            <a:noFill/>
            <a:ln>
              <a:noFill/>
            </a:ln>
          </p:spPr>
        </p:pic>
        <p:pic>
          <p:nvPicPr>
            <p:cNvPr id="531" name="Google Shape;531;p48"/>
            <p:cNvPicPr preferRelativeResize="0"/>
            <p:nvPr/>
          </p:nvPicPr>
          <p:blipFill rotWithShape="1">
            <a:blip r:embed="rId5">
              <a:alphaModFix/>
            </a:blip>
            <a:srcRect b="0" l="0" r="0" t="0"/>
            <a:stretch/>
          </p:blipFill>
          <p:spPr>
            <a:xfrm>
              <a:off x="1326431" y="4742561"/>
              <a:ext cx="123527" cy="1025410"/>
            </a:xfrm>
            <a:prstGeom prst="rect">
              <a:avLst/>
            </a:prstGeom>
            <a:noFill/>
            <a:ln>
              <a:noFill/>
            </a:ln>
          </p:spPr>
        </p:pic>
      </p:grpSp>
      <p:grpSp>
        <p:nvGrpSpPr>
          <p:cNvPr id="532" name="Google Shape;532;p48"/>
          <p:cNvGrpSpPr/>
          <p:nvPr/>
        </p:nvGrpSpPr>
        <p:grpSpPr>
          <a:xfrm>
            <a:off x="1575518" y="3827907"/>
            <a:ext cx="324814" cy="220979"/>
            <a:chOff x="2048255" y="5103876"/>
            <a:chExt cx="422275" cy="294639"/>
          </a:xfrm>
        </p:grpSpPr>
        <p:sp>
          <p:nvSpPr>
            <p:cNvPr id="533" name="Google Shape;533;p48"/>
            <p:cNvSpPr/>
            <p:nvPr/>
          </p:nvSpPr>
          <p:spPr>
            <a:xfrm>
              <a:off x="2048255" y="5103876"/>
              <a:ext cx="422275" cy="294639"/>
            </a:xfrm>
            <a:custGeom>
              <a:rect b="b" l="l" r="r" t="t"/>
              <a:pathLst>
                <a:path extrusionOk="0" h="294639" w="422275">
                  <a:moveTo>
                    <a:pt x="147066" y="0"/>
                  </a:moveTo>
                  <a:lnTo>
                    <a:pt x="0" y="147065"/>
                  </a:lnTo>
                  <a:lnTo>
                    <a:pt x="147066" y="294132"/>
                  </a:lnTo>
                  <a:lnTo>
                    <a:pt x="147066" y="220599"/>
                  </a:lnTo>
                  <a:lnTo>
                    <a:pt x="422148" y="220599"/>
                  </a:lnTo>
                  <a:lnTo>
                    <a:pt x="422148" y="73532"/>
                  </a:lnTo>
                  <a:lnTo>
                    <a:pt x="147066" y="73532"/>
                  </a:lnTo>
                  <a:lnTo>
                    <a:pt x="147066" y="0"/>
                  </a:lnTo>
                  <a:close/>
                </a:path>
              </a:pathLst>
            </a:custGeom>
            <a:solidFill>
              <a:srgbClr val="E7E6E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534" name="Google Shape;534;p48"/>
            <p:cNvSpPr/>
            <p:nvPr/>
          </p:nvSpPr>
          <p:spPr>
            <a:xfrm>
              <a:off x="2048255" y="5103876"/>
              <a:ext cx="422275" cy="294639"/>
            </a:xfrm>
            <a:custGeom>
              <a:rect b="b" l="l" r="r" t="t"/>
              <a:pathLst>
                <a:path extrusionOk="0" h="294639" w="422275">
                  <a:moveTo>
                    <a:pt x="0" y="147065"/>
                  </a:moveTo>
                  <a:lnTo>
                    <a:pt x="147066" y="0"/>
                  </a:lnTo>
                  <a:lnTo>
                    <a:pt x="147066" y="73532"/>
                  </a:lnTo>
                  <a:lnTo>
                    <a:pt x="422148" y="73532"/>
                  </a:lnTo>
                  <a:lnTo>
                    <a:pt x="422148" y="220599"/>
                  </a:lnTo>
                  <a:lnTo>
                    <a:pt x="147066" y="220599"/>
                  </a:lnTo>
                  <a:lnTo>
                    <a:pt x="147066" y="294132"/>
                  </a:lnTo>
                  <a:lnTo>
                    <a:pt x="0" y="147065"/>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535" name="Google Shape;535;p48"/>
          <p:cNvSpPr/>
          <p:nvPr/>
        </p:nvSpPr>
        <p:spPr>
          <a:xfrm>
            <a:off x="6044418" y="4504563"/>
            <a:ext cx="2795327" cy="491490"/>
          </a:xfrm>
          <a:custGeom>
            <a:rect b="b" l="l" r="r" t="t"/>
            <a:pathLst>
              <a:path extrusionOk="0" h="655320" w="3630295">
                <a:moveTo>
                  <a:pt x="0" y="655319"/>
                </a:moveTo>
                <a:lnTo>
                  <a:pt x="3630167" y="655319"/>
                </a:lnTo>
                <a:lnTo>
                  <a:pt x="3630167" y="0"/>
                </a:lnTo>
                <a:lnTo>
                  <a:pt x="0" y="0"/>
                </a:lnTo>
                <a:lnTo>
                  <a:pt x="0" y="655319"/>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pic>
        <p:nvPicPr>
          <p:cNvPr id="540" name="Google Shape;540;p49"/>
          <p:cNvPicPr preferRelativeResize="0"/>
          <p:nvPr/>
        </p:nvPicPr>
        <p:blipFill rotWithShape="1">
          <a:blip r:embed="rId3">
            <a:alphaModFix/>
          </a:blip>
          <a:srcRect b="0" l="0" r="0" t="0"/>
          <a:stretch/>
        </p:blipFill>
        <p:spPr>
          <a:xfrm>
            <a:off x="7171651" y="211700"/>
            <a:ext cx="1821550" cy="445025"/>
          </a:xfrm>
          <a:prstGeom prst="rect">
            <a:avLst/>
          </a:prstGeom>
          <a:noFill/>
          <a:ln>
            <a:noFill/>
          </a:ln>
        </p:spPr>
      </p:pic>
      <p:sp>
        <p:nvSpPr>
          <p:cNvPr id="541" name="Google Shape;541;p49"/>
          <p:cNvSpPr txBox="1"/>
          <p:nvPr>
            <p:ph type="title"/>
          </p:nvPr>
        </p:nvSpPr>
        <p:spPr>
          <a:xfrm>
            <a:off x="311700" y="445025"/>
            <a:ext cx="8520600" cy="121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800"/>
              <a:t>Evaluation Method</a:t>
            </a:r>
            <a:endParaRPr sz="2800"/>
          </a:p>
          <a:p>
            <a:pPr indent="0" lvl="0" marL="0" rtl="0" algn="l">
              <a:lnSpc>
                <a:spcPct val="100000"/>
              </a:lnSpc>
              <a:spcBef>
                <a:spcPts val="0"/>
              </a:spcBef>
              <a:spcAft>
                <a:spcPts val="0"/>
              </a:spcAft>
              <a:buSzPts val="1100"/>
              <a:buNone/>
            </a:pPr>
            <a:r>
              <a:rPr lang="en" sz="2800">
                <a:solidFill>
                  <a:schemeClr val="lt1"/>
                </a:solidFill>
                <a:highlight>
                  <a:schemeClr val="dk2"/>
                </a:highlight>
              </a:rPr>
              <a:t>Cross Validation :</a:t>
            </a:r>
            <a:r>
              <a:rPr lang="en" sz="2800">
                <a:solidFill>
                  <a:schemeClr val="lt1"/>
                </a:solidFill>
                <a:highlight>
                  <a:schemeClr val="accent5"/>
                </a:highlight>
              </a:rPr>
              <a:t> Why do we need cross validation ?</a:t>
            </a:r>
            <a:endParaRPr sz="2800">
              <a:solidFill>
                <a:schemeClr val="lt1"/>
              </a:solidFill>
              <a:highlight>
                <a:schemeClr val="accent5"/>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b="1"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p:txBody>
      </p:sp>
      <p:sp>
        <p:nvSpPr>
          <p:cNvPr id="542" name="Google Shape;542;p49"/>
          <p:cNvSpPr txBox="1"/>
          <p:nvPr/>
        </p:nvSpPr>
        <p:spPr>
          <a:xfrm>
            <a:off x="398075" y="1656725"/>
            <a:ext cx="76749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Ketika data hanya di-split satu kali, kita bisa saja mendapatkan performa yang kebetulan bagus. Begitu juga sebaliknya, kita juga bisa kebetulan mendapatkan performa yang buruk.</a:t>
            </a:r>
            <a:endParaRPr/>
          </a:p>
          <a:p>
            <a:pPr indent="-317500" lvl="0" marL="457200" rtl="0" algn="l">
              <a:spcBef>
                <a:spcPts val="0"/>
              </a:spcBef>
              <a:spcAft>
                <a:spcPts val="0"/>
              </a:spcAft>
              <a:buSzPts val="1400"/>
              <a:buChar char="●"/>
            </a:pPr>
            <a:r>
              <a:rPr lang="en"/>
              <a:t>Selain itu, berhubung kita melakukan pengukuran performa berulang kali, kita dapat melihat sejumlah kemungkinan dari kemungkinan yang terburuk hingga terbaik.</a:t>
            </a:r>
            <a:endParaRPr/>
          </a:p>
          <a:p>
            <a:pPr indent="-317500" lvl="0" marL="457200" rtl="0" algn="l">
              <a:spcBef>
                <a:spcPts val="0"/>
              </a:spcBef>
              <a:spcAft>
                <a:spcPts val="0"/>
              </a:spcAft>
              <a:buSzPts val="1400"/>
              <a:buChar char="●"/>
            </a:pPr>
            <a:r>
              <a:rPr lang="en"/>
              <a:t>Lalu kita juga dapat melihat apakah machine learning memiliki performa yang konsisten atau tidak.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Kekurangan dari cross validasi adalah meningkatnya </a:t>
            </a:r>
            <a:r>
              <a:rPr b="1" lang="en"/>
              <a:t>proses komputasi secara berkali-kali lipat</a:t>
            </a:r>
            <a:r>
              <a:rPr lang="en"/>
              <a:t>. Dalam cross validasi pada dasarnya </a:t>
            </a:r>
            <a:r>
              <a:rPr b="1" lang="en"/>
              <a:t>kita tidak membangun model akhir, kita hanya mengevaluasi beberapa kandidat model yang nantinya akan dipilih untuk menjadi model terbaik</a:t>
            </a:r>
            <a:r>
              <a:rPr lang="en"/>
              <a:t> serta melihat seberapa baik suatu model dapat menggeneralisir.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0"/>
          <p:cNvSpPr txBox="1"/>
          <p:nvPr>
            <p:ph type="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Hyperparameter Tuning</a:t>
            </a:r>
            <a:endParaRPr>
              <a:solidFill>
                <a:schemeClr val="lt1"/>
              </a:solidFill>
              <a:highlight>
                <a:schemeClr val="dk2"/>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pic>
        <p:nvPicPr>
          <p:cNvPr id="552" name="Google Shape;552;p51"/>
          <p:cNvPicPr preferRelativeResize="0"/>
          <p:nvPr/>
        </p:nvPicPr>
        <p:blipFill rotWithShape="1">
          <a:blip r:embed="rId3">
            <a:alphaModFix/>
          </a:blip>
          <a:srcRect b="0" l="0" r="0" t="0"/>
          <a:stretch/>
        </p:blipFill>
        <p:spPr>
          <a:xfrm>
            <a:off x="7171651" y="211700"/>
            <a:ext cx="1821550" cy="445025"/>
          </a:xfrm>
          <a:prstGeom prst="rect">
            <a:avLst/>
          </a:prstGeom>
          <a:noFill/>
          <a:ln>
            <a:noFill/>
          </a:ln>
        </p:spPr>
      </p:pic>
      <p:sp>
        <p:nvSpPr>
          <p:cNvPr id="553" name="Google Shape;553;p51"/>
          <p:cNvSpPr txBox="1"/>
          <p:nvPr>
            <p:ph type="title"/>
          </p:nvPr>
        </p:nvSpPr>
        <p:spPr>
          <a:xfrm>
            <a:off x="311700" y="445025"/>
            <a:ext cx="8520600" cy="76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800"/>
              <a:t>Hyperparameter Tuning</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b="1"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p:txBody>
      </p:sp>
      <p:sp>
        <p:nvSpPr>
          <p:cNvPr id="554" name="Google Shape;554;p51"/>
          <p:cNvSpPr txBox="1"/>
          <p:nvPr/>
        </p:nvSpPr>
        <p:spPr>
          <a:xfrm>
            <a:off x="382450" y="1404900"/>
            <a:ext cx="71715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Dengan cross validasi kita dapat mengukur seberapa baik suatu model dapat menggeneralisasi serta bagaimana perbandingannya dengan model lainnya. Kita juga dapat gunakan cross validasi untuk memilih hyperparameter terbaik.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Berikut ini contoh hyperparameter pada sejumlah model machine learning. </a:t>
            </a:r>
            <a:endParaRPr/>
          </a:p>
          <a:p>
            <a:pPr indent="-317500" lvl="0" marL="457200" rtl="0" algn="l">
              <a:spcBef>
                <a:spcPts val="0"/>
              </a:spcBef>
              <a:spcAft>
                <a:spcPts val="0"/>
              </a:spcAft>
              <a:buSzPts val="1400"/>
              <a:buChar char="●"/>
            </a:pPr>
            <a:r>
              <a:rPr lang="en"/>
              <a:t>Decision tree memiliki sejumlah hyperparameter diantaranya maximum depth, minimum samples split dan minimum samples leaf. untuk Lasso atau Ridge adalah alpha. </a:t>
            </a:r>
            <a:endParaRPr/>
          </a:p>
          <a:p>
            <a:pPr indent="-317500" lvl="0" marL="457200" rtl="0" algn="l">
              <a:spcBef>
                <a:spcPts val="0"/>
              </a:spcBef>
              <a:spcAft>
                <a:spcPts val="0"/>
              </a:spcAft>
              <a:buSzPts val="1400"/>
              <a:buChar char="●"/>
            </a:pPr>
            <a:r>
              <a:rPr lang="en"/>
              <a:t>Untuk KNN, hyperparameter yang dipilih adalah faktor k atau nearest neighbour.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Beberapa contoh hyperparameter tersebut dapat kita pilih nilainya menggunakan cross validasi.</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pic>
        <p:nvPicPr>
          <p:cNvPr id="559" name="Google Shape;559;p52"/>
          <p:cNvPicPr preferRelativeResize="0"/>
          <p:nvPr/>
        </p:nvPicPr>
        <p:blipFill rotWithShape="1">
          <a:blip r:embed="rId3">
            <a:alphaModFix/>
          </a:blip>
          <a:srcRect b="0" l="0" r="0" t="0"/>
          <a:stretch/>
        </p:blipFill>
        <p:spPr>
          <a:xfrm>
            <a:off x="7171651" y="211700"/>
            <a:ext cx="1821550" cy="445025"/>
          </a:xfrm>
          <a:prstGeom prst="rect">
            <a:avLst/>
          </a:prstGeom>
          <a:noFill/>
          <a:ln>
            <a:noFill/>
          </a:ln>
        </p:spPr>
      </p:pic>
      <p:sp>
        <p:nvSpPr>
          <p:cNvPr id="560" name="Google Shape;560;p52"/>
          <p:cNvSpPr txBox="1"/>
          <p:nvPr>
            <p:ph type="title"/>
          </p:nvPr>
        </p:nvSpPr>
        <p:spPr>
          <a:xfrm>
            <a:off x="311700" y="445025"/>
            <a:ext cx="8520600" cy="76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800"/>
              <a:t>Hyperparameter Tuning</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b="1"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p:txBody>
      </p:sp>
      <p:sp>
        <p:nvSpPr>
          <p:cNvPr id="561" name="Google Shape;561;p52"/>
          <p:cNvSpPr txBox="1"/>
          <p:nvPr/>
        </p:nvSpPr>
        <p:spPr>
          <a:xfrm>
            <a:off x="747541" y="1449229"/>
            <a:ext cx="5941500" cy="1190100"/>
          </a:xfrm>
          <a:prstGeom prst="rect">
            <a:avLst/>
          </a:prstGeom>
          <a:noFill/>
          <a:ln>
            <a:noFill/>
          </a:ln>
        </p:spPr>
        <p:txBody>
          <a:bodyPr anchorCtr="0" anchor="t" bIns="0" lIns="0" spcFirstLastPara="1" rIns="0" wrap="square" tIns="58125">
            <a:spAutoFit/>
          </a:bodyPr>
          <a:lstStyle/>
          <a:p>
            <a:pPr indent="-292100" lvl="0" marL="304800" rtl="0" algn="l">
              <a:lnSpc>
                <a:spcPct val="100000"/>
              </a:lnSpc>
              <a:spcBef>
                <a:spcPts val="0"/>
              </a:spcBef>
              <a:spcAft>
                <a:spcPts val="0"/>
              </a:spcAft>
              <a:buClr>
                <a:schemeClr val="dk2"/>
              </a:buClr>
              <a:buSzPts val="1800"/>
              <a:buChar char="-"/>
            </a:pPr>
            <a:r>
              <a:rPr b="1" lang="en" sz="1800">
                <a:solidFill>
                  <a:schemeClr val="dk2"/>
                </a:solidFill>
                <a:latin typeface="Calibri"/>
                <a:ea typeface="Calibri"/>
                <a:cs typeface="Calibri"/>
                <a:sym typeface="Calibri"/>
              </a:rPr>
              <a:t>Grid Search</a:t>
            </a:r>
            <a:endParaRPr b="1" sz="1800">
              <a:solidFill>
                <a:schemeClr val="dk2"/>
              </a:solidFill>
              <a:latin typeface="Calibri"/>
              <a:ea typeface="Calibri"/>
              <a:cs typeface="Calibri"/>
              <a:sym typeface="Calibri"/>
            </a:endParaRPr>
          </a:p>
          <a:p>
            <a:pPr indent="-273050" lvl="1" marL="647700" rtl="0" algn="l">
              <a:lnSpc>
                <a:spcPct val="100000"/>
              </a:lnSpc>
              <a:spcBef>
                <a:spcPts val="300"/>
              </a:spcBef>
              <a:spcAft>
                <a:spcPts val="0"/>
              </a:spcAft>
              <a:buClr>
                <a:schemeClr val="dk2"/>
              </a:buClr>
              <a:buSzPts val="1500"/>
              <a:buFont typeface="Arial"/>
              <a:buChar char="-"/>
            </a:pPr>
            <a:r>
              <a:rPr lang="en" sz="1500">
                <a:solidFill>
                  <a:schemeClr val="dk2"/>
                </a:solidFill>
                <a:latin typeface="Calibri"/>
                <a:ea typeface="Calibri"/>
                <a:cs typeface="Calibri"/>
                <a:sym typeface="Calibri"/>
              </a:rPr>
              <a:t>select from all possible combination of candidate model</a:t>
            </a:r>
            <a:endParaRPr sz="1500">
              <a:solidFill>
                <a:schemeClr val="dk2"/>
              </a:solidFill>
              <a:latin typeface="Calibri"/>
              <a:ea typeface="Calibri"/>
              <a:cs typeface="Calibri"/>
              <a:sym typeface="Calibri"/>
            </a:endParaRPr>
          </a:p>
          <a:p>
            <a:pPr indent="-292100" lvl="0" marL="304800" rtl="0" algn="l">
              <a:lnSpc>
                <a:spcPct val="100000"/>
              </a:lnSpc>
              <a:spcBef>
                <a:spcPts val="300"/>
              </a:spcBef>
              <a:spcAft>
                <a:spcPts val="0"/>
              </a:spcAft>
              <a:buClr>
                <a:schemeClr val="dk2"/>
              </a:buClr>
              <a:buSzPts val="1800"/>
              <a:buChar char="-"/>
            </a:pPr>
            <a:r>
              <a:rPr b="1" lang="en" sz="1800">
                <a:solidFill>
                  <a:schemeClr val="dk2"/>
                </a:solidFill>
                <a:latin typeface="Calibri"/>
                <a:ea typeface="Calibri"/>
                <a:cs typeface="Calibri"/>
                <a:sym typeface="Calibri"/>
              </a:rPr>
              <a:t>Randomized Search</a:t>
            </a:r>
            <a:endParaRPr b="1" sz="1800">
              <a:solidFill>
                <a:schemeClr val="dk2"/>
              </a:solidFill>
              <a:latin typeface="Calibri"/>
              <a:ea typeface="Calibri"/>
              <a:cs typeface="Calibri"/>
              <a:sym typeface="Calibri"/>
            </a:endParaRPr>
          </a:p>
          <a:p>
            <a:pPr indent="-273050" lvl="1" marL="647700" rtl="0" algn="l">
              <a:lnSpc>
                <a:spcPct val="100000"/>
              </a:lnSpc>
              <a:spcBef>
                <a:spcPts val="300"/>
              </a:spcBef>
              <a:spcAft>
                <a:spcPts val="0"/>
              </a:spcAft>
              <a:buClr>
                <a:schemeClr val="dk2"/>
              </a:buClr>
              <a:buSzPts val="1500"/>
              <a:buFont typeface="Arial"/>
              <a:buChar char="-"/>
            </a:pPr>
            <a:r>
              <a:rPr lang="en" sz="1500">
                <a:solidFill>
                  <a:schemeClr val="dk2"/>
                </a:solidFill>
                <a:latin typeface="Calibri"/>
                <a:ea typeface="Calibri"/>
                <a:cs typeface="Calibri"/>
                <a:sym typeface="Calibri"/>
              </a:rPr>
              <a:t>select </a:t>
            </a:r>
            <a:r>
              <a:rPr b="1" lang="en" sz="1500">
                <a:solidFill>
                  <a:schemeClr val="dk2"/>
                </a:solidFill>
                <a:latin typeface="Calibri"/>
                <a:ea typeface="Calibri"/>
                <a:cs typeface="Calibri"/>
                <a:sym typeface="Calibri"/>
              </a:rPr>
              <a:t>randomly </a:t>
            </a:r>
            <a:r>
              <a:rPr lang="en" sz="1500">
                <a:solidFill>
                  <a:schemeClr val="dk2"/>
                </a:solidFill>
                <a:latin typeface="Calibri"/>
                <a:ea typeface="Calibri"/>
                <a:cs typeface="Calibri"/>
                <a:sym typeface="Calibri"/>
              </a:rPr>
              <a:t>from all possible combination of candidate model</a:t>
            </a:r>
            <a:endParaRPr sz="1500">
              <a:solidFill>
                <a:schemeClr val="dk2"/>
              </a:solidFill>
              <a:latin typeface="Calibri"/>
              <a:ea typeface="Calibri"/>
              <a:cs typeface="Calibri"/>
              <a:sym typeface="Calibri"/>
            </a:endParaRPr>
          </a:p>
        </p:txBody>
      </p:sp>
      <p:graphicFrame>
        <p:nvGraphicFramePr>
          <p:cNvPr id="562" name="Google Shape;562;p52"/>
          <p:cNvGraphicFramePr/>
          <p:nvPr/>
        </p:nvGraphicFramePr>
        <p:xfrm>
          <a:off x="728980" y="2842212"/>
          <a:ext cx="3000000" cy="3000000"/>
        </p:xfrm>
        <a:graphic>
          <a:graphicData uri="http://schemas.openxmlformats.org/drawingml/2006/table">
            <a:tbl>
              <a:tblPr bandRow="1" firstRow="1">
                <a:noFill/>
                <a:tableStyleId>{DDF4536E-7657-4DDE-B2AA-7E2337867FC0}</a:tableStyleId>
              </a:tblPr>
              <a:tblGrid>
                <a:gridCol w="1543050"/>
                <a:gridCol w="2147775"/>
                <a:gridCol w="2064225"/>
                <a:gridCol w="1918200"/>
              </a:tblGrid>
              <a:tr h="296700">
                <a:tc>
                  <a:txBody>
                    <a:bodyPr/>
                    <a:lstStyle/>
                    <a:p>
                      <a:pPr indent="0" lvl="0" marL="63500" marR="0" rtl="0" algn="l">
                        <a:lnSpc>
                          <a:spcPct val="100000"/>
                        </a:lnSpc>
                        <a:spcBef>
                          <a:spcPts val="0"/>
                        </a:spcBef>
                        <a:spcAft>
                          <a:spcPts val="0"/>
                        </a:spcAft>
                        <a:buNone/>
                      </a:pPr>
                      <a:r>
                        <a:rPr lang="en" sz="1100" u="none" cap="none" strike="noStrike">
                          <a:solidFill>
                            <a:schemeClr val="dk2"/>
                          </a:solidFill>
                          <a:latin typeface="Calibri"/>
                          <a:ea typeface="Calibri"/>
                          <a:cs typeface="Calibri"/>
                          <a:sym typeface="Calibri"/>
                        </a:rPr>
                        <a:t>Method</a:t>
                      </a:r>
                      <a:endParaRPr sz="1100" u="none" cap="none" strike="noStrike">
                        <a:solidFill>
                          <a:schemeClr val="dk2"/>
                        </a:solidFill>
                        <a:latin typeface="Calibri"/>
                        <a:ea typeface="Calibri"/>
                        <a:cs typeface="Calibri"/>
                        <a:sym typeface="Calibri"/>
                      </a:endParaRPr>
                    </a:p>
                  </a:txBody>
                  <a:tcPr marT="6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lang="en" sz="1100" u="none" cap="none" strike="noStrike">
                          <a:solidFill>
                            <a:schemeClr val="dk2"/>
                          </a:solidFill>
                          <a:latin typeface="Calibri"/>
                          <a:ea typeface="Calibri"/>
                          <a:cs typeface="Calibri"/>
                          <a:sym typeface="Calibri"/>
                        </a:rPr>
                        <a:t>Hyperparameters</a:t>
                      </a:r>
                      <a:endParaRPr sz="1100" u="none" cap="none" strike="noStrike">
                        <a:solidFill>
                          <a:schemeClr val="dk2"/>
                        </a:solidFill>
                        <a:latin typeface="Calibri"/>
                        <a:ea typeface="Calibri"/>
                        <a:cs typeface="Calibri"/>
                        <a:sym typeface="Calibri"/>
                      </a:endParaRPr>
                    </a:p>
                  </a:txBody>
                  <a:tcPr marT="6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lang="en" sz="1100" u="none" cap="none" strike="noStrike">
                          <a:solidFill>
                            <a:schemeClr val="dk2"/>
                          </a:solidFill>
                          <a:latin typeface="Calibri"/>
                          <a:ea typeface="Calibri"/>
                          <a:cs typeface="Calibri"/>
                          <a:sym typeface="Calibri"/>
                        </a:rPr>
                        <a:t>Combination</a:t>
                      </a:r>
                      <a:endParaRPr sz="1100" u="none" cap="none" strike="noStrike">
                        <a:solidFill>
                          <a:schemeClr val="dk2"/>
                        </a:solidFill>
                        <a:latin typeface="Calibri"/>
                        <a:ea typeface="Calibri"/>
                        <a:cs typeface="Calibri"/>
                        <a:sym typeface="Calibri"/>
                      </a:endParaRPr>
                    </a:p>
                  </a:txBody>
                  <a:tcPr marT="6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lang="en" sz="1100" u="none" cap="none" strike="noStrike">
                          <a:solidFill>
                            <a:schemeClr val="dk2"/>
                          </a:solidFill>
                          <a:latin typeface="Calibri"/>
                          <a:ea typeface="Calibri"/>
                          <a:cs typeface="Calibri"/>
                          <a:sym typeface="Calibri"/>
                        </a:rPr>
                        <a:t>Combination to compare</a:t>
                      </a:r>
                      <a:endParaRPr sz="1100" u="none" cap="none" strike="noStrike">
                        <a:solidFill>
                          <a:schemeClr val="dk2"/>
                        </a:solidFill>
                        <a:latin typeface="Calibri"/>
                        <a:ea typeface="Calibri"/>
                        <a:cs typeface="Calibri"/>
                        <a:sym typeface="Calibri"/>
                      </a:endParaRPr>
                    </a:p>
                  </a:txBody>
                  <a:tcPr marT="6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16750">
                <a:tc>
                  <a:txBody>
                    <a:bodyPr/>
                    <a:lstStyle/>
                    <a:p>
                      <a:pPr indent="0" lvl="0" marL="63500" marR="0" rtl="0" algn="l">
                        <a:lnSpc>
                          <a:spcPct val="100000"/>
                        </a:lnSpc>
                        <a:spcBef>
                          <a:spcPts val="0"/>
                        </a:spcBef>
                        <a:spcAft>
                          <a:spcPts val="0"/>
                        </a:spcAft>
                        <a:buNone/>
                      </a:pPr>
                      <a:r>
                        <a:rPr lang="en" sz="1100" u="none" cap="none" strike="noStrike">
                          <a:solidFill>
                            <a:schemeClr val="dk2"/>
                          </a:solidFill>
                          <a:latin typeface="Calibri"/>
                          <a:ea typeface="Calibri"/>
                          <a:cs typeface="Calibri"/>
                          <a:sym typeface="Calibri"/>
                        </a:rPr>
                        <a:t>Grid Search</a:t>
                      </a:r>
                      <a:endParaRPr sz="1100" u="none" cap="none" strike="noStrike">
                        <a:solidFill>
                          <a:schemeClr val="dk2"/>
                        </a:solidFill>
                        <a:latin typeface="Calibri"/>
                        <a:ea typeface="Calibri"/>
                        <a:cs typeface="Calibri"/>
                        <a:sym typeface="Calibri"/>
                      </a:endParaRPr>
                    </a:p>
                  </a:txBody>
                  <a:tcPr marT="60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lang="en" sz="1100" u="none" cap="none" strike="noStrike">
                          <a:solidFill>
                            <a:schemeClr val="dk2"/>
                          </a:solidFill>
                          <a:latin typeface="Calibri"/>
                          <a:ea typeface="Calibri"/>
                          <a:cs typeface="Calibri"/>
                          <a:sym typeface="Calibri"/>
                        </a:rPr>
                        <a:t>max depth : 3 4 5</a:t>
                      </a:r>
                      <a:endParaRPr sz="1100" u="none" cap="none" strike="noStrike">
                        <a:solidFill>
                          <a:schemeClr val="dk2"/>
                        </a:solidFill>
                        <a:latin typeface="Calibri"/>
                        <a:ea typeface="Calibri"/>
                        <a:cs typeface="Calibri"/>
                        <a:sym typeface="Calibri"/>
                      </a:endParaRPr>
                    </a:p>
                    <a:p>
                      <a:pPr indent="0" lvl="0" marL="63500" marR="0" rtl="0" algn="l">
                        <a:lnSpc>
                          <a:spcPct val="100000"/>
                        </a:lnSpc>
                        <a:spcBef>
                          <a:spcPts val="0"/>
                        </a:spcBef>
                        <a:spcAft>
                          <a:spcPts val="0"/>
                        </a:spcAft>
                        <a:buNone/>
                      </a:pPr>
                      <a:r>
                        <a:rPr lang="en" sz="1100" u="none" cap="none" strike="noStrike">
                          <a:solidFill>
                            <a:schemeClr val="dk2"/>
                          </a:solidFill>
                          <a:latin typeface="Calibri"/>
                          <a:ea typeface="Calibri"/>
                          <a:cs typeface="Calibri"/>
                          <a:sym typeface="Calibri"/>
                        </a:rPr>
                        <a:t>min samples leaf : 50, 100, 150</a:t>
                      </a:r>
                      <a:endParaRPr sz="1100" u="none" cap="none" strike="noStrike">
                        <a:solidFill>
                          <a:schemeClr val="dk2"/>
                        </a:solidFill>
                        <a:latin typeface="Calibri"/>
                        <a:ea typeface="Calibri"/>
                        <a:cs typeface="Calibri"/>
                        <a:sym typeface="Calibri"/>
                      </a:endParaRPr>
                    </a:p>
                    <a:p>
                      <a:pPr indent="0" lvl="0" marL="63500" marR="0" rtl="0" algn="l">
                        <a:lnSpc>
                          <a:spcPct val="100000"/>
                        </a:lnSpc>
                        <a:spcBef>
                          <a:spcPts val="0"/>
                        </a:spcBef>
                        <a:spcAft>
                          <a:spcPts val="0"/>
                        </a:spcAft>
                        <a:buNone/>
                      </a:pPr>
                      <a:r>
                        <a:rPr lang="en" sz="1100" u="none" cap="none" strike="noStrike">
                          <a:solidFill>
                            <a:schemeClr val="dk2"/>
                          </a:solidFill>
                          <a:latin typeface="Calibri"/>
                          <a:ea typeface="Calibri"/>
                          <a:cs typeface="Calibri"/>
                          <a:sym typeface="Calibri"/>
                        </a:rPr>
                        <a:t>min samples split : 50, 100, 150</a:t>
                      </a:r>
                      <a:endParaRPr sz="1100" u="none" cap="none" strike="noStrike">
                        <a:solidFill>
                          <a:schemeClr val="dk2"/>
                        </a:solidFill>
                        <a:latin typeface="Calibri"/>
                        <a:ea typeface="Calibri"/>
                        <a:cs typeface="Calibri"/>
                        <a:sym typeface="Calibri"/>
                      </a:endParaRPr>
                    </a:p>
                  </a:txBody>
                  <a:tcPr marT="60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lang="en" sz="1100" u="none" cap="none" strike="noStrike">
                          <a:solidFill>
                            <a:schemeClr val="dk2"/>
                          </a:solidFill>
                          <a:latin typeface="Calibri"/>
                          <a:ea typeface="Calibri"/>
                          <a:cs typeface="Calibri"/>
                          <a:sym typeface="Calibri"/>
                        </a:rPr>
                        <a:t>3 x 3 x 3 = 27 model combination</a:t>
                      </a:r>
                      <a:endParaRPr sz="1100" u="none" cap="none" strike="noStrike">
                        <a:solidFill>
                          <a:schemeClr val="dk2"/>
                        </a:solidFill>
                        <a:latin typeface="Calibri"/>
                        <a:ea typeface="Calibri"/>
                        <a:cs typeface="Calibri"/>
                        <a:sym typeface="Calibri"/>
                      </a:endParaRPr>
                    </a:p>
                  </a:txBody>
                  <a:tcPr marT="60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lang="en" sz="1100" u="none" cap="none" strike="noStrike">
                          <a:solidFill>
                            <a:schemeClr val="dk2"/>
                          </a:solidFill>
                          <a:latin typeface="Calibri"/>
                          <a:ea typeface="Calibri"/>
                          <a:cs typeface="Calibri"/>
                          <a:sym typeface="Calibri"/>
                        </a:rPr>
                        <a:t>all 27 combination to compare</a:t>
                      </a:r>
                      <a:endParaRPr sz="1100" u="none" cap="none" strike="noStrike">
                        <a:solidFill>
                          <a:schemeClr val="dk2"/>
                        </a:solidFill>
                        <a:latin typeface="Calibri"/>
                        <a:ea typeface="Calibri"/>
                        <a:cs typeface="Calibri"/>
                        <a:sym typeface="Calibri"/>
                      </a:endParaRPr>
                    </a:p>
                  </a:txBody>
                  <a:tcPr marT="60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76750">
                <a:tc>
                  <a:txBody>
                    <a:bodyPr/>
                    <a:lstStyle/>
                    <a:p>
                      <a:pPr indent="0" lvl="0" marL="63500" marR="0" rtl="0" algn="l">
                        <a:lnSpc>
                          <a:spcPct val="100000"/>
                        </a:lnSpc>
                        <a:spcBef>
                          <a:spcPts val="0"/>
                        </a:spcBef>
                        <a:spcAft>
                          <a:spcPts val="0"/>
                        </a:spcAft>
                        <a:buNone/>
                      </a:pPr>
                      <a:r>
                        <a:rPr lang="en" sz="1100" u="none" cap="none" strike="noStrike">
                          <a:solidFill>
                            <a:schemeClr val="dk2"/>
                          </a:solidFill>
                          <a:latin typeface="Calibri"/>
                          <a:ea typeface="Calibri"/>
                          <a:cs typeface="Calibri"/>
                          <a:sym typeface="Calibri"/>
                        </a:rPr>
                        <a:t>Randomized Search</a:t>
                      </a:r>
                      <a:endParaRPr sz="1100" u="none" cap="none" strike="noStrike">
                        <a:solidFill>
                          <a:schemeClr val="dk2"/>
                        </a:solidFill>
                        <a:latin typeface="Calibri"/>
                        <a:ea typeface="Calibri"/>
                        <a:cs typeface="Calibri"/>
                        <a:sym typeface="Calibri"/>
                      </a:endParaRPr>
                    </a:p>
                  </a:txBody>
                  <a:tcPr marT="60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lang="en" sz="1100" u="none" cap="none" strike="noStrike">
                          <a:solidFill>
                            <a:schemeClr val="dk2"/>
                          </a:solidFill>
                          <a:latin typeface="Calibri"/>
                          <a:ea typeface="Calibri"/>
                          <a:cs typeface="Calibri"/>
                          <a:sym typeface="Calibri"/>
                        </a:rPr>
                        <a:t>max depth : 3 4 5</a:t>
                      </a:r>
                      <a:endParaRPr sz="1100" u="none" cap="none" strike="noStrike">
                        <a:solidFill>
                          <a:schemeClr val="dk2"/>
                        </a:solidFill>
                        <a:latin typeface="Calibri"/>
                        <a:ea typeface="Calibri"/>
                        <a:cs typeface="Calibri"/>
                        <a:sym typeface="Calibri"/>
                      </a:endParaRPr>
                    </a:p>
                    <a:p>
                      <a:pPr indent="0" lvl="0" marL="63500" marR="0" rtl="0" algn="l">
                        <a:lnSpc>
                          <a:spcPct val="100000"/>
                        </a:lnSpc>
                        <a:spcBef>
                          <a:spcPts val="0"/>
                        </a:spcBef>
                        <a:spcAft>
                          <a:spcPts val="0"/>
                        </a:spcAft>
                        <a:buNone/>
                      </a:pPr>
                      <a:r>
                        <a:rPr lang="en" sz="1100" u="none" cap="none" strike="noStrike">
                          <a:solidFill>
                            <a:schemeClr val="dk2"/>
                          </a:solidFill>
                          <a:latin typeface="Calibri"/>
                          <a:ea typeface="Calibri"/>
                          <a:cs typeface="Calibri"/>
                          <a:sym typeface="Calibri"/>
                        </a:rPr>
                        <a:t>min samples leaf : 50, 100, 150</a:t>
                      </a:r>
                      <a:endParaRPr sz="1100" u="none" cap="none" strike="noStrike">
                        <a:solidFill>
                          <a:schemeClr val="dk2"/>
                        </a:solidFill>
                        <a:latin typeface="Calibri"/>
                        <a:ea typeface="Calibri"/>
                        <a:cs typeface="Calibri"/>
                        <a:sym typeface="Calibri"/>
                      </a:endParaRPr>
                    </a:p>
                    <a:p>
                      <a:pPr indent="0" lvl="0" marL="63500" marR="0" rtl="0" algn="l">
                        <a:lnSpc>
                          <a:spcPct val="100000"/>
                        </a:lnSpc>
                        <a:spcBef>
                          <a:spcPts val="0"/>
                        </a:spcBef>
                        <a:spcAft>
                          <a:spcPts val="0"/>
                        </a:spcAft>
                        <a:buNone/>
                      </a:pPr>
                      <a:r>
                        <a:rPr lang="en" sz="1100" u="none" cap="none" strike="noStrike">
                          <a:solidFill>
                            <a:schemeClr val="dk2"/>
                          </a:solidFill>
                          <a:latin typeface="Calibri"/>
                          <a:ea typeface="Calibri"/>
                          <a:cs typeface="Calibri"/>
                          <a:sym typeface="Calibri"/>
                        </a:rPr>
                        <a:t>min samples split : 50, 100, 150</a:t>
                      </a:r>
                      <a:endParaRPr sz="1100" u="none" cap="none" strike="noStrike">
                        <a:solidFill>
                          <a:schemeClr val="dk2"/>
                        </a:solidFill>
                        <a:latin typeface="Calibri"/>
                        <a:ea typeface="Calibri"/>
                        <a:cs typeface="Calibri"/>
                        <a:sym typeface="Calibri"/>
                      </a:endParaRPr>
                    </a:p>
                  </a:txBody>
                  <a:tcPr marT="60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63500" marR="495300" rtl="0" algn="l">
                        <a:lnSpc>
                          <a:spcPct val="100000"/>
                        </a:lnSpc>
                        <a:spcBef>
                          <a:spcPts val="0"/>
                        </a:spcBef>
                        <a:spcAft>
                          <a:spcPts val="0"/>
                        </a:spcAft>
                        <a:buNone/>
                      </a:pPr>
                      <a:r>
                        <a:rPr lang="en" sz="1100" u="none" cap="none" strike="noStrike">
                          <a:solidFill>
                            <a:schemeClr val="dk2"/>
                          </a:solidFill>
                          <a:latin typeface="Calibri"/>
                          <a:ea typeface="Calibri"/>
                          <a:cs typeface="Calibri"/>
                          <a:sym typeface="Calibri"/>
                        </a:rPr>
                        <a:t>3 x 3 x 3 = 27 combination combination</a:t>
                      </a:r>
                      <a:endParaRPr sz="1100" u="none" cap="none" strike="noStrike">
                        <a:solidFill>
                          <a:schemeClr val="dk2"/>
                        </a:solidFill>
                        <a:latin typeface="Calibri"/>
                        <a:ea typeface="Calibri"/>
                        <a:cs typeface="Calibri"/>
                        <a:sym typeface="Calibri"/>
                      </a:endParaRPr>
                    </a:p>
                  </a:txBody>
                  <a:tcPr marT="60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63500" marR="101600" rtl="0" algn="l">
                        <a:lnSpc>
                          <a:spcPct val="100000"/>
                        </a:lnSpc>
                        <a:spcBef>
                          <a:spcPts val="0"/>
                        </a:spcBef>
                        <a:spcAft>
                          <a:spcPts val="0"/>
                        </a:spcAft>
                        <a:buNone/>
                      </a:pPr>
                      <a:r>
                        <a:rPr lang="en" sz="1100" u="none" cap="none" strike="noStrike">
                          <a:solidFill>
                            <a:schemeClr val="dk2"/>
                          </a:solidFill>
                          <a:latin typeface="Calibri"/>
                          <a:ea typeface="Calibri"/>
                          <a:cs typeface="Calibri"/>
                          <a:sym typeface="Calibri"/>
                        </a:rPr>
                        <a:t>not all 27 combination to compare. can be only 10, 12 13 etc</a:t>
                      </a:r>
                      <a:endParaRPr sz="1100" u="none" cap="none" strike="noStrike">
                        <a:solidFill>
                          <a:schemeClr val="dk2"/>
                        </a:solidFill>
                        <a:latin typeface="Calibri"/>
                        <a:ea typeface="Calibri"/>
                        <a:cs typeface="Calibri"/>
                        <a:sym typeface="Calibri"/>
                      </a:endParaRPr>
                    </a:p>
                  </a:txBody>
                  <a:tcPr marT="60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pic>
        <p:nvPicPr>
          <p:cNvPr id="567" name="Google Shape;567;p53"/>
          <p:cNvPicPr preferRelativeResize="0"/>
          <p:nvPr/>
        </p:nvPicPr>
        <p:blipFill rotWithShape="1">
          <a:blip r:embed="rId3">
            <a:alphaModFix/>
          </a:blip>
          <a:srcRect b="0" l="0" r="0" t="0"/>
          <a:stretch/>
        </p:blipFill>
        <p:spPr>
          <a:xfrm>
            <a:off x="7171651" y="211700"/>
            <a:ext cx="1821550" cy="445025"/>
          </a:xfrm>
          <a:prstGeom prst="rect">
            <a:avLst/>
          </a:prstGeom>
          <a:noFill/>
          <a:ln>
            <a:noFill/>
          </a:ln>
        </p:spPr>
      </p:pic>
      <p:sp>
        <p:nvSpPr>
          <p:cNvPr id="568" name="Google Shape;568;p53"/>
          <p:cNvSpPr txBox="1"/>
          <p:nvPr>
            <p:ph type="title"/>
          </p:nvPr>
        </p:nvSpPr>
        <p:spPr>
          <a:xfrm>
            <a:off x="311700" y="445025"/>
            <a:ext cx="8520600" cy="76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800"/>
              <a:t>Hyperparameter Tuning</a:t>
            </a:r>
            <a:endParaRPr sz="2800"/>
          </a:p>
          <a:p>
            <a:pPr indent="0" lvl="0" marL="0" rtl="0" algn="l">
              <a:lnSpc>
                <a:spcPct val="100000"/>
              </a:lnSpc>
              <a:spcBef>
                <a:spcPts val="0"/>
              </a:spcBef>
              <a:spcAft>
                <a:spcPts val="0"/>
              </a:spcAft>
              <a:buSzPts val="1100"/>
              <a:buNone/>
            </a:pPr>
            <a:r>
              <a:rPr lang="en" sz="2800">
                <a:solidFill>
                  <a:schemeClr val="lt1"/>
                </a:solidFill>
                <a:highlight>
                  <a:schemeClr val="dk2"/>
                </a:highlight>
              </a:rPr>
              <a:t>Things That Need to be considered</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p>
          <a:p>
            <a:pPr indent="0" lvl="0" marL="0" rtl="0" algn="l">
              <a:lnSpc>
                <a:spcPct val="100000"/>
              </a:lnSpc>
              <a:spcBef>
                <a:spcPts val="0"/>
              </a:spcBef>
              <a:spcAft>
                <a:spcPts val="0"/>
              </a:spcAft>
              <a:buSzPts val="1100"/>
              <a:buNone/>
            </a:pPr>
            <a:r>
              <a:t/>
            </a:r>
            <a:endParaRPr sz="2800"/>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b="1"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p:txBody>
      </p:sp>
      <p:sp>
        <p:nvSpPr>
          <p:cNvPr id="569" name="Google Shape;569;p53"/>
          <p:cNvSpPr txBox="1"/>
          <p:nvPr/>
        </p:nvSpPr>
        <p:spPr>
          <a:xfrm>
            <a:off x="374625" y="1521975"/>
            <a:ext cx="8119800" cy="309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Ada beberapa hal yang perlu diperhatikan dalam melakukan hyperparameter tuning: </a:t>
            </a:r>
            <a:endParaRPr sz="1300"/>
          </a:p>
          <a:p>
            <a:pPr indent="-311150" lvl="0" marL="457200" rtl="0" algn="l">
              <a:spcBef>
                <a:spcPts val="1000"/>
              </a:spcBef>
              <a:spcAft>
                <a:spcPts val="0"/>
              </a:spcAft>
              <a:buSzPts val="1300"/>
              <a:buChar char="●"/>
            </a:pPr>
            <a:r>
              <a:rPr lang="en" sz="1300"/>
              <a:t>Jika kandidat-kandidat hyperparameter yang digunakan tidak tepat kita bisa saja menghasilkan model yang overfitting atau underfitting.</a:t>
            </a:r>
            <a:endParaRPr sz="1300"/>
          </a:p>
          <a:p>
            <a:pPr indent="-311150" lvl="0" marL="457200" rtl="0" algn="l">
              <a:spcBef>
                <a:spcPts val="1000"/>
              </a:spcBef>
              <a:spcAft>
                <a:spcPts val="0"/>
              </a:spcAft>
              <a:buSzPts val="1300"/>
              <a:buChar char="●"/>
            </a:pPr>
            <a:r>
              <a:rPr lang="en" sz="1300"/>
              <a:t>Tentukan benchmark sehingga kita dapat mengukur apakah peningkatan performa setelah hyperparameter tuning signifikan atau apakah justru menghasilkan model yang lebih buruk seperti model yang overfitting atau underfitting.</a:t>
            </a:r>
            <a:endParaRPr sz="1300"/>
          </a:p>
          <a:p>
            <a:pPr indent="-311150" lvl="0" marL="457200" rtl="0" algn="l">
              <a:spcBef>
                <a:spcPts val="1000"/>
              </a:spcBef>
              <a:spcAft>
                <a:spcPts val="0"/>
              </a:spcAft>
              <a:buSzPts val="1300"/>
              <a:buChar char="●"/>
            </a:pPr>
            <a:r>
              <a:rPr lang="en" sz="1300"/>
              <a:t>Cermati juga bahwa kita perlu menyertakan hyperparameter dari benchmark ke dalam hyperparameter space.</a:t>
            </a:r>
            <a:endParaRPr sz="1300"/>
          </a:p>
          <a:p>
            <a:pPr indent="-311150" lvl="0" marL="457200" rtl="0" algn="l">
              <a:spcBef>
                <a:spcPts val="1000"/>
              </a:spcBef>
              <a:spcAft>
                <a:spcPts val="0"/>
              </a:spcAft>
              <a:buSzPts val="1300"/>
              <a:buChar char="●"/>
            </a:pPr>
            <a:r>
              <a:rPr lang="en" sz="1300"/>
              <a:t>Ketika menggunakan scikit-learn, perlu diperhatikan </a:t>
            </a:r>
            <a:r>
              <a:rPr b="1" lang="en" sz="1300"/>
              <a:t>random_state</a:t>
            </a:r>
            <a:r>
              <a:rPr lang="en" sz="1300"/>
              <a:t> pada sejumlah fungsi. Hal ini perlu dilakukan agar kita dapat mengetahui apakah peningkatan yang kita peroleh hanya kebetulan atau memang karena treatment yang kita berikan. Fungsi-fungsi yang perlu kita atur random statenya terdapat pada fungsi-fungsi seperti </a:t>
            </a:r>
            <a:r>
              <a:rPr b="1" lang="en" sz="1300"/>
              <a:t>data splitting, cross validation splitting</a:t>
            </a:r>
            <a:r>
              <a:rPr lang="en" sz="1300"/>
              <a:t>, </a:t>
            </a:r>
            <a:r>
              <a:rPr b="1" lang="en" sz="1300"/>
              <a:t>model</a:t>
            </a:r>
            <a:r>
              <a:rPr lang="en" sz="1300"/>
              <a:t> dan lain-lain.</a:t>
            </a:r>
            <a:endParaRPr sz="13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pic>
        <p:nvPicPr>
          <p:cNvPr id="574" name="Google Shape;574;p54"/>
          <p:cNvPicPr preferRelativeResize="0"/>
          <p:nvPr/>
        </p:nvPicPr>
        <p:blipFill rotWithShape="1">
          <a:blip r:embed="rId3">
            <a:alphaModFix/>
          </a:blip>
          <a:srcRect b="0" l="0" r="0" t="0"/>
          <a:stretch/>
        </p:blipFill>
        <p:spPr>
          <a:xfrm>
            <a:off x="7171651" y="211700"/>
            <a:ext cx="1821550" cy="445025"/>
          </a:xfrm>
          <a:prstGeom prst="rect">
            <a:avLst/>
          </a:prstGeom>
          <a:noFill/>
          <a:ln>
            <a:noFill/>
          </a:ln>
        </p:spPr>
      </p:pic>
      <p:sp>
        <p:nvSpPr>
          <p:cNvPr id="575" name="Google Shape;575;p54"/>
          <p:cNvSpPr txBox="1"/>
          <p:nvPr>
            <p:ph type="title"/>
          </p:nvPr>
        </p:nvSpPr>
        <p:spPr>
          <a:xfrm>
            <a:off x="311700" y="445025"/>
            <a:ext cx="8520600" cy="76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800"/>
              <a:t>Hyperparameter Tuning</a:t>
            </a:r>
            <a:endParaRPr sz="2800"/>
          </a:p>
          <a:p>
            <a:pPr indent="0" lvl="0" marL="0" rtl="0" algn="l">
              <a:lnSpc>
                <a:spcPct val="100000"/>
              </a:lnSpc>
              <a:spcBef>
                <a:spcPts val="0"/>
              </a:spcBef>
              <a:spcAft>
                <a:spcPts val="0"/>
              </a:spcAft>
              <a:buSzPts val="1100"/>
              <a:buNone/>
            </a:pPr>
            <a:r>
              <a:rPr lang="en" sz="2800">
                <a:solidFill>
                  <a:schemeClr val="lt1"/>
                </a:solidFill>
                <a:highlight>
                  <a:schemeClr val="dk2"/>
                </a:highlight>
              </a:rPr>
              <a:t>How To Do Model Selection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p>
          <a:p>
            <a:pPr indent="0" lvl="0" marL="0" rtl="0" algn="l">
              <a:lnSpc>
                <a:spcPct val="100000"/>
              </a:lnSpc>
              <a:spcBef>
                <a:spcPts val="0"/>
              </a:spcBef>
              <a:spcAft>
                <a:spcPts val="0"/>
              </a:spcAft>
              <a:buSzPts val="1100"/>
              <a:buNone/>
            </a:pPr>
            <a:r>
              <a:t/>
            </a:r>
            <a:endParaRPr sz="2800"/>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b="1"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p:txBody>
      </p:sp>
      <p:sp>
        <p:nvSpPr>
          <p:cNvPr id="576" name="Google Shape;576;p54"/>
          <p:cNvSpPr txBox="1"/>
          <p:nvPr/>
        </p:nvSpPr>
        <p:spPr>
          <a:xfrm>
            <a:off x="628356" y="2943225"/>
            <a:ext cx="3879600" cy="309300"/>
          </a:xfrm>
          <a:prstGeom prst="rect">
            <a:avLst/>
          </a:prstGeom>
          <a:solidFill>
            <a:srgbClr val="6C9EEB"/>
          </a:solidFill>
          <a:ln cap="flat" cmpd="sng" w="9525">
            <a:solidFill>
              <a:srgbClr val="44536A"/>
            </a:solidFill>
            <a:prstDash val="solid"/>
            <a:round/>
            <a:headEnd len="sm" w="sm" type="none"/>
            <a:tailEnd len="sm" w="sm" type="none"/>
          </a:ln>
        </p:spPr>
        <p:txBody>
          <a:bodyPr anchorCtr="0" anchor="t" bIns="0" lIns="0" spcFirstLastPara="1" rIns="0" wrap="square" tIns="1450">
            <a:spAutoFit/>
          </a:bodyPr>
          <a:lstStyle/>
          <a:p>
            <a:pPr indent="0" lvl="0" marL="0" rtl="0" algn="l">
              <a:lnSpc>
                <a:spcPct val="100000"/>
              </a:lnSpc>
              <a:spcBef>
                <a:spcPts val="0"/>
              </a:spcBef>
              <a:spcAft>
                <a:spcPts val="0"/>
              </a:spcAft>
              <a:buNone/>
            </a:pPr>
            <a:r>
              <a:t/>
            </a:r>
            <a:endParaRPr sz="9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 sz="1100">
                <a:latin typeface="Calibri"/>
                <a:ea typeface="Calibri"/>
                <a:cs typeface="Calibri"/>
                <a:sym typeface="Calibri"/>
              </a:rPr>
              <a:t>Training Set</a:t>
            </a:r>
            <a:endParaRPr sz="1100">
              <a:latin typeface="Calibri"/>
              <a:ea typeface="Calibri"/>
              <a:cs typeface="Calibri"/>
              <a:sym typeface="Calibri"/>
            </a:endParaRPr>
          </a:p>
        </p:txBody>
      </p:sp>
      <p:sp>
        <p:nvSpPr>
          <p:cNvPr id="577" name="Google Shape;577;p54"/>
          <p:cNvSpPr txBox="1"/>
          <p:nvPr/>
        </p:nvSpPr>
        <p:spPr>
          <a:xfrm>
            <a:off x="4703298" y="2942082"/>
            <a:ext cx="1213500" cy="310200"/>
          </a:xfrm>
          <a:prstGeom prst="rect">
            <a:avLst/>
          </a:prstGeom>
          <a:solidFill>
            <a:srgbClr val="EC7C30"/>
          </a:solidFill>
          <a:ln cap="flat" cmpd="sng" w="9525">
            <a:solidFill>
              <a:srgbClr val="44536A"/>
            </a:solidFill>
            <a:prstDash val="solid"/>
            <a:round/>
            <a:headEnd len="sm" w="sm" type="none"/>
            <a:tailEnd len="sm" w="sm" type="none"/>
          </a:ln>
        </p:spPr>
        <p:txBody>
          <a:bodyPr anchorCtr="0" anchor="t" bIns="0" lIns="0" spcFirstLastPara="1" rIns="0" wrap="square" tIns="2425">
            <a:spAutoFit/>
          </a:bodyPr>
          <a:lstStyle/>
          <a:p>
            <a:pPr indent="0" lvl="0" marL="0" rtl="0" algn="l">
              <a:lnSpc>
                <a:spcPct val="100000"/>
              </a:lnSpc>
              <a:spcBef>
                <a:spcPts val="0"/>
              </a:spcBef>
              <a:spcAft>
                <a:spcPts val="0"/>
              </a:spcAft>
              <a:buNone/>
            </a:pPr>
            <a:r>
              <a:t/>
            </a:r>
            <a:endParaRPr sz="900">
              <a:latin typeface="Times New Roman"/>
              <a:ea typeface="Times New Roman"/>
              <a:cs typeface="Times New Roman"/>
              <a:sym typeface="Times New Roman"/>
            </a:endParaRPr>
          </a:p>
          <a:p>
            <a:pPr indent="0" lvl="0" marL="215900" rtl="0" algn="l">
              <a:lnSpc>
                <a:spcPct val="100000"/>
              </a:lnSpc>
              <a:spcBef>
                <a:spcPts val="0"/>
              </a:spcBef>
              <a:spcAft>
                <a:spcPts val="0"/>
              </a:spcAft>
              <a:buNone/>
            </a:pPr>
            <a:r>
              <a:rPr lang="en" sz="1100">
                <a:latin typeface="Calibri"/>
                <a:ea typeface="Calibri"/>
                <a:cs typeface="Calibri"/>
                <a:sym typeface="Calibri"/>
              </a:rPr>
              <a:t>Validation Set</a:t>
            </a:r>
            <a:endParaRPr sz="1100">
              <a:latin typeface="Calibri"/>
              <a:ea typeface="Calibri"/>
              <a:cs typeface="Calibri"/>
              <a:sym typeface="Calibri"/>
            </a:endParaRPr>
          </a:p>
        </p:txBody>
      </p:sp>
      <p:sp>
        <p:nvSpPr>
          <p:cNvPr id="578" name="Google Shape;578;p54"/>
          <p:cNvSpPr txBox="1"/>
          <p:nvPr/>
        </p:nvSpPr>
        <p:spPr>
          <a:xfrm>
            <a:off x="6111239" y="2942082"/>
            <a:ext cx="1213500" cy="310200"/>
          </a:xfrm>
          <a:prstGeom prst="rect">
            <a:avLst/>
          </a:prstGeom>
          <a:solidFill>
            <a:srgbClr val="00FFFF"/>
          </a:solidFill>
          <a:ln cap="flat" cmpd="sng" w="9525">
            <a:solidFill>
              <a:srgbClr val="44536A"/>
            </a:solidFill>
            <a:prstDash val="solid"/>
            <a:round/>
            <a:headEnd len="sm" w="sm" type="none"/>
            <a:tailEnd len="sm" w="sm" type="none"/>
          </a:ln>
        </p:spPr>
        <p:txBody>
          <a:bodyPr anchorCtr="0" anchor="t" bIns="0" lIns="0" spcFirstLastPara="1" rIns="0" wrap="square" tIns="2425">
            <a:spAutoFit/>
          </a:bodyPr>
          <a:lstStyle/>
          <a:p>
            <a:pPr indent="0" lvl="0" marL="0" rtl="0" algn="l">
              <a:lnSpc>
                <a:spcPct val="100000"/>
              </a:lnSpc>
              <a:spcBef>
                <a:spcPts val="0"/>
              </a:spcBef>
              <a:spcAft>
                <a:spcPts val="0"/>
              </a:spcAft>
              <a:buNone/>
            </a:pPr>
            <a:r>
              <a:t/>
            </a:r>
            <a:endParaRPr sz="900">
              <a:latin typeface="Times New Roman"/>
              <a:ea typeface="Times New Roman"/>
              <a:cs typeface="Times New Roman"/>
              <a:sym typeface="Times New Roman"/>
            </a:endParaRPr>
          </a:p>
          <a:p>
            <a:pPr indent="0" lvl="0" marL="381000" rtl="0" algn="l">
              <a:lnSpc>
                <a:spcPct val="100000"/>
              </a:lnSpc>
              <a:spcBef>
                <a:spcPts val="0"/>
              </a:spcBef>
              <a:spcAft>
                <a:spcPts val="0"/>
              </a:spcAft>
              <a:buNone/>
            </a:pPr>
            <a:r>
              <a:rPr lang="en" sz="1100">
                <a:latin typeface="Calibri"/>
                <a:ea typeface="Calibri"/>
                <a:cs typeface="Calibri"/>
                <a:sym typeface="Calibri"/>
              </a:rPr>
              <a:t>Test Set</a:t>
            </a:r>
            <a:endParaRPr sz="1100">
              <a:latin typeface="Calibri"/>
              <a:ea typeface="Calibri"/>
              <a:cs typeface="Calibri"/>
              <a:sym typeface="Calibri"/>
            </a:endParaRPr>
          </a:p>
        </p:txBody>
      </p:sp>
      <p:sp>
        <p:nvSpPr>
          <p:cNvPr id="579" name="Google Shape;579;p54"/>
          <p:cNvSpPr/>
          <p:nvPr/>
        </p:nvSpPr>
        <p:spPr>
          <a:xfrm>
            <a:off x="2539218" y="3386708"/>
            <a:ext cx="58674" cy="300514"/>
          </a:xfrm>
          <a:custGeom>
            <a:rect b="b" l="l" r="r" t="t"/>
            <a:pathLst>
              <a:path extrusionOk="0" h="400685" w="76200">
                <a:moveTo>
                  <a:pt x="31750" y="323976"/>
                </a:moveTo>
                <a:lnTo>
                  <a:pt x="0" y="323976"/>
                </a:lnTo>
                <a:lnTo>
                  <a:pt x="38100" y="400176"/>
                </a:lnTo>
                <a:lnTo>
                  <a:pt x="69850" y="336676"/>
                </a:lnTo>
                <a:lnTo>
                  <a:pt x="31750" y="336676"/>
                </a:lnTo>
                <a:lnTo>
                  <a:pt x="31750" y="323976"/>
                </a:lnTo>
                <a:close/>
              </a:path>
              <a:path extrusionOk="0" h="400685" w="76200">
                <a:moveTo>
                  <a:pt x="44450" y="0"/>
                </a:moveTo>
                <a:lnTo>
                  <a:pt x="31750" y="0"/>
                </a:lnTo>
                <a:lnTo>
                  <a:pt x="31750" y="336676"/>
                </a:lnTo>
                <a:lnTo>
                  <a:pt x="44450" y="336676"/>
                </a:lnTo>
                <a:lnTo>
                  <a:pt x="44450" y="0"/>
                </a:lnTo>
                <a:close/>
              </a:path>
              <a:path extrusionOk="0" h="400685" w="76200">
                <a:moveTo>
                  <a:pt x="76200" y="323976"/>
                </a:moveTo>
                <a:lnTo>
                  <a:pt x="44450" y="323976"/>
                </a:lnTo>
                <a:lnTo>
                  <a:pt x="44450" y="336676"/>
                </a:lnTo>
                <a:lnTo>
                  <a:pt x="69850" y="336676"/>
                </a:lnTo>
                <a:lnTo>
                  <a:pt x="76200" y="323976"/>
                </a:lnTo>
                <a:close/>
              </a:path>
            </a:pathLst>
          </a:custGeom>
          <a:solidFill>
            <a:srgbClr val="44536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580" name="Google Shape;580;p54"/>
          <p:cNvSpPr txBox="1"/>
          <p:nvPr/>
        </p:nvSpPr>
        <p:spPr>
          <a:xfrm>
            <a:off x="1713925" y="3686175"/>
            <a:ext cx="1708200" cy="557100"/>
          </a:xfrm>
          <a:prstGeom prst="rect">
            <a:avLst/>
          </a:prstGeom>
          <a:noFill/>
          <a:ln cap="flat" cmpd="sng" w="9525">
            <a:solidFill>
              <a:srgbClr val="FF0000"/>
            </a:solidFill>
            <a:prstDash val="solid"/>
            <a:round/>
            <a:headEnd len="sm" w="sm" type="none"/>
            <a:tailEnd len="sm" w="sm" type="none"/>
          </a:ln>
        </p:spPr>
        <p:txBody>
          <a:bodyPr anchorCtr="0" anchor="ctr" bIns="0" lIns="0" spcFirstLastPara="1" rIns="0" wrap="square" tIns="1925">
            <a:noAutofit/>
          </a:bodyPr>
          <a:lstStyle/>
          <a:p>
            <a:pPr indent="0" lvl="0" marL="0" rtl="0" algn="ctr">
              <a:lnSpc>
                <a:spcPct val="100000"/>
              </a:lnSpc>
              <a:spcBef>
                <a:spcPts val="0"/>
              </a:spcBef>
              <a:spcAft>
                <a:spcPts val="0"/>
              </a:spcAft>
              <a:buNone/>
            </a:pPr>
            <a:r>
              <a:rPr lang="en" sz="1100">
                <a:latin typeface="Calibri"/>
                <a:ea typeface="Calibri"/>
                <a:cs typeface="Calibri"/>
                <a:sym typeface="Calibri"/>
              </a:rPr>
              <a:t>Model Fitting</a:t>
            </a:r>
            <a:endParaRPr sz="1100">
              <a:latin typeface="Calibri"/>
              <a:ea typeface="Calibri"/>
              <a:cs typeface="Calibri"/>
              <a:sym typeface="Calibri"/>
            </a:endParaRPr>
          </a:p>
        </p:txBody>
      </p:sp>
      <p:sp>
        <p:nvSpPr>
          <p:cNvPr id="581" name="Google Shape;581;p54"/>
          <p:cNvSpPr/>
          <p:nvPr/>
        </p:nvSpPr>
        <p:spPr>
          <a:xfrm>
            <a:off x="5280073" y="3385566"/>
            <a:ext cx="58674" cy="300514"/>
          </a:xfrm>
          <a:custGeom>
            <a:rect b="b" l="l" r="r" t="t"/>
            <a:pathLst>
              <a:path extrusionOk="0" h="400685" w="76200">
                <a:moveTo>
                  <a:pt x="31750" y="324357"/>
                </a:moveTo>
                <a:lnTo>
                  <a:pt x="0" y="324357"/>
                </a:lnTo>
                <a:lnTo>
                  <a:pt x="38100" y="400557"/>
                </a:lnTo>
                <a:lnTo>
                  <a:pt x="69850" y="337057"/>
                </a:lnTo>
                <a:lnTo>
                  <a:pt x="31750" y="337057"/>
                </a:lnTo>
                <a:lnTo>
                  <a:pt x="31750" y="324357"/>
                </a:lnTo>
                <a:close/>
              </a:path>
              <a:path extrusionOk="0" h="400685" w="76200">
                <a:moveTo>
                  <a:pt x="44450" y="0"/>
                </a:moveTo>
                <a:lnTo>
                  <a:pt x="31750" y="0"/>
                </a:lnTo>
                <a:lnTo>
                  <a:pt x="31750" y="337057"/>
                </a:lnTo>
                <a:lnTo>
                  <a:pt x="44450" y="337057"/>
                </a:lnTo>
                <a:lnTo>
                  <a:pt x="44450" y="0"/>
                </a:lnTo>
                <a:close/>
              </a:path>
              <a:path extrusionOk="0" h="400685" w="76200">
                <a:moveTo>
                  <a:pt x="76200" y="324357"/>
                </a:moveTo>
                <a:lnTo>
                  <a:pt x="44450" y="324357"/>
                </a:lnTo>
                <a:lnTo>
                  <a:pt x="44450" y="337057"/>
                </a:lnTo>
                <a:lnTo>
                  <a:pt x="69850" y="337057"/>
                </a:lnTo>
                <a:lnTo>
                  <a:pt x="76200" y="324357"/>
                </a:lnTo>
                <a:close/>
              </a:path>
            </a:pathLst>
          </a:custGeom>
          <a:solidFill>
            <a:srgbClr val="44536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582" name="Google Shape;582;p54"/>
          <p:cNvSpPr txBox="1"/>
          <p:nvPr/>
        </p:nvSpPr>
        <p:spPr>
          <a:xfrm>
            <a:off x="4454775" y="3686175"/>
            <a:ext cx="1709400" cy="557100"/>
          </a:xfrm>
          <a:prstGeom prst="rect">
            <a:avLst/>
          </a:prstGeom>
          <a:noFill/>
          <a:ln cap="flat" cmpd="sng" w="9525">
            <a:solidFill>
              <a:srgbClr val="FF0000"/>
            </a:solidFill>
            <a:prstDash val="solid"/>
            <a:round/>
            <a:headEnd len="sm" w="sm" type="none"/>
            <a:tailEnd len="sm" w="sm" type="none"/>
          </a:ln>
        </p:spPr>
        <p:txBody>
          <a:bodyPr anchorCtr="0" anchor="t" bIns="0" lIns="0" spcFirstLastPara="1" rIns="0" wrap="square" tIns="104625">
            <a:noAutofit/>
          </a:bodyPr>
          <a:lstStyle/>
          <a:p>
            <a:pPr indent="0" lvl="0" marL="0" rtl="0" algn="ctr">
              <a:lnSpc>
                <a:spcPct val="100000"/>
              </a:lnSpc>
              <a:spcBef>
                <a:spcPts val="0"/>
              </a:spcBef>
              <a:spcAft>
                <a:spcPts val="0"/>
              </a:spcAft>
              <a:buNone/>
            </a:pPr>
            <a:r>
              <a:rPr lang="en" sz="1100">
                <a:latin typeface="Calibri"/>
                <a:ea typeface="Calibri"/>
                <a:cs typeface="Calibri"/>
                <a:sym typeface="Calibri"/>
              </a:rPr>
              <a:t>Model Validation to select</a:t>
            </a:r>
            <a:endParaRPr sz="1100">
              <a:latin typeface="Calibri"/>
              <a:ea typeface="Calibri"/>
              <a:cs typeface="Calibri"/>
              <a:sym typeface="Calibri"/>
            </a:endParaRPr>
          </a:p>
          <a:p>
            <a:pPr indent="0" lvl="0" marL="0" rtl="0" algn="ctr">
              <a:lnSpc>
                <a:spcPct val="100000"/>
              </a:lnSpc>
              <a:spcBef>
                <a:spcPts val="0"/>
              </a:spcBef>
              <a:spcAft>
                <a:spcPts val="0"/>
              </a:spcAft>
              <a:buNone/>
            </a:pPr>
            <a:r>
              <a:rPr lang="en" sz="1100">
                <a:latin typeface="Calibri"/>
                <a:ea typeface="Calibri"/>
                <a:cs typeface="Calibri"/>
                <a:sym typeface="Calibri"/>
              </a:rPr>
              <a:t>model/hyperparameter</a:t>
            </a:r>
            <a:endParaRPr sz="1100">
              <a:latin typeface="Calibri"/>
              <a:ea typeface="Calibri"/>
              <a:cs typeface="Calibri"/>
              <a:sym typeface="Calibri"/>
            </a:endParaRPr>
          </a:p>
        </p:txBody>
      </p:sp>
      <p:sp>
        <p:nvSpPr>
          <p:cNvPr id="583" name="Google Shape;583;p54"/>
          <p:cNvSpPr/>
          <p:nvPr/>
        </p:nvSpPr>
        <p:spPr>
          <a:xfrm>
            <a:off x="6715466" y="3381850"/>
            <a:ext cx="395071" cy="304323"/>
          </a:xfrm>
          <a:custGeom>
            <a:rect b="b" l="l" r="r" t="t"/>
            <a:pathLst>
              <a:path extrusionOk="0" h="405764" w="513079">
                <a:moveTo>
                  <a:pt x="449238" y="363358"/>
                </a:moveTo>
                <a:lnTo>
                  <a:pt x="429641" y="388238"/>
                </a:lnTo>
                <a:lnTo>
                  <a:pt x="513079" y="405510"/>
                </a:lnTo>
                <a:lnTo>
                  <a:pt x="496923" y="371220"/>
                </a:lnTo>
                <a:lnTo>
                  <a:pt x="459232" y="371220"/>
                </a:lnTo>
                <a:lnTo>
                  <a:pt x="449238" y="363358"/>
                </a:lnTo>
                <a:close/>
              </a:path>
              <a:path extrusionOk="0" h="405764" w="513079">
                <a:moveTo>
                  <a:pt x="457129" y="353341"/>
                </a:moveTo>
                <a:lnTo>
                  <a:pt x="449238" y="363358"/>
                </a:lnTo>
                <a:lnTo>
                  <a:pt x="459232" y="371220"/>
                </a:lnTo>
                <a:lnTo>
                  <a:pt x="467106" y="361188"/>
                </a:lnTo>
                <a:lnTo>
                  <a:pt x="457129" y="353341"/>
                </a:lnTo>
                <a:close/>
              </a:path>
              <a:path extrusionOk="0" h="405764" w="513079">
                <a:moveTo>
                  <a:pt x="476758" y="328421"/>
                </a:moveTo>
                <a:lnTo>
                  <a:pt x="457129" y="353341"/>
                </a:lnTo>
                <a:lnTo>
                  <a:pt x="467106" y="361188"/>
                </a:lnTo>
                <a:lnTo>
                  <a:pt x="459232" y="371220"/>
                </a:lnTo>
                <a:lnTo>
                  <a:pt x="496923" y="371220"/>
                </a:lnTo>
                <a:lnTo>
                  <a:pt x="476758" y="328421"/>
                </a:lnTo>
                <a:close/>
              </a:path>
              <a:path extrusionOk="0" h="405764" w="513079">
                <a:moveTo>
                  <a:pt x="7874" y="0"/>
                </a:moveTo>
                <a:lnTo>
                  <a:pt x="0" y="9906"/>
                </a:lnTo>
                <a:lnTo>
                  <a:pt x="449238" y="363358"/>
                </a:lnTo>
                <a:lnTo>
                  <a:pt x="457129" y="353341"/>
                </a:lnTo>
                <a:lnTo>
                  <a:pt x="7874" y="0"/>
                </a:lnTo>
                <a:close/>
              </a:path>
            </a:pathLst>
          </a:custGeom>
          <a:solidFill>
            <a:srgbClr val="44536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584" name="Google Shape;584;p54"/>
          <p:cNvSpPr txBox="1"/>
          <p:nvPr/>
        </p:nvSpPr>
        <p:spPr>
          <a:xfrm>
            <a:off x="6255425" y="3686175"/>
            <a:ext cx="1708200" cy="557100"/>
          </a:xfrm>
          <a:prstGeom prst="rect">
            <a:avLst/>
          </a:prstGeom>
          <a:noFill/>
          <a:ln cap="flat" cmpd="sng" w="9525">
            <a:solidFill>
              <a:srgbClr val="FF0000"/>
            </a:solidFill>
            <a:prstDash val="solid"/>
            <a:round/>
            <a:headEnd len="sm" w="sm" type="none"/>
            <a:tailEnd len="sm" w="sm" type="none"/>
          </a:ln>
        </p:spPr>
        <p:txBody>
          <a:bodyPr anchorCtr="0" anchor="ctr" bIns="0" lIns="0" spcFirstLastPara="1" rIns="0" wrap="square" tIns="1925">
            <a:noAutofit/>
          </a:bodyPr>
          <a:lstStyle/>
          <a:p>
            <a:pPr indent="0" lvl="0" marL="0" rtl="0" algn="ctr">
              <a:lnSpc>
                <a:spcPct val="100000"/>
              </a:lnSpc>
              <a:spcBef>
                <a:spcPts val="0"/>
              </a:spcBef>
              <a:spcAft>
                <a:spcPts val="0"/>
              </a:spcAft>
              <a:buNone/>
            </a:pPr>
            <a:r>
              <a:rPr lang="en" sz="1100">
                <a:latin typeface="Calibri"/>
                <a:ea typeface="Calibri"/>
                <a:cs typeface="Calibri"/>
                <a:sym typeface="Calibri"/>
              </a:rPr>
              <a:t>Measure Final Performance</a:t>
            </a:r>
            <a:endParaRPr sz="1100">
              <a:latin typeface="Calibri"/>
              <a:ea typeface="Calibri"/>
              <a:cs typeface="Calibri"/>
              <a:sym typeface="Calibri"/>
            </a:endParaRPr>
          </a:p>
        </p:txBody>
      </p:sp>
      <p:sp>
        <p:nvSpPr>
          <p:cNvPr id="585" name="Google Shape;585;p54"/>
          <p:cNvSpPr txBox="1"/>
          <p:nvPr/>
        </p:nvSpPr>
        <p:spPr>
          <a:xfrm>
            <a:off x="628356" y="2121408"/>
            <a:ext cx="6696300" cy="309900"/>
          </a:xfrm>
          <a:prstGeom prst="rect">
            <a:avLst/>
          </a:prstGeom>
          <a:solidFill>
            <a:srgbClr val="00FF00"/>
          </a:solidFill>
          <a:ln cap="flat" cmpd="sng" w="9525">
            <a:solidFill>
              <a:srgbClr val="44536A"/>
            </a:solidFill>
            <a:prstDash val="solid"/>
            <a:round/>
            <a:headEnd len="sm" w="sm" type="none"/>
            <a:tailEnd len="sm" w="sm" type="none"/>
          </a:ln>
        </p:spPr>
        <p:txBody>
          <a:bodyPr anchorCtr="0" anchor="t" bIns="0" lIns="0" spcFirstLastPara="1" rIns="0" wrap="square" tIns="1925">
            <a:spAutoFit/>
          </a:bodyPr>
          <a:lstStyle/>
          <a:p>
            <a:pPr indent="0" lvl="0" marL="0" rtl="0" algn="l">
              <a:lnSpc>
                <a:spcPct val="100000"/>
              </a:lnSpc>
              <a:spcBef>
                <a:spcPts val="0"/>
              </a:spcBef>
              <a:spcAft>
                <a:spcPts val="0"/>
              </a:spcAft>
              <a:buNone/>
            </a:pPr>
            <a:r>
              <a:t/>
            </a:r>
            <a:endParaRPr sz="9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 sz="1100">
                <a:latin typeface="Calibri"/>
                <a:ea typeface="Calibri"/>
                <a:cs typeface="Calibri"/>
                <a:sym typeface="Calibri"/>
              </a:rPr>
              <a:t>Data Set Available</a:t>
            </a:r>
            <a:endParaRPr sz="1100">
              <a:latin typeface="Calibri"/>
              <a:ea typeface="Calibri"/>
              <a:cs typeface="Calibri"/>
              <a:sym typeface="Calibri"/>
            </a:endParaRPr>
          </a:p>
        </p:txBody>
      </p:sp>
      <p:sp>
        <p:nvSpPr>
          <p:cNvPr id="586" name="Google Shape;586;p54"/>
          <p:cNvSpPr txBox="1"/>
          <p:nvPr/>
        </p:nvSpPr>
        <p:spPr>
          <a:xfrm>
            <a:off x="689629" y="4578934"/>
            <a:ext cx="4788000" cy="348900"/>
          </a:xfrm>
          <a:prstGeom prst="rect">
            <a:avLst/>
          </a:prstGeom>
          <a:noFill/>
          <a:ln>
            <a:noFill/>
          </a:ln>
        </p:spPr>
        <p:txBody>
          <a:bodyPr anchorCtr="0" anchor="t" bIns="0" lIns="0" spcFirstLastPara="1" rIns="0" wrap="square" tIns="10175">
            <a:spAutoFit/>
          </a:bodyPr>
          <a:lstStyle/>
          <a:p>
            <a:pPr indent="0" lvl="0" marL="12700" rtl="0" algn="l">
              <a:lnSpc>
                <a:spcPct val="100000"/>
              </a:lnSpc>
              <a:spcBef>
                <a:spcPts val="0"/>
              </a:spcBef>
              <a:spcAft>
                <a:spcPts val="0"/>
              </a:spcAft>
              <a:buNone/>
            </a:pPr>
            <a:r>
              <a:rPr lang="en" sz="1100">
                <a:latin typeface="Calibri"/>
                <a:ea typeface="Calibri"/>
                <a:cs typeface="Calibri"/>
                <a:sym typeface="Calibri"/>
              </a:rPr>
              <a:t>We can’t use validation set to measure final performance because it’s already used to select best candidate model</a:t>
            </a:r>
            <a:endParaRPr sz="1100">
              <a:latin typeface="Calibri"/>
              <a:ea typeface="Calibri"/>
              <a:cs typeface="Calibri"/>
              <a:sym typeface="Calibri"/>
            </a:endParaRPr>
          </a:p>
        </p:txBody>
      </p:sp>
      <p:sp>
        <p:nvSpPr>
          <p:cNvPr id="587" name="Google Shape;587;p54"/>
          <p:cNvSpPr txBox="1"/>
          <p:nvPr/>
        </p:nvSpPr>
        <p:spPr>
          <a:xfrm>
            <a:off x="678141" y="1431608"/>
            <a:ext cx="2656800" cy="241200"/>
          </a:xfrm>
          <a:prstGeom prst="rect">
            <a:avLst/>
          </a:prstGeom>
          <a:noFill/>
          <a:ln>
            <a:noFill/>
          </a:ln>
        </p:spPr>
        <p:txBody>
          <a:bodyPr anchorCtr="0" anchor="t" bIns="0" lIns="0" spcFirstLastPara="1" rIns="0" wrap="square" tIns="10175">
            <a:spAutoFit/>
          </a:bodyPr>
          <a:lstStyle/>
          <a:p>
            <a:pPr indent="0" lvl="0" marL="12700" rtl="0" algn="l">
              <a:lnSpc>
                <a:spcPct val="100000"/>
              </a:lnSpc>
              <a:spcBef>
                <a:spcPts val="0"/>
              </a:spcBef>
              <a:spcAft>
                <a:spcPts val="0"/>
              </a:spcAft>
              <a:buNone/>
            </a:pPr>
            <a:r>
              <a:rPr lang="en" sz="1500">
                <a:latin typeface="Calibri"/>
                <a:ea typeface="Calibri"/>
                <a:cs typeface="Calibri"/>
                <a:sym typeface="Calibri"/>
              </a:rPr>
              <a:t>What is Your Model Candidates ?</a:t>
            </a:r>
            <a:endParaRPr sz="15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Outline</a:t>
            </a:r>
            <a:endParaRPr/>
          </a:p>
          <a:p>
            <a:pPr indent="0" lvl="0" marL="0" rtl="0" algn="ctr">
              <a:lnSpc>
                <a:spcPct val="100000"/>
              </a:lnSpc>
              <a:spcBef>
                <a:spcPts val="0"/>
              </a:spcBef>
              <a:spcAft>
                <a:spcPts val="0"/>
              </a:spcAft>
              <a:buSzPts val="4800"/>
              <a:buNone/>
            </a:pPr>
            <a:r>
              <a:rPr lang="en" sz="1500">
                <a:solidFill>
                  <a:schemeClr val="accent1"/>
                </a:solidFill>
                <a:latin typeface="Caveat"/>
                <a:ea typeface="Caveat"/>
                <a:cs typeface="Caveat"/>
                <a:sym typeface="Caveat"/>
              </a:rPr>
              <a:t>apa saja yang akan kita pelajari hari ini?</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55"/>
          <p:cNvSpPr txBox="1"/>
          <p:nvPr/>
        </p:nvSpPr>
        <p:spPr>
          <a:xfrm>
            <a:off x="762000" y="1937384"/>
            <a:ext cx="3912000" cy="327300"/>
          </a:xfrm>
          <a:prstGeom prst="rect">
            <a:avLst/>
          </a:prstGeom>
          <a:solidFill>
            <a:srgbClr val="6C9EEB"/>
          </a:solidFill>
          <a:ln cap="flat" cmpd="sng" w="9525">
            <a:solidFill>
              <a:srgbClr val="44536A"/>
            </a:solidFill>
            <a:prstDash val="solid"/>
            <a:round/>
            <a:headEnd len="sm" w="sm" type="none"/>
            <a:tailEnd len="sm" w="sm" type="none"/>
          </a:ln>
        </p:spPr>
        <p:txBody>
          <a:bodyPr anchorCtr="0" anchor="t" bIns="0" lIns="0" spcFirstLastPara="1" rIns="0" wrap="square" tIns="3875">
            <a:spAutoFit/>
          </a:bodyPr>
          <a:lstStyle/>
          <a:p>
            <a:pPr indent="0" lvl="0" marL="0" rtl="0" algn="l">
              <a:lnSpc>
                <a:spcPct val="100000"/>
              </a:lnSpc>
              <a:spcBef>
                <a:spcPts val="0"/>
              </a:spcBef>
              <a:spcAft>
                <a:spcPts val="0"/>
              </a:spcAft>
              <a:buNone/>
            </a:pPr>
            <a:r>
              <a:t/>
            </a:r>
            <a:endParaRPr sz="10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 sz="1100">
                <a:latin typeface="Calibri"/>
                <a:ea typeface="Calibri"/>
                <a:cs typeface="Calibri"/>
                <a:sym typeface="Calibri"/>
              </a:rPr>
              <a:t>training set/folds</a:t>
            </a:r>
            <a:endParaRPr sz="1100">
              <a:latin typeface="Calibri"/>
              <a:ea typeface="Calibri"/>
              <a:cs typeface="Calibri"/>
              <a:sym typeface="Calibri"/>
            </a:endParaRPr>
          </a:p>
        </p:txBody>
      </p:sp>
      <p:sp>
        <p:nvSpPr>
          <p:cNvPr id="593" name="Google Shape;593;p55"/>
          <p:cNvSpPr txBox="1"/>
          <p:nvPr/>
        </p:nvSpPr>
        <p:spPr>
          <a:xfrm>
            <a:off x="4821701" y="1937384"/>
            <a:ext cx="1660500" cy="327300"/>
          </a:xfrm>
          <a:prstGeom prst="rect">
            <a:avLst/>
          </a:prstGeom>
          <a:solidFill>
            <a:srgbClr val="EC7C30"/>
          </a:solidFill>
          <a:ln cap="flat" cmpd="sng" w="9525">
            <a:solidFill>
              <a:srgbClr val="44536A"/>
            </a:solidFill>
            <a:prstDash val="solid"/>
            <a:round/>
            <a:headEnd len="sm" w="sm" type="none"/>
            <a:tailEnd len="sm" w="sm" type="none"/>
          </a:ln>
        </p:spPr>
        <p:txBody>
          <a:bodyPr anchorCtr="0" anchor="t" bIns="0" lIns="0" spcFirstLastPara="1" rIns="0" wrap="square" tIns="3875">
            <a:spAutoFit/>
          </a:bodyPr>
          <a:lstStyle/>
          <a:p>
            <a:pPr indent="0" lvl="0" marL="0" rtl="0" algn="l">
              <a:lnSpc>
                <a:spcPct val="100000"/>
              </a:lnSpc>
              <a:spcBef>
                <a:spcPts val="0"/>
              </a:spcBef>
              <a:spcAft>
                <a:spcPts val="0"/>
              </a:spcAft>
              <a:buNone/>
            </a:pPr>
            <a:r>
              <a:t/>
            </a:r>
            <a:endParaRPr sz="1000">
              <a:latin typeface="Times New Roman"/>
              <a:ea typeface="Times New Roman"/>
              <a:cs typeface="Times New Roman"/>
              <a:sym typeface="Times New Roman"/>
            </a:endParaRPr>
          </a:p>
          <a:p>
            <a:pPr indent="0" lvl="0" marL="317500" rtl="0" algn="l">
              <a:lnSpc>
                <a:spcPct val="100000"/>
              </a:lnSpc>
              <a:spcBef>
                <a:spcPts val="0"/>
              </a:spcBef>
              <a:spcAft>
                <a:spcPts val="0"/>
              </a:spcAft>
              <a:buNone/>
            </a:pPr>
            <a:r>
              <a:rPr lang="en" sz="1100">
                <a:latin typeface="Calibri"/>
                <a:ea typeface="Calibri"/>
                <a:cs typeface="Calibri"/>
                <a:sym typeface="Calibri"/>
              </a:rPr>
              <a:t>validation set/fold</a:t>
            </a:r>
            <a:endParaRPr sz="1100">
              <a:latin typeface="Calibri"/>
              <a:ea typeface="Calibri"/>
              <a:cs typeface="Calibri"/>
              <a:sym typeface="Calibri"/>
            </a:endParaRPr>
          </a:p>
        </p:txBody>
      </p:sp>
      <p:sp>
        <p:nvSpPr>
          <p:cNvPr id="594" name="Google Shape;594;p55"/>
          <p:cNvSpPr txBox="1"/>
          <p:nvPr/>
        </p:nvSpPr>
        <p:spPr>
          <a:xfrm>
            <a:off x="6629399" y="1937384"/>
            <a:ext cx="1213500" cy="327300"/>
          </a:xfrm>
          <a:prstGeom prst="rect">
            <a:avLst/>
          </a:prstGeom>
          <a:solidFill>
            <a:srgbClr val="00FFFF"/>
          </a:solidFill>
          <a:ln cap="flat" cmpd="sng" w="9525">
            <a:solidFill>
              <a:srgbClr val="44536A"/>
            </a:solidFill>
            <a:prstDash val="solid"/>
            <a:round/>
            <a:headEnd len="sm" w="sm" type="none"/>
            <a:tailEnd len="sm" w="sm" type="none"/>
          </a:ln>
        </p:spPr>
        <p:txBody>
          <a:bodyPr anchorCtr="0" anchor="t" bIns="0" lIns="0" spcFirstLastPara="1" rIns="0" wrap="square" tIns="3875">
            <a:spAutoFit/>
          </a:bodyPr>
          <a:lstStyle/>
          <a:p>
            <a:pPr indent="0" lvl="0" marL="0" rtl="0" algn="l">
              <a:lnSpc>
                <a:spcPct val="100000"/>
              </a:lnSpc>
              <a:spcBef>
                <a:spcPts val="0"/>
              </a:spcBef>
              <a:spcAft>
                <a:spcPts val="0"/>
              </a:spcAft>
              <a:buNone/>
            </a:pPr>
            <a:r>
              <a:t/>
            </a:r>
            <a:endParaRPr sz="1000">
              <a:latin typeface="Times New Roman"/>
              <a:ea typeface="Times New Roman"/>
              <a:cs typeface="Times New Roman"/>
              <a:sym typeface="Times New Roman"/>
            </a:endParaRPr>
          </a:p>
          <a:p>
            <a:pPr indent="0" lvl="0" marL="381000" rtl="0" algn="l">
              <a:lnSpc>
                <a:spcPct val="100000"/>
              </a:lnSpc>
              <a:spcBef>
                <a:spcPts val="0"/>
              </a:spcBef>
              <a:spcAft>
                <a:spcPts val="0"/>
              </a:spcAft>
              <a:buNone/>
            </a:pPr>
            <a:r>
              <a:rPr lang="en" sz="1100">
                <a:latin typeface="Calibri"/>
                <a:ea typeface="Calibri"/>
                <a:cs typeface="Calibri"/>
                <a:sym typeface="Calibri"/>
              </a:rPr>
              <a:t>Test Set</a:t>
            </a:r>
            <a:endParaRPr sz="1100">
              <a:latin typeface="Calibri"/>
              <a:ea typeface="Calibri"/>
              <a:cs typeface="Calibri"/>
              <a:sym typeface="Calibri"/>
            </a:endParaRPr>
          </a:p>
        </p:txBody>
      </p:sp>
      <p:sp>
        <p:nvSpPr>
          <p:cNvPr id="595" name="Google Shape;595;p55"/>
          <p:cNvSpPr txBox="1"/>
          <p:nvPr/>
        </p:nvSpPr>
        <p:spPr>
          <a:xfrm>
            <a:off x="795997" y="3880484"/>
            <a:ext cx="3911100" cy="327600"/>
          </a:xfrm>
          <a:prstGeom prst="rect">
            <a:avLst/>
          </a:prstGeom>
          <a:solidFill>
            <a:srgbClr val="6C9EEB"/>
          </a:solidFill>
          <a:ln cap="flat" cmpd="sng" w="9525">
            <a:solidFill>
              <a:srgbClr val="44536A"/>
            </a:solidFill>
            <a:prstDash val="solid"/>
            <a:round/>
            <a:headEnd len="sm" w="sm" type="none"/>
            <a:tailEnd len="sm" w="sm" type="none"/>
          </a:ln>
        </p:spPr>
        <p:txBody>
          <a:bodyPr anchorCtr="0" anchor="t" bIns="0" lIns="0" spcFirstLastPara="1" rIns="0" wrap="square" tIns="4350">
            <a:spAutoFit/>
          </a:bodyPr>
          <a:lstStyle/>
          <a:p>
            <a:pPr indent="0" lvl="0" marL="0" rtl="0" algn="l">
              <a:lnSpc>
                <a:spcPct val="100000"/>
              </a:lnSpc>
              <a:spcBef>
                <a:spcPts val="0"/>
              </a:spcBef>
              <a:spcAft>
                <a:spcPts val="0"/>
              </a:spcAft>
              <a:buNone/>
            </a:pPr>
            <a:r>
              <a:t/>
            </a:r>
            <a:endParaRPr sz="10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 sz="1100">
                <a:latin typeface="Calibri"/>
                <a:ea typeface="Calibri"/>
                <a:cs typeface="Calibri"/>
                <a:sym typeface="Calibri"/>
              </a:rPr>
              <a:t>training set/folds</a:t>
            </a:r>
            <a:endParaRPr sz="1100">
              <a:latin typeface="Calibri"/>
              <a:ea typeface="Calibri"/>
              <a:cs typeface="Calibri"/>
              <a:sym typeface="Calibri"/>
            </a:endParaRPr>
          </a:p>
        </p:txBody>
      </p:sp>
      <p:sp>
        <p:nvSpPr>
          <p:cNvPr id="596" name="Google Shape;596;p55"/>
          <p:cNvSpPr txBox="1"/>
          <p:nvPr/>
        </p:nvSpPr>
        <p:spPr>
          <a:xfrm>
            <a:off x="4821701" y="3880484"/>
            <a:ext cx="1660500" cy="327600"/>
          </a:xfrm>
          <a:prstGeom prst="rect">
            <a:avLst/>
          </a:prstGeom>
          <a:solidFill>
            <a:srgbClr val="EC7C30"/>
          </a:solidFill>
          <a:ln cap="flat" cmpd="sng" w="9525">
            <a:solidFill>
              <a:srgbClr val="44536A"/>
            </a:solidFill>
            <a:prstDash val="solid"/>
            <a:round/>
            <a:headEnd len="sm" w="sm" type="none"/>
            <a:tailEnd len="sm" w="sm" type="none"/>
          </a:ln>
        </p:spPr>
        <p:txBody>
          <a:bodyPr anchorCtr="0" anchor="t" bIns="0" lIns="0" spcFirstLastPara="1" rIns="0" wrap="square" tIns="4350">
            <a:spAutoFit/>
          </a:bodyPr>
          <a:lstStyle/>
          <a:p>
            <a:pPr indent="0" lvl="0" marL="0" rtl="0" algn="l">
              <a:lnSpc>
                <a:spcPct val="100000"/>
              </a:lnSpc>
              <a:spcBef>
                <a:spcPts val="0"/>
              </a:spcBef>
              <a:spcAft>
                <a:spcPts val="0"/>
              </a:spcAft>
              <a:buNone/>
            </a:pPr>
            <a:r>
              <a:t/>
            </a:r>
            <a:endParaRPr sz="1000">
              <a:latin typeface="Times New Roman"/>
              <a:ea typeface="Times New Roman"/>
              <a:cs typeface="Times New Roman"/>
              <a:sym typeface="Times New Roman"/>
            </a:endParaRPr>
          </a:p>
          <a:p>
            <a:pPr indent="0" lvl="0" marL="317500" rtl="0" algn="l">
              <a:lnSpc>
                <a:spcPct val="100000"/>
              </a:lnSpc>
              <a:spcBef>
                <a:spcPts val="0"/>
              </a:spcBef>
              <a:spcAft>
                <a:spcPts val="0"/>
              </a:spcAft>
              <a:buNone/>
            </a:pPr>
            <a:r>
              <a:rPr lang="en" sz="1100">
                <a:latin typeface="Calibri"/>
                <a:ea typeface="Calibri"/>
                <a:cs typeface="Calibri"/>
                <a:sym typeface="Calibri"/>
              </a:rPr>
              <a:t>validation set/fold</a:t>
            </a:r>
            <a:endParaRPr sz="1100">
              <a:latin typeface="Calibri"/>
              <a:ea typeface="Calibri"/>
              <a:cs typeface="Calibri"/>
              <a:sym typeface="Calibri"/>
            </a:endParaRPr>
          </a:p>
        </p:txBody>
      </p:sp>
      <p:sp>
        <p:nvSpPr>
          <p:cNvPr id="597" name="Google Shape;597;p55"/>
          <p:cNvSpPr txBox="1"/>
          <p:nvPr/>
        </p:nvSpPr>
        <p:spPr>
          <a:xfrm>
            <a:off x="6629399" y="3880484"/>
            <a:ext cx="1213500" cy="327600"/>
          </a:xfrm>
          <a:prstGeom prst="rect">
            <a:avLst/>
          </a:prstGeom>
          <a:solidFill>
            <a:srgbClr val="00FFFF"/>
          </a:solidFill>
          <a:ln cap="flat" cmpd="sng" w="9525">
            <a:solidFill>
              <a:srgbClr val="44536A"/>
            </a:solidFill>
            <a:prstDash val="solid"/>
            <a:round/>
            <a:headEnd len="sm" w="sm" type="none"/>
            <a:tailEnd len="sm" w="sm" type="none"/>
          </a:ln>
        </p:spPr>
        <p:txBody>
          <a:bodyPr anchorCtr="0" anchor="t" bIns="0" lIns="0" spcFirstLastPara="1" rIns="0" wrap="square" tIns="4350">
            <a:spAutoFit/>
          </a:bodyPr>
          <a:lstStyle/>
          <a:p>
            <a:pPr indent="0" lvl="0" marL="0" rtl="0" algn="l">
              <a:lnSpc>
                <a:spcPct val="100000"/>
              </a:lnSpc>
              <a:spcBef>
                <a:spcPts val="0"/>
              </a:spcBef>
              <a:spcAft>
                <a:spcPts val="0"/>
              </a:spcAft>
              <a:buNone/>
            </a:pPr>
            <a:r>
              <a:t/>
            </a:r>
            <a:endParaRPr sz="1000">
              <a:latin typeface="Times New Roman"/>
              <a:ea typeface="Times New Roman"/>
              <a:cs typeface="Times New Roman"/>
              <a:sym typeface="Times New Roman"/>
            </a:endParaRPr>
          </a:p>
          <a:p>
            <a:pPr indent="0" lvl="0" marL="381000" rtl="0" algn="l">
              <a:lnSpc>
                <a:spcPct val="100000"/>
              </a:lnSpc>
              <a:spcBef>
                <a:spcPts val="0"/>
              </a:spcBef>
              <a:spcAft>
                <a:spcPts val="0"/>
              </a:spcAft>
              <a:buNone/>
            </a:pPr>
            <a:r>
              <a:rPr lang="en" sz="1100">
                <a:latin typeface="Calibri"/>
                <a:ea typeface="Calibri"/>
                <a:cs typeface="Calibri"/>
                <a:sym typeface="Calibri"/>
              </a:rPr>
              <a:t>Test Set</a:t>
            </a:r>
            <a:endParaRPr sz="1100">
              <a:latin typeface="Calibri"/>
              <a:ea typeface="Calibri"/>
              <a:cs typeface="Calibri"/>
              <a:sym typeface="Calibri"/>
            </a:endParaRPr>
          </a:p>
        </p:txBody>
      </p:sp>
      <p:grpSp>
        <p:nvGrpSpPr>
          <p:cNvPr id="598" name="Google Shape;598;p55"/>
          <p:cNvGrpSpPr/>
          <p:nvPr/>
        </p:nvGrpSpPr>
        <p:grpSpPr>
          <a:xfrm>
            <a:off x="761970" y="1658492"/>
            <a:ext cx="3911932" cy="140970"/>
            <a:chOff x="990600" y="2211323"/>
            <a:chExt cx="5085715" cy="187960"/>
          </a:xfrm>
        </p:grpSpPr>
        <p:sp>
          <p:nvSpPr>
            <p:cNvPr id="599" name="Google Shape;599;p55"/>
            <p:cNvSpPr/>
            <p:nvPr/>
          </p:nvSpPr>
          <p:spPr>
            <a:xfrm>
              <a:off x="990600" y="2211323"/>
              <a:ext cx="5085715" cy="187960"/>
            </a:xfrm>
            <a:custGeom>
              <a:rect b="b" l="l" r="r" t="t"/>
              <a:pathLst>
                <a:path extrusionOk="0" h="187960" w="5085715">
                  <a:moveTo>
                    <a:pt x="4991862" y="0"/>
                  </a:moveTo>
                  <a:lnTo>
                    <a:pt x="4991862" y="46862"/>
                  </a:lnTo>
                  <a:lnTo>
                    <a:pt x="93725" y="46862"/>
                  </a:lnTo>
                  <a:lnTo>
                    <a:pt x="93725" y="0"/>
                  </a:lnTo>
                  <a:lnTo>
                    <a:pt x="0" y="93725"/>
                  </a:lnTo>
                  <a:lnTo>
                    <a:pt x="93725" y="187451"/>
                  </a:lnTo>
                  <a:lnTo>
                    <a:pt x="93725" y="140588"/>
                  </a:lnTo>
                  <a:lnTo>
                    <a:pt x="4991862" y="140588"/>
                  </a:lnTo>
                  <a:lnTo>
                    <a:pt x="4991862" y="187451"/>
                  </a:lnTo>
                  <a:lnTo>
                    <a:pt x="5085588" y="93725"/>
                  </a:lnTo>
                  <a:lnTo>
                    <a:pt x="4991862"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600" name="Google Shape;600;p55"/>
            <p:cNvSpPr/>
            <p:nvPr/>
          </p:nvSpPr>
          <p:spPr>
            <a:xfrm>
              <a:off x="990600" y="2211323"/>
              <a:ext cx="5085715" cy="187960"/>
            </a:xfrm>
            <a:custGeom>
              <a:rect b="b" l="l" r="r" t="t"/>
              <a:pathLst>
                <a:path extrusionOk="0" h="187960" w="5085715">
                  <a:moveTo>
                    <a:pt x="0" y="93725"/>
                  </a:moveTo>
                  <a:lnTo>
                    <a:pt x="93725" y="0"/>
                  </a:lnTo>
                  <a:lnTo>
                    <a:pt x="93725" y="46862"/>
                  </a:lnTo>
                  <a:lnTo>
                    <a:pt x="4991862" y="46862"/>
                  </a:lnTo>
                  <a:lnTo>
                    <a:pt x="4991862" y="0"/>
                  </a:lnTo>
                  <a:lnTo>
                    <a:pt x="5085588" y="93725"/>
                  </a:lnTo>
                  <a:lnTo>
                    <a:pt x="4991862" y="187451"/>
                  </a:lnTo>
                  <a:lnTo>
                    <a:pt x="4991862" y="140588"/>
                  </a:lnTo>
                  <a:lnTo>
                    <a:pt x="93725" y="140588"/>
                  </a:lnTo>
                  <a:lnTo>
                    <a:pt x="93725" y="187451"/>
                  </a:lnTo>
                  <a:lnTo>
                    <a:pt x="0" y="93725"/>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601" name="Google Shape;601;p55"/>
          <p:cNvSpPr txBox="1"/>
          <p:nvPr/>
        </p:nvSpPr>
        <p:spPr>
          <a:xfrm>
            <a:off x="2475994" y="1376275"/>
            <a:ext cx="870000" cy="179700"/>
          </a:xfrm>
          <a:prstGeom prst="rect">
            <a:avLst/>
          </a:prstGeom>
          <a:noFill/>
          <a:ln>
            <a:noFill/>
          </a:ln>
        </p:spPr>
        <p:txBody>
          <a:bodyPr anchorCtr="0" anchor="t" bIns="0" lIns="0" spcFirstLastPara="1" rIns="0" wrap="square" tIns="10175">
            <a:spAutoFit/>
          </a:bodyPr>
          <a:lstStyle/>
          <a:p>
            <a:pPr indent="0" lvl="0" marL="12700" rtl="0" algn="l">
              <a:lnSpc>
                <a:spcPct val="100000"/>
              </a:lnSpc>
              <a:spcBef>
                <a:spcPts val="0"/>
              </a:spcBef>
              <a:spcAft>
                <a:spcPts val="0"/>
              </a:spcAft>
              <a:buNone/>
            </a:pPr>
            <a:r>
              <a:rPr lang="en" sz="1100">
                <a:latin typeface="Calibri"/>
                <a:ea typeface="Calibri"/>
                <a:cs typeface="Calibri"/>
                <a:sym typeface="Calibri"/>
              </a:rPr>
              <a:t>Model Fit</a:t>
            </a:r>
            <a:endParaRPr sz="1100">
              <a:latin typeface="Calibri"/>
              <a:ea typeface="Calibri"/>
              <a:cs typeface="Calibri"/>
              <a:sym typeface="Calibri"/>
            </a:endParaRPr>
          </a:p>
        </p:txBody>
      </p:sp>
      <p:sp>
        <p:nvSpPr>
          <p:cNvPr id="602" name="Google Shape;602;p55"/>
          <p:cNvSpPr txBox="1"/>
          <p:nvPr/>
        </p:nvSpPr>
        <p:spPr>
          <a:xfrm>
            <a:off x="6834348" y="3400525"/>
            <a:ext cx="1008600" cy="179100"/>
          </a:xfrm>
          <a:prstGeom prst="rect">
            <a:avLst/>
          </a:prstGeom>
          <a:noFill/>
          <a:ln>
            <a:noFill/>
          </a:ln>
        </p:spPr>
        <p:txBody>
          <a:bodyPr anchorCtr="0" anchor="t" bIns="0" lIns="0" spcFirstLastPara="1" rIns="0" wrap="square" tIns="9700">
            <a:spAutoFit/>
          </a:bodyPr>
          <a:lstStyle/>
          <a:p>
            <a:pPr indent="0" lvl="0" marL="12700" rtl="0" algn="l">
              <a:lnSpc>
                <a:spcPct val="100000"/>
              </a:lnSpc>
              <a:spcBef>
                <a:spcPts val="0"/>
              </a:spcBef>
              <a:spcAft>
                <a:spcPts val="0"/>
              </a:spcAft>
              <a:buNone/>
            </a:pPr>
            <a:r>
              <a:rPr lang="en" sz="1100">
                <a:latin typeface="Calibri"/>
                <a:ea typeface="Calibri"/>
                <a:cs typeface="Calibri"/>
                <a:sym typeface="Calibri"/>
              </a:rPr>
              <a:t>Model Predict</a:t>
            </a:r>
            <a:endParaRPr sz="1100">
              <a:latin typeface="Calibri"/>
              <a:ea typeface="Calibri"/>
              <a:cs typeface="Calibri"/>
              <a:sym typeface="Calibri"/>
            </a:endParaRPr>
          </a:p>
        </p:txBody>
      </p:sp>
      <p:grpSp>
        <p:nvGrpSpPr>
          <p:cNvPr id="603" name="Google Shape;603;p55"/>
          <p:cNvGrpSpPr/>
          <p:nvPr/>
        </p:nvGrpSpPr>
        <p:grpSpPr>
          <a:xfrm>
            <a:off x="761970" y="3621024"/>
            <a:ext cx="5719656" cy="140970"/>
            <a:chOff x="990600" y="4828032"/>
            <a:chExt cx="7435850" cy="187960"/>
          </a:xfrm>
        </p:grpSpPr>
        <p:sp>
          <p:nvSpPr>
            <p:cNvPr id="604" name="Google Shape;604;p55"/>
            <p:cNvSpPr/>
            <p:nvPr/>
          </p:nvSpPr>
          <p:spPr>
            <a:xfrm>
              <a:off x="990600" y="4828032"/>
              <a:ext cx="7435850" cy="187960"/>
            </a:xfrm>
            <a:custGeom>
              <a:rect b="b" l="l" r="r" t="t"/>
              <a:pathLst>
                <a:path extrusionOk="0" h="187960" w="7435850">
                  <a:moveTo>
                    <a:pt x="7341870" y="0"/>
                  </a:moveTo>
                  <a:lnTo>
                    <a:pt x="7341870" y="46863"/>
                  </a:lnTo>
                  <a:lnTo>
                    <a:pt x="93725" y="46863"/>
                  </a:lnTo>
                  <a:lnTo>
                    <a:pt x="93725" y="0"/>
                  </a:lnTo>
                  <a:lnTo>
                    <a:pt x="0" y="93726"/>
                  </a:lnTo>
                  <a:lnTo>
                    <a:pt x="93725" y="187452"/>
                  </a:lnTo>
                  <a:lnTo>
                    <a:pt x="93725" y="140589"/>
                  </a:lnTo>
                  <a:lnTo>
                    <a:pt x="7341870" y="140589"/>
                  </a:lnTo>
                  <a:lnTo>
                    <a:pt x="7341870" y="187452"/>
                  </a:lnTo>
                  <a:lnTo>
                    <a:pt x="7435596" y="93726"/>
                  </a:lnTo>
                  <a:lnTo>
                    <a:pt x="7341870"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605" name="Google Shape;605;p55"/>
            <p:cNvSpPr/>
            <p:nvPr/>
          </p:nvSpPr>
          <p:spPr>
            <a:xfrm>
              <a:off x="990600" y="4828032"/>
              <a:ext cx="7435850" cy="187960"/>
            </a:xfrm>
            <a:custGeom>
              <a:rect b="b" l="l" r="r" t="t"/>
              <a:pathLst>
                <a:path extrusionOk="0" h="187960" w="7435850">
                  <a:moveTo>
                    <a:pt x="0" y="93726"/>
                  </a:moveTo>
                  <a:lnTo>
                    <a:pt x="93725" y="0"/>
                  </a:lnTo>
                  <a:lnTo>
                    <a:pt x="93725" y="46863"/>
                  </a:lnTo>
                  <a:lnTo>
                    <a:pt x="7341870" y="46863"/>
                  </a:lnTo>
                  <a:lnTo>
                    <a:pt x="7341870" y="0"/>
                  </a:lnTo>
                  <a:lnTo>
                    <a:pt x="7435596" y="93726"/>
                  </a:lnTo>
                  <a:lnTo>
                    <a:pt x="7341870" y="187452"/>
                  </a:lnTo>
                  <a:lnTo>
                    <a:pt x="7341870" y="140589"/>
                  </a:lnTo>
                  <a:lnTo>
                    <a:pt x="93725" y="140589"/>
                  </a:lnTo>
                  <a:lnTo>
                    <a:pt x="93725" y="187452"/>
                  </a:lnTo>
                  <a:lnTo>
                    <a:pt x="0" y="93726"/>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606" name="Google Shape;606;p55"/>
          <p:cNvSpPr txBox="1"/>
          <p:nvPr/>
        </p:nvSpPr>
        <p:spPr>
          <a:xfrm>
            <a:off x="3186043" y="3404363"/>
            <a:ext cx="953100" cy="179100"/>
          </a:xfrm>
          <a:prstGeom prst="rect">
            <a:avLst/>
          </a:prstGeom>
          <a:noFill/>
          <a:ln>
            <a:noFill/>
          </a:ln>
        </p:spPr>
        <p:txBody>
          <a:bodyPr anchorCtr="0" anchor="t" bIns="0" lIns="0" spcFirstLastPara="1" rIns="0" wrap="square" tIns="9700">
            <a:spAutoFit/>
          </a:bodyPr>
          <a:lstStyle/>
          <a:p>
            <a:pPr indent="0" lvl="0" marL="12700" rtl="0" algn="l">
              <a:lnSpc>
                <a:spcPct val="100000"/>
              </a:lnSpc>
              <a:spcBef>
                <a:spcPts val="0"/>
              </a:spcBef>
              <a:spcAft>
                <a:spcPts val="0"/>
              </a:spcAft>
              <a:buNone/>
            </a:pPr>
            <a:r>
              <a:rPr lang="en" sz="1100">
                <a:latin typeface="Calibri"/>
                <a:ea typeface="Calibri"/>
                <a:cs typeface="Calibri"/>
                <a:sym typeface="Calibri"/>
              </a:rPr>
              <a:t>Model Fit</a:t>
            </a:r>
            <a:endParaRPr sz="1100">
              <a:latin typeface="Calibri"/>
              <a:ea typeface="Calibri"/>
              <a:cs typeface="Calibri"/>
              <a:sym typeface="Calibri"/>
            </a:endParaRPr>
          </a:p>
        </p:txBody>
      </p:sp>
      <p:grpSp>
        <p:nvGrpSpPr>
          <p:cNvPr id="607" name="Google Shape;607;p55"/>
          <p:cNvGrpSpPr/>
          <p:nvPr/>
        </p:nvGrpSpPr>
        <p:grpSpPr>
          <a:xfrm>
            <a:off x="4821508" y="1658492"/>
            <a:ext cx="1660214" cy="140970"/>
            <a:chOff x="6268211" y="2211323"/>
            <a:chExt cx="2158365" cy="187960"/>
          </a:xfrm>
        </p:grpSpPr>
        <p:sp>
          <p:nvSpPr>
            <p:cNvPr id="608" name="Google Shape;608;p55"/>
            <p:cNvSpPr/>
            <p:nvPr/>
          </p:nvSpPr>
          <p:spPr>
            <a:xfrm>
              <a:off x="6268211" y="2211323"/>
              <a:ext cx="2158365" cy="187960"/>
            </a:xfrm>
            <a:custGeom>
              <a:rect b="b" l="l" r="r" t="t"/>
              <a:pathLst>
                <a:path extrusionOk="0" h="187960" w="2158365">
                  <a:moveTo>
                    <a:pt x="2064258" y="0"/>
                  </a:moveTo>
                  <a:lnTo>
                    <a:pt x="2064258" y="46862"/>
                  </a:lnTo>
                  <a:lnTo>
                    <a:pt x="93725" y="46862"/>
                  </a:lnTo>
                  <a:lnTo>
                    <a:pt x="93725" y="0"/>
                  </a:lnTo>
                  <a:lnTo>
                    <a:pt x="0" y="93725"/>
                  </a:lnTo>
                  <a:lnTo>
                    <a:pt x="93725" y="187451"/>
                  </a:lnTo>
                  <a:lnTo>
                    <a:pt x="93725" y="140588"/>
                  </a:lnTo>
                  <a:lnTo>
                    <a:pt x="2064258" y="140588"/>
                  </a:lnTo>
                  <a:lnTo>
                    <a:pt x="2064258" y="187451"/>
                  </a:lnTo>
                  <a:lnTo>
                    <a:pt x="2157984" y="93725"/>
                  </a:lnTo>
                  <a:lnTo>
                    <a:pt x="2064258"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609" name="Google Shape;609;p55"/>
            <p:cNvSpPr/>
            <p:nvPr/>
          </p:nvSpPr>
          <p:spPr>
            <a:xfrm>
              <a:off x="6268211" y="2211323"/>
              <a:ext cx="2158365" cy="187960"/>
            </a:xfrm>
            <a:custGeom>
              <a:rect b="b" l="l" r="r" t="t"/>
              <a:pathLst>
                <a:path extrusionOk="0" h="187960" w="2158365">
                  <a:moveTo>
                    <a:pt x="0" y="93725"/>
                  </a:moveTo>
                  <a:lnTo>
                    <a:pt x="93725" y="0"/>
                  </a:lnTo>
                  <a:lnTo>
                    <a:pt x="93725" y="46862"/>
                  </a:lnTo>
                  <a:lnTo>
                    <a:pt x="2064258" y="46862"/>
                  </a:lnTo>
                  <a:lnTo>
                    <a:pt x="2064258" y="0"/>
                  </a:lnTo>
                  <a:lnTo>
                    <a:pt x="2157984" y="93725"/>
                  </a:lnTo>
                  <a:lnTo>
                    <a:pt x="2064258" y="187451"/>
                  </a:lnTo>
                  <a:lnTo>
                    <a:pt x="2064258" y="140588"/>
                  </a:lnTo>
                  <a:lnTo>
                    <a:pt x="93725" y="140588"/>
                  </a:lnTo>
                  <a:lnTo>
                    <a:pt x="93725" y="187451"/>
                  </a:lnTo>
                  <a:lnTo>
                    <a:pt x="0" y="93725"/>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grpSp>
        <p:nvGrpSpPr>
          <p:cNvPr id="610" name="Google Shape;610;p55"/>
          <p:cNvGrpSpPr/>
          <p:nvPr/>
        </p:nvGrpSpPr>
        <p:grpSpPr>
          <a:xfrm>
            <a:off x="6629134" y="3621024"/>
            <a:ext cx="1213290" cy="140970"/>
            <a:chOff x="8618219" y="4828032"/>
            <a:chExt cx="1577340" cy="187960"/>
          </a:xfrm>
        </p:grpSpPr>
        <p:sp>
          <p:nvSpPr>
            <p:cNvPr id="611" name="Google Shape;611;p55"/>
            <p:cNvSpPr/>
            <p:nvPr/>
          </p:nvSpPr>
          <p:spPr>
            <a:xfrm>
              <a:off x="8618219" y="4828032"/>
              <a:ext cx="1577340" cy="187960"/>
            </a:xfrm>
            <a:custGeom>
              <a:rect b="b" l="l" r="r" t="t"/>
              <a:pathLst>
                <a:path extrusionOk="0" h="187960" w="1577340">
                  <a:moveTo>
                    <a:pt x="1483613" y="0"/>
                  </a:moveTo>
                  <a:lnTo>
                    <a:pt x="1483613" y="46863"/>
                  </a:lnTo>
                  <a:lnTo>
                    <a:pt x="93725" y="46863"/>
                  </a:lnTo>
                  <a:lnTo>
                    <a:pt x="93725" y="0"/>
                  </a:lnTo>
                  <a:lnTo>
                    <a:pt x="0" y="93726"/>
                  </a:lnTo>
                  <a:lnTo>
                    <a:pt x="93725" y="187452"/>
                  </a:lnTo>
                  <a:lnTo>
                    <a:pt x="93725" y="140589"/>
                  </a:lnTo>
                  <a:lnTo>
                    <a:pt x="1483613" y="140589"/>
                  </a:lnTo>
                  <a:lnTo>
                    <a:pt x="1483613" y="187452"/>
                  </a:lnTo>
                  <a:lnTo>
                    <a:pt x="1577339" y="93726"/>
                  </a:lnTo>
                  <a:lnTo>
                    <a:pt x="148361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612" name="Google Shape;612;p55"/>
            <p:cNvSpPr/>
            <p:nvPr/>
          </p:nvSpPr>
          <p:spPr>
            <a:xfrm>
              <a:off x="8618219" y="4828032"/>
              <a:ext cx="1577340" cy="187960"/>
            </a:xfrm>
            <a:custGeom>
              <a:rect b="b" l="l" r="r" t="t"/>
              <a:pathLst>
                <a:path extrusionOk="0" h="187960" w="1577340">
                  <a:moveTo>
                    <a:pt x="0" y="93726"/>
                  </a:moveTo>
                  <a:lnTo>
                    <a:pt x="93725" y="0"/>
                  </a:lnTo>
                  <a:lnTo>
                    <a:pt x="93725" y="46863"/>
                  </a:lnTo>
                  <a:lnTo>
                    <a:pt x="1483613" y="46863"/>
                  </a:lnTo>
                  <a:lnTo>
                    <a:pt x="1483613" y="0"/>
                  </a:lnTo>
                  <a:lnTo>
                    <a:pt x="1577339" y="93726"/>
                  </a:lnTo>
                  <a:lnTo>
                    <a:pt x="1483613" y="187452"/>
                  </a:lnTo>
                  <a:lnTo>
                    <a:pt x="1483613" y="140589"/>
                  </a:lnTo>
                  <a:lnTo>
                    <a:pt x="93725" y="140589"/>
                  </a:lnTo>
                  <a:lnTo>
                    <a:pt x="93725" y="187452"/>
                  </a:lnTo>
                  <a:lnTo>
                    <a:pt x="0" y="93726"/>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613" name="Google Shape;613;p55"/>
          <p:cNvSpPr txBox="1"/>
          <p:nvPr/>
        </p:nvSpPr>
        <p:spPr>
          <a:xfrm>
            <a:off x="5249704" y="1376275"/>
            <a:ext cx="1213200" cy="179700"/>
          </a:xfrm>
          <a:prstGeom prst="rect">
            <a:avLst/>
          </a:prstGeom>
          <a:noFill/>
          <a:ln>
            <a:noFill/>
          </a:ln>
        </p:spPr>
        <p:txBody>
          <a:bodyPr anchorCtr="0" anchor="t" bIns="0" lIns="0" spcFirstLastPara="1" rIns="0" wrap="square" tIns="10175">
            <a:spAutoFit/>
          </a:bodyPr>
          <a:lstStyle/>
          <a:p>
            <a:pPr indent="0" lvl="0" marL="12700" rtl="0" algn="l">
              <a:lnSpc>
                <a:spcPct val="100000"/>
              </a:lnSpc>
              <a:spcBef>
                <a:spcPts val="0"/>
              </a:spcBef>
              <a:spcAft>
                <a:spcPts val="0"/>
              </a:spcAft>
              <a:buNone/>
            </a:pPr>
            <a:r>
              <a:rPr lang="en" sz="1100">
                <a:latin typeface="Calibri"/>
                <a:ea typeface="Calibri"/>
                <a:cs typeface="Calibri"/>
                <a:sym typeface="Calibri"/>
              </a:rPr>
              <a:t>Model Predict</a:t>
            </a:r>
            <a:endParaRPr sz="1100">
              <a:latin typeface="Calibri"/>
              <a:ea typeface="Calibri"/>
              <a:cs typeface="Calibri"/>
              <a:sym typeface="Calibri"/>
            </a:endParaRPr>
          </a:p>
        </p:txBody>
      </p:sp>
      <p:pic>
        <p:nvPicPr>
          <p:cNvPr id="614" name="Google Shape;614;p55"/>
          <p:cNvPicPr preferRelativeResize="0"/>
          <p:nvPr/>
        </p:nvPicPr>
        <p:blipFill rotWithShape="1">
          <a:blip r:embed="rId3">
            <a:alphaModFix/>
          </a:blip>
          <a:srcRect b="0" l="0" r="0" t="0"/>
          <a:stretch/>
        </p:blipFill>
        <p:spPr>
          <a:xfrm>
            <a:off x="7986883" y="1412890"/>
            <a:ext cx="384239" cy="991839"/>
          </a:xfrm>
          <a:prstGeom prst="rect">
            <a:avLst/>
          </a:prstGeom>
          <a:noFill/>
          <a:ln>
            <a:noFill/>
          </a:ln>
        </p:spPr>
      </p:pic>
      <p:pic>
        <p:nvPicPr>
          <p:cNvPr id="615" name="Google Shape;615;p55"/>
          <p:cNvPicPr preferRelativeResize="0"/>
          <p:nvPr/>
        </p:nvPicPr>
        <p:blipFill rotWithShape="1">
          <a:blip r:embed="rId4">
            <a:alphaModFix/>
          </a:blip>
          <a:srcRect b="0" l="0" r="0" t="0"/>
          <a:stretch/>
        </p:blipFill>
        <p:spPr>
          <a:xfrm>
            <a:off x="7987078" y="3401901"/>
            <a:ext cx="384047" cy="921458"/>
          </a:xfrm>
          <a:prstGeom prst="rect">
            <a:avLst/>
          </a:prstGeom>
          <a:noFill/>
          <a:ln>
            <a:noFill/>
          </a:ln>
        </p:spPr>
      </p:pic>
      <p:sp>
        <p:nvSpPr>
          <p:cNvPr id="616" name="Google Shape;616;p55"/>
          <p:cNvSpPr/>
          <p:nvPr/>
        </p:nvSpPr>
        <p:spPr>
          <a:xfrm>
            <a:off x="3621258" y="2953417"/>
            <a:ext cx="2033053" cy="413384"/>
          </a:xfrm>
          <a:custGeom>
            <a:rect b="b" l="l" r="r" t="t"/>
            <a:pathLst>
              <a:path extrusionOk="0" h="551179" w="2640329">
                <a:moveTo>
                  <a:pt x="67310" y="476377"/>
                </a:moveTo>
                <a:lnTo>
                  <a:pt x="0" y="528574"/>
                </a:lnTo>
                <a:lnTo>
                  <a:pt x="82168" y="551053"/>
                </a:lnTo>
                <a:lnTo>
                  <a:pt x="76483" y="522478"/>
                </a:lnTo>
                <a:lnTo>
                  <a:pt x="63500" y="522478"/>
                </a:lnTo>
                <a:lnTo>
                  <a:pt x="61087" y="509905"/>
                </a:lnTo>
                <a:lnTo>
                  <a:pt x="73492" y="507449"/>
                </a:lnTo>
                <a:lnTo>
                  <a:pt x="67310" y="476377"/>
                </a:lnTo>
                <a:close/>
              </a:path>
              <a:path extrusionOk="0" h="551179" w="2640329">
                <a:moveTo>
                  <a:pt x="73492" y="507449"/>
                </a:moveTo>
                <a:lnTo>
                  <a:pt x="61087" y="509905"/>
                </a:lnTo>
                <a:lnTo>
                  <a:pt x="63500" y="522478"/>
                </a:lnTo>
                <a:lnTo>
                  <a:pt x="75991" y="520005"/>
                </a:lnTo>
                <a:lnTo>
                  <a:pt x="73492" y="507449"/>
                </a:lnTo>
                <a:close/>
              </a:path>
              <a:path extrusionOk="0" h="551179" w="2640329">
                <a:moveTo>
                  <a:pt x="75991" y="520005"/>
                </a:moveTo>
                <a:lnTo>
                  <a:pt x="63500" y="522478"/>
                </a:lnTo>
                <a:lnTo>
                  <a:pt x="76483" y="522478"/>
                </a:lnTo>
                <a:lnTo>
                  <a:pt x="75991" y="520005"/>
                </a:lnTo>
                <a:close/>
              </a:path>
              <a:path extrusionOk="0" h="551179" w="2640329">
                <a:moveTo>
                  <a:pt x="2637536" y="0"/>
                </a:moveTo>
                <a:lnTo>
                  <a:pt x="73492" y="507449"/>
                </a:lnTo>
                <a:lnTo>
                  <a:pt x="75991" y="520005"/>
                </a:lnTo>
                <a:lnTo>
                  <a:pt x="2640075" y="12446"/>
                </a:lnTo>
                <a:lnTo>
                  <a:pt x="2637536" y="0"/>
                </a:lnTo>
                <a:close/>
              </a:path>
            </a:pathLst>
          </a:custGeom>
          <a:solidFill>
            <a:srgbClr val="44536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617" name="Google Shape;617;p55"/>
          <p:cNvSpPr txBox="1"/>
          <p:nvPr/>
        </p:nvSpPr>
        <p:spPr>
          <a:xfrm>
            <a:off x="4641175" y="2721473"/>
            <a:ext cx="2020500" cy="253500"/>
          </a:xfrm>
          <a:prstGeom prst="rect">
            <a:avLst/>
          </a:prstGeom>
          <a:solidFill>
            <a:schemeClr val="lt1"/>
          </a:solidFill>
          <a:ln cap="flat" cmpd="sng" w="9525">
            <a:solidFill>
              <a:srgbClr val="FF0000"/>
            </a:solidFill>
            <a:prstDash val="solid"/>
            <a:round/>
            <a:headEnd len="sm" w="sm" type="none"/>
            <a:tailEnd len="sm" w="sm" type="none"/>
          </a:ln>
        </p:spPr>
        <p:txBody>
          <a:bodyPr anchorCtr="0" anchor="t" bIns="0" lIns="0" spcFirstLastPara="1" rIns="0" wrap="square" tIns="30525">
            <a:noAutofit/>
          </a:bodyPr>
          <a:lstStyle/>
          <a:p>
            <a:pPr indent="0" lvl="0" marL="203200" rtl="0" algn="l">
              <a:lnSpc>
                <a:spcPct val="100000"/>
              </a:lnSpc>
              <a:spcBef>
                <a:spcPts val="0"/>
              </a:spcBef>
              <a:spcAft>
                <a:spcPts val="0"/>
              </a:spcAft>
              <a:buNone/>
            </a:pPr>
            <a:r>
              <a:rPr lang="en" sz="1100">
                <a:latin typeface="Calibri"/>
                <a:ea typeface="Calibri"/>
                <a:cs typeface="Calibri"/>
                <a:sym typeface="Calibri"/>
              </a:rPr>
              <a:t>Best Model/Hyperparameter</a:t>
            </a:r>
            <a:endParaRPr sz="1100">
              <a:latin typeface="Calibri"/>
              <a:ea typeface="Calibri"/>
              <a:cs typeface="Calibri"/>
              <a:sym typeface="Calibri"/>
            </a:endParaRPr>
          </a:p>
        </p:txBody>
      </p:sp>
      <p:sp>
        <p:nvSpPr>
          <p:cNvPr id="618" name="Google Shape;618;p55"/>
          <p:cNvSpPr/>
          <p:nvPr/>
        </p:nvSpPr>
        <p:spPr>
          <a:xfrm>
            <a:off x="2721805" y="1073181"/>
            <a:ext cx="58674" cy="253364"/>
          </a:xfrm>
          <a:custGeom>
            <a:rect b="b" l="l" r="r" t="t"/>
            <a:pathLst>
              <a:path extrusionOk="0" h="337819" w="76200">
                <a:moveTo>
                  <a:pt x="31797" y="261217"/>
                </a:moveTo>
                <a:lnTo>
                  <a:pt x="0" y="261746"/>
                </a:lnTo>
                <a:lnTo>
                  <a:pt x="39369" y="337312"/>
                </a:lnTo>
                <a:lnTo>
                  <a:pt x="69747" y="273938"/>
                </a:lnTo>
                <a:lnTo>
                  <a:pt x="32003" y="273938"/>
                </a:lnTo>
                <a:lnTo>
                  <a:pt x="31797" y="261217"/>
                </a:lnTo>
                <a:close/>
              </a:path>
              <a:path extrusionOk="0" h="337819" w="76200">
                <a:moveTo>
                  <a:pt x="44376" y="261007"/>
                </a:moveTo>
                <a:lnTo>
                  <a:pt x="31797" y="261217"/>
                </a:lnTo>
                <a:lnTo>
                  <a:pt x="32003" y="273938"/>
                </a:lnTo>
                <a:lnTo>
                  <a:pt x="44576" y="273685"/>
                </a:lnTo>
                <a:lnTo>
                  <a:pt x="44376" y="261007"/>
                </a:lnTo>
                <a:close/>
              </a:path>
              <a:path extrusionOk="0" h="337819" w="76200">
                <a:moveTo>
                  <a:pt x="76200" y="260476"/>
                </a:moveTo>
                <a:lnTo>
                  <a:pt x="44376" y="261007"/>
                </a:lnTo>
                <a:lnTo>
                  <a:pt x="44576" y="273685"/>
                </a:lnTo>
                <a:lnTo>
                  <a:pt x="32003" y="273938"/>
                </a:lnTo>
                <a:lnTo>
                  <a:pt x="69747" y="273938"/>
                </a:lnTo>
                <a:lnTo>
                  <a:pt x="76200" y="260476"/>
                </a:lnTo>
                <a:close/>
              </a:path>
              <a:path extrusionOk="0" h="337819" w="76200">
                <a:moveTo>
                  <a:pt x="40258" y="0"/>
                </a:moveTo>
                <a:lnTo>
                  <a:pt x="27558" y="253"/>
                </a:lnTo>
                <a:lnTo>
                  <a:pt x="31797" y="261217"/>
                </a:lnTo>
                <a:lnTo>
                  <a:pt x="44376" y="261007"/>
                </a:lnTo>
                <a:lnTo>
                  <a:pt x="40258" y="0"/>
                </a:lnTo>
                <a:close/>
              </a:path>
            </a:pathLst>
          </a:custGeom>
          <a:solidFill>
            <a:srgbClr val="44536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619" name="Google Shape;619;p55"/>
          <p:cNvSpPr txBox="1"/>
          <p:nvPr/>
        </p:nvSpPr>
        <p:spPr>
          <a:xfrm>
            <a:off x="1737348" y="681225"/>
            <a:ext cx="2401800" cy="366900"/>
          </a:xfrm>
          <a:prstGeom prst="rect">
            <a:avLst/>
          </a:prstGeom>
          <a:noFill/>
          <a:ln cap="flat" cmpd="sng" w="9525">
            <a:solidFill>
              <a:srgbClr val="FF0000"/>
            </a:solidFill>
            <a:prstDash val="solid"/>
            <a:round/>
            <a:headEnd len="sm" w="sm" type="none"/>
            <a:tailEnd len="sm" w="sm" type="none"/>
          </a:ln>
        </p:spPr>
        <p:txBody>
          <a:bodyPr anchorCtr="0" anchor="t" bIns="0" lIns="0" spcFirstLastPara="1" rIns="0" wrap="square" tIns="28100">
            <a:spAutoFit/>
          </a:bodyPr>
          <a:lstStyle/>
          <a:p>
            <a:pPr indent="-355600" lvl="0" marL="698500" marR="330200" rtl="0" algn="l">
              <a:lnSpc>
                <a:spcPct val="100000"/>
              </a:lnSpc>
              <a:spcBef>
                <a:spcPts val="0"/>
              </a:spcBef>
              <a:spcAft>
                <a:spcPts val="0"/>
              </a:spcAft>
              <a:buNone/>
            </a:pPr>
            <a:r>
              <a:rPr lang="en" sz="1100">
                <a:latin typeface="Calibri"/>
                <a:ea typeface="Calibri"/>
                <a:cs typeface="Calibri"/>
                <a:sym typeface="Calibri"/>
              </a:rPr>
              <a:t>Model/Hyperparameter Candidates</a:t>
            </a:r>
            <a:endParaRPr sz="1100">
              <a:latin typeface="Calibri"/>
              <a:ea typeface="Calibri"/>
              <a:cs typeface="Calibri"/>
              <a:sym typeface="Calibri"/>
            </a:endParaRPr>
          </a:p>
        </p:txBody>
      </p:sp>
      <p:sp>
        <p:nvSpPr>
          <p:cNvPr id="620" name="Google Shape;620;p55"/>
          <p:cNvSpPr/>
          <p:nvPr/>
        </p:nvSpPr>
        <p:spPr>
          <a:xfrm>
            <a:off x="5622388" y="2395728"/>
            <a:ext cx="58674" cy="326231"/>
          </a:xfrm>
          <a:custGeom>
            <a:rect b="b" l="l" r="r" t="t"/>
            <a:pathLst>
              <a:path extrusionOk="0" h="434975" w="76200">
                <a:moveTo>
                  <a:pt x="31750" y="358775"/>
                </a:moveTo>
                <a:lnTo>
                  <a:pt x="0" y="358775"/>
                </a:lnTo>
                <a:lnTo>
                  <a:pt x="38100" y="434975"/>
                </a:lnTo>
                <a:lnTo>
                  <a:pt x="69850" y="371475"/>
                </a:lnTo>
                <a:lnTo>
                  <a:pt x="31750" y="371475"/>
                </a:lnTo>
                <a:lnTo>
                  <a:pt x="31750" y="358775"/>
                </a:lnTo>
                <a:close/>
              </a:path>
              <a:path extrusionOk="0" h="434975" w="76200">
                <a:moveTo>
                  <a:pt x="44450" y="0"/>
                </a:moveTo>
                <a:lnTo>
                  <a:pt x="31750" y="0"/>
                </a:lnTo>
                <a:lnTo>
                  <a:pt x="31750" y="371475"/>
                </a:lnTo>
                <a:lnTo>
                  <a:pt x="44450" y="371475"/>
                </a:lnTo>
                <a:lnTo>
                  <a:pt x="44450" y="0"/>
                </a:lnTo>
                <a:close/>
              </a:path>
              <a:path extrusionOk="0" h="434975" w="76200">
                <a:moveTo>
                  <a:pt x="76200" y="358775"/>
                </a:moveTo>
                <a:lnTo>
                  <a:pt x="44450" y="358775"/>
                </a:lnTo>
                <a:lnTo>
                  <a:pt x="44450" y="371475"/>
                </a:lnTo>
                <a:lnTo>
                  <a:pt x="69850" y="371475"/>
                </a:lnTo>
                <a:lnTo>
                  <a:pt x="76200" y="358775"/>
                </a:lnTo>
                <a:close/>
              </a:path>
            </a:pathLst>
          </a:custGeom>
          <a:solidFill>
            <a:srgbClr val="44536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nvGrpSpPr>
          <p:cNvPr id="621" name="Google Shape;621;p55"/>
          <p:cNvGrpSpPr/>
          <p:nvPr/>
        </p:nvGrpSpPr>
        <p:grpSpPr>
          <a:xfrm>
            <a:off x="1029245" y="4744592"/>
            <a:ext cx="825467" cy="140969"/>
            <a:chOff x="1338072" y="6326123"/>
            <a:chExt cx="1073150" cy="187959"/>
          </a:xfrm>
        </p:grpSpPr>
        <p:sp>
          <p:nvSpPr>
            <p:cNvPr id="622" name="Google Shape;622;p55"/>
            <p:cNvSpPr/>
            <p:nvPr/>
          </p:nvSpPr>
          <p:spPr>
            <a:xfrm>
              <a:off x="1338072" y="6326123"/>
              <a:ext cx="1073150" cy="187959"/>
            </a:xfrm>
            <a:custGeom>
              <a:rect b="b" l="l" r="r" t="t"/>
              <a:pathLst>
                <a:path extrusionOk="0" h="187959" w="1073150">
                  <a:moveTo>
                    <a:pt x="979170" y="0"/>
                  </a:moveTo>
                  <a:lnTo>
                    <a:pt x="979170" y="46862"/>
                  </a:lnTo>
                  <a:lnTo>
                    <a:pt x="93725" y="46862"/>
                  </a:lnTo>
                  <a:lnTo>
                    <a:pt x="93725" y="0"/>
                  </a:lnTo>
                  <a:lnTo>
                    <a:pt x="0" y="93725"/>
                  </a:lnTo>
                  <a:lnTo>
                    <a:pt x="93725" y="187451"/>
                  </a:lnTo>
                  <a:lnTo>
                    <a:pt x="93725" y="140588"/>
                  </a:lnTo>
                  <a:lnTo>
                    <a:pt x="979170" y="140588"/>
                  </a:lnTo>
                  <a:lnTo>
                    <a:pt x="979170" y="187451"/>
                  </a:lnTo>
                  <a:lnTo>
                    <a:pt x="1072896" y="93725"/>
                  </a:lnTo>
                  <a:lnTo>
                    <a:pt x="979170"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623" name="Google Shape;623;p55"/>
            <p:cNvSpPr/>
            <p:nvPr/>
          </p:nvSpPr>
          <p:spPr>
            <a:xfrm>
              <a:off x="1338072" y="6326123"/>
              <a:ext cx="1073150" cy="187959"/>
            </a:xfrm>
            <a:custGeom>
              <a:rect b="b" l="l" r="r" t="t"/>
              <a:pathLst>
                <a:path extrusionOk="0" h="187959" w="1073150">
                  <a:moveTo>
                    <a:pt x="0" y="93725"/>
                  </a:moveTo>
                  <a:lnTo>
                    <a:pt x="93725" y="0"/>
                  </a:lnTo>
                  <a:lnTo>
                    <a:pt x="93725" y="46862"/>
                  </a:lnTo>
                  <a:lnTo>
                    <a:pt x="979170" y="46862"/>
                  </a:lnTo>
                  <a:lnTo>
                    <a:pt x="979170" y="0"/>
                  </a:lnTo>
                  <a:lnTo>
                    <a:pt x="1072896" y="93725"/>
                  </a:lnTo>
                  <a:lnTo>
                    <a:pt x="979170" y="187451"/>
                  </a:lnTo>
                  <a:lnTo>
                    <a:pt x="979170" y="140588"/>
                  </a:lnTo>
                  <a:lnTo>
                    <a:pt x="93725" y="140588"/>
                  </a:lnTo>
                  <a:lnTo>
                    <a:pt x="93725" y="187451"/>
                  </a:lnTo>
                  <a:lnTo>
                    <a:pt x="0" y="93725"/>
                  </a:lnTo>
                  <a:close/>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624" name="Google Shape;624;p55"/>
          <p:cNvSpPr txBox="1"/>
          <p:nvPr/>
        </p:nvSpPr>
        <p:spPr>
          <a:xfrm>
            <a:off x="2100366" y="4640620"/>
            <a:ext cx="774300" cy="348900"/>
          </a:xfrm>
          <a:prstGeom prst="rect">
            <a:avLst/>
          </a:prstGeom>
          <a:noFill/>
          <a:ln>
            <a:noFill/>
          </a:ln>
        </p:spPr>
        <p:txBody>
          <a:bodyPr anchorCtr="0" anchor="t" bIns="0" lIns="0" spcFirstLastPara="1" rIns="0" wrap="square" tIns="10175">
            <a:spAutoFit/>
          </a:bodyPr>
          <a:lstStyle/>
          <a:p>
            <a:pPr indent="0" lvl="0" marL="12700" rtl="0" algn="l">
              <a:lnSpc>
                <a:spcPct val="100000"/>
              </a:lnSpc>
              <a:spcBef>
                <a:spcPts val="0"/>
              </a:spcBef>
              <a:spcAft>
                <a:spcPts val="0"/>
              </a:spcAft>
              <a:buNone/>
            </a:pPr>
            <a:r>
              <a:rPr lang="en" sz="1100">
                <a:latin typeface="Calibri"/>
                <a:ea typeface="Calibri"/>
                <a:cs typeface="Calibri"/>
                <a:sym typeface="Calibri"/>
              </a:rPr>
              <a:t>Set data used</a:t>
            </a:r>
            <a:endParaRPr sz="1100">
              <a:latin typeface="Calibri"/>
              <a:ea typeface="Calibri"/>
              <a:cs typeface="Calibri"/>
              <a:sym typeface="Calibri"/>
            </a:endParaRPr>
          </a:p>
        </p:txBody>
      </p:sp>
      <p:sp>
        <p:nvSpPr>
          <p:cNvPr id="625" name="Google Shape;625;p55"/>
          <p:cNvSpPr/>
          <p:nvPr/>
        </p:nvSpPr>
        <p:spPr>
          <a:xfrm>
            <a:off x="6044418" y="4504563"/>
            <a:ext cx="2795327" cy="491490"/>
          </a:xfrm>
          <a:custGeom>
            <a:rect b="b" l="l" r="r" t="t"/>
            <a:pathLst>
              <a:path extrusionOk="0" h="655320" w="3630295">
                <a:moveTo>
                  <a:pt x="0" y="655319"/>
                </a:moveTo>
                <a:lnTo>
                  <a:pt x="3630167" y="655319"/>
                </a:lnTo>
                <a:lnTo>
                  <a:pt x="3630167" y="0"/>
                </a:lnTo>
                <a:lnTo>
                  <a:pt x="0" y="0"/>
                </a:lnTo>
                <a:lnTo>
                  <a:pt x="0" y="655319"/>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6"/>
          <p:cNvSpPr txBox="1"/>
          <p:nvPr>
            <p:ph type="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Saving Model</a:t>
            </a:r>
            <a:endParaRPr>
              <a:solidFill>
                <a:schemeClr val="lt1"/>
              </a:solidFill>
              <a:highlight>
                <a:schemeClr val="dk2"/>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57"/>
          <p:cNvSpPr txBox="1"/>
          <p:nvPr>
            <p:ph type="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Mini Project Data Science</a:t>
            </a:r>
            <a:br>
              <a:rPr lang="en"/>
            </a:br>
            <a:r>
              <a:rPr lang="en"/>
              <a:t>Development</a:t>
            </a:r>
            <a:endParaRPr>
              <a:solidFill>
                <a:schemeClr val="lt1"/>
              </a:solidFill>
              <a:highlight>
                <a:schemeClr val="dk2"/>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58"/>
          <p:cNvSpPr txBox="1"/>
          <p:nvPr>
            <p:ph type="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Create Repository Github</a:t>
            </a:r>
            <a:endParaRPr>
              <a:solidFill>
                <a:schemeClr val="lt1"/>
              </a:solidFill>
              <a:highlight>
                <a:schemeClr val="dk2"/>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59"/>
          <p:cNvSpPr txBox="1"/>
          <p:nvPr>
            <p:ph type="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Thankyou</a:t>
            </a:r>
            <a:endParaRPr/>
          </a:p>
          <a:p>
            <a:pPr indent="0" lvl="0" marL="0" rtl="0" algn="ctr">
              <a:lnSpc>
                <a:spcPct val="100000"/>
              </a:lnSpc>
              <a:spcBef>
                <a:spcPts val="0"/>
              </a:spcBef>
              <a:spcAft>
                <a:spcPts val="0"/>
              </a:spcAft>
              <a:buSzPts val="4800"/>
              <a:buNone/>
            </a:pPr>
            <a:r>
              <a:rPr lang="en" sz="1500">
                <a:solidFill>
                  <a:schemeClr val="accent1"/>
                </a:solidFill>
                <a:latin typeface="Caveat"/>
                <a:ea typeface="Caveat"/>
                <a:cs typeface="Caveat"/>
                <a:sym typeface="Caveat"/>
              </a:rPr>
              <a:t>ada pertanyaan?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Outline</a:t>
            </a:r>
            <a:endParaRPr/>
          </a:p>
        </p:txBody>
      </p:sp>
      <p:sp>
        <p:nvSpPr>
          <p:cNvPr id="154" name="Google Shape;154;p29"/>
          <p:cNvSpPr txBox="1"/>
          <p:nvPr>
            <p:ph idx="1" type="body"/>
          </p:nvPr>
        </p:nvSpPr>
        <p:spPr>
          <a:xfrm>
            <a:off x="372050" y="1130300"/>
            <a:ext cx="5272500" cy="2237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oboto"/>
              <a:buAutoNum type="arabicPeriod"/>
            </a:pPr>
            <a:r>
              <a:rPr b="1" lang="en" sz="1600">
                <a:solidFill>
                  <a:srgbClr val="000000"/>
                </a:solidFill>
                <a:latin typeface="Roboto"/>
                <a:ea typeface="Roboto"/>
                <a:cs typeface="Roboto"/>
                <a:sym typeface="Roboto"/>
              </a:rPr>
              <a:t>Model Performance</a:t>
            </a:r>
            <a:endParaRPr sz="1600">
              <a:latin typeface="Roboto"/>
              <a:ea typeface="Roboto"/>
              <a:cs typeface="Roboto"/>
              <a:sym typeface="Roboto"/>
            </a:endParaRPr>
          </a:p>
          <a:p>
            <a:pPr indent="-330200" lvl="0" marL="457200" rtl="0" algn="l">
              <a:lnSpc>
                <a:spcPct val="115000"/>
              </a:lnSpc>
              <a:spcBef>
                <a:spcPts val="0"/>
              </a:spcBef>
              <a:spcAft>
                <a:spcPts val="0"/>
              </a:spcAft>
              <a:buClr>
                <a:srgbClr val="000000"/>
              </a:buClr>
              <a:buSzPts val="1600"/>
              <a:buFont typeface="Roboto"/>
              <a:buAutoNum type="arabicPeriod"/>
            </a:pPr>
            <a:r>
              <a:rPr b="1" lang="en" sz="1600">
                <a:solidFill>
                  <a:srgbClr val="000000"/>
                </a:solidFill>
                <a:latin typeface="Roboto"/>
                <a:ea typeface="Roboto"/>
                <a:cs typeface="Roboto"/>
                <a:sym typeface="Roboto"/>
              </a:rPr>
              <a:t>Evaluation Method</a:t>
            </a:r>
            <a:endParaRPr sz="1600">
              <a:latin typeface="Roboto"/>
              <a:ea typeface="Roboto"/>
              <a:cs typeface="Roboto"/>
              <a:sym typeface="Roboto"/>
            </a:endParaRPr>
          </a:p>
          <a:p>
            <a:pPr indent="-330200" lvl="0" marL="457200" rtl="0" algn="l">
              <a:lnSpc>
                <a:spcPct val="115000"/>
              </a:lnSpc>
              <a:spcBef>
                <a:spcPts val="0"/>
              </a:spcBef>
              <a:spcAft>
                <a:spcPts val="0"/>
              </a:spcAft>
              <a:buClr>
                <a:srgbClr val="000000"/>
              </a:buClr>
              <a:buSzPts val="1600"/>
              <a:buFont typeface="Roboto"/>
              <a:buAutoNum type="arabicPeriod"/>
            </a:pPr>
            <a:r>
              <a:rPr b="1" lang="en" sz="1600">
                <a:solidFill>
                  <a:srgbClr val="000000"/>
                </a:solidFill>
                <a:latin typeface="Roboto"/>
                <a:ea typeface="Roboto"/>
                <a:cs typeface="Roboto"/>
                <a:sym typeface="Roboto"/>
              </a:rPr>
              <a:t>Hyperparameter Tuning</a:t>
            </a:r>
            <a:endParaRPr b="1" sz="1600">
              <a:solidFill>
                <a:srgbClr val="000000"/>
              </a:solidFill>
              <a:latin typeface="Roboto"/>
              <a:ea typeface="Roboto"/>
              <a:cs typeface="Roboto"/>
              <a:sym typeface="Roboto"/>
            </a:endParaRPr>
          </a:p>
          <a:p>
            <a:pPr indent="-330200" lvl="0" marL="457200" rtl="0" algn="l">
              <a:lnSpc>
                <a:spcPct val="115000"/>
              </a:lnSpc>
              <a:spcBef>
                <a:spcPts val="0"/>
              </a:spcBef>
              <a:spcAft>
                <a:spcPts val="0"/>
              </a:spcAft>
              <a:buClr>
                <a:srgbClr val="000000"/>
              </a:buClr>
              <a:buSzPts val="1600"/>
              <a:buFont typeface="Roboto"/>
              <a:buAutoNum type="arabicPeriod"/>
            </a:pPr>
            <a:r>
              <a:rPr b="1" lang="en" sz="1600">
                <a:solidFill>
                  <a:srgbClr val="000000"/>
                </a:solidFill>
                <a:latin typeface="Roboto"/>
                <a:ea typeface="Roboto"/>
                <a:cs typeface="Roboto"/>
                <a:sym typeface="Roboto"/>
              </a:rPr>
              <a:t>Create Repository Github</a:t>
            </a:r>
            <a:endParaRPr b="1" sz="1600">
              <a:solidFill>
                <a:srgbClr val="000000"/>
              </a:solidFill>
              <a:latin typeface="Roboto"/>
              <a:ea typeface="Roboto"/>
              <a:cs typeface="Roboto"/>
              <a:sym typeface="Roboto"/>
            </a:endParaRPr>
          </a:p>
        </p:txBody>
      </p:sp>
      <p:pic>
        <p:nvPicPr>
          <p:cNvPr id="155" name="Google Shape;155;p29"/>
          <p:cNvPicPr preferRelativeResize="0"/>
          <p:nvPr/>
        </p:nvPicPr>
        <p:blipFill rotWithShape="1">
          <a:blip r:embed="rId3">
            <a:alphaModFix/>
          </a:blip>
          <a:srcRect b="0" l="0" r="0" t="0"/>
          <a:stretch/>
        </p:blipFill>
        <p:spPr>
          <a:xfrm>
            <a:off x="7171651" y="211700"/>
            <a:ext cx="1821550" cy="445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Model Performance</a:t>
            </a:r>
            <a:endParaRPr>
              <a:solidFill>
                <a:schemeClr val="lt1"/>
              </a:solidFill>
              <a:highlight>
                <a:schemeClr val="dk2"/>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31"/>
          <p:cNvPicPr preferRelativeResize="0"/>
          <p:nvPr/>
        </p:nvPicPr>
        <p:blipFill rotWithShape="1">
          <a:blip r:embed="rId3">
            <a:alphaModFix/>
          </a:blip>
          <a:srcRect b="0" l="0" r="0" t="0"/>
          <a:stretch/>
        </p:blipFill>
        <p:spPr>
          <a:xfrm>
            <a:off x="7171651" y="211700"/>
            <a:ext cx="1821550" cy="445025"/>
          </a:xfrm>
          <a:prstGeom prst="rect">
            <a:avLst/>
          </a:prstGeom>
          <a:noFill/>
          <a:ln>
            <a:noFill/>
          </a:ln>
        </p:spPr>
      </p:pic>
      <p:sp>
        <p:nvSpPr>
          <p:cNvPr id="166" name="Google Shape;166;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800"/>
              <a:t>Model Performance</a:t>
            </a:r>
            <a:endParaRPr sz="2800"/>
          </a:p>
          <a:p>
            <a:pPr indent="0" lvl="0" marL="0" rtl="0" algn="l">
              <a:lnSpc>
                <a:spcPct val="100000"/>
              </a:lnSpc>
              <a:spcBef>
                <a:spcPts val="0"/>
              </a:spcBef>
              <a:spcAft>
                <a:spcPts val="0"/>
              </a:spcAft>
              <a:buSzPts val="1100"/>
              <a:buNone/>
            </a:pPr>
            <a:r>
              <a:rPr lang="en" sz="2800">
                <a:solidFill>
                  <a:schemeClr val="lt1"/>
                </a:solidFill>
                <a:highlight>
                  <a:schemeClr val="dk2"/>
                </a:highlight>
              </a:rPr>
              <a:t>Performance Metrics</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Clr>
                <a:schemeClr val="dk2"/>
              </a:buClr>
              <a:buSzPts val="1100"/>
              <a:buFont typeface="Arial"/>
              <a:buNone/>
            </a:pPr>
            <a:r>
              <a:t/>
            </a:r>
            <a:endParaRPr sz="2800">
              <a:solidFill>
                <a:schemeClr val="lt1"/>
              </a:solidFill>
              <a:highlight>
                <a:schemeClr val="dk2"/>
              </a:highlight>
            </a:endParaRPr>
          </a:p>
          <a:p>
            <a:pPr indent="0" lvl="0" marL="0" rtl="0" algn="l">
              <a:lnSpc>
                <a:spcPct val="100000"/>
              </a:lnSpc>
              <a:spcBef>
                <a:spcPts val="0"/>
              </a:spcBef>
              <a:spcAft>
                <a:spcPts val="0"/>
              </a:spcAft>
              <a:buClr>
                <a:schemeClr val="dk2"/>
              </a:buClr>
              <a:buSzPts val="1100"/>
              <a:buFont typeface="Arial"/>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b="1"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p:txBody>
      </p:sp>
      <p:sp>
        <p:nvSpPr>
          <p:cNvPr id="167" name="Google Shape;167;p31"/>
          <p:cNvSpPr txBox="1"/>
          <p:nvPr/>
        </p:nvSpPr>
        <p:spPr>
          <a:xfrm>
            <a:off x="540175" y="1626375"/>
            <a:ext cx="6770400" cy="1641900"/>
          </a:xfrm>
          <a:prstGeom prst="rect">
            <a:avLst/>
          </a:prstGeom>
          <a:noFill/>
          <a:ln>
            <a:noFill/>
          </a:ln>
        </p:spPr>
        <p:txBody>
          <a:bodyPr anchorCtr="0" anchor="t" bIns="91425" lIns="91425" spcFirstLastPara="1" rIns="91425" wrap="square" tIns="91425">
            <a:spAutoFit/>
          </a:bodyPr>
          <a:lstStyle/>
          <a:p>
            <a:pPr indent="-311150" lvl="0" marL="457200" rtl="0" algn="l">
              <a:lnSpc>
                <a:spcPct val="100000"/>
              </a:lnSpc>
              <a:spcBef>
                <a:spcPts val="0"/>
              </a:spcBef>
              <a:spcAft>
                <a:spcPts val="0"/>
              </a:spcAft>
              <a:buSzPts val="1300"/>
              <a:buChar char="●"/>
            </a:pPr>
            <a:r>
              <a:rPr lang="en" sz="1300"/>
              <a:t>Machine learning pada dasarnya hanya memberikan nilai prediksi atau bukan nilai yang sebenarnya. Hasil prediksi dari machine learning tentu bisa salah.</a:t>
            </a:r>
            <a:endParaRPr sz="1300"/>
          </a:p>
          <a:p>
            <a:pPr indent="-311150" lvl="0" marL="457200" rtl="0" algn="l">
              <a:lnSpc>
                <a:spcPct val="100000"/>
              </a:lnSpc>
              <a:spcBef>
                <a:spcPts val="1000"/>
              </a:spcBef>
              <a:spcAft>
                <a:spcPts val="0"/>
              </a:spcAft>
              <a:buSzPts val="1300"/>
              <a:buChar char="●"/>
            </a:pPr>
            <a:r>
              <a:rPr lang="en" sz="1300"/>
              <a:t>Pada dasarnya, tugas kita adalah </a:t>
            </a:r>
            <a:r>
              <a:rPr b="1" lang="en" sz="1300"/>
              <a:t>mengembangkan suatu algoritma yang memiliki error sekecil mungkin</a:t>
            </a:r>
            <a:r>
              <a:rPr lang="en" sz="1300"/>
              <a:t>. Ada berbagai macam cara untuk mengukur seberapa baik prediksi yang diperoleh dari machine learning.</a:t>
            </a:r>
            <a:endParaRPr sz="1300"/>
          </a:p>
          <a:p>
            <a:pPr indent="-311150" lvl="0" marL="457200" rtl="0" algn="l">
              <a:lnSpc>
                <a:spcPct val="100000"/>
              </a:lnSpc>
              <a:spcBef>
                <a:spcPts val="1000"/>
              </a:spcBef>
              <a:spcAft>
                <a:spcPts val="0"/>
              </a:spcAft>
              <a:buSzPts val="1300"/>
              <a:buChar char="●"/>
            </a:pPr>
            <a:r>
              <a:rPr lang="en" sz="1300"/>
              <a:t>Ukuran seberapa baik suatu metode dapat kita sebut dengan metrics.</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32"/>
          <p:cNvPicPr preferRelativeResize="0"/>
          <p:nvPr/>
        </p:nvPicPr>
        <p:blipFill rotWithShape="1">
          <a:blip r:embed="rId3">
            <a:alphaModFix/>
          </a:blip>
          <a:srcRect b="0" l="0" r="0" t="0"/>
          <a:stretch/>
        </p:blipFill>
        <p:spPr>
          <a:xfrm>
            <a:off x="7171651" y="211700"/>
            <a:ext cx="1821550" cy="445025"/>
          </a:xfrm>
          <a:prstGeom prst="rect">
            <a:avLst/>
          </a:prstGeom>
          <a:noFill/>
          <a:ln>
            <a:noFill/>
          </a:ln>
        </p:spPr>
      </p:pic>
      <p:sp>
        <p:nvSpPr>
          <p:cNvPr id="173" name="Google Shape;173;p32"/>
          <p:cNvSpPr txBox="1"/>
          <p:nvPr>
            <p:ph type="title"/>
          </p:nvPr>
        </p:nvSpPr>
        <p:spPr>
          <a:xfrm>
            <a:off x="311700" y="445025"/>
            <a:ext cx="8520600" cy="121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800"/>
              <a:t>Model Performance</a:t>
            </a:r>
            <a:endParaRPr sz="2800"/>
          </a:p>
          <a:p>
            <a:pPr indent="0" lvl="0" marL="0" rtl="0" algn="l">
              <a:lnSpc>
                <a:spcPct val="100000"/>
              </a:lnSpc>
              <a:spcBef>
                <a:spcPts val="0"/>
              </a:spcBef>
              <a:spcAft>
                <a:spcPts val="0"/>
              </a:spcAft>
              <a:buSzPts val="1100"/>
              <a:buNone/>
            </a:pPr>
            <a:r>
              <a:rPr lang="en" sz="2800">
                <a:solidFill>
                  <a:schemeClr val="lt1"/>
                </a:solidFill>
                <a:highlight>
                  <a:schemeClr val="dk2"/>
                </a:highlight>
              </a:rPr>
              <a:t>Classification Performance Metrics</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b="1"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p:txBody>
      </p:sp>
      <p:sp>
        <p:nvSpPr>
          <p:cNvPr id="174" name="Google Shape;174;p32"/>
          <p:cNvSpPr txBox="1"/>
          <p:nvPr/>
        </p:nvSpPr>
        <p:spPr>
          <a:xfrm>
            <a:off x="540175" y="1626375"/>
            <a:ext cx="6770400" cy="2485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300"/>
              <a:t>Metrics-metrics yang biasa digunakan dalam kasus klasifikasi.</a:t>
            </a:r>
            <a:endParaRPr sz="1300"/>
          </a:p>
          <a:p>
            <a:pPr indent="-311150" lvl="0" marL="457200" rtl="0" algn="l">
              <a:lnSpc>
                <a:spcPct val="150000"/>
              </a:lnSpc>
              <a:spcBef>
                <a:spcPts val="0"/>
              </a:spcBef>
              <a:spcAft>
                <a:spcPts val="0"/>
              </a:spcAft>
              <a:buSzPts val="1300"/>
              <a:buChar char="●"/>
            </a:pPr>
            <a:r>
              <a:rPr lang="en" sz="1300"/>
              <a:t>Accuracy</a:t>
            </a:r>
            <a:endParaRPr sz="1300"/>
          </a:p>
          <a:p>
            <a:pPr indent="-311150" lvl="0" marL="457200" rtl="0" algn="l">
              <a:lnSpc>
                <a:spcPct val="150000"/>
              </a:lnSpc>
              <a:spcBef>
                <a:spcPts val="0"/>
              </a:spcBef>
              <a:spcAft>
                <a:spcPts val="0"/>
              </a:spcAft>
              <a:buSzPts val="1300"/>
              <a:buChar char="●"/>
            </a:pPr>
            <a:r>
              <a:rPr lang="en" sz="1300"/>
              <a:t>Recall</a:t>
            </a:r>
            <a:endParaRPr sz="1300"/>
          </a:p>
          <a:p>
            <a:pPr indent="-311150" lvl="0" marL="457200" rtl="0" algn="l">
              <a:lnSpc>
                <a:spcPct val="150000"/>
              </a:lnSpc>
              <a:spcBef>
                <a:spcPts val="0"/>
              </a:spcBef>
              <a:spcAft>
                <a:spcPts val="0"/>
              </a:spcAft>
              <a:buSzPts val="1300"/>
              <a:buChar char="●"/>
            </a:pPr>
            <a:r>
              <a:rPr lang="en" sz="1300"/>
              <a:t>Precision</a:t>
            </a:r>
            <a:endParaRPr sz="1300"/>
          </a:p>
          <a:p>
            <a:pPr indent="-311150" lvl="0" marL="457200" rtl="0" algn="l">
              <a:lnSpc>
                <a:spcPct val="150000"/>
              </a:lnSpc>
              <a:spcBef>
                <a:spcPts val="0"/>
              </a:spcBef>
              <a:spcAft>
                <a:spcPts val="0"/>
              </a:spcAft>
              <a:buSzPts val="1300"/>
              <a:buChar char="●"/>
            </a:pPr>
            <a:r>
              <a:rPr lang="en" sz="1300"/>
              <a:t>F1-score</a:t>
            </a:r>
            <a:endParaRPr sz="1300"/>
          </a:p>
          <a:p>
            <a:pPr indent="-311150" lvl="0" marL="457200" rtl="0" algn="l">
              <a:lnSpc>
                <a:spcPct val="150000"/>
              </a:lnSpc>
              <a:spcBef>
                <a:spcPts val="0"/>
              </a:spcBef>
              <a:spcAft>
                <a:spcPts val="0"/>
              </a:spcAft>
              <a:buSzPts val="1300"/>
              <a:buChar char="●"/>
            </a:pPr>
            <a:r>
              <a:rPr lang="en" sz="1300"/>
              <a:t>ROC/AUC</a:t>
            </a:r>
            <a:endParaRPr sz="1300"/>
          </a:p>
          <a:p>
            <a:pPr indent="-311150" lvl="0" marL="457200" rtl="0" algn="l">
              <a:lnSpc>
                <a:spcPct val="150000"/>
              </a:lnSpc>
              <a:spcBef>
                <a:spcPts val="0"/>
              </a:spcBef>
              <a:spcAft>
                <a:spcPts val="0"/>
              </a:spcAft>
              <a:buSzPts val="1300"/>
              <a:buChar char="●"/>
            </a:pPr>
            <a:r>
              <a:rPr lang="en" sz="1300"/>
              <a:t>PR-Curve</a:t>
            </a:r>
            <a:endParaRPr sz="1300"/>
          </a:p>
          <a:p>
            <a:pPr indent="0" lvl="0" marL="457200" rtl="0" algn="l">
              <a:lnSpc>
                <a:spcPct val="150000"/>
              </a:lnSpc>
              <a:spcBef>
                <a:spcPts val="0"/>
              </a:spcBef>
              <a:spcAft>
                <a:spcPts val="0"/>
              </a:spcAft>
              <a:buNone/>
            </a:pPr>
            <a:r>
              <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33"/>
          <p:cNvPicPr preferRelativeResize="0"/>
          <p:nvPr/>
        </p:nvPicPr>
        <p:blipFill rotWithShape="1">
          <a:blip r:embed="rId3">
            <a:alphaModFix/>
          </a:blip>
          <a:srcRect b="0" l="0" r="0" t="0"/>
          <a:stretch/>
        </p:blipFill>
        <p:spPr>
          <a:xfrm>
            <a:off x="7171651" y="211700"/>
            <a:ext cx="1821550" cy="445025"/>
          </a:xfrm>
          <a:prstGeom prst="rect">
            <a:avLst/>
          </a:prstGeom>
          <a:noFill/>
          <a:ln>
            <a:noFill/>
          </a:ln>
        </p:spPr>
      </p:pic>
      <p:sp>
        <p:nvSpPr>
          <p:cNvPr id="180" name="Google Shape;180;p33"/>
          <p:cNvSpPr txBox="1"/>
          <p:nvPr>
            <p:ph type="title"/>
          </p:nvPr>
        </p:nvSpPr>
        <p:spPr>
          <a:xfrm>
            <a:off x="311700" y="445025"/>
            <a:ext cx="8520600" cy="121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800"/>
              <a:t>Model Performance</a:t>
            </a:r>
            <a:endParaRPr sz="2800"/>
          </a:p>
          <a:p>
            <a:pPr indent="0" lvl="0" marL="0" rtl="0" algn="l">
              <a:lnSpc>
                <a:spcPct val="100000"/>
              </a:lnSpc>
              <a:spcBef>
                <a:spcPts val="0"/>
              </a:spcBef>
              <a:spcAft>
                <a:spcPts val="0"/>
              </a:spcAft>
              <a:buSzPts val="1100"/>
              <a:buNone/>
            </a:pPr>
            <a:r>
              <a:rPr lang="en" sz="2800">
                <a:solidFill>
                  <a:schemeClr val="lt1"/>
                </a:solidFill>
                <a:highlight>
                  <a:schemeClr val="dk2"/>
                </a:highlight>
              </a:rPr>
              <a:t>Confusion Matrix</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b="1"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p:txBody>
      </p:sp>
      <p:graphicFrame>
        <p:nvGraphicFramePr>
          <p:cNvPr id="181" name="Google Shape;181;p33"/>
          <p:cNvGraphicFramePr/>
          <p:nvPr/>
        </p:nvGraphicFramePr>
        <p:xfrm>
          <a:off x="548336" y="1463136"/>
          <a:ext cx="3000000" cy="3000000"/>
        </p:xfrm>
        <a:graphic>
          <a:graphicData uri="http://schemas.openxmlformats.org/drawingml/2006/table">
            <a:tbl>
              <a:tblPr bandRow="1" firstRow="1">
                <a:noFill/>
                <a:tableStyleId>{DDF4536E-7657-4DDE-B2AA-7E2337867FC0}</a:tableStyleId>
              </a:tblPr>
              <a:tblGrid>
                <a:gridCol w="1187450"/>
                <a:gridCol w="1187450"/>
                <a:gridCol w="1187450"/>
              </a:tblGrid>
              <a:tr h="440075">
                <a:tc rowSpan="2">
                  <a:txBody>
                    <a:bodyPr/>
                    <a:lstStyle/>
                    <a:p>
                      <a:pPr indent="0" lvl="0" marL="0" marR="0" rtl="0" algn="l">
                        <a:lnSpc>
                          <a:spcPct val="100000"/>
                        </a:lnSpc>
                        <a:spcBef>
                          <a:spcPts val="0"/>
                        </a:spcBef>
                        <a:spcAft>
                          <a:spcPts val="0"/>
                        </a:spcAft>
                        <a:buNone/>
                      </a:pPr>
                      <a:r>
                        <a:t/>
                      </a:r>
                      <a:endParaRPr sz="2100" u="none" cap="none" strike="noStrike">
                        <a:solidFill>
                          <a:schemeClr val="dk2"/>
                        </a:solidFill>
                        <a:latin typeface="Times New Roman"/>
                        <a:ea typeface="Times New Roman"/>
                        <a:cs typeface="Times New Roman"/>
                        <a:sym typeface="Times New Roman"/>
                      </a:endParaRPr>
                    </a:p>
                    <a:p>
                      <a:pPr indent="0" lvl="0" marL="330200" marR="0" rtl="0" algn="l">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Actual</a:t>
                      </a:r>
                      <a:endParaRPr sz="1500" u="none" cap="none" strike="noStrike">
                        <a:solidFill>
                          <a:schemeClr val="dk2"/>
                        </a:solidFill>
                        <a:latin typeface="Calibri"/>
                        <a:ea typeface="Calibri"/>
                        <a:cs typeface="Calibri"/>
                        <a:sym typeface="Calibri"/>
                      </a:endParaRPr>
                    </a:p>
                  </a:txBody>
                  <a:tcPr marT="19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Predicted</a:t>
                      </a:r>
                      <a:endParaRPr sz="1500" u="none" cap="none" strike="noStrike">
                        <a:solidFill>
                          <a:schemeClr val="dk2"/>
                        </a:solidFill>
                        <a:latin typeface="Calibri"/>
                        <a:ea typeface="Calibri"/>
                        <a:cs typeface="Calibri"/>
                        <a:sym typeface="Calibri"/>
                      </a:endParaRPr>
                    </a:p>
                  </a:txBody>
                  <a:tcPr marT="938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440075">
                <a:tc vMerge="1"/>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N</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P</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0075">
                <a:tc>
                  <a:txBody>
                    <a:bodyPr/>
                    <a:lstStyle/>
                    <a:p>
                      <a:pPr indent="0" lvl="0" marL="0" marR="508000" rtl="0" algn="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N</a:t>
                      </a:r>
                      <a:endParaRPr sz="1500" u="none" cap="none" strike="noStrike">
                        <a:solidFill>
                          <a:schemeClr val="dk2"/>
                        </a:solidFill>
                        <a:latin typeface="Calibri"/>
                        <a:ea typeface="Calibri"/>
                        <a:cs typeface="Calibri"/>
                        <a:sym typeface="Calibri"/>
                      </a:endParaRPr>
                    </a:p>
                  </a:txBody>
                  <a:tcPr marT="938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TN</a:t>
                      </a:r>
                      <a:endParaRPr sz="1500" u="none" cap="none" strike="noStrike">
                        <a:solidFill>
                          <a:schemeClr val="dk2"/>
                        </a:solidFill>
                        <a:latin typeface="Calibri"/>
                        <a:ea typeface="Calibri"/>
                        <a:cs typeface="Calibri"/>
                        <a:sym typeface="Calibri"/>
                      </a:endParaRPr>
                    </a:p>
                  </a:txBody>
                  <a:tcPr marT="938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985E8"/>
                    </a:solidFill>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FP</a:t>
                      </a:r>
                      <a:endParaRPr sz="1500" u="none" cap="none" strike="noStrike">
                        <a:solidFill>
                          <a:schemeClr val="dk2"/>
                        </a:solidFill>
                        <a:latin typeface="Calibri"/>
                        <a:ea typeface="Calibri"/>
                        <a:cs typeface="Calibri"/>
                        <a:sym typeface="Calibri"/>
                      </a:endParaRPr>
                    </a:p>
                  </a:txBody>
                  <a:tcPr marT="938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F6666"/>
                    </a:solidFill>
                  </a:tcPr>
                </a:tc>
              </a:tr>
              <a:tr h="440075">
                <a:tc>
                  <a:txBody>
                    <a:bodyPr/>
                    <a:lstStyle/>
                    <a:p>
                      <a:pPr indent="0" lvl="0" marL="0" marR="520700" rtl="0" algn="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P</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FN</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F6666"/>
                    </a:solidFill>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TP</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985E8"/>
                    </a:solidFill>
                  </a:tcPr>
                </a:tc>
              </a:tr>
            </a:tbl>
          </a:graphicData>
        </a:graphic>
      </p:graphicFrame>
      <p:sp>
        <p:nvSpPr>
          <p:cNvPr id="182" name="Google Shape;182;p33"/>
          <p:cNvSpPr/>
          <p:nvPr/>
        </p:nvSpPr>
        <p:spPr>
          <a:xfrm>
            <a:off x="1832033" y="2646855"/>
            <a:ext cx="2605125" cy="1042511"/>
          </a:xfrm>
          <a:custGeom>
            <a:rect b="b" l="l" r="r" t="t"/>
            <a:pathLst>
              <a:path extrusionOk="0" h="1390014" w="3383279">
                <a:moveTo>
                  <a:pt x="1907540" y="562356"/>
                </a:moveTo>
                <a:lnTo>
                  <a:pt x="1822450" y="557530"/>
                </a:lnTo>
                <a:lnTo>
                  <a:pt x="1835035" y="586689"/>
                </a:lnTo>
                <a:lnTo>
                  <a:pt x="0" y="1377950"/>
                </a:lnTo>
                <a:lnTo>
                  <a:pt x="5080" y="1389634"/>
                </a:lnTo>
                <a:lnTo>
                  <a:pt x="1840090" y="598385"/>
                </a:lnTo>
                <a:lnTo>
                  <a:pt x="1852676" y="627507"/>
                </a:lnTo>
                <a:lnTo>
                  <a:pt x="1891284" y="581660"/>
                </a:lnTo>
                <a:lnTo>
                  <a:pt x="1907540" y="562356"/>
                </a:lnTo>
                <a:close/>
              </a:path>
              <a:path extrusionOk="0" h="1390014" w="3383279">
                <a:moveTo>
                  <a:pt x="3383153" y="1379728"/>
                </a:moveTo>
                <a:lnTo>
                  <a:pt x="2490381" y="59613"/>
                </a:lnTo>
                <a:lnTo>
                  <a:pt x="2506040" y="49022"/>
                </a:lnTo>
                <a:lnTo>
                  <a:pt x="2516759" y="41783"/>
                </a:lnTo>
                <a:lnTo>
                  <a:pt x="2442464" y="0"/>
                </a:lnTo>
                <a:lnTo>
                  <a:pt x="2453640" y="84455"/>
                </a:lnTo>
                <a:lnTo>
                  <a:pt x="2479941" y="66675"/>
                </a:lnTo>
                <a:lnTo>
                  <a:pt x="3372612" y="1386840"/>
                </a:lnTo>
                <a:lnTo>
                  <a:pt x="3383153" y="1379728"/>
                </a:lnTo>
                <a:close/>
              </a:path>
            </a:pathLst>
          </a:custGeom>
          <a:solidFill>
            <a:srgbClr val="44536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solidFill>
                <a:schemeClr val="dk2"/>
              </a:solidFill>
            </a:endParaRPr>
          </a:p>
        </p:txBody>
      </p:sp>
      <p:sp>
        <p:nvSpPr>
          <p:cNvPr id="183" name="Google Shape;183;p33"/>
          <p:cNvSpPr txBox="1"/>
          <p:nvPr/>
        </p:nvSpPr>
        <p:spPr>
          <a:xfrm>
            <a:off x="709743" y="3504106"/>
            <a:ext cx="1124400" cy="351300"/>
          </a:xfrm>
          <a:prstGeom prst="rect">
            <a:avLst/>
          </a:prstGeom>
          <a:noFill/>
          <a:ln cap="flat" cmpd="sng" w="9525">
            <a:solidFill>
              <a:srgbClr val="4985E8"/>
            </a:solidFill>
            <a:prstDash val="solid"/>
            <a:round/>
            <a:headEnd len="sm" w="sm" type="none"/>
            <a:tailEnd len="sm" w="sm" type="none"/>
          </a:ln>
        </p:spPr>
        <p:txBody>
          <a:bodyPr anchorCtr="0" anchor="t" bIns="0" lIns="0" spcFirstLastPara="1" rIns="0" wrap="square" tIns="12575">
            <a:spAutoFit/>
          </a:bodyPr>
          <a:lstStyle/>
          <a:p>
            <a:pPr indent="76200" lvl="0" marL="279400" marR="266700" rtl="0" algn="l">
              <a:lnSpc>
                <a:spcPct val="100000"/>
              </a:lnSpc>
              <a:spcBef>
                <a:spcPts val="0"/>
              </a:spcBef>
              <a:spcAft>
                <a:spcPts val="0"/>
              </a:spcAft>
              <a:buNone/>
            </a:pPr>
            <a:r>
              <a:rPr lang="en" sz="1100">
                <a:solidFill>
                  <a:schemeClr val="dk2"/>
                </a:solidFill>
                <a:latin typeface="Calibri"/>
                <a:ea typeface="Calibri"/>
                <a:cs typeface="Calibri"/>
                <a:sym typeface="Calibri"/>
              </a:rPr>
              <a:t>Correct Prediction</a:t>
            </a:r>
            <a:endParaRPr sz="1100">
              <a:solidFill>
                <a:schemeClr val="dk2"/>
              </a:solidFill>
              <a:latin typeface="Calibri"/>
              <a:ea typeface="Calibri"/>
              <a:cs typeface="Calibri"/>
              <a:sym typeface="Calibri"/>
            </a:endParaRPr>
          </a:p>
        </p:txBody>
      </p:sp>
      <p:sp>
        <p:nvSpPr>
          <p:cNvPr id="184" name="Google Shape;184;p33"/>
          <p:cNvSpPr txBox="1"/>
          <p:nvPr/>
        </p:nvSpPr>
        <p:spPr>
          <a:xfrm>
            <a:off x="4429475" y="3504097"/>
            <a:ext cx="1124400" cy="351300"/>
          </a:xfrm>
          <a:prstGeom prst="rect">
            <a:avLst/>
          </a:prstGeom>
          <a:noFill/>
          <a:ln cap="flat" cmpd="sng" w="9525">
            <a:solidFill>
              <a:srgbClr val="FF0000"/>
            </a:solidFill>
            <a:prstDash val="solid"/>
            <a:round/>
            <a:headEnd len="sm" w="sm" type="none"/>
            <a:tailEnd len="sm" w="sm" type="none"/>
          </a:ln>
        </p:spPr>
        <p:txBody>
          <a:bodyPr anchorCtr="0" anchor="t" bIns="0" lIns="0" spcFirstLastPara="1" rIns="0" wrap="square" tIns="93475">
            <a:noAutofit/>
          </a:bodyPr>
          <a:lstStyle/>
          <a:p>
            <a:pPr indent="0" lvl="0" marL="127000" rtl="0" algn="l">
              <a:lnSpc>
                <a:spcPct val="100000"/>
              </a:lnSpc>
              <a:spcBef>
                <a:spcPts val="0"/>
              </a:spcBef>
              <a:spcAft>
                <a:spcPts val="0"/>
              </a:spcAft>
              <a:buNone/>
            </a:pPr>
            <a:r>
              <a:rPr lang="en" sz="1100">
                <a:solidFill>
                  <a:schemeClr val="dk2"/>
                </a:solidFill>
                <a:latin typeface="Calibri"/>
                <a:ea typeface="Calibri"/>
                <a:cs typeface="Calibri"/>
                <a:sym typeface="Calibri"/>
              </a:rPr>
              <a:t>False Prediction</a:t>
            </a:r>
            <a:endParaRPr sz="1100">
              <a:solidFill>
                <a:schemeClr val="dk2"/>
              </a:solidFill>
              <a:latin typeface="Calibri"/>
              <a:ea typeface="Calibri"/>
              <a:cs typeface="Calibri"/>
              <a:sym typeface="Calibri"/>
            </a:endParaRPr>
          </a:p>
        </p:txBody>
      </p:sp>
      <p:sp>
        <p:nvSpPr>
          <p:cNvPr id="185" name="Google Shape;185;p33"/>
          <p:cNvSpPr/>
          <p:nvPr/>
        </p:nvSpPr>
        <p:spPr>
          <a:xfrm>
            <a:off x="1829297" y="2646855"/>
            <a:ext cx="2605125" cy="1042511"/>
          </a:xfrm>
          <a:custGeom>
            <a:rect b="b" l="l" r="r" t="t"/>
            <a:pathLst>
              <a:path extrusionOk="0" h="1390014" w="3383279">
                <a:moveTo>
                  <a:pt x="452882" y="84074"/>
                </a:moveTo>
                <a:lnTo>
                  <a:pt x="448767" y="58674"/>
                </a:lnTo>
                <a:lnTo>
                  <a:pt x="439293" y="0"/>
                </a:lnTo>
                <a:lnTo>
                  <a:pt x="380111" y="61341"/>
                </a:lnTo>
                <a:lnTo>
                  <a:pt x="410464" y="70827"/>
                </a:lnTo>
                <a:lnTo>
                  <a:pt x="0" y="1381379"/>
                </a:lnTo>
                <a:lnTo>
                  <a:pt x="12192" y="1385189"/>
                </a:lnTo>
                <a:lnTo>
                  <a:pt x="422541" y="74599"/>
                </a:lnTo>
                <a:lnTo>
                  <a:pt x="452882" y="84074"/>
                </a:lnTo>
                <a:close/>
              </a:path>
              <a:path extrusionOk="0" h="1390014" w="3383279">
                <a:moveTo>
                  <a:pt x="3383280" y="1377823"/>
                </a:moveTo>
                <a:lnTo>
                  <a:pt x="994448" y="528523"/>
                </a:lnTo>
                <a:lnTo>
                  <a:pt x="995959" y="524256"/>
                </a:lnTo>
                <a:lnTo>
                  <a:pt x="1005078" y="498602"/>
                </a:lnTo>
                <a:lnTo>
                  <a:pt x="920496" y="509016"/>
                </a:lnTo>
                <a:lnTo>
                  <a:pt x="979551" y="570484"/>
                </a:lnTo>
                <a:lnTo>
                  <a:pt x="990155" y="540600"/>
                </a:lnTo>
                <a:lnTo>
                  <a:pt x="3378962" y="1389761"/>
                </a:lnTo>
                <a:lnTo>
                  <a:pt x="3383280" y="1377823"/>
                </a:lnTo>
                <a:close/>
              </a:path>
            </a:pathLst>
          </a:custGeom>
          <a:solidFill>
            <a:srgbClr val="44536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solidFill>
                <a:schemeClr val="dk2"/>
              </a:solidFill>
            </a:endParaRPr>
          </a:p>
        </p:txBody>
      </p:sp>
      <p:graphicFrame>
        <p:nvGraphicFramePr>
          <p:cNvPr id="186" name="Google Shape;186;p33"/>
          <p:cNvGraphicFramePr/>
          <p:nvPr/>
        </p:nvGraphicFramePr>
        <p:xfrm>
          <a:off x="4582901" y="1463136"/>
          <a:ext cx="3000000" cy="3000000"/>
        </p:xfrm>
        <a:graphic>
          <a:graphicData uri="http://schemas.openxmlformats.org/drawingml/2006/table">
            <a:tbl>
              <a:tblPr bandRow="1" firstRow="1">
                <a:noFill/>
                <a:tableStyleId>{DDF4536E-7657-4DDE-B2AA-7E2337867FC0}</a:tableStyleId>
              </a:tblPr>
              <a:tblGrid>
                <a:gridCol w="1187450"/>
                <a:gridCol w="1187450"/>
                <a:gridCol w="1187450"/>
              </a:tblGrid>
              <a:tr h="440075">
                <a:tc rowSpan="2">
                  <a:txBody>
                    <a:bodyPr/>
                    <a:lstStyle/>
                    <a:p>
                      <a:pPr indent="0" lvl="0" marL="0" marR="0" rtl="0" algn="l">
                        <a:lnSpc>
                          <a:spcPct val="100000"/>
                        </a:lnSpc>
                        <a:spcBef>
                          <a:spcPts val="0"/>
                        </a:spcBef>
                        <a:spcAft>
                          <a:spcPts val="0"/>
                        </a:spcAft>
                        <a:buNone/>
                      </a:pPr>
                      <a:r>
                        <a:t/>
                      </a:r>
                      <a:endParaRPr sz="2100" u="none" cap="none" strike="noStrike">
                        <a:solidFill>
                          <a:schemeClr val="dk2"/>
                        </a:solidFill>
                        <a:latin typeface="Times New Roman"/>
                        <a:ea typeface="Times New Roman"/>
                        <a:cs typeface="Times New Roman"/>
                        <a:sym typeface="Times New Roman"/>
                      </a:endParaRPr>
                    </a:p>
                    <a:p>
                      <a:pPr indent="0" lvl="0" marL="330200" marR="0" rtl="0" algn="l">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Actual</a:t>
                      </a:r>
                      <a:endParaRPr sz="1500" u="none" cap="none" strike="noStrike">
                        <a:solidFill>
                          <a:schemeClr val="dk2"/>
                        </a:solidFill>
                        <a:latin typeface="Calibri"/>
                        <a:ea typeface="Calibri"/>
                        <a:cs typeface="Calibri"/>
                        <a:sym typeface="Calibri"/>
                      </a:endParaRPr>
                    </a:p>
                  </a:txBody>
                  <a:tcPr marT="19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0" lvl="0" marL="762000" marR="0" rtl="0" algn="l">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Prediction</a:t>
                      </a:r>
                      <a:endParaRPr sz="1500" u="none" cap="none" strike="noStrike">
                        <a:solidFill>
                          <a:schemeClr val="dk2"/>
                        </a:solidFill>
                        <a:latin typeface="Calibri"/>
                        <a:ea typeface="Calibri"/>
                        <a:cs typeface="Calibri"/>
                        <a:sym typeface="Calibri"/>
                      </a:endParaRPr>
                    </a:p>
                  </a:txBody>
                  <a:tcPr marT="938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440075">
                <a:tc vMerge="1"/>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Good (N)</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Bad (P)</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0075">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Good (N)</a:t>
                      </a:r>
                      <a:endParaRPr sz="1500" u="none" cap="none" strike="noStrike">
                        <a:solidFill>
                          <a:schemeClr val="dk2"/>
                        </a:solidFill>
                        <a:latin typeface="Calibri"/>
                        <a:ea typeface="Calibri"/>
                        <a:cs typeface="Calibri"/>
                        <a:sym typeface="Calibri"/>
                      </a:endParaRPr>
                    </a:p>
                  </a:txBody>
                  <a:tcPr marT="938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1000</a:t>
                      </a:r>
                      <a:endParaRPr sz="1500" u="none" cap="none" strike="noStrike">
                        <a:solidFill>
                          <a:schemeClr val="dk2"/>
                        </a:solidFill>
                        <a:latin typeface="Calibri"/>
                        <a:ea typeface="Calibri"/>
                        <a:cs typeface="Calibri"/>
                        <a:sym typeface="Calibri"/>
                      </a:endParaRPr>
                    </a:p>
                  </a:txBody>
                  <a:tcPr marT="938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30</a:t>
                      </a:r>
                      <a:endParaRPr sz="1500" u="none" cap="none" strike="noStrike">
                        <a:solidFill>
                          <a:schemeClr val="dk2"/>
                        </a:solidFill>
                        <a:latin typeface="Calibri"/>
                        <a:ea typeface="Calibri"/>
                        <a:cs typeface="Calibri"/>
                        <a:sym typeface="Calibri"/>
                      </a:endParaRPr>
                    </a:p>
                  </a:txBody>
                  <a:tcPr marT="938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0075">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Bad (P)</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20</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u="none" cap="none" strike="noStrike">
                          <a:solidFill>
                            <a:schemeClr val="dk2"/>
                          </a:solidFill>
                          <a:latin typeface="Calibri"/>
                          <a:ea typeface="Calibri"/>
                          <a:cs typeface="Calibri"/>
                          <a:sym typeface="Calibri"/>
                        </a:rPr>
                        <a:t>100</a:t>
                      </a:r>
                      <a:endParaRPr sz="1500" u="none" cap="none" strike="noStrike">
                        <a:solidFill>
                          <a:schemeClr val="dk2"/>
                        </a:solidFill>
                        <a:latin typeface="Calibri"/>
                        <a:ea typeface="Calibri"/>
                        <a:cs typeface="Calibri"/>
                        <a:sym typeface="Calibri"/>
                      </a:endParaRPr>
                    </a:p>
                  </a:txBody>
                  <a:tcPr marT="943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87" name="Google Shape;187;p33"/>
          <p:cNvSpPr txBox="1"/>
          <p:nvPr/>
        </p:nvSpPr>
        <p:spPr>
          <a:xfrm>
            <a:off x="6228978" y="3504100"/>
            <a:ext cx="2605200" cy="921300"/>
          </a:xfrm>
          <a:prstGeom prst="rect">
            <a:avLst/>
          </a:prstGeom>
          <a:noFill/>
          <a:ln cap="flat" cmpd="sng" w="9525">
            <a:solidFill>
              <a:srgbClr val="FF0000"/>
            </a:solidFill>
            <a:prstDash val="solid"/>
            <a:round/>
            <a:headEnd len="sm" w="sm" type="none"/>
            <a:tailEnd len="sm" w="sm" type="none"/>
          </a:ln>
        </p:spPr>
        <p:txBody>
          <a:bodyPr anchorCtr="0" anchor="t" bIns="0" lIns="0" spcFirstLastPara="1" rIns="0" wrap="square" tIns="74100">
            <a:spAutoFit/>
          </a:bodyPr>
          <a:lstStyle/>
          <a:p>
            <a:pPr indent="0" lvl="0" marL="76200" marR="406400" rtl="0" algn="l">
              <a:lnSpc>
                <a:spcPct val="100000"/>
              </a:lnSpc>
              <a:spcBef>
                <a:spcPts val="0"/>
              </a:spcBef>
              <a:spcAft>
                <a:spcPts val="0"/>
              </a:spcAft>
              <a:buNone/>
            </a:pPr>
            <a:r>
              <a:rPr lang="en" sz="1100">
                <a:solidFill>
                  <a:schemeClr val="dk2"/>
                </a:solidFill>
                <a:latin typeface="Calibri"/>
                <a:ea typeface="Calibri"/>
                <a:cs typeface="Calibri"/>
                <a:sym typeface="Calibri"/>
              </a:rPr>
              <a:t>Pada kasus kredit scoring </a:t>
            </a:r>
            <a:r>
              <a:rPr lang="en" sz="1100">
                <a:solidFill>
                  <a:schemeClr val="dk2"/>
                </a:solidFill>
                <a:latin typeface="Calibri"/>
                <a:ea typeface="Calibri"/>
                <a:cs typeface="Calibri"/>
                <a:sym typeface="Calibri"/>
              </a:rPr>
              <a:t>: </a:t>
            </a:r>
            <a:endParaRPr sz="1100">
              <a:solidFill>
                <a:schemeClr val="dk2"/>
              </a:solidFill>
              <a:latin typeface="Calibri"/>
              <a:ea typeface="Calibri"/>
              <a:cs typeface="Calibri"/>
              <a:sym typeface="Calibri"/>
            </a:endParaRPr>
          </a:p>
          <a:p>
            <a:pPr indent="0" lvl="0" marL="76200" marR="406400" rtl="0" algn="l">
              <a:lnSpc>
                <a:spcPct val="100000"/>
              </a:lnSpc>
              <a:spcBef>
                <a:spcPts val="0"/>
              </a:spcBef>
              <a:spcAft>
                <a:spcPts val="0"/>
              </a:spcAft>
              <a:buNone/>
            </a:pPr>
            <a:r>
              <a:rPr lang="en" sz="1100">
                <a:solidFill>
                  <a:schemeClr val="dk2"/>
                </a:solidFill>
                <a:latin typeface="Calibri"/>
                <a:ea typeface="Calibri"/>
                <a:cs typeface="Calibri"/>
                <a:sym typeface="Calibri"/>
              </a:rPr>
              <a:t>K</a:t>
            </a:r>
            <a:r>
              <a:rPr lang="en" sz="1100">
                <a:solidFill>
                  <a:schemeClr val="dk2"/>
                </a:solidFill>
                <a:latin typeface="Calibri"/>
                <a:ea typeface="Calibri"/>
                <a:cs typeface="Calibri"/>
                <a:sym typeface="Calibri"/>
              </a:rPr>
              <a:t>elas default biasanya dicirikan dengan </a:t>
            </a:r>
            <a:r>
              <a:rPr b="1" lang="en" sz="1100">
                <a:solidFill>
                  <a:schemeClr val="dk2"/>
                </a:solidFill>
                <a:latin typeface="Calibri"/>
                <a:ea typeface="Calibri"/>
                <a:cs typeface="Calibri"/>
                <a:sym typeface="Calibri"/>
              </a:rPr>
              <a:t>1 atau positif</a:t>
            </a:r>
            <a:r>
              <a:rPr lang="en" sz="1100">
                <a:solidFill>
                  <a:schemeClr val="dk2"/>
                </a:solidFill>
                <a:latin typeface="Calibri"/>
                <a:ea typeface="Calibri"/>
                <a:cs typeface="Calibri"/>
                <a:sym typeface="Calibri"/>
              </a:rPr>
              <a:t> sedangkan kelas non-default biasanya dicirikan dengan </a:t>
            </a:r>
            <a:r>
              <a:rPr b="1" lang="en" sz="1100">
                <a:solidFill>
                  <a:schemeClr val="dk2"/>
                </a:solidFill>
                <a:latin typeface="Calibri"/>
                <a:ea typeface="Calibri"/>
                <a:cs typeface="Calibri"/>
                <a:sym typeface="Calibri"/>
              </a:rPr>
              <a:t>0 atau negatif</a:t>
            </a:r>
            <a:r>
              <a:rPr lang="en" sz="1100">
                <a:solidFill>
                  <a:schemeClr val="dk2"/>
                </a:solidFill>
                <a:latin typeface="Calibri"/>
                <a:ea typeface="Calibri"/>
                <a:cs typeface="Calibri"/>
                <a:sym typeface="Calibri"/>
              </a:rPr>
              <a:t>.</a:t>
            </a:r>
            <a:endParaRPr sz="1100">
              <a:solidFill>
                <a:schemeClr val="dk2"/>
              </a:solidFill>
              <a:latin typeface="Calibri"/>
              <a:ea typeface="Calibri"/>
              <a:cs typeface="Calibri"/>
              <a:sym typeface="Calibri"/>
            </a:endParaRPr>
          </a:p>
        </p:txBody>
      </p:sp>
      <p:sp>
        <p:nvSpPr>
          <p:cNvPr id="188" name="Google Shape;188;p33"/>
          <p:cNvSpPr txBox="1"/>
          <p:nvPr/>
        </p:nvSpPr>
        <p:spPr>
          <a:xfrm>
            <a:off x="827755" y="4160474"/>
            <a:ext cx="218700" cy="871800"/>
          </a:xfrm>
          <a:prstGeom prst="rect">
            <a:avLst/>
          </a:prstGeom>
          <a:noFill/>
          <a:ln>
            <a:noFill/>
          </a:ln>
        </p:spPr>
        <p:txBody>
          <a:bodyPr anchorCtr="0" anchor="t" bIns="0" lIns="0" spcFirstLastPara="1" rIns="0" wrap="square" tIns="9700">
            <a:spAutoFit/>
          </a:bodyPr>
          <a:lstStyle/>
          <a:p>
            <a:pPr indent="0" lvl="0" marL="12700" marR="0" rtl="0" algn="just">
              <a:lnSpc>
                <a:spcPct val="100000"/>
              </a:lnSpc>
              <a:spcBef>
                <a:spcPts val="0"/>
              </a:spcBef>
              <a:spcAft>
                <a:spcPts val="0"/>
              </a:spcAft>
              <a:buNone/>
            </a:pPr>
            <a:r>
              <a:rPr lang="en" sz="1400">
                <a:solidFill>
                  <a:schemeClr val="dk2"/>
                </a:solidFill>
                <a:latin typeface="Calibri"/>
                <a:ea typeface="Calibri"/>
                <a:cs typeface="Calibri"/>
                <a:sym typeface="Calibri"/>
              </a:rPr>
              <a:t>TP TN FP FN</a:t>
            </a:r>
            <a:endParaRPr sz="1400">
              <a:solidFill>
                <a:schemeClr val="dk2"/>
              </a:solidFill>
              <a:latin typeface="Calibri"/>
              <a:ea typeface="Calibri"/>
              <a:cs typeface="Calibri"/>
              <a:sym typeface="Calibri"/>
            </a:endParaRPr>
          </a:p>
        </p:txBody>
      </p:sp>
      <p:sp>
        <p:nvSpPr>
          <p:cNvPr id="189" name="Google Shape;189;p33"/>
          <p:cNvSpPr txBox="1"/>
          <p:nvPr/>
        </p:nvSpPr>
        <p:spPr>
          <a:xfrm>
            <a:off x="1531140" y="4160474"/>
            <a:ext cx="66900" cy="871800"/>
          </a:xfrm>
          <a:prstGeom prst="rect">
            <a:avLst/>
          </a:prstGeom>
          <a:noFill/>
          <a:ln>
            <a:noFill/>
          </a:ln>
        </p:spPr>
        <p:txBody>
          <a:bodyPr anchorCtr="0" anchor="t" bIns="0" lIns="0" spcFirstLastPara="1" rIns="0" wrap="square" tIns="9700">
            <a:spAutoFit/>
          </a:bodyPr>
          <a:lstStyle/>
          <a:p>
            <a:pPr indent="0" lvl="0" marL="12700" rtl="0" algn="l">
              <a:lnSpc>
                <a:spcPct val="100000"/>
              </a:lnSpc>
              <a:spcBef>
                <a:spcPts val="0"/>
              </a:spcBef>
              <a:spcAft>
                <a:spcPts val="0"/>
              </a:spcAft>
              <a:buNone/>
            </a:pPr>
            <a:r>
              <a:rPr lang="en" sz="1400">
                <a:solidFill>
                  <a:schemeClr val="dk2"/>
                </a:solidFill>
                <a:latin typeface="Calibri"/>
                <a:ea typeface="Calibri"/>
                <a:cs typeface="Calibri"/>
                <a:sym typeface="Calibri"/>
              </a:rPr>
              <a:t>:</a:t>
            </a:r>
            <a:endParaRPr sz="1400">
              <a:solidFill>
                <a:schemeClr val="dk2"/>
              </a:solidFill>
              <a:latin typeface="Calibri"/>
              <a:ea typeface="Calibri"/>
              <a:cs typeface="Calibri"/>
              <a:sym typeface="Calibri"/>
            </a:endParaRPr>
          </a:p>
          <a:p>
            <a:pPr indent="0" lvl="0" marL="12700" rtl="0" algn="l">
              <a:lnSpc>
                <a:spcPct val="100000"/>
              </a:lnSpc>
              <a:spcBef>
                <a:spcPts val="0"/>
              </a:spcBef>
              <a:spcAft>
                <a:spcPts val="0"/>
              </a:spcAft>
              <a:buNone/>
            </a:pPr>
            <a:r>
              <a:rPr lang="en" sz="1400">
                <a:solidFill>
                  <a:schemeClr val="dk2"/>
                </a:solidFill>
                <a:latin typeface="Calibri"/>
                <a:ea typeface="Calibri"/>
                <a:cs typeface="Calibri"/>
                <a:sym typeface="Calibri"/>
              </a:rPr>
              <a:t>:</a:t>
            </a:r>
            <a:endParaRPr sz="1400">
              <a:solidFill>
                <a:schemeClr val="dk2"/>
              </a:solidFill>
              <a:latin typeface="Calibri"/>
              <a:ea typeface="Calibri"/>
              <a:cs typeface="Calibri"/>
              <a:sym typeface="Calibri"/>
            </a:endParaRPr>
          </a:p>
          <a:p>
            <a:pPr indent="0" lvl="0" marL="12700" rtl="0" algn="l">
              <a:lnSpc>
                <a:spcPct val="100000"/>
              </a:lnSpc>
              <a:spcBef>
                <a:spcPts val="0"/>
              </a:spcBef>
              <a:spcAft>
                <a:spcPts val="0"/>
              </a:spcAft>
              <a:buNone/>
            </a:pPr>
            <a:r>
              <a:rPr lang="en" sz="1400">
                <a:solidFill>
                  <a:schemeClr val="dk2"/>
                </a:solidFill>
                <a:latin typeface="Calibri"/>
                <a:ea typeface="Calibri"/>
                <a:cs typeface="Calibri"/>
                <a:sym typeface="Calibri"/>
              </a:rPr>
              <a:t>:</a:t>
            </a:r>
            <a:endParaRPr sz="1400">
              <a:solidFill>
                <a:schemeClr val="dk2"/>
              </a:solidFill>
              <a:latin typeface="Calibri"/>
              <a:ea typeface="Calibri"/>
              <a:cs typeface="Calibri"/>
              <a:sym typeface="Calibri"/>
            </a:endParaRPr>
          </a:p>
          <a:p>
            <a:pPr indent="0" lvl="0" marL="12700" rtl="0" algn="l">
              <a:lnSpc>
                <a:spcPct val="100000"/>
              </a:lnSpc>
              <a:spcBef>
                <a:spcPts val="0"/>
              </a:spcBef>
              <a:spcAft>
                <a:spcPts val="0"/>
              </a:spcAft>
              <a:buNone/>
            </a:pPr>
            <a:r>
              <a:rPr lang="en" sz="1400">
                <a:solidFill>
                  <a:schemeClr val="dk2"/>
                </a:solidFill>
                <a:latin typeface="Calibri"/>
                <a:ea typeface="Calibri"/>
                <a:cs typeface="Calibri"/>
                <a:sym typeface="Calibri"/>
              </a:rPr>
              <a:t>:</a:t>
            </a:r>
            <a:endParaRPr sz="1400">
              <a:solidFill>
                <a:schemeClr val="dk2"/>
              </a:solidFill>
              <a:latin typeface="Calibri"/>
              <a:ea typeface="Calibri"/>
              <a:cs typeface="Calibri"/>
              <a:sym typeface="Calibri"/>
            </a:endParaRPr>
          </a:p>
        </p:txBody>
      </p:sp>
      <p:sp>
        <p:nvSpPr>
          <p:cNvPr id="190" name="Google Shape;190;p33"/>
          <p:cNvSpPr txBox="1"/>
          <p:nvPr/>
        </p:nvSpPr>
        <p:spPr>
          <a:xfrm>
            <a:off x="2234720" y="4160474"/>
            <a:ext cx="1055400" cy="871800"/>
          </a:xfrm>
          <a:prstGeom prst="rect">
            <a:avLst/>
          </a:prstGeom>
          <a:noFill/>
          <a:ln>
            <a:noFill/>
          </a:ln>
        </p:spPr>
        <p:txBody>
          <a:bodyPr anchorCtr="0" anchor="t" bIns="0" lIns="0" spcFirstLastPara="1" rIns="0" wrap="square" tIns="9700">
            <a:spAutoFit/>
          </a:bodyPr>
          <a:lstStyle/>
          <a:p>
            <a:pPr indent="0" lvl="0" marL="12700" marR="0" rtl="0" algn="l">
              <a:lnSpc>
                <a:spcPct val="100000"/>
              </a:lnSpc>
              <a:spcBef>
                <a:spcPts val="0"/>
              </a:spcBef>
              <a:spcAft>
                <a:spcPts val="0"/>
              </a:spcAft>
              <a:buNone/>
            </a:pPr>
            <a:r>
              <a:rPr lang="en" sz="1400">
                <a:solidFill>
                  <a:schemeClr val="dk2"/>
                </a:solidFill>
                <a:latin typeface="Calibri"/>
                <a:ea typeface="Calibri"/>
                <a:cs typeface="Calibri"/>
                <a:sym typeface="Calibri"/>
              </a:rPr>
              <a:t>True Positive True Negative False Positive False Negative</a:t>
            </a:r>
            <a:endParaRPr sz="1400">
              <a:solidFill>
                <a:schemeClr val="dk2"/>
              </a:solidFill>
              <a:latin typeface="Calibri"/>
              <a:ea typeface="Calibri"/>
              <a:cs typeface="Calibri"/>
              <a:sym typeface="Calibri"/>
            </a:endParaRPr>
          </a:p>
        </p:txBody>
      </p:sp>
      <p:sp>
        <p:nvSpPr>
          <p:cNvPr id="191" name="Google Shape;191;p33"/>
          <p:cNvSpPr txBox="1"/>
          <p:nvPr/>
        </p:nvSpPr>
        <p:spPr>
          <a:xfrm>
            <a:off x="3875225" y="4527900"/>
            <a:ext cx="4473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highlight>
                  <a:schemeClr val="dk2"/>
                </a:highlight>
              </a:rPr>
              <a:t>Confusion matrix adalah cross tabulasi antara nilai prediksi dengan nilai aktual.</a:t>
            </a:r>
            <a:endParaRPr sz="1100">
              <a:solidFill>
                <a:schemeClr val="lt1"/>
              </a:solidFill>
              <a:highlight>
                <a:schemeClr val="dk2"/>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4"/>
          <p:cNvPicPr preferRelativeResize="0"/>
          <p:nvPr/>
        </p:nvPicPr>
        <p:blipFill rotWithShape="1">
          <a:blip r:embed="rId3">
            <a:alphaModFix/>
          </a:blip>
          <a:srcRect b="0" l="0" r="0" t="0"/>
          <a:stretch/>
        </p:blipFill>
        <p:spPr>
          <a:xfrm>
            <a:off x="7171651" y="211700"/>
            <a:ext cx="1821550" cy="445025"/>
          </a:xfrm>
          <a:prstGeom prst="rect">
            <a:avLst/>
          </a:prstGeom>
          <a:noFill/>
          <a:ln>
            <a:noFill/>
          </a:ln>
        </p:spPr>
      </p:pic>
      <p:sp>
        <p:nvSpPr>
          <p:cNvPr id="197" name="Google Shape;197;p34"/>
          <p:cNvSpPr txBox="1"/>
          <p:nvPr>
            <p:ph type="title"/>
          </p:nvPr>
        </p:nvSpPr>
        <p:spPr>
          <a:xfrm>
            <a:off x="311700" y="445025"/>
            <a:ext cx="8520600" cy="121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800"/>
              <a:t>Model Performance</a:t>
            </a:r>
            <a:endParaRPr sz="2800"/>
          </a:p>
          <a:p>
            <a:pPr indent="0" lvl="0" marL="0" rtl="0" algn="l">
              <a:lnSpc>
                <a:spcPct val="100000"/>
              </a:lnSpc>
              <a:spcBef>
                <a:spcPts val="0"/>
              </a:spcBef>
              <a:spcAft>
                <a:spcPts val="0"/>
              </a:spcAft>
              <a:buSzPts val="1100"/>
              <a:buNone/>
            </a:pPr>
            <a:r>
              <a:rPr lang="en" sz="2800">
                <a:solidFill>
                  <a:schemeClr val="lt1"/>
                </a:solidFill>
                <a:highlight>
                  <a:schemeClr val="dk2"/>
                </a:highlight>
              </a:rPr>
              <a:t>Confusion Matrix</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b="1"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a:p>
            <a:pPr indent="0" lvl="0" marL="0" rtl="0" algn="l">
              <a:lnSpc>
                <a:spcPct val="100000"/>
              </a:lnSpc>
              <a:spcBef>
                <a:spcPts val="0"/>
              </a:spcBef>
              <a:spcAft>
                <a:spcPts val="0"/>
              </a:spcAft>
              <a:buSzPts val="1100"/>
              <a:buNone/>
            </a:pPr>
            <a:r>
              <a:t/>
            </a:r>
            <a:endParaRPr sz="2800">
              <a:solidFill>
                <a:schemeClr val="lt1"/>
              </a:solidFill>
              <a:highlight>
                <a:schemeClr val="dk2"/>
              </a:highlight>
            </a:endParaRPr>
          </a:p>
        </p:txBody>
      </p:sp>
      <p:sp>
        <p:nvSpPr>
          <p:cNvPr id="198" name="Google Shape;198;p34"/>
          <p:cNvSpPr txBox="1"/>
          <p:nvPr/>
        </p:nvSpPr>
        <p:spPr>
          <a:xfrm>
            <a:off x="6286500" y="2574798"/>
            <a:ext cx="66900" cy="225300"/>
          </a:xfrm>
          <a:prstGeom prst="rect">
            <a:avLst/>
          </a:prstGeom>
          <a:noFill/>
          <a:ln>
            <a:noFill/>
          </a:ln>
        </p:spPr>
        <p:txBody>
          <a:bodyPr anchorCtr="0" anchor="t" bIns="0" lIns="0" spcFirstLastPara="1" rIns="0" wrap="square" tIns="9700">
            <a:spAutoFit/>
          </a:bodyPr>
          <a:lstStyle/>
          <a:p>
            <a:pPr indent="0" lvl="0" marL="12700" rtl="0" algn="l">
              <a:lnSpc>
                <a:spcPct val="100000"/>
              </a:lnSpc>
              <a:spcBef>
                <a:spcPts val="0"/>
              </a:spcBef>
              <a:spcAft>
                <a:spcPts val="0"/>
              </a:spcAft>
              <a:buNone/>
            </a:pPr>
            <a:r>
              <a:rPr lang="en" sz="1400">
                <a:solidFill>
                  <a:schemeClr val="dk2"/>
                </a:solidFill>
                <a:latin typeface="Calibri"/>
                <a:ea typeface="Calibri"/>
                <a:cs typeface="Calibri"/>
                <a:sym typeface="Calibri"/>
              </a:rPr>
              <a:t>:</a:t>
            </a:r>
            <a:endParaRPr sz="1400">
              <a:solidFill>
                <a:schemeClr val="dk2"/>
              </a:solidFill>
              <a:latin typeface="Calibri"/>
              <a:ea typeface="Calibri"/>
              <a:cs typeface="Calibri"/>
              <a:sym typeface="Calibri"/>
            </a:endParaRPr>
          </a:p>
        </p:txBody>
      </p:sp>
      <p:sp>
        <p:nvSpPr>
          <p:cNvPr id="199" name="Google Shape;199;p34"/>
          <p:cNvSpPr txBox="1"/>
          <p:nvPr/>
        </p:nvSpPr>
        <p:spPr>
          <a:xfrm>
            <a:off x="6990080" y="2574798"/>
            <a:ext cx="346500" cy="225300"/>
          </a:xfrm>
          <a:prstGeom prst="rect">
            <a:avLst/>
          </a:prstGeom>
          <a:noFill/>
          <a:ln>
            <a:noFill/>
          </a:ln>
        </p:spPr>
        <p:txBody>
          <a:bodyPr anchorCtr="0" anchor="t" bIns="0" lIns="0" spcFirstLastPara="1" rIns="0" wrap="square" tIns="9700">
            <a:spAutoFit/>
          </a:bodyPr>
          <a:lstStyle/>
          <a:p>
            <a:pPr indent="0" lvl="0" marL="12700" rtl="0" algn="l">
              <a:lnSpc>
                <a:spcPct val="100000"/>
              </a:lnSpc>
              <a:spcBef>
                <a:spcPts val="0"/>
              </a:spcBef>
              <a:spcAft>
                <a:spcPts val="0"/>
              </a:spcAft>
              <a:buNone/>
            </a:pPr>
            <a:r>
              <a:rPr lang="en" sz="1400">
                <a:solidFill>
                  <a:schemeClr val="dk2"/>
                </a:solidFill>
                <a:latin typeface="Calibri"/>
                <a:ea typeface="Calibri"/>
                <a:cs typeface="Calibri"/>
                <a:sym typeface="Calibri"/>
              </a:rPr>
              <a:t>True</a:t>
            </a:r>
            <a:endParaRPr sz="1400">
              <a:solidFill>
                <a:schemeClr val="dk2"/>
              </a:solidFill>
              <a:latin typeface="Calibri"/>
              <a:ea typeface="Calibri"/>
              <a:cs typeface="Calibri"/>
              <a:sym typeface="Calibri"/>
            </a:endParaRPr>
          </a:p>
        </p:txBody>
      </p:sp>
      <p:sp>
        <p:nvSpPr>
          <p:cNvPr id="200" name="Google Shape;200;p34"/>
          <p:cNvSpPr txBox="1"/>
          <p:nvPr/>
        </p:nvSpPr>
        <p:spPr>
          <a:xfrm>
            <a:off x="6286500" y="2986278"/>
            <a:ext cx="66900" cy="225300"/>
          </a:xfrm>
          <a:prstGeom prst="rect">
            <a:avLst/>
          </a:prstGeom>
          <a:noFill/>
          <a:ln>
            <a:noFill/>
          </a:ln>
        </p:spPr>
        <p:txBody>
          <a:bodyPr anchorCtr="0" anchor="t" bIns="0" lIns="0" spcFirstLastPara="1" rIns="0" wrap="square" tIns="9700">
            <a:spAutoFit/>
          </a:bodyPr>
          <a:lstStyle/>
          <a:p>
            <a:pPr indent="0" lvl="0" marL="12700" rtl="0" algn="l">
              <a:lnSpc>
                <a:spcPct val="100000"/>
              </a:lnSpc>
              <a:spcBef>
                <a:spcPts val="0"/>
              </a:spcBef>
              <a:spcAft>
                <a:spcPts val="0"/>
              </a:spcAft>
              <a:buNone/>
            </a:pPr>
            <a:r>
              <a:rPr lang="en" sz="1400">
                <a:solidFill>
                  <a:schemeClr val="dk2"/>
                </a:solidFill>
                <a:latin typeface="Calibri"/>
                <a:ea typeface="Calibri"/>
                <a:cs typeface="Calibri"/>
                <a:sym typeface="Calibri"/>
              </a:rPr>
              <a:t>:</a:t>
            </a:r>
            <a:endParaRPr sz="1400">
              <a:solidFill>
                <a:schemeClr val="dk2"/>
              </a:solidFill>
              <a:latin typeface="Calibri"/>
              <a:ea typeface="Calibri"/>
              <a:cs typeface="Calibri"/>
              <a:sym typeface="Calibri"/>
            </a:endParaRPr>
          </a:p>
        </p:txBody>
      </p:sp>
      <p:sp>
        <p:nvSpPr>
          <p:cNvPr id="201" name="Google Shape;201;p34"/>
          <p:cNvSpPr txBox="1"/>
          <p:nvPr/>
        </p:nvSpPr>
        <p:spPr>
          <a:xfrm>
            <a:off x="6990080" y="2986278"/>
            <a:ext cx="346500" cy="225300"/>
          </a:xfrm>
          <a:prstGeom prst="rect">
            <a:avLst/>
          </a:prstGeom>
          <a:noFill/>
          <a:ln>
            <a:noFill/>
          </a:ln>
        </p:spPr>
        <p:txBody>
          <a:bodyPr anchorCtr="0" anchor="t" bIns="0" lIns="0" spcFirstLastPara="1" rIns="0" wrap="square" tIns="9700">
            <a:spAutoFit/>
          </a:bodyPr>
          <a:lstStyle/>
          <a:p>
            <a:pPr indent="0" lvl="0" marL="12700" rtl="0" algn="l">
              <a:lnSpc>
                <a:spcPct val="100000"/>
              </a:lnSpc>
              <a:spcBef>
                <a:spcPts val="0"/>
              </a:spcBef>
              <a:spcAft>
                <a:spcPts val="0"/>
              </a:spcAft>
              <a:buNone/>
            </a:pPr>
            <a:r>
              <a:rPr lang="en" sz="1400">
                <a:solidFill>
                  <a:schemeClr val="dk2"/>
                </a:solidFill>
                <a:latin typeface="Calibri"/>
                <a:ea typeface="Calibri"/>
                <a:cs typeface="Calibri"/>
                <a:sym typeface="Calibri"/>
              </a:rPr>
              <a:t>True</a:t>
            </a:r>
            <a:endParaRPr sz="1400">
              <a:solidFill>
                <a:schemeClr val="dk2"/>
              </a:solidFill>
              <a:latin typeface="Calibri"/>
              <a:ea typeface="Calibri"/>
              <a:cs typeface="Calibri"/>
              <a:sym typeface="Calibri"/>
            </a:endParaRPr>
          </a:p>
        </p:txBody>
      </p:sp>
      <p:sp>
        <p:nvSpPr>
          <p:cNvPr id="202" name="Google Shape;202;p34"/>
          <p:cNvSpPr txBox="1"/>
          <p:nvPr/>
        </p:nvSpPr>
        <p:spPr>
          <a:xfrm>
            <a:off x="6286500" y="3397948"/>
            <a:ext cx="66900" cy="225300"/>
          </a:xfrm>
          <a:prstGeom prst="rect">
            <a:avLst/>
          </a:prstGeom>
          <a:noFill/>
          <a:ln>
            <a:noFill/>
          </a:ln>
        </p:spPr>
        <p:txBody>
          <a:bodyPr anchorCtr="0" anchor="t" bIns="0" lIns="0" spcFirstLastPara="1" rIns="0" wrap="square" tIns="9700">
            <a:spAutoFit/>
          </a:bodyPr>
          <a:lstStyle/>
          <a:p>
            <a:pPr indent="0" lvl="0" marL="12700" rtl="0" algn="l">
              <a:lnSpc>
                <a:spcPct val="100000"/>
              </a:lnSpc>
              <a:spcBef>
                <a:spcPts val="0"/>
              </a:spcBef>
              <a:spcAft>
                <a:spcPts val="0"/>
              </a:spcAft>
              <a:buNone/>
            </a:pPr>
            <a:r>
              <a:rPr lang="en" sz="1400">
                <a:solidFill>
                  <a:schemeClr val="dk2"/>
                </a:solidFill>
                <a:latin typeface="Calibri"/>
                <a:ea typeface="Calibri"/>
                <a:cs typeface="Calibri"/>
                <a:sym typeface="Calibri"/>
              </a:rPr>
              <a:t>:</a:t>
            </a:r>
            <a:endParaRPr sz="1400">
              <a:solidFill>
                <a:schemeClr val="dk2"/>
              </a:solidFill>
              <a:latin typeface="Calibri"/>
              <a:ea typeface="Calibri"/>
              <a:cs typeface="Calibri"/>
              <a:sym typeface="Calibri"/>
            </a:endParaRPr>
          </a:p>
        </p:txBody>
      </p:sp>
      <p:sp>
        <p:nvSpPr>
          <p:cNvPr id="203" name="Google Shape;203;p34"/>
          <p:cNvSpPr txBox="1"/>
          <p:nvPr/>
        </p:nvSpPr>
        <p:spPr>
          <a:xfrm>
            <a:off x="6990080" y="3397948"/>
            <a:ext cx="381000" cy="225300"/>
          </a:xfrm>
          <a:prstGeom prst="rect">
            <a:avLst/>
          </a:prstGeom>
          <a:noFill/>
          <a:ln>
            <a:noFill/>
          </a:ln>
        </p:spPr>
        <p:txBody>
          <a:bodyPr anchorCtr="0" anchor="t" bIns="0" lIns="0" spcFirstLastPara="1" rIns="0" wrap="square" tIns="9700">
            <a:spAutoFit/>
          </a:bodyPr>
          <a:lstStyle/>
          <a:p>
            <a:pPr indent="0" lvl="0" marL="12700" rtl="0" algn="l">
              <a:lnSpc>
                <a:spcPct val="100000"/>
              </a:lnSpc>
              <a:spcBef>
                <a:spcPts val="0"/>
              </a:spcBef>
              <a:spcAft>
                <a:spcPts val="0"/>
              </a:spcAft>
              <a:buNone/>
            </a:pPr>
            <a:r>
              <a:rPr lang="en" sz="1400">
                <a:solidFill>
                  <a:schemeClr val="dk2"/>
                </a:solidFill>
                <a:latin typeface="Calibri"/>
                <a:ea typeface="Calibri"/>
                <a:cs typeface="Calibri"/>
                <a:sym typeface="Calibri"/>
              </a:rPr>
              <a:t>False</a:t>
            </a:r>
            <a:endParaRPr sz="1400">
              <a:solidFill>
                <a:schemeClr val="dk2"/>
              </a:solidFill>
              <a:latin typeface="Calibri"/>
              <a:ea typeface="Calibri"/>
              <a:cs typeface="Calibri"/>
              <a:sym typeface="Calibri"/>
            </a:endParaRPr>
          </a:p>
        </p:txBody>
      </p:sp>
      <p:sp>
        <p:nvSpPr>
          <p:cNvPr id="204" name="Google Shape;204;p34"/>
          <p:cNvSpPr txBox="1"/>
          <p:nvPr/>
        </p:nvSpPr>
        <p:spPr>
          <a:xfrm>
            <a:off x="6286500" y="3809429"/>
            <a:ext cx="66900" cy="225300"/>
          </a:xfrm>
          <a:prstGeom prst="rect">
            <a:avLst/>
          </a:prstGeom>
          <a:noFill/>
          <a:ln>
            <a:noFill/>
          </a:ln>
        </p:spPr>
        <p:txBody>
          <a:bodyPr anchorCtr="0" anchor="t" bIns="0" lIns="0" spcFirstLastPara="1" rIns="0" wrap="square" tIns="9700">
            <a:spAutoFit/>
          </a:bodyPr>
          <a:lstStyle/>
          <a:p>
            <a:pPr indent="0" lvl="0" marL="12700" rtl="0" algn="l">
              <a:lnSpc>
                <a:spcPct val="100000"/>
              </a:lnSpc>
              <a:spcBef>
                <a:spcPts val="0"/>
              </a:spcBef>
              <a:spcAft>
                <a:spcPts val="0"/>
              </a:spcAft>
              <a:buNone/>
            </a:pPr>
            <a:r>
              <a:rPr lang="en" sz="1400">
                <a:solidFill>
                  <a:schemeClr val="dk2"/>
                </a:solidFill>
                <a:latin typeface="Calibri"/>
                <a:ea typeface="Calibri"/>
                <a:cs typeface="Calibri"/>
                <a:sym typeface="Calibri"/>
              </a:rPr>
              <a:t>:</a:t>
            </a:r>
            <a:endParaRPr sz="1400">
              <a:solidFill>
                <a:schemeClr val="dk2"/>
              </a:solidFill>
              <a:latin typeface="Calibri"/>
              <a:ea typeface="Calibri"/>
              <a:cs typeface="Calibri"/>
              <a:sym typeface="Calibri"/>
            </a:endParaRPr>
          </a:p>
        </p:txBody>
      </p:sp>
      <p:sp>
        <p:nvSpPr>
          <p:cNvPr id="205" name="Google Shape;205;p34"/>
          <p:cNvSpPr txBox="1"/>
          <p:nvPr/>
        </p:nvSpPr>
        <p:spPr>
          <a:xfrm>
            <a:off x="6990080" y="3809429"/>
            <a:ext cx="381000" cy="225300"/>
          </a:xfrm>
          <a:prstGeom prst="rect">
            <a:avLst/>
          </a:prstGeom>
          <a:noFill/>
          <a:ln>
            <a:noFill/>
          </a:ln>
        </p:spPr>
        <p:txBody>
          <a:bodyPr anchorCtr="0" anchor="t" bIns="0" lIns="0" spcFirstLastPara="1" rIns="0" wrap="square" tIns="9700">
            <a:spAutoFit/>
          </a:bodyPr>
          <a:lstStyle/>
          <a:p>
            <a:pPr indent="0" lvl="0" marL="12700" rtl="0" algn="l">
              <a:lnSpc>
                <a:spcPct val="100000"/>
              </a:lnSpc>
              <a:spcBef>
                <a:spcPts val="0"/>
              </a:spcBef>
              <a:spcAft>
                <a:spcPts val="0"/>
              </a:spcAft>
              <a:buNone/>
            </a:pPr>
            <a:r>
              <a:rPr lang="en" sz="1400">
                <a:solidFill>
                  <a:schemeClr val="dk2"/>
                </a:solidFill>
                <a:latin typeface="Calibri"/>
                <a:ea typeface="Calibri"/>
                <a:cs typeface="Calibri"/>
                <a:sym typeface="Calibri"/>
              </a:rPr>
              <a:t>False</a:t>
            </a:r>
            <a:endParaRPr sz="1400">
              <a:solidFill>
                <a:schemeClr val="dk2"/>
              </a:solidFill>
              <a:latin typeface="Calibri"/>
              <a:ea typeface="Calibri"/>
              <a:cs typeface="Calibri"/>
              <a:sym typeface="Calibri"/>
            </a:endParaRPr>
          </a:p>
        </p:txBody>
      </p:sp>
      <p:sp>
        <p:nvSpPr>
          <p:cNvPr id="206" name="Google Shape;206;p34"/>
          <p:cNvSpPr txBox="1"/>
          <p:nvPr/>
        </p:nvSpPr>
        <p:spPr>
          <a:xfrm>
            <a:off x="5583115" y="2574798"/>
            <a:ext cx="654600" cy="1733700"/>
          </a:xfrm>
          <a:prstGeom prst="rect">
            <a:avLst/>
          </a:prstGeom>
          <a:noFill/>
          <a:ln>
            <a:noFill/>
          </a:ln>
        </p:spPr>
        <p:txBody>
          <a:bodyPr anchorCtr="0" anchor="t" bIns="0" lIns="0" spcFirstLastPara="1" rIns="0" wrap="square" tIns="9700">
            <a:spAutoFit/>
          </a:bodyPr>
          <a:lstStyle/>
          <a:p>
            <a:pPr indent="0" lvl="0" marL="12700" rtl="0" algn="l">
              <a:lnSpc>
                <a:spcPct val="100000"/>
              </a:lnSpc>
              <a:spcBef>
                <a:spcPts val="0"/>
              </a:spcBef>
              <a:spcAft>
                <a:spcPts val="0"/>
              </a:spcAft>
              <a:buNone/>
            </a:pPr>
            <a:r>
              <a:rPr lang="en" sz="1400">
                <a:solidFill>
                  <a:schemeClr val="dk2"/>
                </a:solidFill>
                <a:latin typeface="Calibri"/>
                <a:ea typeface="Calibri"/>
                <a:cs typeface="Calibri"/>
                <a:sym typeface="Calibri"/>
              </a:rPr>
              <a:t>TP</a:t>
            </a:r>
            <a:endParaRPr sz="1400">
              <a:solidFill>
                <a:schemeClr val="dk2"/>
              </a:solidFill>
              <a:latin typeface="Calibri"/>
              <a:ea typeface="Calibri"/>
              <a:cs typeface="Calibri"/>
              <a:sym typeface="Calibri"/>
            </a:endParaRPr>
          </a:p>
          <a:p>
            <a:pPr indent="0" lvl="0" marL="12700" marR="76200" rtl="0" algn="l">
              <a:lnSpc>
                <a:spcPct val="100000"/>
              </a:lnSpc>
              <a:spcBef>
                <a:spcPts val="0"/>
              </a:spcBef>
              <a:spcAft>
                <a:spcPts val="0"/>
              </a:spcAft>
              <a:buNone/>
            </a:pPr>
            <a:r>
              <a:rPr lang="en" sz="1400">
                <a:solidFill>
                  <a:schemeClr val="dk2"/>
                </a:solidFill>
                <a:latin typeface="Calibri"/>
                <a:ea typeface="Calibri"/>
                <a:cs typeface="Calibri"/>
                <a:sym typeface="Calibri"/>
              </a:rPr>
              <a:t>Positive TN</a:t>
            </a:r>
            <a:endParaRPr sz="1400">
              <a:solidFill>
                <a:schemeClr val="dk2"/>
              </a:solidFill>
              <a:latin typeface="Calibri"/>
              <a:ea typeface="Calibri"/>
              <a:cs typeface="Calibri"/>
              <a:sym typeface="Calibri"/>
            </a:endParaRPr>
          </a:p>
          <a:p>
            <a:pPr indent="0" lvl="0" marL="12700" rtl="0" algn="l">
              <a:lnSpc>
                <a:spcPct val="100000"/>
              </a:lnSpc>
              <a:spcBef>
                <a:spcPts val="0"/>
              </a:spcBef>
              <a:spcAft>
                <a:spcPts val="0"/>
              </a:spcAft>
              <a:buNone/>
            </a:pPr>
            <a:r>
              <a:rPr lang="en" sz="1400">
                <a:solidFill>
                  <a:schemeClr val="dk2"/>
                </a:solidFill>
                <a:latin typeface="Calibri"/>
                <a:ea typeface="Calibri"/>
                <a:cs typeface="Calibri"/>
                <a:sym typeface="Calibri"/>
              </a:rPr>
              <a:t>Negative</a:t>
            </a:r>
            <a:endParaRPr sz="1400">
              <a:solidFill>
                <a:schemeClr val="dk2"/>
              </a:solidFill>
              <a:latin typeface="Calibri"/>
              <a:ea typeface="Calibri"/>
              <a:cs typeface="Calibri"/>
              <a:sym typeface="Calibri"/>
            </a:endParaRPr>
          </a:p>
          <a:p>
            <a:pPr indent="0" lvl="0" marL="12700" rtl="0" algn="l">
              <a:lnSpc>
                <a:spcPct val="100000"/>
              </a:lnSpc>
              <a:spcBef>
                <a:spcPts val="0"/>
              </a:spcBef>
              <a:spcAft>
                <a:spcPts val="0"/>
              </a:spcAft>
              <a:buNone/>
            </a:pPr>
            <a:r>
              <a:rPr lang="en" sz="1400">
                <a:solidFill>
                  <a:schemeClr val="dk2"/>
                </a:solidFill>
                <a:latin typeface="Calibri"/>
                <a:ea typeface="Calibri"/>
                <a:cs typeface="Calibri"/>
                <a:sym typeface="Calibri"/>
              </a:rPr>
              <a:t>FP</a:t>
            </a:r>
            <a:endParaRPr sz="1400">
              <a:solidFill>
                <a:schemeClr val="dk2"/>
              </a:solidFill>
              <a:latin typeface="Calibri"/>
              <a:ea typeface="Calibri"/>
              <a:cs typeface="Calibri"/>
              <a:sym typeface="Calibri"/>
            </a:endParaRPr>
          </a:p>
          <a:p>
            <a:pPr indent="0" lvl="0" marL="12700" marR="76200" rtl="0" algn="l">
              <a:lnSpc>
                <a:spcPct val="100000"/>
              </a:lnSpc>
              <a:spcBef>
                <a:spcPts val="0"/>
              </a:spcBef>
              <a:spcAft>
                <a:spcPts val="0"/>
              </a:spcAft>
              <a:buNone/>
            </a:pPr>
            <a:r>
              <a:rPr lang="en" sz="1400">
                <a:solidFill>
                  <a:schemeClr val="dk2"/>
                </a:solidFill>
                <a:latin typeface="Calibri"/>
                <a:ea typeface="Calibri"/>
                <a:cs typeface="Calibri"/>
                <a:sym typeface="Calibri"/>
              </a:rPr>
              <a:t>Positive FN</a:t>
            </a:r>
            <a:endParaRPr sz="1400">
              <a:solidFill>
                <a:schemeClr val="dk2"/>
              </a:solidFill>
              <a:latin typeface="Calibri"/>
              <a:ea typeface="Calibri"/>
              <a:cs typeface="Calibri"/>
              <a:sym typeface="Calibri"/>
            </a:endParaRPr>
          </a:p>
          <a:p>
            <a:pPr indent="0" lvl="0" marL="12700" rtl="0" algn="l">
              <a:lnSpc>
                <a:spcPct val="100000"/>
              </a:lnSpc>
              <a:spcBef>
                <a:spcPts val="0"/>
              </a:spcBef>
              <a:spcAft>
                <a:spcPts val="0"/>
              </a:spcAft>
              <a:buNone/>
            </a:pPr>
            <a:r>
              <a:rPr lang="en" sz="1400">
                <a:solidFill>
                  <a:schemeClr val="dk2"/>
                </a:solidFill>
                <a:latin typeface="Calibri"/>
                <a:ea typeface="Calibri"/>
                <a:cs typeface="Calibri"/>
                <a:sym typeface="Calibri"/>
              </a:rPr>
              <a:t>Negative</a:t>
            </a:r>
            <a:endParaRPr sz="1400">
              <a:solidFill>
                <a:schemeClr val="dk2"/>
              </a:solidFill>
              <a:latin typeface="Calibri"/>
              <a:ea typeface="Calibri"/>
              <a:cs typeface="Calibri"/>
              <a:sym typeface="Calibri"/>
            </a:endParaRPr>
          </a:p>
        </p:txBody>
      </p:sp>
      <p:pic>
        <p:nvPicPr>
          <p:cNvPr id="207" name="Google Shape;207;p34"/>
          <p:cNvPicPr preferRelativeResize="0"/>
          <p:nvPr/>
        </p:nvPicPr>
        <p:blipFill rotWithShape="1">
          <a:blip r:embed="rId4">
            <a:alphaModFix/>
          </a:blip>
          <a:srcRect b="0" l="0" r="0" t="0"/>
          <a:stretch/>
        </p:blipFill>
        <p:spPr>
          <a:xfrm>
            <a:off x="628356" y="1513332"/>
            <a:ext cx="4286249" cy="306438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