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42" r:id="rId3"/>
    <p:sldId id="343" r:id="rId4"/>
    <p:sldId id="344" r:id="rId5"/>
    <p:sldId id="384" r:id="rId6"/>
    <p:sldId id="349" r:id="rId7"/>
    <p:sldId id="393" r:id="rId8"/>
    <p:sldId id="394" r:id="rId9"/>
    <p:sldId id="395" r:id="rId10"/>
    <p:sldId id="396" r:id="rId11"/>
    <p:sldId id="397" r:id="rId12"/>
    <p:sldId id="358" r:id="rId13"/>
    <p:sldId id="359" r:id="rId14"/>
    <p:sldId id="372" r:id="rId15"/>
    <p:sldId id="375"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A304"/>
    <a:srgbClr val="FFD400"/>
    <a:srgbClr val="FA8A4C"/>
    <a:srgbClr val="F9752B"/>
    <a:srgbClr val="F85E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77" d="100"/>
          <a:sy n="77" d="100"/>
        </p:scale>
        <p:origin x="8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E21B6-4E73-4246-A47F-92067C8A3827}" type="datetimeFigureOut">
              <a:rPr lang="en-US" smtClean="0"/>
              <a:t>12/9/2024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2C559-7DE5-4844-90B9-183508754B47}" type="slidenum">
              <a:rPr lang="en-US" smtClean="0"/>
              <a:t>‹#›</a:t>
            </a:fld>
            <a:endParaRPr lang="en-US"/>
          </a:p>
        </p:txBody>
      </p:sp>
    </p:spTree>
    <p:extLst>
      <p:ext uri="{BB962C8B-B14F-4D97-AF65-F5344CB8AC3E}">
        <p14:creationId xmlns:p14="http://schemas.microsoft.com/office/powerpoint/2010/main" val="3865518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18A929-4C04-417B-B6CF-AE86CC539525}" type="slidenum">
              <a:rPr lang="id-ID" altLang="id-ID" smtClean="0"/>
              <a:pPr/>
              <a:t>2</a:t>
            </a:fld>
            <a:endParaRPr lang="id-ID" altLang="id-ID"/>
          </a:p>
        </p:txBody>
      </p:sp>
    </p:spTree>
    <p:extLst>
      <p:ext uri="{BB962C8B-B14F-4D97-AF65-F5344CB8AC3E}">
        <p14:creationId xmlns:p14="http://schemas.microsoft.com/office/powerpoint/2010/main" val="136514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a:t>LEAP, developed by the Stockholm Environmental Institute, is a scenario-based energy accounting model. This model accommodates technology and environmental databases, energy demand is grouped according to sector, user subsector and equipment, in which there is also a transformation of the energy sector (electricity, refineries). The structure of the model from LEAP is shown in Figure 5.9</a:t>
            </a:r>
          </a:p>
          <a:p>
            <a:pPr algn="just"/>
            <a:endParaRPr lang="en-US" dirty="0"/>
          </a:p>
          <a:p>
            <a:pPr algn="just"/>
            <a:r>
              <a:rPr lang="en-US" dirty="0"/>
              <a:t>LEAP uses an accounting framework as an approach to get a view of energy demand (and supply) based on the physical description of the energy system. This model relies on a scenario approach to develop a consistent story line from the evolution of an energy system. So for the projected needs, this model does not optimize or simulate the portion of the market, but rather analyze the implications of possible alternatives of the market portion of demand (</a:t>
            </a:r>
            <a:r>
              <a:rPr lang="en-US" dirty="0" err="1"/>
              <a:t>Batthacarya</a:t>
            </a:r>
            <a:r>
              <a:rPr lang="en-US" dirty="0"/>
              <a:t>, 2010).</a:t>
            </a:r>
          </a:p>
          <a:p>
            <a:pPr algn="just"/>
            <a:endParaRPr lang="en-US" dirty="0"/>
          </a:p>
        </p:txBody>
      </p:sp>
      <p:sp>
        <p:nvSpPr>
          <p:cNvPr id="4" name="Slide Number Placeholder 3"/>
          <p:cNvSpPr>
            <a:spLocks noGrp="1"/>
          </p:cNvSpPr>
          <p:nvPr>
            <p:ph type="sldNum" sz="quarter" idx="10"/>
          </p:nvPr>
        </p:nvSpPr>
        <p:spPr/>
        <p:txBody>
          <a:bodyPr/>
          <a:lstStyle/>
          <a:p>
            <a:fld id="{3718A929-4C04-417B-B6CF-AE86CC539525}" type="slidenum">
              <a:rPr lang="id-ID" altLang="id-ID" smtClean="0"/>
              <a:pPr/>
              <a:t>15</a:t>
            </a:fld>
            <a:endParaRPr lang="id-ID" altLang="id-ID"/>
          </a:p>
        </p:txBody>
      </p:sp>
    </p:spTree>
    <p:extLst>
      <p:ext uri="{BB962C8B-B14F-4D97-AF65-F5344CB8AC3E}">
        <p14:creationId xmlns:p14="http://schemas.microsoft.com/office/powerpoint/2010/main" val="2730688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18A929-4C04-417B-B6CF-AE86CC539525}" type="slidenum">
              <a:rPr lang="id-ID" altLang="id-ID" smtClean="0"/>
              <a:pPr/>
              <a:t>3</a:t>
            </a:fld>
            <a:endParaRPr lang="id-ID" altLang="id-ID"/>
          </a:p>
        </p:txBody>
      </p:sp>
    </p:spTree>
    <p:extLst>
      <p:ext uri="{BB962C8B-B14F-4D97-AF65-F5344CB8AC3E}">
        <p14:creationId xmlns:p14="http://schemas.microsoft.com/office/powerpoint/2010/main" val="2873063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Energy issues have been </a:t>
            </a:r>
            <a:r>
              <a:rPr lang="en-US" dirty="0" err="1"/>
              <a:t>analysed</a:t>
            </a:r>
            <a:r>
              <a:rPr lang="en-US" dirty="0"/>
              <a:t> from an economic perspective for more than</a:t>
            </a:r>
          </a:p>
          <a:p>
            <a:pPr algn="just"/>
            <a:r>
              <a:rPr lang="en-US" dirty="0"/>
              <a:t>a century now. But energy economics did not develop as a </a:t>
            </a:r>
            <a:r>
              <a:rPr lang="en-US" dirty="0" err="1"/>
              <a:t>specialised</a:t>
            </a:r>
            <a:r>
              <a:rPr lang="en-US" dirty="0"/>
              <a:t> branch until</a:t>
            </a:r>
          </a:p>
          <a:p>
            <a:pPr algn="just"/>
            <a:r>
              <a:rPr lang="en-US" dirty="0"/>
              <a:t>the first oil shock in the 1970s (Edwards 2003). The dramatic increase in oil prices</a:t>
            </a:r>
          </a:p>
          <a:p>
            <a:pPr algn="just"/>
            <a:r>
              <a:rPr lang="en-US" dirty="0"/>
              <a:t>in the 1973–1974 highlighted the importance of energy in economic development</a:t>
            </a:r>
          </a:p>
          <a:p>
            <a:pPr algn="just"/>
            <a:r>
              <a:rPr lang="en-US" dirty="0"/>
              <a:t>of countries. Since then, researchers, academics and even policymakers have taken</a:t>
            </a:r>
          </a:p>
          <a:p>
            <a:pPr algn="just"/>
            <a:r>
              <a:rPr lang="en-US" dirty="0"/>
              <a:t>a keen interest in energy studies and today energy economics has emerged as a</a:t>
            </a:r>
          </a:p>
          <a:p>
            <a:pPr algn="just"/>
            <a:r>
              <a:rPr lang="en-US" dirty="0" err="1"/>
              <a:t>recognised</a:t>
            </a:r>
            <a:r>
              <a:rPr lang="en-US" dirty="0"/>
              <a:t> branch on its own.</a:t>
            </a:r>
          </a:p>
        </p:txBody>
      </p:sp>
      <p:sp>
        <p:nvSpPr>
          <p:cNvPr id="4" name="Slide Number Placeholder 3"/>
          <p:cNvSpPr>
            <a:spLocks noGrp="1"/>
          </p:cNvSpPr>
          <p:nvPr>
            <p:ph type="sldNum" sz="quarter" idx="10"/>
          </p:nvPr>
        </p:nvSpPr>
        <p:spPr/>
        <p:txBody>
          <a:bodyPr/>
          <a:lstStyle/>
          <a:p>
            <a:fld id="{3718A929-4C04-417B-B6CF-AE86CC539525}" type="slidenum">
              <a:rPr lang="id-ID" altLang="id-ID" smtClean="0"/>
              <a:pPr/>
              <a:t>4</a:t>
            </a:fld>
            <a:endParaRPr lang="id-ID" altLang="id-ID"/>
          </a:p>
        </p:txBody>
      </p:sp>
    </p:spTree>
    <p:extLst>
      <p:ext uri="{BB962C8B-B14F-4D97-AF65-F5344CB8AC3E}">
        <p14:creationId xmlns:p14="http://schemas.microsoft.com/office/powerpoint/2010/main" val="630356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framework shows the circular relationship of how energy and the economy influence each other. It is a complex work to isolate each element, and construct a logical model of the interaction of energy and economy (</a:t>
            </a:r>
            <a:r>
              <a:rPr lang="en-US" dirty="0" err="1"/>
              <a:t>Munasinghe</a:t>
            </a:r>
            <a:r>
              <a:rPr lang="en-US" dirty="0"/>
              <a:t>, 1980). The usual starting point is the projected GDP growth, which is followed by the demand for energy needed</a:t>
            </a:r>
          </a:p>
        </p:txBody>
      </p:sp>
      <p:sp>
        <p:nvSpPr>
          <p:cNvPr id="4" name="Slide Number Placeholder 3"/>
          <p:cNvSpPr>
            <a:spLocks noGrp="1"/>
          </p:cNvSpPr>
          <p:nvPr>
            <p:ph type="sldNum" sz="quarter" idx="10"/>
          </p:nvPr>
        </p:nvSpPr>
        <p:spPr/>
        <p:txBody>
          <a:bodyPr/>
          <a:lstStyle/>
          <a:p>
            <a:fld id="{3718A929-4C04-417B-B6CF-AE86CC539525}" type="slidenum">
              <a:rPr lang="id-ID" altLang="id-ID" smtClean="0"/>
              <a:pPr/>
              <a:t>5</a:t>
            </a:fld>
            <a:endParaRPr lang="id-ID" altLang="id-ID"/>
          </a:p>
        </p:txBody>
      </p:sp>
    </p:spTree>
    <p:extLst>
      <p:ext uri="{BB962C8B-B14F-4D97-AF65-F5344CB8AC3E}">
        <p14:creationId xmlns:p14="http://schemas.microsoft.com/office/powerpoint/2010/main" val="4108809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Technology are an important factor for knowing scarcity. Engineering estimation by using the amount of reserves and the ratio of reserves to production can be enlarged due to the influence of technological change. Technological applications can be aimed at accelerating depletion of reserves or increasing the amount of reserves.</a:t>
            </a:r>
          </a:p>
        </p:txBody>
      </p:sp>
      <p:sp>
        <p:nvSpPr>
          <p:cNvPr id="4" name="Slide Number Placeholder 3"/>
          <p:cNvSpPr>
            <a:spLocks noGrp="1"/>
          </p:cNvSpPr>
          <p:nvPr>
            <p:ph type="sldNum" sz="quarter" idx="10"/>
          </p:nvPr>
        </p:nvSpPr>
        <p:spPr/>
        <p:txBody>
          <a:bodyPr/>
          <a:lstStyle/>
          <a:p>
            <a:fld id="{3718A929-4C04-417B-B6CF-AE86CC539525}" type="slidenum">
              <a:rPr lang="id-ID" altLang="id-ID" smtClean="0"/>
              <a:pPr/>
              <a:t>6</a:t>
            </a:fld>
            <a:endParaRPr lang="id-ID" altLang="id-ID"/>
          </a:p>
        </p:txBody>
      </p:sp>
    </p:spTree>
    <p:extLst>
      <p:ext uri="{BB962C8B-B14F-4D97-AF65-F5344CB8AC3E}">
        <p14:creationId xmlns:p14="http://schemas.microsoft.com/office/powerpoint/2010/main" val="680767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2950"/>
            <a:ext cx="4967288"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F2D2BC7-F498-4854-8C86-694C8240B065}"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73261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18A929-4C04-417B-B6CF-AE86CC539525}" type="slidenum">
              <a:rPr lang="id-ID" altLang="id-ID" smtClean="0"/>
              <a:pPr/>
              <a:t>12</a:t>
            </a:fld>
            <a:endParaRPr lang="id-ID" altLang="id-ID"/>
          </a:p>
        </p:txBody>
      </p:sp>
    </p:spTree>
    <p:extLst>
      <p:ext uri="{BB962C8B-B14F-4D97-AF65-F5344CB8AC3E}">
        <p14:creationId xmlns:p14="http://schemas.microsoft.com/office/powerpoint/2010/main" val="3415205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18A929-4C04-417B-B6CF-AE86CC539525}" type="slidenum">
              <a:rPr lang="id-ID" altLang="id-ID" smtClean="0"/>
              <a:pPr/>
              <a:t>13</a:t>
            </a:fld>
            <a:endParaRPr lang="id-ID" altLang="id-ID"/>
          </a:p>
        </p:txBody>
      </p:sp>
    </p:spTree>
    <p:extLst>
      <p:ext uri="{BB962C8B-B14F-4D97-AF65-F5344CB8AC3E}">
        <p14:creationId xmlns:p14="http://schemas.microsoft.com/office/powerpoint/2010/main" val="915246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model is a software tool used by the Energy Information Administration (EIA) in the United States since 1994 to forecast the US energy market and to analyze various economic, environmental and energy sovereignty policies. The NEM predicts production, import, conversion, consumption and energy prices which are subject to macroeconomic assumptions and financial factors, world energy markets, availability of resources and costs, criteria for behavior and technology selection, cost characteristics and performance of energy and demographic technology. Based on the results of the NEMS, the IEA publishes an energy outlook every year and is also used for various special analyzes at the request of the government, congress, energy department or other government agencies. The structure of the NEMS model is shown in Figure 5.8</a:t>
            </a:r>
          </a:p>
        </p:txBody>
      </p:sp>
      <p:sp>
        <p:nvSpPr>
          <p:cNvPr id="4" name="Slide Number Placeholder 3"/>
          <p:cNvSpPr>
            <a:spLocks noGrp="1"/>
          </p:cNvSpPr>
          <p:nvPr>
            <p:ph type="sldNum" sz="quarter" idx="10"/>
          </p:nvPr>
        </p:nvSpPr>
        <p:spPr/>
        <p:txBody>
          <a:bodyPr/>
          <a:lstStyle/>
          <a:p>
            <a:fld id="{3718A929-4C04-417B-B6CF-AE86CC539525}" type="slidenum">
              <a:rPr lang="id-ID" altLang="id-ID" smtClean="0"/>
              <a:pPr/>
              <a:t>14</a:t>
            </a:fld>
            <a:endParaRPr lang="id-ID" altLang="id-ID"/>
          </a:p>
        </p:txBody>
      </p:sp>
    </p:spTree>
    <p:extLst>
      <p:ext uri="{BB962C8B-B14F-4D97-AF65-F5344CB8AC3E}">
        <p14:creationId xmlns:p14="http://schemas.microsoft.com/office/powerpoint/2010/main" val="275567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F910AC-BA65-4B9A-885F-33CF9472FB82}" type="datetimeFigureOut">
              <a:rPr lang="id-ID" smtClean="0"/>
              <a:t>09/12/2024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161491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910AC-BA65-4B9A-885F-33CF9472FB82}" type="datetimeFigureOut">
              <a:rPr lang="id-ID" smtClean="0"/>
              <a:t>09/12/2024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222227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910AC-BA65-4B9A-885F-33CF9472FB82}" type="datetimeFigureOut">
              <a:rPr lang="id-ID" smtClean="0"/>
              <a:t>09/12/2024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253271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14400"/>
            <a:ext cx="8343900" cy="5175316"/>
          </a:xfrm>
        </p:spPr>
        <p:txBody>
          <a:bodyPr/>
          <a:lstStyle>
            <a:lvl1pPr>
              <a:defRPr>
                <a:latin typeface="Franklin Gothic Medium Cond" panose="020B0606030402020204" pitchFamily="34" charset="0"/>
              </a:defRPr>
            </a:lvl1pPr>
            <a:lvl2pPr>
              <a:defRPr>
                <a:latin typeface="Franklin Gothic Medium Cond" panose="020B0606030402020204" pitchFamily="34" charset="0"/>
              </a:defRPr>
            </a:lvl2pPr>
            <a:lvl3pPr>
              <a:defRPr>
                <a:latin typeface="Franklin Gothic Medium Cond" panose="020B0606030402020204" pitchFamily="34" charset="0"/>
              </a:defRPr>
            </a:lvl3pPr>
            <a:lvl4pPr>
              <a:defRPr>
                <a:latin typeface="Franklin Gothic Medium Cond" panose="020B0606030402020204" pitchFamily="34" charset="0"/>
              </a:defRPr>
            </a:lvl4pPr>
            <a:lvl5pPr>
              <a:defRPr>
                <a:latin typeface="Franklin Gothic Medium Cond" panose="020B06060304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8" name="object 2">
            <a:extLst>
              <a:ext uri="{FF2B5EF4-FFF2-40B4-BE49-F238E27FC236}">
                <a16:creationId xmlns:a16="http://schemas.microsoft.com/office/drawing/2014/main" id="{F5BA2355-FA55-49B1-B269-046FBF312E9D}"/>
              </a:ext>
            </a:extLst>
          </p:cNvPr>
          <p:cNvSpPr/>
          <p:nvPr userDrawn="1"/>
        </p:nvSpPr>
        <p:spPr>
          <a:xfrm>
            <a:off x="-4083" y="1"/>
            <a:ext cx="8559092" cy="7132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marL="192953" algn="ctr" defTabSz="498389">
              <a:tabLst>
                <a:tab pos="292457" algn="l"/>
              </a:tabLst>
              <a:defRPr/>
            </a:pPr>
            <a:endParaRPr lang="sv-SE" sz="2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31332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14400"/>
            <a:ext cx="8343900" cy="5175316"/>
          </a:xfrm>
        </p:spPr>
        <p:txBody>
          <a:bodyPr/>
          <a:lstStyle>
            <a:lvl1pPr>
              <a:defRPr>
                <a:latin typeface="Franklin Gothic Medium Cond" panose="020B0606030402020204" pitchFamily="34" charset="0"/>
              </a:defRPr>
            </a:lvl1pPr>
            <a:lvl2pPr>
              <a:defRPr>
                <a:latin typeface="Franklin Gothic Medium Cond" panose="020B0606030402020204" pitchFamily="34" charset="0"/>
              </a:defRPr>
            </a:lvl2pPr>
            <a:lvl3pPr>
              <a:defRPr>
                <a:latin typeface="Franklin Gothic Medium Cond" panose="020B0606030402020204" pitchFamily="34" charset="0"/>
              </a:defRPr>
            </a:lvl3pPr>
            <a:lvl4pPr>
              <a:defRPr>
                <a:latin typeface="Franklin Gothic Medium Cond" panose="020B0606030402020204" pitchFamily="34" charset="0"/>
              </a:defRPr>
            </a:lvl4pPr>
            <a:lvl5pPr>
              <a:defRPr>
                <a:latin typeface="Franklin Gothic Medium Cond" panose="020B06060304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8" name="object 2">
            <a:extLst>
              <a:ext uri="{FF2B5EF4-FFF2-40B4-BE49-F238E27FC236}">
                <a16:creationId xmlns:a16="http://schemas.microsoft.com/office/drawing/2014/main" id="{F5BA2355-FA55-49B1-B269-046FBF312E9D}"/>
              </a:ext>
            </a:extLst>
          </p:cNvPr>
          <p:cNvSpPr/>
          <p:nvPr userDrawn="1"/>
        </p:nvSpPr>
        <p:spPr>
          <a:xfrm>
            <a:off x="-4083" y="1"/>
            <a:ext cx="8559092" cy="7132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marL="192953" algn="ctr" defTabSz="498389">
              <a:tabLst>
                <a:tab pos="292457" algn="l"/>
              </a:tabLst>
              <a:defRPr/>
            </a:pPr>
            <a:endParaRPr lang="sv-SE" sz="2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2202122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14400"/>
            <a:ext cx="8343900" cy="5175316"/>
          </a:xfrm>
        </p:spPr>
        <p:txBody>
          <a:bodyPr/>
          <a:lstStyle>
            <a:lvl1pPr>
              <a:defRPr>
                <a:latin typeface="Franklin Gothic Medium Cond" panose="020B0606030402020204" pitchFamily="34" charset="0"/>
              </a:defRPr>
            </a:lvl1pPr>
            <a:lvl2pPr>
              <a:defRPr>
                <a:latin typeface="Franklin Gothic Medium Cond" panose="020B0606030402020204" pitchFamily="34" charset="0"/>
              </a:defRPr>
            </a:lvl2pPr>
            <a:lvl3pPr>
              <a:defRPr>
                <a:latin typeface="Franklin Gothic Medium Cond" panose="020B0606030402020204" pitchFamily="34" charset="0"/>
              </a:defRPr>
            </a:lvl3pPr>
            <a:lvl4pPr>
              <a:defRPr>
                <a:latin typeface="Franklin Gothic Medium Cond" panose="020B0606030402020204" pitchFamily="34" charset="0"/>
              </a:defRPr>
            </a:lvl4pPr>
            <a:lvl5pPr>
              <a:defRPr>
                <a:latin typeface="Franklin Gothic Medium Cond" panose="020B06060304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8" name="object 2">
            <a:extLst>
              <a:ext uri="{FF2B5EF4-FFF2-40B4-BE49-F238E27FC236}">
                <a16:creationId xmlns:a16="http://schemas.microsoft.com/office/drawing/2014/main" id="{F5BA2355-FA55-49B1-B269-046FBF312E9D}"/>
              </a:ext>
            </a:extLst>
          </p:cNvPr>
          <p:cNvSpPr/>
          <p:nvPr userDrawn="1"/>
        </p:nvSpPr>
        <p:spPr>
          <a:xfrm>
            <a:off x="-4083" y="1"/>
            <a:ext cx="8559092" cy="7132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marL="192953" algn="ctr" defTabSz="498389">
              <a:tabLst>
                <a:tab pos="292457" algn="l"/>
              </a:tabLst>
              <a:defRPr/>
            </a:pPr>
            <a:endParaRPr lang="sv-SE" sz="2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1703948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14400"/>
            <a:ext cx="8343900" cy="5175316"/>
          </a:xfrm>
        </p:spPr>
        <p:txBody>
          <a:bodyPr/>
          <a:lstStyle>
            <a:lvl1pPr>
              <a:defRPr>
                <a:latin typeface="Franklin Gothic Medium Cond" panose="020B0606030402020204" pitchFamily="34" charset="0"/>
              </a:defRPr>
            </a:lvl1pPr>
            <a:lvl2pPr>
              <a:defRPr>
                <a:latin typeface="Franklin Gothic Medium Cond" panose="020B0606030402020204" pitchFamily="34" charset="0"/>
              </a:defRPr>
            </a:lvl2pPr>
            <a:lvl3pPr>
              <a:defRPr>
                <a:latin typeface="Franklin Gothic Medium Cond" panose="020B0606030402020204" pitchFamily="34" charset="0"/>
              </a:defRPr>
            </a:lvl3pPr>
            <a:lvl4pPr>
              <a:defRPr>
                <a:latin typeface="Franklin Gothic Medium Cond" panose="020B0606030402020204" pitchFamily="34" charset="0"/>
              </a:defRPr>
            </a:lvl4pPr>
            <a:lvl5pPr>
              <a:defRPr>
                <a:latin typeface="Franklin Gothic Medium Cond" panose="020B06060304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8" name="object 2">
            <a:extLst>
              <a:ext uri="{FF2B5EF4-FFF2-40B4-BE49-F238E27FC236}">
                <a16:creationId xmlns:a16="http://schemas.microsoft.com/office/drawing/2014/main" id="{F5BA2355-FA55-49B1-B269-046FBF312E9D}"/>
              </a:ext>
            </a:extLst>
          </p:cNvPr>
          <p:cNvSpPr/>
          <p:nvPr userDrawn="1"/>
        </p:nvSpPr>
        <p:spPr>
          <a:xfrm>
            <a:off x="-4083" y="1"/>
            <a:ext cx="8559092" cy="7132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marL="192953" algn="ctr" defTabSz="498389">
              <a:tabLst>
                <a:tab pos="292457" algn="l"/>
              </a:tabLst>
              <a:defRPr/>
            </a:pPr>
            <a:endParaRPr lang="sv-SE" sz="2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263620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14400"/>
            <a:ext cx="8343900" cy="5175316"/>
          </a:xfrm>
        </p:spPr>
        <p:txBody>
          <a:bodyPr/>
          <a:lstStyle>
            <a:lvl1pPr>
              <a:defRPr>
                <a:latin typeface="Franklin Gothic Medium Cond" panose="020B0606030402020204" pitchFamily="34" charset="0"/>
              </a:defRPr>
            </a:lvl1pPr>
            <a:lvl2pPr>
              <a:defRPr>
                <a:latin typeface="Franklin Gothic Medium Cond" panose="020B0606030402020204" pitchFamily="34" charset="0"/>
              </a:defRPr>
            </a:lvl2pPr>
            <a:lvl3pPr>
              <a:defRPr>
                <a:latin typeface="Franklin Gothic Medium Cond" panose="020B0606030402020204" pitchFamily="34" charset="0"/>
              </a:defRPr>
            </a:lvl3pPr>
            <a:lvl4pPr>
              <a:defRPr>
                <a:latin typeface="Franklin Gothic Medium Cond" panose="020B0606030402020204" pitchFamily="34" charset="0"/>
              </a:defRPr>
            </a:lvl4pPr>
            <a:lvl5pPr>
              <a:defRPr>
                <a:latin typeface="Franklin Gothic Medium Cond" panose="020B06060304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8" name="object 2">
            <a:extLst>
              <a:ext uri="{FF2B5EF4-FFF2-40B4-BE49-F238E27FC236}">
                <a16:creationId xmlns:a16="http://schemas.microsoft.com/office/drawing/2014/main" id="{F5BA2355-FA55-49B1-B269-046FBF312E9D}"/>
              </a:ext>
            </a:extLst>
          </p:cNvPr>
          <p:cNvSpPr/>
          <p:nvPr userDrawn="1"/>
        </p:nvSpPr>
        <p:spPr>
          <a:xfrm>
            <a:off x="-4083" y="1"/>
            <a:ext cx="8559092" cy="7132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marL="192953" algn="ctr" defTabSz="498389">
              <a:tabLst>
                <a:tab pos="292457" algn="l"/>
              </a:tabLst>
              <a:defRPr/>
            </a:pPr>
            <a:endParaRPr lang="sv-SE" sz="2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1078855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14400"/>
            <a:ext cx="8343900" cy="5175316"/>
          </a:xfrm>
        </p:spPr>
        <p:txBody>
          <a:bodyPr/>
          <a:lstStyle>
            <a:lvl1pPr>
              <a:defRPr>
                <a:latin typeface="Franklin Gothic Medium Cond" panose="020B0606030402020204" pitchFamily="34" charset="0"/>
              </a:defRPr>
            </a:lvl1pPr>
            <a:lvl2pPr>
              <a:defRPr>
                <a:latin typeface="Franklin Gothic Medium Cond" panose="020B0606030402020204" pitchFamily="34" charset="0"/>
              </a:defRPr>
            </a:lvl2pPr>
            <a:lvl3pPr>
              <a:defRPr>
                <a:latin typeface="Franklin Gothic Medium Cond" panose="020B0606030402020204" pitchFamily="34" charset="0"/>
              </a:defRPr>
            </a:lvl3pPr>
            <a:lvl4pPr>
              <a:defRPr>
                <a:latin typeface="Franklin Gothic Medium Cond" panose="020B0606030402020204" pitchFamily="34" charset="0"/>
              </a:defRPr>
            </a:lvl4pPr>
            <a:lvl5pPr>
              <a:defRPr>
                <a:latin typeface="Franklin Gothic Medium Cond" panose="020B06060304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8" name="object 2">
            <a:extLst>
              <a:ext uri="{FF2B5EF4-FFF2-40B4-BE49-F238E27FC236}">
                <a16:creationId xmlns:a16="http://schemas.microsoft.com/office/drawing/2014/main" id="{F5BA2355-FA55-49B1-B269-046FBF312E9D}"/>
              </a:ext>
            </a:extLst>
          </p:cNvPr>
          <p:cNvSpPr/>
          <p:nvPr userDrawn="1"/>
        </p:nvSpPr>
        <p:spPr>
          <a:xfrm>
            <a:off x="-4083" y="1"/>
            <a:ext cx="8559092" cy="7132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marL="192953" algn="ctr" defTabSz="498389">
              <a:tabLst>
                <a:tab pos="292457" algn="l"/>
              </a:tabLst>
              <a:defRPr/>
            </a:pPr>
            <a:endParaRPr lang="sv-SE" sz="2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1559550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14400"/>
            <a:ext cx="8343900" cy="5175316"/>
          </a:xfrm>
        </p:spPr>
        <p:txBody>
          <a:bodyPr/>
          <a:lstStyle>
            <a:lvl1pPr>
              <a:defRPr>
                <a:latin typeface="Franklin Gothic Medium Cond" panose="020B0606030402020204" pitchFamily="34" charset="0"/>
              </a:defRPr>
            </a:lvl1pPr>
            <a:lvl2pPr>
              <a:defRPr>
                <a:latin typeface="Franklin Gothic Medium Cond" panose="020B0606030402020204" pitchFamily="34" charset="0"/>
              </a:defRPr>
            </a:lvl2pPr>
            <a:lvl3pPr>
              <a:defRPr>
                <a:latin typeface="Franklin Gothic Medium Cond" panose="020B0606030402020204" pitchFamily="34" charset="0"/>
              </a:defRPr>
            </a:lvl3pPr>
            <a:lvl4pPr>
              <a:defRPr>
                <a:latin typeface="Franklin Gothic Medium Cond" panose="020B0606030402020204" pitchFamily="34" charset="0"/>
              </a:defRPr>
            </a:lvl4pPr>
            <a:lvl5pPr>
              <a:defRPr>
                <a:latin typeface="Franklin Gothic Medium Cond" panose="020B06060304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8" name="object 2">
            <a:extLst>
              <a:ext uri="{FF2B5EF4-FFF2-40B4-BE49-F238E27FC236}">
                <a16:creationId xmlns:a16="http://schemas.microsoft.com/office/drawing/2014/main" id="{F5BA2355-FA55-49B1-B269-046FBF312E9D}"/>
              </a:ext>
            </a:extLst>
          </p:cNvPr>
          <p:cNvSpPr/>
          <p:nvPr userDrawn="1"/>
        </p:nvSpPr>
        <p:spPr>
          <a:xfrm>
            <a:off x="-4083" y="1"/>
            <a:ext cx="8559092" cy="7132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marL="192953" algn="ctr" defTabSz="498389">
              <a:tabLst>
                <a:tab pos="292457" algn="l"/>
              </a:tabLst>
              <a:defRPr/>
            </a:pPr>
            <a:endParaRPr lang="sv-SE" sz="2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3802163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14400"/>
            <a:ext cx="8343900" cy="5175316"/>
          </a:xfrm>
        </p:spPr>
        <p:txBody>
          <a:bodyPr/>
          <a:lstStyle>
            <a:lvl1pPr>
              <a:defRPr>
                <a:latin typeface="Franklin Gothic Medium Cond" panose="020B0606030402020204" pitchFamily="34" charset="0"/>
              </a:defRPr>
            </a:lvl1pPr>
            <a:lvl2pPr>
              <a:defRPr>
                <a:latin typeface="Franklin Gothic Medium Cond" panose="020B0606030402020204" pitchFamily="34" charset="0"/>
              </a:defRPr>
            </a:lvl2pPr>
            <a:lvl3pPr>
              <a:defRPr>
                <a:latin typeface="Franklin Gothic Medium Cond" panose="020B0606030402020204" pitchFamily="34" charset="0"/>
              </a:defRPr>
            </a:lvl3pPr>
            <a:lvl4pPr>
              <a:defRPr>
                <a:latin typeface="Franklin Gothic Medium Cond" panose="020B0606030402020204" pitchFamily="34" charset="0"/>
              </a:defRPr>
            </a:lvl4pPr>
            <a:lvl5pPr>
              <a:defRPr>
                <a:latin typeface="Franklin Gothic Medium Cond" panose="020B06060304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8" name="object 2">
            <a:extLst>
              <a:ext uri="{FF2B5EF4-FFF2-40B4-BE49-F238E27FC236}">
                <a16:creationId xmlns:a16="http://schemas.microsoft.com/office/drawing/2014/main" id="{F5BA2355-FA55-49B1-B269-046FBF312E9D}"/>
              </a:ext>
            </a:extLst>
          </p:cNvPr>
          <p:cNvSpPr/>
          <p:nvPr userDrawn="1"/>
        </p:nvSpPr>
        <p:spPr>
          <a:xfrm>
            <a:off x="-4083" y="1"/>
            <a:ext cx="8559092" cy="7132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marL="192953" algn="ctr" defTabSz="498389">
              <a:tabLst>
                <a:tab pos="292457" algn="l"/>
              </a:tabLst>
              <a:defRPr/>
            </a:pPr>
            <a:endParaRPr lang="sv-SE" sz="2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33806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910AC-BA65-4B9A-885F-33CF9472FB82}" type="datetimeFigureOut">
              <a:rPr lang="id-ID" smtClean="0"/>
              <a:t>09/12/2024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448272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 y="914400"/>
            <a:ext cx="8343900" cy="5175316"/>
          </a:xfrm>
        </p:spPr>
        <p:txBody>
          <a:bodyPr/>
          <a:lstStyle>
            <a:lvl1pPr>
              <a:defRPr>
                <a:latin typeface="Franklin Gothic Medium Cond" panose="020B0606030402020204" pitchFamily="34" charset="0"/>
              </a:defRPr>
            </a:lvl1pPr>
            <a:lvl2pPr>
              <a:defRPr>
                <a:latin typeface="Franklin Gothic Medium Cond" panose="020B0606030402020204" pitchFamily="34" charset="0"/>
              </a:defRPr>
            </a:lvl2pPr>
            <a:lvl3pPr>
              <a:defRPr>
                <a:latin typeface="Franklin Gothic Medium Cond" panose="020B0606030402020204" pitchFamily="34" charset="0"/>
              </a:defRPr>
            </a:lvl3pPr>
            <a:lvl4pPr>
              <a:defRPr>
                <a:latin typeface="Franklin Gothic Medium Cond" panose="020B0606030402020204" pitchFamily="34" charset="0"/>
              </a:defRPr>
            </a:lvl4pPr>
            <a:lvl5pPr>
              <a:defRPr>
                <a:latin typeface="Franklin Gothic Medium Cond" panose="020B06060304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8" name="object 2">
            <a:extLst>
              <a:ext uri="{FF2B5EF4-FFF2-40B4-BE49-F238E27FC236}">
                <a16:creationId xmlns:a16="http://schemas.microsoft.com/office/drawing/2014/main" id="{F5BA2355-FA55-49B1-B269-046FBF312E9D}"/>
              </a:ext>
            </a:extLst>
          </p:cNvPr>
          <p:cNvSpPr/>
          <p:nvPr userDrawn="1"/>
        </p:nvSpPr>
        <p:spPr>
          <a:xfrm>
            <a:off x="-4083" y="1"/>
            <a:ext cx="8559092" cy="713211"/>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marL="192953" algn="ctr" defTabSz="498389">
              <a:tabLst>
                <a:tab pos="292457" algn="l"/>
              </a:tabLst>
              <a:defRPr/>
            </a:pPr>
            <a:endParaRPr lang="sv-SE" sz="2400" dirty="0">
              <a:solidFill>
                <a:schemeClr val="bg1"/>
              </a:solidFill>
              <a:latin typeface="Franklin Gothic Medium Cond" panose="020B0606030402020204" pitchFamily="34" charset="0"/>
            </a:endParaRPr>
          </a:p>
        </p:txBody>
      </p:sp>
    </p:spTree>
    <p:extLst>
      <p:ext uri="{BB962C8B-B14F-4D97-AF65-F5344CB8AC3E}">
        <p14:creationId xmlns:p14="http://schemas.microsoft.com/office/powerpoint/2010/main" val="231488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910AC-BA65-4B9A-885F-33CF9472FB82}" type="datetimeFigureOut">
              <a:rPr lang="id-ID" smtClean="0"/>
              <a:t>09/12/2024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118505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F910AC-BA65-4B9A-885F-33CF9472FB82}" type="datetimeFigureOut">
              <a:rPr lang="id-ID" smtClean="0"/>
              <a:t>09/12/2024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337408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F910AC-BA65-4B9A-885F-33CF9472FB82}" type="datetimeFigureOut">
              <a:rPr lang="id-ID" smtClean="0"/>
              <a:t>09/12/2024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165574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F910AC-BA65-4B9A-885F-33CF9472FB82}" type="datetimeFigureOut">
              <a:rPr lang="id-ID" smtClean="0"/>
              <a:t>09/12/2024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397193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910AC-BA65-4B9A-885F-33CF9472FB82}" type="datetimeFigureOut">
              <a:rPr lang="id-ID" smtClean="0"/>
              <a:t>09/12/2024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345510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F910AC-BA65-4B9A-885F-33CF9472FB82}" type="datetimeFigureOut">
              <a:rPr lang="id-ID" smtClean="0"/>
              <a:t>09/12/2024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937864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F910AC-BA65-4B9A-885F-33CF9472FB82}" type="datetimeFigureOut">
              <a:rPr lang="id-ID" smtClean="0"/>
              <a:t>09/12/2024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DCF164-D2C6-4B69-944C-C3BDF88E3117}" type="slidenum">
              <a:rPr lang="id-ID" smtClean="0"/>
              <a:t>‹#›</a:t>
            </a:fld>
            <a:endParaRPr lang="id-ID"/>
          </a:p>
        </p:txBody>
      </p:sp>
    </p:spTree>
    <p:extLst>
      <p:ext uri="{BB962C8B-B14F-4D97-AF65-F5344CB8AC3E}">
        <p14:creationId xmlns:p14="http://schemas.microsoft.com/office/powerpoint/2010/main" val="32487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theme" Target="../theme/theme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910AC-BA65-4B9A-885F-33CF9472FB82}" type="datetimeFigureOut">
              <a:rPr lang="id-ID" smtClean="0"/>
              <a:t>09/12/2024</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CF164-D2C6-4B69-944C-C3BDF88E3117}" type="slidenum">
              <a:rPr lang="id-ID" smtClean="0"/>
              <a:t>‹#›</a:t>
            </a:fld>
            <a:endParaRPr lang="id-ID"/>
          </a:p>
        </p:txBody>
      </p:sp>
    </p:spTree>
    <p:extLst>
      <p:ext uri="{BB962C8B-B14F-4D97-AF65-F5344CB8AC3E}">
        <p14:creationId xmlns:p14="http://schemas.microsoft.com/office/powerpoint/2010/main" val="3332155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9" r:id="rId15"/>
    <p:sldLayoutId id="2147483683" r:id="rId16"/>
    <p:sldLayoutId id="2147483688" r:id="rId17"/>
    <p:sldLayoutId id="2147483689" r:id="rId18"/>
    <p:sldLayoutId id="2147483702" r:id="rId19"/>
    <p:sldLayoutId id="2147483705"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7.xml" /></Relationships>
</file>

<file path=ppt/slides/_rels/slide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18.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19.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4.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6.xml" /></Relationships>
</file>

<file path=ppt/slides/_rels/slide6.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notesSlide" Target="../notesSlides/notesSlide5.xml" /><Relationship Id="rId1" Type="http://schemas.openxmlformats.org/officeDocument/2006/relationships/slideLayout" Target="../slideLayouts/slideLayout15.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83726"/>
            <a:ext cx="7772400" cy="792480"/>
          </a:xfrm>
        </p:spPr>
        <p:txBody>
          <a:bodyPr>
            <a:normAutofit fontScale="90000"/>
          </a:bodyPr>
          <a:lstStyle/>
          <a:p>
            <a:r>
              <a:rPr lang="en-US" dirty="0" err="1"/>
              <a:t>Kuliah</a:t>
            </a:r>
            <a:r>
              <a:rPr lang="en-US" dirty="0"/>
              <a:t> 1</a:t>
            </a:r>
            <a:br>
              <a:rPr lang="en-US" dirty="0"/>
            </a:br>
            <a:endParaRPr lang="id-ID"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63195"/>
          <a:stretch/>
        </p:blipFill>
        <p:spPr>
          <a:xfrm>
            <a:off x="0" y="0"/>
            <a:ext cx="1569309" cy="1751215"/>
          </a:xfrm>
          <a:prstGeom prst="rect">
            <a:avLst/>
          </a:prstGeom>
        </p:spPr>
      </p:pic>
      <p:sp>
        <p:nvSpPr>
          <p:cNvPr id="6" name="Subtitle 2"/>
          <p:cNvSpPr txBox="1">
            <a:spLocks/>
          </p:cNvSpPr>
          <p:nvPr/>
        </p:nvSpPr>
        <p:spPr>
          <a:xfrm>
            <a:off x="152400" y="5908765"/>
            <a:ext cx="6858000" cy="11016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Djoni Hartono – </a:t>
            </a:r>
            <a:r>
              <a:rPr lang="en-US" sz="1600" dirty="0" err="1"/>
              <a:t>Universitas</a:t>
            </a:r>
            <a:r>
              <a:rPr lang="en-US" sz="1600" dirty="0"/>
              <a:t> Indonesia</a:t>
            </a:r>
          </a:p>
          <a:p>
            <a:pPr algn="l"/>
            <a:r>
              <a:rPr lang="en-US" sz="1400" dirty="0"/>
              <a:t>Research Cluster on Energy Modeling and Regional Economic Analysis</a:t>
            </a:r>
            <a:endParaRPr lang="id-ID" sz="1400" dirty="0"/>
          </a:p>
        </p:txBody>
      </p:sp>
    </p:spTree>
    <p:extLst>
      <p:ext uri="{BB962C8B-B14F-4D97-AF65-F5344CB8AC3E}">
        <p14:creationId xmlns:p14="http://schemas.microsoft.com/office/powerpoint/2010/main" val="105115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p:nvPr/>
        </p:nvGrpSpPr>
        <p:grpSpPr>
          <a:xfrm>
            <a:off x="149465" y="1415564"/>
            <a:ext cx="4290646" cy="1121920"/>
            <a:chOff x="161920" y="1247778"/>
            <a:chExt cx="4648200" cy="1215413"/>
          </a:xfrm>
        </p:grpSpPr>
        <p:grpSp>
          <p:nvGrpSpPr>
            <p:cNvPr id="3" name="Group 10"/>
            <p:cNvGrpSpPr/>
            <p:nvPr/>
          </p:nvGrpSpPr>
          <p:grpSpPr>
            <a:xfrm>
              <a:off x="161920" y="1271592"/>
              <a:ext cx="762000" cy="530979"/>
              <a:chOff x="3124200" y="1490664"/>
              <a:chExt cx="762000" cy="530979"/>
            </a:xfrm>
          </p:grpSpPr>
          <p:sp>
            <p:nvSpPr>
              <p:cNvPr id="5" name="TextBox 4"/>
              <p:cNvSpPr txBox="1"/>
              <p:nvPr/>
            </p:nvSpPr>
            <p:spPr>
              <a:xfrm>
                <a:off x="3124200" y="1490664"/>
                <a:ext cx="679353" cy="530979"/>
              </a:xfrm>
              <a:prstGeom prst="rect">
                <a:avLst/>
              </a:prstGeom>
              <a:noFill/>
            </p:spPr>
            <p:txBody>
              <a:bodyPr wrap="none" rtlCol="0">
                <a:spAutoFit/>
              </a:bodyPr>
              <a:lstStyle/>
              <a:p>
                <a:r>
                  <a:rPr lang="en-US" sz="2585" b="1">
                    <a:latin typeface="Arial Black" panose="020B0A04020102020204" pitchFamily="34" charset="0"/>
                    <a:cs typeface="Aharoni" panose="02010803020104030203" pitchFamily="2" charset="-79"/>
                  </a:rPr>
                  <a:t>01</a:t>
                </a:r>
              </a:p>
            </p:txBody>
          </p:sp>
          <p:cxnSp>
            <p:nvCxnSpPr>
              <p:cNvPr id="10" name="Straight Connector 9"/>
              <p:cNvCxnSpPr/>
              <p:nvPr/>
            </p:nvCxnSpPr>
            <p:spPr>
              <a:xfrm>
                <a:off x="3200400" y="1971020"/>
                <a:ext cx="685800" cy="0"/>
              </a:xfrm>
              <a:prstGeom prst="line">
                <a:avLst/>
              </a:prstGeom>
              <a:ln w="38100">
                <a:solidFill>
                  <a:srgbClr val="0033C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909632" y="1247778"/>
              <a:ext cx="2286000" cy="592524"/>
            </a:xfrm>
            <a:prstGeom prst="rect">
              <a:avLst/>
            </a:prstGeom>
          </p:spPr>
          <p:txBody>
            <a:bodyPr wrap="square">
              <a:spAutoFit/>
            </a:bodyPr>
            <a:lstStyle/>
            <a:p>
              <a:r>
                <a:rPr lang="en-US" sz="1477" b="1" dirty="0"/>
                <a:t>PERUBAHAN </a:t>
              </a:r>
            </a:p>
            <a:p>
              <a:r>
                <a:rPr lang="en-US" sz="1477" b="1" dirty="0"/>
                <a:t>PARADIGMA</a:t>
              </a:r>
            </a:p>
          </p:txBody>
        </p:sp>
        <p:sp>
          <p:nvSpPr>
            <p:cNvPr id="13" name="Rectangle 12"/>
            <p:cNvSpPr/>
            <p:nvPr/>
          </p:nvSpPr>
          <p:spPr>
            <a:xfrm>
              <a:off x="161920" y="1870667"/>
              <a:ext cx="4648200" cy="592524"/>
            </a:xfrm>
            <a:prstGeom prst="rect">
              <a:avLst/>
            </a:prstGeom>
          </p:spPr>
          <p:txBody>
            <a:bodyPr wrap="square">
              <a:spAutoFit/>
            </a:bodyPr>
            <a:lstStyle/>
            <a:p>
              <a:pPr algn="just">
                <a:spcBef>
                  <a:spcPts val="185"/>
                </a:spcBef>
                <a:spcAft>
                  <a:spcPts val="185"/>
                </a:spcAft>
              </a:pPr>
              <a:r>
                <a:rPr lang="id-ID" sz="1477" b="1" dirty="0"/>
                <a:t>terwujudnya paradigma baru bahwa energi sebagai modal pembangunan</a:t>
              </a:r>
              <a:r>
                <a:rPr lang="en-US" sz="1477" b="1" dirty="0"/>
                <a:t> </a:t>
              </a:r>
              <a:r>
                <a:rPr lang="en-US" sz="1477" b="1" dirty="0" err="1"/>
                <a:t>nasional</a:t>
              </a:r>
              <a:endParaRPr lang="id-ID" sz="1477" b="1" dirty="0"/>
            </a:p>
          </p:txBody>
        </p:sp>
      </p:grpSp>
      <p:grpSp>
        <p:nvGrpSpPr>
          <p:cNvPr id="6" name="Group 45"/>
          <p:cNvGrpSpPr/>
          <p:nvPr/>
        </p:nvGrpSpPr>
        <p:grpSpPr>
          <a:xfrm>
            <a:off x="149467" y="2940654"/>
            <a:ext cx="4400553" cy="1314045"/>
            <a:chOff x="161920" y="3176592"/>
            <a:chExt cx="4767266" cy="1423548"/>
          </a:xfrm>
        </p:grpSpPr>
        <p:grpSp>
          <p:nvGrpSpPr>
            <p:cNvPr id="7" name="Group 17"/>
            <p:cNvGrpSpPr/>
            <p:nvPr/>
          </p:nvGrpSpPr>
          <p:grpSpPr>
            <a:xfrm>
              <a:off x="161920" y="3200406"/>
              <a:ext cx="762000" cy="530978"/>
              <a:chOff x="3124200" y="1490664"/>
              <a:chExt cx="762000" cy="530978"/>
            </a:xfrm>
          </p:grpSpPr>
          <p:sp>
            <p:nvSpPr>
              <p:cNvPr id="19" name="TextBox 18"/>
              <p:cNvSpPr txBox="1"/>
              <p:nvPr/>
            </p:nvSpPr>
            <p:spPr>
              <a:xfrm>
                <a:off x="3124200" y="1490664"/>
                <a:ext cx="679353" cy="530978"/>
              </a:xfrm>
              <a:prstGeom prst="rect">
                <a:avLst/>
              </a:prstGeom>
              <a:noFill/>
            </p:spPr>
            <p:txBody>
              <a:bodyPr wrap="none" rtlCol="0">
                <a:spAutoFit/>
              </a:bodyPr>
              <a:lstStyle/>
              <a:p>
                <a:r>
                  <a:rPr lang="en-US" sz="2585" b="1">
                    <a:latin typeface="Arial Black" panose="020B0A04020102020204" pitchFamily="34" charset="0"/>
                    <a:cs typeface="Aharoni" panose="02010803020104030203" pitchFamily="2" charset="-79"/>
                  </a:rPr>
                  <a:t>02</a:t>
                </a:r>
              </a:p>
            </p:txBody>
          </p:sp>
          <p:cxnSp>
            <p:nvCxnSpPr>
              <p:cNvPr id="20" name="Straight Connector 19"/>
              <p:cNvCxnSpPr/>
              <p:nvPr/>
            </p:nvCxnSpPr>
            <p:spPr>
              <a:xfrm>
                <a:off x="3200400" y="1971020"/>
                <a:ext cx="685800" cy="0"/>
              </a:xfrm>
              <a:prstGeom prst="line">
                <a:avLst/>
              </a:prstGeom>
              <a:ln w="38100">
                <a:solidFill>
                  <a:srgbClr val="33CC3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909632" y="3176592"/>
              <a:ext cx="2286000" cy="592524"/>
            </a:xfrm>
            <a:prstGeom prst="rect">
              <a:avLst/>
            </a:prstGeom>
          </p:spPr>
          <p:txBody>
            <a:bodyPr wrap="square">
              <a:spAutoFit/>
            </a:bodyPr>
            <a:lstStyle/>
            <a:p>
              <a:r>
                <a:rPr lang="en-US" sz="1477" b="1"/>
                <a:t>ELASTISITAS</a:t>
              </a:r>
            </a:p>
            <a:p>
              <a:r>
                <a:rPr lang="en-US" sz="1477" b="1"/>
                <a:t>ENERGI</a:t>
              </a:r>
            </a:p>
          </p:txBody>
        </p:sp>
        <p:sp>
          <p:nvSpPr>
            <p:cNvPr id="22" name="Rectangle 21"/>
            <p:cNvSpPr/>
            <p:nvPr/>
          </p:nvSpPr>
          <p:spPr>
            <a:xfrm>
              <a:off x="161920" y="3761368"/>
              <a:ext cx="4767266" cy="838772"/>
            </a:xfrm>
            <a:prstGeom prst="rect">
              <a:avLst/>
            </a:prstGeom>
          </p:spPr>
          <p:txBody>
            <a:bodyPr wrap="square">
              <a:spAutoFit/>
            </a:bodyPr>
            <a:lstStyle/>
            <a:p>
              <a:pPr algn="just">
                <a:spcBef>
                  <a:spcPts val="185"/>
                </a:spcBef>
                <a:spcAft>
                  <a:spcPts val="185"/>
                </a:spcAft>
              </a:pPr>
              <a:r>
                <a:rPr lang="id-ID" sz="1477" b="1"/>
                <a:t>tercapainya elastisitas energi lebih kecil dari</a:t>
              </a:r>
              <a:r>
                <a:rPr lang="en-US" sz="1477" b="1"/>
                <a:t>  </a:t>
              </a:r>
              <a:r>
                <a:rPr lang="id-ID" sz="1477" b="1"/>
                <a:t> 1 (satu) pada tahun 2025 yang diselaraskan dengan target pertumbuhan ekonomi</a:t>
              </a:r>
              <a:endParaRPr lang="id-ID" sz="1477" b="1" dirty="0"/>
            </a:p>
          </p:txBody>
        </p:sp>
      </p:grpSp>
      <p:grpSp>
        <p:nvGrpSpPr>
          <p:cNvPr id="8" name="Group 46"/>
          <p:cNvGrpSpPr/>
          <p:nvPr/>
        </p:nvGrpSpPr>
        <p:grpSpPr>
          <a:xfrm>
            <a:off x="149467" y="4492803"/>
            <a:ext cx="4400553" cy="1086739"/>
            <a:chOff x="161920" y="4736432"/>
            <a:chExt cx="4767266" cy="1177300"/>
          </a:xfrm>
        </p:grpSpPr>
        <p:grpSp>
          <p:nvGrpSpPr>
            <p:cNvPr id="9" name="Group 22"/>
            <p:cNvGrpSpPr/>
            <p:nvPr/>
          </p:nvGrpSpPr>
          <p:grpSpPr>
            <a:xfrm>
              <a:off x="161920" y="4760246"/>
              <a:ext cx="762000" cy="530978"/>
              <a:chOff x="3124200" y="1490664"/>
              <a:chExt cx="762000" cy="530978"/>
            </a:xfrm>
          </p:grpSpPr>
          <p:sp>
            <p:nvSpPr>
              <p:cNvPr id="24" name="TextBox 23"/>
              <p:cNvSpPr txBox="1"/>
              <p:nvPr/>
            </p:nvSpPr>
            <p:spPr>
              <a:xfrm>
                <a:off x="3124200" y="1490664"/>
                <a:ext cx="679353" cy="530978"/>
              </a:xfrm>
              <a:prstGeom prst="rect">
                <a:avLst/>
              </a:prstGeom>
              <a:noFill/>
              <a:ln>
                <a:noFill/>
              </a:ln>
            </p:spPr>
            <p:txBody>
              <a:bodyPr wrap="none" rtlCol="0">
                <a:spAutoFit/>
              </a:bodyPr>
              <a:lstStyle/>
              <a:p>
                <a:r>
                  <a:rPr lang="en-US" sz="2585" b="1">
                    <a:latin typeface="Arial Black" panose="020B0A04020102020204" pitchFamily="34" charset="0"/>
                    <a:cs typeface="Aharoni" panose="02010803020104030203" pitchFamily="2" charset="-79"/>
                  </a:rPr>
                  <a:t>03</a:t>
                </a:r>
              </a:p>
            </p:txBody>
          </p:sp>
          <p:cxnSp>
            <p:nvCxnSpPr>
              <p:cNvPr id="25" name="Straight Connector 24"/>
              <p:cNvCxnSpPr/>
              <p:nvPr/>
            </p:nvCxnSpPr>
            <p:spPr>
              <a:xfrm>
                <a:off x="3200400" y="1971020"/>
                <a:ext cx="685800" cy="0"/>
              </a:xfrm>
              <a:prstGeom prst="line">
                <a:avLst/>
              </a:prstGeom>
              <a:ln w="3810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909632" y="4736432"/>
              <a:ext cx="2286000" cy="592524"/>
            </a:xfrm>
            <a:prstGeom prst="rect">
              <a:avLst/>
            </a:prstGeom>
          </p:spPr>
          <p:txBody>
            <a:bodyPr wrap="square">
              <a:spAutoFit/>
            </a:bodyPr>
            <a:lstStyle/>
            <a:p>
              <a:r>
                <a:rPr lang="en-US" sz="1477" b="1"/>
                <a:t>INTENSITAS </a:t>
              </a:r>
            </a:p>
            <a:p>
              <a:r>
                <a:rPr lang="en-US" sz="1477" b="1"/>
                <a:t>ENERGI</a:t>
              </a:r>
            </a:p>
          </p:txBody>
        </p:sp>
        <p:sp>
          <p:nvSpPr>
            <p:cNvPr id="27" name="Rectangle 26"/>
            <p:cNvSpPr/>
            <p:nvPr/>
          </p:nvSpPr>
          <p:spPr>
            <a:xfrm>
              <a:off x="161920" y="5321208"/>
              <a:ext cx="4767266" cy="592524"/>
            </a:xfrm>
            <a:prstGeom prst="rect">
              <a:avLst/>
            </a:prstGeom>
          </p:spPr>
          <p:txBody>
            <a:bodyPr wrap="square">
              <a:spAutoFit/>
            </a:bodyPr>
            <a:lstStyle/>
            <a:p>
              <a:pPr algn="just">
                <a:spcBef>
                  <a:spcPts val="185"/>
                </a:spcBef>
                <a:spcAft>
                  <a:spcPts val="185"/>
                </a:spcAft>
              </a:pPr>
              <a:r>
                <a:rPr lang="en-US" sz="1477" b="1"/>
                <a:t>tercapainya penurunan intensitas energi final sebesar 1</a:t>
              </a:r>
              <a:r>
                <a:rPr lang="id-ID" sz="1477" b="1"/>
                <a:t> (satu) persen per tahun pada </a:t>
              </a:r>
              <a:r>
                <a:rPr lang="en-US" sz="1477" b="1"/>
                <a:t>    </a:t>
              </a:r>
              <a:r>
                <a:rPr lang="id-ID" sz="1477" b="1"/>
                <a:t>tahun 2025</a:t>
              </a:r>
              <a:endParaRPr lang="id-ID" sz="1477" b="1" dirty="0"/>
            </a:p>
          </p:txBody>
        </p:sp>
      </p:grpSp>
      <p:grpSp>
        <p:nvGrpSpPr>
          <p:cNvPr id="11" name="Group 47"/>
          <p:cNvGrpSpPr/>
          <p:nvPr/>
        </p:nvGrpSpPr>
        <p:grpSpPr>
          <a:xfrm>
            <a:off x="4550018" y="1415564"/>
            <a:ext cx="4497266" cy="1349226"/>
            <a:chOff x="4929186" y="1247778"/>
            <a:chExt cx="4872038" cy="1461661"/>
          </a:xfrm>
        </p:grpSpPr>
        <p:grpSp>
          <p:nvGrpSpPr>
            <p:cNvPr id="14" name="Group 27"/>
            <p:cNvGrpSpPr/>
            <p:nvPr/>
          </p:nvGrpSpPr>
          <p:grpSpPr>
            <a:xfrm>
              <a:off x="5233986" y="1271592"/>
              <a:ext cx="762000" cy="530979"/>
              <a:chOff x="3124200" y="1490664"/>
              <a:chExt cx="762000" cy="530979"/>
            </a:xfrm>
          </p:grpSpPr>
          <p:sp>
            <p:nvSpPr>
              <p:cNvPr id="29" name="TextBox 28"/>
              <p:cNvSpPr txBox="1"/>
              <p:nvPr/>
            </p:nvSpPr>
            <p:spPr>
              <a:xfrm>
                <a:off x="3124200" y="1490664"/>
                <a:ext cx="679353" cy="530979"/>
              </a:xfrm>
              <a:prstGeom prst="rect">
                <a:avLst/>
              </a:prstGeom>
              <a:noFill/>
            </p:spPr>
            <p:txBody>
              <a:bodyPr wrap="none" rtlCol="0">
                <a:spAutoFit/>
              </a:bodyPr>
              <a:lstStyle/>
              <a:p>
                <a:r>
                  <a:rPr lang="en-US" sz="2585" b="1">
                    <a:latin typeface="Arial Black" panose="020B0A04020102020204" pitchFamily="34" charset="0"/>
                    <a:cs typeface="Aharoni" panose="02010803020104030203" pitchFamily="2" charset="-79"/>
                  </a:rPr>
                  <a:t>04</a:t>
                </a:r>
              </a:p>
            </p:txBody>
          </p:sp>
          <p:cxnSp>
            <p:nvCxnSpPr>
              <p:cNvPr id="30" name="Straight Connector 29"/>
              <p:cNvCxnSpPr/>
              <p:nvPr/>
            </p:nvCxnSpPr>
            <p:spPr>
              <a:xfrm>
                <a:off x="3200400" y="1971020"/>
                <a:ext cx="685800"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5981698" y="1247778"/>
              <a:ext cx="2286000" cy="346276"/>
            </a:xfrm>
            <a:prstGeom prst="rect">
              <a:avLst/>
            </a:prstGeom>
          </p:spPr>
          <p:txBody>
            <a:bodyPr wrap="square">
              <a:spAutoFit/>
            </a:bodyPr>
            <a:lstStyle/>
            <a:p>
              <a:r>
                <a:rPr lang="en-US" sz="1477" b="1" dirty="0"/>
                <a:t>RASIO ELEKTRIFIKASI</a:t>
              </a:r>
            </a:p>
          </p:txBody>
        </p:sp>
        <p:sp>
          <p:nvSpPr>
            <p:cNvPr id="32" name="Rectangle 31"/>
            <p:cNvSpPr/>
            <p:nvPr/>
          </p:nvSpPr>
          <p:spPr>
            <a:xfrm>
              <a:off x="4929186" y="1870667"/>
              <a:ext cx="4872038" cy="838772"/>
            </a:xfrm>
            <a:prstGeom prst="rect">
              <a:avLst/>
            </a:prstGeom>
          </p:spPr>
          <p:txBody>
            <a:bodyPr wrap="square">
              <a:spAutoFit/>
            </a:bodyPr>
            <a:lstStyle/>
            <a:p>
              <a:pPr marL="263776" algn="just">
                <a:spcAft>
                  <a:spcPts val="277"/>
                </a:spcAft>
                <a:tabLst>
                  <a:tab pos="0" algn="l"/>
                </a:tabLst>
              </a:pPr>
              <a:r>
                <a:rPr lang="id-ID" sz="1477" b="1" dirty="0"/>
                <a:t>ter</a:t>
              </a:r>
              <a:r>
                <a:rPr lang="en-US" sz="1477" b="1" dirty="0" err="1"/>
                <a:t>capa</a:t>
              </a:r>
              <a:r>
                <a:rPr lang="id-ID" sz="1477" b="1" dirty="0"/>
                <a:t>inya </a:t>
              </a:r>
              <a:r>
                <a:rPr lang="en-US" sz="1477" b="1" dirty="0" err="1"/>
                <a:t>rasio</a:t>
              </a:r>
              <a:r>
                <a:rPr lang="en-US" sz="1477" b="1" dirty="0"/>
                <a:t> </a:t>
              </a:r>
              <a:r>
                <a:rPr lang="en-US" sz="1477" b="1" dirty="0" err="1"/>
                <a:t>elektrifikasi</a:t>
              </a:r>
              <a:r>
                <a:rPr lang="en-US" sz="1477" b="1" dirty="0"/>
                <a:t> </a:t>
              </a:r>
              <a:r>
                <a:rPr lang="en-US" sz="1477" b="1" dirty="0" err="1"/>
                <a:t>sebesar</a:t>
              </a:r>
              <a:r>
                <a:rPr lang="en-US" sz="1477" b="1" dirty="0"/>
                <a:t> 85% </a:t>
              </a:r>
              <a:r>
                <a:rPr lang="en-US" sz="1477" b="1" dirty="0" err="1"/>
                <a:t>pada</a:t>
              </a:r>
              <a:r>
                <a:rPr lang="en-US" sz="1477" b="1" dirty="0"/>
                <a:t> </a:t>
              </a:r>
              <a:r>
                <a:rPr lang="en-US" sz="1477" b="1" dirty="0" err="1"/>
                <a:t>tahun</a:t>
              </a:r>
              <a:r>
                <a:rPr lang="en-US" sz="1477" b="1" dirty="0"/>
                <a:t> 2015 </a:t>
              </a:r>
              <a:r>
                <a:rPr lang="en-US" sz="1477" b="1" dirty="0" err="1"/>
                <a:t>dan</a:t>
              </a:r>
              <a:r>
                <a:rPr lang="en-US" sz="1477" b="1" dirty="0"/>
                <a:t> </a:t>
              </a:r>
              <a:r>
                <a:rPr lang="en-US" sz="1477" b="1" dirty="0" err="1"/>
                <a:t>mendekati</a:t>
              </a:r>
              <a:r>
                <a:rPr lang="en-US" sz="1477" b="1" dirty="0"/>
                <a:t> </a:t>
              </a:r>
              <a:r>
                <a:rPr lang="en-US" sz="1477" b="1" dirty="0" err="1"/>
                <a:t>sebesar</a:t>
              </a:r>
              <a:r>
                <a:rPr lang="en-US" sz="1477" b="1" dirty="0"/>
                <a:t> 100% </a:t>
              </a:r>
              <a:r>
                <a:rPr lang="en-US" sz="1477" b="1" dirty="0" err="1"/>
                <a:t>pada</a:t>
              </a:r>
              <a:r>
                <a:rPr lang="en-US" sz="1477" b="1" dirty="0"/>
                <a:t> </a:t>
              </a:r>
              <a:r>
                <a:rPr lang="en-US" sz="1477" b="1" dirty="0" err="1"/>
                <a:t>tahun</a:t>
              </a:r>
              <a:r>
                <a:rPr lang="en-US" sz="1477" b="1" dirty="0"/>
                <a:t> 202</a:t>
              </a:r>
              <a:r>
                <a:rPr lang="id-ID" sz="1477" b="1" dirty="0"/>
                <a:t>0</a:t>
              </a:r>
            </a:p>
          </p:txBody>
        </p:sp>
      </p:grpSp>
      <p:grpSp>
        <p:nvGrpSpPr>
          <p:cNvPr id="15" name="Group 48"/>
          <p:cNvGrpSpPr/>
          <p:nvPr/>
        </p:nvGrpSpPr>
        <p:grpSpPr>
          <a:xfrm>
            <a:off x="4831372" y="2943868"/>
            <a:ext cx="4215912" cy="1086739"/>
            <a:chOff x="5233986" y="3176592"/>
            <a:chExt cx="4567238" cy="1177300"/>
          </a:xfrm>
        </p:grpSpPr>
        <p:grpSp>
          <p:nvGrpSpPr>
            <p:cNvPr id="16" name="Group 32"/>
            <p:cNvGrpSpPr/>
            <p:nvPr/>
          </p:nvGrpSpPr>
          <p:grpSpPr>
            <a:xfrm>
              <a:off x="5233986" y="3200406"/>
              <a:ext cx="762000" cy="530978"/>
              <a:chOff x="3124200" y="1490664"/>
              <a:chExt cx="762000" cy="530978"/>
            </a:xfrm>
          </p:grpSpPr>
          <p:sp>
            <p:nvSpPr>
              <p:cNvPr id="34" name="TextBox 33"/>
              <p:cNvSpPr txBox="1"/>
              <p:nvPr/>
            </p:nvSpPr>
            <p:spPr>
              <a:xfrm>
                <a:off x="3124200" y="1490664"/>
                <a:ext cx="679353" cy="530978"/>
              </a:xfrm>
              <a:prstGeom prst="rect">
                <a:avLst/>
              </a:prstGeom>
              <a:noFill/>
            </p:spPr>
            <p:txBody>
              <a:bodyPr wrap="none" rtlCol="0">
                <a:spAutoFit/>
              </a:bodyPr>
              <a:lstStyle/>
              <a:p>
                <a:r>
                  <a:rPr lang="en-US" sz="2585" b="1">
                    <a:latin typeface="Arial Black" panose="020B0A04020102020204" pitchFamily="34" charset="0"/>
                    <a:cs typeface="Aharoni" panose="02010803020104030203" pitchFamily="2" charset="-79"/>
                  </a:rPr>
                  <a:t>05</a:t>
                </a:r>
              </a:p>
            </p:txBody>
          </p:sp>
          <p:cxnSp>
            <p:nvCxnSpPr>
              <p:cNvPr id="35" name="Straight Connector 34"/>
              <p:cNvCxnSpPr/>
              <p:nvPr/>
            </p:nvCxnSpPr>
            <p:spPr>
              <a:xfrm>
                <a:off x="3200400" y="1971020"/>
                <a:ext cx="68580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5981698" y="3176592"/>
              <a:ext cx="3314702" cy="592524"/>
            </a:xfrm>
            <a:prstGeom prst="rect">
              <a:avLst/>
            </a:prstGeom>
          </p:spPr>
          <p:txBody>
            <a:bodyPr wrap="square">
              <a:spAutoFit/>
            </a:bodyPr>
            <a:lstStyle/>
            <a:p>
              <a:r>
                <a:rPr lang="en-US" sz="1477" b="1"/>
                <a:t>RASIO PENGGUNAAN</a:t>
              </a:r>
            </a:p>
            <a:p>
              <a:r>
                <a:rPr lang="en-US" sz="1477" b="1"/>
                <a:t>GAS RUMAH TANGGA</a:t>
              </a:r>
            </a:p>
          </p:txBody>
        </p:sp>
        <p:sp>
          <p:nvSpPr>
            <p:cNvPr id="37" name="Rectangle 36"/>
            <p:cNvSpPr/>
            <p:nvPr/>
          </p:nvSpPr>
          <p:spPr>
            <a:xfrm>
              <a:off x="5233986" y="3761368"/>
              <a:ext cx="4567238" cy="592524"/>
            </a:xfrm>
            <a:prstGeom prst="rect">
              <a:avLst/>
            </a:prstGeom>
          </p:spPr>
          <p:txBody>
            <a:bodyPr wrap="square">
              <a:spAutoFit/>
            </a:bodyPr>
            <a:lstStyle/>
            <a:p>
              <a:pPr algn="just">
                <a:spcBef>
                  <a:spcPts val="185"/>
                </a:spcBef>
                <a:spcAft>
                  <a:spcPts val="185"/>
                </a:spcAft>
              </a:pPr>
              <a:r>
                <a:rPr lang="id-ID" sz="1477" b="1"/>
                <a:t>ter</a:t>
              </a:r>
              <a:r>
                <a:rPr lang="en-US" sz="1477" b="1"/>
                <a:t>capa</a:t>
              </a:r>
              <a:r>
                <a:rPr lang="id-ID" sz="1477" b="1"/>
                <a:t>inya rasio penggunaan gas rumah tangga pada tahun 2015 sebesar 85%</a:t>
              </a:r>
              <a:endParaRPr lang="id-ID" sz="1477" b="1" dirty="0"/>
            </a:p>
          </p:txBody>
        </p:sp>
      </p:grpSp>
      <p:grpSp>
        <p:nvGrpSpPr>
          <p:cNvPr id="17" name="Group 49"/>
          <p:cNvGrpSpPr/>
          <p:nvPr/>
        </p:nvGrpSpPr>
        <p:grpSpPr>
          <a:xfrm>
            <a:off x="4831372" y="4492802"/>
            <a:ext cx="4215912" cy="859432"/>
            <a:chOff x="5233986" y="4736432"/>
            <a:chExt cx="4567238" cy="931051"/>
          </a:xfrm>
        </p:grpSpPr>
        <p:grpSp>
          <p:nvGrpSpPr>
            <p:cNvPr id="18" name="Group 37"/>
            <p:cNvGrpSpPr/>
            <p:nvPr/>
          </p:nvGrpSpPr>
          <p:grpSpPr>
            <a:xfrm>
              <a:off x="5233986" y="4760246"/>
              <a:ext cx="762000" cy="530978"/>
              <a:chOff x="3124200" y="1490664"/>
              <a:chExt cx="762000" cy="530978"/>
            </a:xfrm>
          </p:grpSpPr>
          <p:sp>
            <p:nvSpPr>
              <p:cNvPr id="39" name="TextBox 38"/>
              <p:cNvSpPr txBox="1"/>
              <p:nvPr/>
            </p:nvSpPr>
            <p:spPr>
              <a:xfrm>
                <a:off x="3124200" y="1490664"/>
                <a:ext cx="679353" cy="530978"/>
              </a:xfrm>
              <a:prstGeom prst="rect">
                <a:avLst/>
              </a:prstGeom>
              <a:noFill/>
              <a:ln>
                <a:noFill/>
              </a:ln>
            </p:spPr>
            <p:txBody>
              <a:bodyPr wrap="none" rtlCol="0">
                <a:spAutoFit/>
              </a:bodyPr>
              <a:lstStyle/>
              <a:p>
                <a:r>
                  <a:rPr lang="en-US" sz="2585" b="1">
                    <a:latin typeface="Arial Black" panose="020B0A04020102020204" pitchFamily="34" charset="0"/>
                    <a:cs typeface="Aharoni" panose="02010803020104030203" pitchFamily="2" charset="-79"/>
                  </a:rPr>
                  <a:t>06</a:t>
                </a:r>
              </a:p>
            </p:txBody>
          </p:sp>
          <p:cxnSp>
            <p:nvCxnSpPr>
              <p:cNvPr id="40" name="Straight Connector 39"/>
              <p:cNvCxnSpPr/>
              <p:nvPr/>
            </p:nvCxnSpPr>
            <p:spPr>
              <a:xfrm>
                <a:off x="3200400" y="1971020"/>
                <a:ext cx="685800" cy="0"/>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5981698" y="4736432"/>
              <a:ext cx="2286000" cy="592524"/>
            </a:xfrm>
            <a:prstGeom prst="rect">
              <a:avLst/>
            </a:prstGeom>
          </p:spPr>
          <p:txBody>
            <a:bodyPr wrap="square">
              <a:spAutoFit/>
            </a:bodyPr>
            <a:lstStyle/>
            <a:p>
              <a:r>
                <a:rPr lang="en-US" sz="1477" b="1"/>
                <a:t>BAURAN</a:t>
              </a:r>
            </a:p>
            <a:p>
              <a:r>
                <a:rPr lang="en-US" sz="1477" b="1"/>
                <a:t>ENERGI</a:t>
              </a:r>
            </a:p>
          </p:txBody>
        </p:sp>
        <p:sp>
          <p:nvSpPr>
            <p:cNvPr id="42" name="Rectangle 41"/>
            <p:cNvSpPr/>
            <p:nvPr/>
          </p:nvSpPr>
          <p:spPr>
            <a:xfrm>
              <a:off x="5233986" y="5321208"/>
              <a:ext cx="4567238" cy="346275"/>
            </a:xfrm>
            <a:prstGeom prst="rect">
              <a:avLst/>
            </a:prstGeom>
          </p:spPr>
          <p:txBody>
            <a:bodyPr wrap="square">
              <a:spAutoFit/>
            </a:bodyPr>
            <a:lstStyle/>
            <a:p>
              <a:pPr algn="just">
                <a:spcBef>
                  <a:spcPts val="185"/>
                </a:spcBef>
                <a:spcAft>
                  <a:spcPts val="185"/>
                </a:spcAft>
              </a:pPr>
              <a:r>
                <a:rPr lang="id-ID" sz="1477" b="1" dirty="0"/>
                <a:t>tercapainya bauran energi primer yang optimal</a:t>
              </a:r>
            </a:p>
          </p:txBody>
        </p:sp>
      </p:grpSp>
      <p:cxnSp>
        <p:nvCxnSpPr>
          <p:cNvPr id="43" name="Straight Connector 42"/>
          <p:cNvCxnSpPr/>
          <p:nvPr/>
        </p:nvCxnSpPr>
        <p:spPr>
          <a:xfrm>
            <a:off x="351692" y="1046287"/>
            <a:ext cx="8458200" cy="1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115616" y="478047"/>
            <a:ext cx="7296549" cy="603691"/>
          </a:xfrm>
          <a:prstGeom prst="rect">
            <a:avLst/>
          </a:prstGeom>
        </p:spPr>
        <p:txBody>
          <a:bodyPr wrap="none">
            <a:spAutoFit/>
          </a:bodyPr>
          <a:lstStyle/>
          <a:p>
            <a:r>
              <a:rPr lang="en-US" sz="3323" b="1" dirty="0">
                <a:latin typeface="Calibri" pitchFamily="34" charset="0"/>
              </a:rPr>
              <a:t>SASARAN KEBIJAKAN ENERGI NASIONAL</a:t>
            </a:r>
          </a:p>
        </p:txBody>
      </p:sp>
    </p:spTree>
    <p:extLst>
      <p:ext uri="{BB962C8B-B14F-4D97-AF65-F5344CB8AC3E}">
        <p14:creationId xmlns:p14="http://schemas.microsoft.com/office/powerpoint/2010/main" val="62181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1+#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565135" y="978637"/>
            <a:ext cx="8018585" cy="146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898685" y="1118937"/>
            <a:ext cx="3024554" cy="492369"/>
          </a:xfrm>
          <a:prstGeom prst="rect">
            <a:avLst/>
          </a:prstGeom>
          <a:solidFill>
            <a:srgbClr val="006600"/>
          </a:solidFill>
          <a:ln w="38100">
            <a:solidFill>
              <a:schemeClr val="bg1"/>
            </a:solidFill>
          </a:ln>
          <a:scene3d>
            <a:camera prst="orthographicFront"/>
            <a:lightRig rig="threePt" dir="t"/>
          </a:scene3d>
          <a:sp3d>
            <a:bevelT w="12065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523" b="1" dirty="0">
                <a:solidFill>
                  <a:schemeClr val="bg1"/>
                </a:solidFill>
              </a:rPr>
              <a:t>Pasal 3, </a:t>
            </a:r>
            <a:r>
              <a:rPr lang="en-US" sz="1523" b="1" dirty="0">
                <a:solidFill>
                  <a:schemeClr val="bg1"/>
                </a:solidFill>
              </a:rPr>
              <a:t>PP No. 79 </a:t>
            </a:r>
            <a:r>
              <a:rPr lang="en-US" sz="1523" b="1" dirty="0" err="1">
                <a:solidFill>
                  <a:schemeClr val="bg1"/>
                </a:solidFill>
              </a:rPr>
              <a:t>Tahun</a:t>
            </a:r>
            <a:r>
              <a:rPr lang="en-US" sz="1523" b="1" dirty="0">
                <a:solidFill>
                  <a:schemeClr val="bg1"/>
                </a:solidFill>
              </a:rPr>
              <a:t> 2014</a:t>
            </a:r>
          </a:p>
        </p:txBody>
      </p:sp>
      <p:sp>
        <p:nvSpPr>
          <p:cNvPr id="12" name="TextBox 11"/>
          <p:cNvSpPr txBox="1"/>
          <p:nvPr/>
        </p:nvSpPr>
        <p:spPr>
          <a:xfrm>
            <a:off x="5437562" y="1990983"/>
            <a:ext cx="2087687" cy="348109"/>
          </a:xfrm>
          <a:prstGeom prst="rect">
            <a:avLst/>
          </a:prstGeom>
          <a:noFill/>
        </p:spPr>
        <p:txBody>
          <a:bodyPr wrap="none" rtlCol="0">
            <a:spAutoFit/>
          </a:bodyPr>
          <a:lstStyle/>
          <a:p>
            <a:r>
              <a:rPr lang="en-US" sz="1662" b="1">
                <a:solidFill>
                  <a:srgbClr val="000000"/>
                </a:solidFill>
              </a:rPr>
              <a:t>Kebijakan Pendukung</a:t>
            </a:r>
          </a:p>
        </p:txBody>
      </p:sp>
      <p:sp>
        <p:nvSpPr>
          <p:cNvPr id="11" name="TextBox 10"/>
          <p:cNvSpPr txBox="1"/>
          <p:nvPr/>
        </p:nvSpPr>
        <p:spPr>
          <a:xfrm>
            <a:off x="954696" y="2020599"/>
            <a:ext cx="1695785" cy="348109"/>
          </a:xfrm>
          <a:prstGeom prst="rect">
            <a:avLst/>
          </a:prstGeom>
          <a:noFill/>
        </p:spPr>
        <p:txBody>
          <a:bodyPr wrap="none" rtlCol="0">
            <a:spAutoFit/>
          </a:bodyPr>
          <a:lstStyle/>
          <a:p>
            <a:r>
              <a:rPr lang="en-US" sz="1662" b="1">
                <a:solidFill>
                  <a:srgbClr val="000000"/>
                </a:solidFill>
              </a:rPr>
              <a:t>Kebijakan Utama</a:t>
            </a:r>
          </a:p>
        </p:txBody>
      </p:sp>
      <p:sp>
        <p:nvSpPr>
          <p:cNvPr id="36" name="Rectangle 35"/>
          <p:cNvSpPr/>
          <p:nvPr/>
        </p:nvSpPr>
        <p:spPr>
          <a:xfrm>
            <a:off x="656817" y="2503059"/>
            <a:ext cx="2552839" cy="5970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a:solidFill>
                  <a:srgbClr val="000000"/>
                </a:solidFill>
              </a:rPr>
              <a:t>Ketersediaan Energi untuk</a:t>
            </a:r>
          </a:p>
          <a:p>
            <a:pPr algn="ctr"/>
            <a:r>
              <a:rPr lang="en-US" sz="1477" b="1">
                <a:solidFill>
                  <a:srgbClr val="000000"/>
                </a:solidFill>
              </a:rPr>
              <a:t>Kebutuhan Nasional</a:t>
            </a:r>
          </a:p>
        </p:txBody>
      </p:sp>
      <p:sp>
        <p:nvSpPr>
          <p:cNvPr id="37" name="Rectangle 36"/>
          <p:cNvSpPr/>
          <p:nvPr/>
        </p:nvSpPr>
        <p:spPr>
          <a:xfrm>
            <a:off x="656817" y="3164031"/>
            <a:ext cx="2552839" cy="597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a:solidFill>
                  <a:srgbClr val="000000"/>
                </a:solidFill>
              </a:rPr>
              <a:t>Prioritas Pengembangan Energi</a:t>
            </a:r>
          </a:p>
        </p:txBody>
      </p:sp>
      <p:sp>
        <p:nvSpPr>
          <p:cNvPr id="38" name="Rectangle 37"/>
          <p:cNvSpPr/>
          <p:nvPr/>
        </p:nvSpPr>
        <p:spPr>
          <a:xfrm>
            <a:off x="682732" y="3825003"/>
            <a:ext cx="2552839" cy="5970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a:solidFill>
                  <a:srgbClr val="000000"/>
                </a:solidFill>
              </a:rPr>
              <a:t>Pemanfaatan Sumber Daya Energi Nasional</a:t>
            </a:r>
          </a:p>
        </p:txBody>
      </p:sp>
      <p:sp>
        <p:nvSpPr>
          <p:cNvPr id="39" name="Rectangle 38"/>
          <p:cNvSpPr/>
          <p:nvPr/>
        </p:nvSpPr>
        <p:spPr>
          <a:xfrm>
            <a:off x="656817" y="4485975"/>
            <a:ext cx="2552839" cy="597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77" b="1">
                <a:solidFill>
                  <a:srgbClr val="000000"/>
                </a:solidFill>
              </a:rPr>
              <a:t>Cadangan Energi </a:t>
            </a:r>
          </a:p>
          <a:p>
            <a:pPr algn="ctr"/>
            <a:r>
              <a:rPr lang="en-US" sz="1477" b="1">
                <a:solidFill>
                  <a:srgbClr val="000000"/>
                </a:solidFill>
              </a:rPr>
              <a:t>Nasional</a:t>
            </a:r>
          </a:p>
        </p:txBody>
      </p:sp>
      <p:sp>
        <p:nvSpPr>
          <p:cNvPr id="45" name="Rectangle 44"/>
          <p:cNvSpPr/>
          <p:nvPr/>
        </p:nvSpPr>
        <p:spPr>
          <a:xfrm>
            <a:off x="4642338" y="2473446"/>
            <a:ext cx="3941382" cy="7313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4127" algn="ctr">
              <a:spcBef>
                <a:spcPts val="277"/>
              </a:spcBef>
              <a:spcAft>
                <a:spcPts val="277"/>
              </a:spcAft>
              <a:tabLst>
                <a:tab pos="1107858" algn="l"/>
                <a:tab pos="2954289" algn="l"/>
              </a:tabLst>
            </a:pPr>
            <a:r>
              <a:rPr lang="id-ID" sz="1477" b="1">
                <a:solidFill>
                  <a:srgbClr val="000000"/>
                </a:solidFill>
              </a:rPr>
              <a:t>Konservasi </a:t>
            </a:r>
            <a:r>
              <a:rPr lang="en-US" sz="1477" b="1">
                <a:solidFill>
                  <a:srgbClr val="000000"/>
                </a:solidFill>
              </a:rPr>
              <a:t>Energi,</a:t>
            </a:r>
            <a:r>
              <a:rPr lang="id-ID" sz="1477" b="1">
                <a:solidFill>
                  <a:srgbClr val="000000"/>
                </a:solidFill>
              </a:rPr>
              <a:t> Diversifikasi</a:t>
            </a:r>
            <a:r>
              <a:rPr lang="en-US" sz="1477" b="1">
                <a:solidFill>
                  <a:srgbClr val="000000"/>
                </a:solidFill>
              </a:rPr>
              <a:t> Sumber Daya Energi dan Diversifikasi Energi</a:t>
            </a:r>
            <a:endParaRPr lang="id-ID" sz="1477" b="1" dirty="0">
              <a:solidFill>
                <a:srgbClr val="000000"/>
              </a:solidFill>
            </a:endParaRPr>
          </a:p>
        </p:txBody>
      </p:sp>
      <p:sp>
        <p:nvSpPr>
          <p:cNvPr id="46" name="Rectangle 45"/>
          <p:cNvSpPr/>
          <p:nvPr/>
        </p:nvSpPr>
        <p:spPr>
          <a:xfrm>
            <a:off x="5228817" y="3257075"/>
            <a:ext cx="2552839" cy="597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4127" algn="ctr">
              <a:spcBef>
                <a:spcPts val="277"/>
              </a:spcBef>
              <a:spcAft>
                <a:spcPts val="277"/>
              </a:spcAft>
              <a:tabLst>
                <a:tab pos="1107858" algn="l"/>
                <a:tab pos="2954289" algn="l"/>
              </a:tabLst>
            </a:pPr>
            <a:r>
              <a:rPr lang="id-ID" sz="1477" b="1">
                <a:solidFill>
                  <a:srgbClr val="000000"/>
                </a:solidFill>
              </a:rPr>
              <a:t>Lingkungan </a:t>
            </a:r>
            <a:r>
              <a:rPr lang="en-US" sz="1477" b="1">
                <a:solidFill>
                  <a:srgbClr val="000000"/>
                </a:solidFill>
              </a:rPr>
              <a:t>Hidup </a:t>
            </a:r>
            <a:r>
              <a:rPr lang="id-ID" sz="1477" b="1">
                <a:solidFill>
                  <a:srgbClr val="000000"/>
                </a:solidFill>
              </a:rPr>
              <a:t>dan Keselamatan</a:t>
            </a:r>
            <a:endParaRPr lang="id-ID" sz="1477" b="1" dirty="0">
              <a:solidFill>
                <a:srgbClr val="000000"/>
              </a:solidFill>
            </a:endParaRPr>
          </a:p>
        </p:txBody>
      </p:sp>
      <p:sp>
        <p:nvSpPr>
          <p:cNvPr id="47" name="Rectangle 46"/>
          <p:cNvSpPr/>
          <p:nvPr/>
        </p:nvSpPr>
        <p:spPr>
          <a:xfrm>
            <a:off x="4642338" y="3918047"/>
            <a:ext cx="3941382" cy="5970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4127" algn="ctr">
              <a:spcBef>
                <a:spcPts val="277"/>
              </a:spcBef>
              <a:spcAft>
                <a:spcPts val="277"/>
              </a:spcAft>
              <a:tabLst>
                <a:tab pos="1107858" algn="l"/>
                <a:tab pos="2954289" algn="l"/>
              </a:tabLst>
            </a:pPr>
            <a:r>
              <a:rPr lang="id-ID" sz="1477" b="1">
                <a:solidFill>
                  <a:srgbClr val="000000"/>
                </a:solidFill>
              </a:rPr>
              <a:t>Harga, Subsidi, dan Insentif</a:t>
            </a:r>
            <a:r>
              <a:rPr lang="en-US" sz="1477" b="1">
                <a:solidFill>
                  <a:srgbClr val="000000"/>
                </a:solidFill>
              </a:rPr>
              <a:t> Energi</a:t>
            </a:r>
            <a:endParaRPr lang="id-ID" sz="1477" b="1" dirty="0">
              <a:solidFill>
                <a:srgbClr val="000000"/>
              </a:solidFill>
            </a:endParaRPr>
          </a:p>
        </p:txBody>
      </p:sp>
      <p:sp>
        <p:nvSpPr>
          <p:cNvPr id="48" name="Rectangle 47"/>
          <p:cNvSpPr/>
          <p:nvPr/>
        </p:nvSpPr>
        <p:spPr>
          <a:xfrm>
            <a:off x="4642338" y="4579019"/>
            <a:ext cx="3941382" cy="597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4127" algn="ctr">
              <a:spcBef>
                <a:spcPts val="277"/>
              </a:spcBef>
              <a:spcAft>
                <a:spcPts val="277"/>
              </a:spcAft>
              <a:tabLst>
                <a:tab pos="1107858" algn="l"/>
                <a:tab pos="2954289" algn="l"/>
              </a:tabLst>
            </a:pPr>
            <a:r>
              <a:rPr lang="id-ID" sz="1477" b="1">
                <a:solidFill>
                  <a:srgbClr val="000000"/>
                </a:solidFill>
              </a:rPr>
              <a:t>Infrastruktur</a:t>
            </a:r>
            <a:r>
              <a:rPr lang="en-US" sz="1477" b="1">
                <a:solidFill>
                  <a:srgbClr val="000000"/>
                </a:solidFill>
              </a:rPr>
              <a:t>, Akses untuk Masyarakat, dan </a:t>
            </a:r>
            <a:r>
              <a:rPr lang="id-ID" sz="1477" b="1">
                <a:solidFill>
                  <a:srgbClr val="000000"/>
                </a:solidFill>
              </a:rPr>
              <a:t>Industri Energi</a:t>
            </a:r>
          </a:p>
        </p:txBody>
      </p:sp>
      <p:sp>
        <p:nvSpPr>
          <p:cNvPr id="51" name="Rectangle 50"/>
          <p:cNvSpPr/>
          <p:nvPr/>
        </p:nvSpPr>
        <p:spPr>
          <a:xfrm>
            <a:off x="4642338" y="5239991"/>
            <a:ext cx="3941382" cy="5970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4127" algn="ctr">
              <a:spcBef>
                <a:spcPts val="277"/>
              </a:spcBef>
              <a:spcAft>
                <a:spcPts val="277"/>
              </a:spcAft>
              <a:tabLst>
                <a:tab pos="1107858" algn="l"/>
                <a:tab pos="2954289" algn="l"/>
              </a:tabLst>
            </a:pPr>
            <a:r>
              <a:rPr lang="id-ID" sz="1477" b="1">
                <a:solidFill>
                  <a:srgbClr val="000000"/>
                </a:solidFill>
              </a:rPr>
              <a:t>Penelitian</a:t>
            </a:r>
            <a:r>
              <a:rPr lang="en-US" sz="1477" b="1">
                <a:solidFill>
                  <a:srgbClr val="000000"/>
                </a:solidFill>
              </a:rPr>
              <a:t>,</a:t>
            </a:r>
            <a:r>
              <a:rPr lang="id-ID" sz="1477" b="1">
                <a:solidFill>
                  <a:srgbClr val="000000"/>
                </a:solidFill>
              </a:rPr>
              <a:t> Pengembangan </a:t>
            </a:r>
            <a:r>
              <a:rPr lang="en-US" sz="1477" b="1">
                <a:solidFill>
                  <a:srgbClr val="000000"/>
                </a:solidFill>
              </a:rPr>
              <a:t>dan Penerapan Teknologi </a:t>
            </a:r>
            <a:r>
              <a:rPr lang="id-ID" sz="1477" b="1">
                <a:solidFill>
                  <a:srgbClr val="000000"/>
                </a:solidFill>
              </a:rPr>
              <a:t>Energi</a:t>
            </a:r>
            <a:endParaRPr lang="id-ID" sz="1477" b="1" dirty="0">
              <a:solidFill>
                <a:srgbClr val="000000"/>
              </a:solidFill>
            </a:endParaRPr>
          </a:p>
        </p:txBody>
      </p:sp>
      <p:sp>
        <p:nvSpPr>
          <p:cNvPr id="52" name="Rectangle 51"/>
          <p:cNvSpPr/>
          <p:nvPr/>
        </p:nvSpPr>
        <p:spPr>
          <a:xfrm>
            <a:off x="4642338" y="5826923"/>
            <a:ext cx="3941382" cy="597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4127" algn="ctr">
              <a:spcBef>
                <a:spcPts val="277"/>
              </a:spcBef>
              <a:spcAft>
                <a:spcPts val="277"/>
              </a:spcAft>
              <a:tabLst>
                <a:tab pos="1107858" algn="l"/>
                <a:tab pos="2954289" algn="l"/>
              </a:tabLst>
            </a:pPr>
            <a:r>
              <a:rPr lang="id-ID" sz="1477" b="1">
                <a:solidFill>
                  <a:srgbClr val="000000"/>
                </a:solidFill>
              </a:rPr>
              <a:t>Kelembagaan dan Pendanaan </a:t>
            </a:r>
          </a:p>
        </p:txBody>
      </p:sp>
      <p:cxnSp>
        <p:nvCxnSpPr>
          <p:cNvPr id="54" name="Straight Connector 53"/>
          <p:cNvCxnSpPr/>
          <p:nvPr/>
        </p:nvCxnSpPr>
        <p:spPr>
          <a:xfrm>
            <a:off x="582775" y="2391137"/>
            <a:ext cx="2672862" cy="0"/>
          </a:xfrm>
          <a:prstGeom prst="line">
            <a:avLst/>
          </a:prstGeom>
          <a:ln w="57150">
            <a:solidFill>
              <a:srgbClr val="00CC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523876" y="2361521"/>
            <a:ext cx="4149969" cy="0"/>
          </a:xfrm>
          <a:prstGeom prst="line">
            <a:avLst/>
          </a:prstGeom>
          <a:ln w="5715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62707" y="5087027"/>
            <a:ext cx="2672862" cy="0"/>
          </a:xfrm>
          <a:prstGeom prst="line">
            <a:avLst/>
          </a:prstGeom>
          <a:ln w="127000">
            <a:solidFill>
              <a:srgbClr val="00CC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542384" y="6423938"/>
            <a:ext cx="4149969" cy="0"/>
          </a:xfrm>
          <a:prstGeom prst="line">
            <a:avLst/>
          </a:prstGeom>
          <a:ln w="127000">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Bent Arrow 58"/>
          <p:cNvSpPr/>
          <p:nvPr/>
        </p:nvSpPr>
        <p:spPr>
          <a:xfrm rot="16200000" flipH="1">
            <a:off x="2059843" y="1231166"/>
            <a:ext cx="665348" cy="838676"/>
          </a:xfrm>
          <a:prstGeom prst="bentArrow">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60" name="Bent Arrow 59"/>
          <p:cNvSpPr/>
          <p:nvPr/>
        </p:nvSpPr>
        <p:spPr>
          <a:xfrm rot="5400000">
            <a:off x="6096733" y="1221584"/>
            <a:ext cx="665348" cy="838676"/>
          </a:xfrm>
          <a:prstGeom prst="ben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23" name="Rectangle 22"/>
          <p:cNvSpPr/>
          <p:nvPr/>
        </p:nvSpPr>
        <p:spPr>
          <a:xfrm>
            <a:off x="1276732" y="478047"/>
            <a:ext cx="6633675" cy="603691"/>
          </a:xfrm>
          <a:prstGeom prst="rect">
            <a:avLst/>
          </a:prstGeom>
        </p:spPr>
        <p:txBody>
          <a:bodyPr wrap="none">
            <a:spAutoFit/>
          </a:bodyPr>
          <a:lstStyle/>
          <a:p>
            <a:r>
              <a:rPr lang="en-US" sz="3323" b="1" dirty="0">
                <a:latin typeface="Calibri" pitchFamily="34" charset="0"/>
              </a:rPr>
              <a:t>ARAH KEBIJAKAN ENERGI NASIONAL</a:t>
            </a:r>
          </a:p>
        </p:txBody>
      </p:sp>
    </p:spTree>
    <p:extLst>
      <p:ext uri="{BB962C8B-B14F-4D97-AF65-F5344CB8AC3E}">
        <p14:creationId xmlns:p14="http://schemas.microsoft.com/office/powerpoint/2010/main" val="127472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right)">
                                      <p:cBhvr>
                                        <p:cTn id="11" dur="750"/>
                                        <p:tgtEl>
                                          <p:spTgt spid="59"/>
                                        </p:tgtEl>
                                      </p:cBhvr>
                                    </p:animEffect>
                                  </p:childTnLst>
                                </p:cTn>
                              </p:par>
                            </p:childTnLst>
                          </p:cTn>
                        </p:par>
                        <p:par>
                          <p:cTn id="12" fill="hold">
                            <p:stCondLst>
                              <p:cond delay="1250"/>
                            </p:stCondLst>
                            <p:childTnLst>
                              <p:par>
                                <p:cTn id="13" presetID="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 presetClass="entr" presetSubtype="4"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additive="base">
                                        <p:cTn id="24" dur="500" fill="hold"/>
                                        <p:tgtEl>
                                          <p:spTgt spid="36"/>
                                        </p:tgtEl>
                                        <p:attrNameLst>
                                          <p:attrName>ppt_x</p:attrName>
                                        </p:attrNameLst>
                                      </p:cBhvr>
                                      <p:tavLst>
                                        <p:tav tm="0">
                                          <p:val>
                                            <p:strVal val="#ppt_x"/>
                                          </p:val>
                                        </p:tav>
                                        <p:tav tm="100000">
                                          <p:val>
                                            <p:strVal val="#ppt_x"/>
                                          </p:val>
                                        </p:tav>
                                      </p:tavLst>
                                    </p:anim>
                                    <p:anim calcmode="lin" valueType="num">
                                      <p:cBhvr additive="base">
                                        <p:cTn id="25" dur="500" fill="hold"/>
                                        <p:tgtEl>
                                          <p:spTgt spid="36"/>
                                        </p:tgtEl>
                                        <p:attrNameLst>
                                          <p:attrName>ppt_y</p:attrName>
                                        </p:attrNameLst>
                                      </p:cBhvr>
                                      <p:tavLst>
                                        <p:tav tm="0">
                                          <p:val>
                                            <p:strVal val="1+#ppt_h/2"/>
                                          </p:val>
                                        </p:tav>
                                        <p:tav tm="100000">
                                          <p:val>
                                            <p:strVal val="#ppt_y"/>
                                          </p:val>
                                        </p:tav>
                                      </p:tavLst>
                                    </p:anim>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childTnLst>
                          </p:cTn>
                        </p:par>
                        <p:par>
                          <p:cTn id="31" fill="hold">
                            <p:stCondLst>
                              <p:cond delay="2750"/>
                            </p:stCondLst>
                            <p:childTnLst>
                              <p:par>
                                <p:cTn id="32" presetID="2" presetClass="entr" presetSubtype="4"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additive="base">
                                        <p:cTn id="34" dur="500" fill="hold"/>
                                        <p:tgtEl>
                                          <p:spTgt spid="38"/>
                                        </p:tgtEl>
                                        <p:attrNameLst>
                                          <p:attrName>ppt_x</p:attrName>
                                        </p:attrNameLst>
                                      </p:cBhvr>
                                      <p:tavLst>
                                        <p:tav tm="0">
                                          <p:val>
                                            <p:strVal val="#ppt_x"/>
                                          </p:val>
                                        </p:tav>
                                        <p:tav tm="100000">
                                          <p:val>
                                            <p:strVal val="#ppt_x"/>
                                          </p:val>
                                        </p:tav>
                                      </p:tavLst>
                                    </p:anim>
                                    <p:anim calcmode="lin" valueType="num">
                                      <p:cBhvr additive="base">
                                        <p:cTn id="35" dur="500" fill="hold"/>
                                        <p:tgtEl>
                                          <p:spTgt spid="38"/>
                                        </p:tgtEl>
                                        <p:attrNameLst>
                                          <p:attrName>ppt_y</p:attrName>
                                        </p:attrNameLst>
                                      </p:cBhvr>
                                      <p:tavLst>
                                        <p:tav tm="0">
                                          <p:val>
                                            <p:strVal val="1+#ppt_h/2"/>
                                          </p:val>
                                        </p:tav>
                                        <p:tav tm="100000">
                                          <p:val>
                                            <p:strVal val="#ppt_y"/>
                                          </p:val>
                                        </p:tav>
                                      </p:tavLst>
                                    </p:anim>
                                  </p:childTnLst>
                                </p:cTn>
                              </p:par>
                            </p:childTnLst>
                          </p:cTn>
                        </p:par>
                        <p:par>
                          <p:cTn id="36" fill="hold">
                            <p:stCondLst>
                              <p:cond delay="3250"/>
                            </p:stCondLst>
                            <p:childTnLst>
                              <p:par>
                                <p:cTn id="37" presetID="2" presetClass="entr" presetSubtype="4"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par>
                          <p:cTn id="41" fill="hold">
                            <p:stCondLst>
                              <p:cond delay="3750"/>
                            </p:stCondLst>
                            <p:childTnLst>
                              <p:par>
                                <p:cTn id="42" presetID="2" presetClass="entr" presetSubtype="4" fill="hold" nodeType="after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fill="hold"/>
                                        <p:tgtEl>
                                          <p:spTgt spid="57"/>
                                        </p:tgtEl>
                                        <p:attrNameLst>
                                          <p:attrName>ppt_x</p:attrName>
                                        </p:attrNameLst>
                                      </p:cBhvr>
                                      <p:tavLst>
                                        <p:tav tm="0">
                                          <p:val>
                                            <p:strVal val="#ppt_x"/>
                                          </p:val>
                                        </p:tav>
                                        <p:tav tm="100000">
                                          <p:val>
                                            <p:strVal val="#ppt_x"/>
                                          </p:val>
                                        </p:tav>
                                      </p:tavLst>
                                    </p:anim>
                                    <p:anim calcmode="lin" valueType="num">
                                      <p:cBhvr additive="base">
                                        <p:cTn id="45" dur="500" fill="hold"/>
                                        <p:tgtEl>
                                          <p:spTgt spid="57"/>
                                        </p:tgtEl>
                                        <p:attrNameLst>
                                          <p:attrName>ppt_y</p:attrName>
                                        </p:attrNameLst>
                                      </p:cBhvr>
                                      <p:tavLst>
                                        <p:tav tm="0">
                                          <p:val>
                                            <p:strVal val="1+#ppt_h/2"/>
                                          </p:val>
                                        </p:tav>
                                        <p:tav tm="100000">
                                          <p:val>
                                            <p:strVal val="#ppt_y"/>
                                          </p:val>
                                        </p:tav>
                                      </p:tavLst>
                                    </p:anim>
                                  </p:childTnLst>
                                </p:cTn>
                              </p:par>
                            </p:childTnLst>
                          </p:cTn>
                        </p:par>
                        <p:par>
                          <p:cTn id="46" fill="hold">
                            <p:stCondLst>
                              <p:cond delay="4250"/>
                            </p:stCondLst>
                            <p:childTnLst>
                              <p:par>
                                <p:cTn id="47" presetID="22" presetClass="entr" presetSubtype="8"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childTnLst>
                          </p:cTn>
                        </p:par>
                        <p:par>
                          <p:cTn id="50" fill="hold">
                            <p:stCondLst>
                              <p:cond delay="4750"/>
                            </p:stCondLst>
                            <p:childTnLst>
                              <p:par>
                                <p:cTn id="51" presetID="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5250"/>
                            </p:stCondLst>
                            <p:childTnLst>
                              <p:par>
                                <p:cTn id="56" presetID="2" presetClass="entr" presetSubtype="4"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 calcmode="lin" valueType="num">
                                      <p:cBhvr additive="base">
                                        <p:cTn id="58" dur="500" fill="hold"/>
                                        <p:tgtEl>
                                          <p:spTgt spid="56"/>
                                        </p:tgtEl>
                                        <p:attrNameLst>
                                          <p:attrName>ppt_x</p:attrName>
                                        </p:attrNameLst>
                                      </p:cBhvr>
                                      <p:tavLst>
                                        <p:tav tm="0">
                                          <p:val>
                                            <p:strVal val="#ppt_x"/>
                                          </p:val>
                                        </p:tav>
                                        <p:tav tm="100000">
                                          <p:val>
                                            <p:strVal val="#ppt_x"/>
                                          </p:val>
                                        </p:tav>
                                      </p:tavLst>
                                    </p:anim>
                                    <p:anim calcmode="lin" valueType="num">
                                      <p:cBhvr additive="base">
                                        <p:cTn id="59" dur="500" fill="hold"/>
                                        <p:tgtEl>
                                          <p:spTgt spid="56"/>
                                        </p:tgtEl>
                                        <p:attrNameLst>
                                          <p:attrName>ppt_y</p:attrName>
                                        </p:attrNameLst>
                                      </p:cBhvr>
                                      <p:tavLst>
                                        <p:tav tm="0">
                                          <p:val>
                                            <p:strVal val="1+#ppt_h/2"/>
                                          </p:val>
                                        </p:tav>
                                        <p:tav tm="100000">
                                          <p:val>
                                            <p:strVal val="#ppt_y"/>
                                          </p:val>
                                        </p:tav>
                                      </p:tavLst>
                                    </p:anim>
                                  </p:childTnLst>
                                </p:cTn>
                              </p:par>
                            </p:childTnLst>
                          </p:cTn>
                        </p:par>
                        <p:par>
                          <p:cTn id="60" fill="hold">
                            <p:stCondLst>
                              <p:cond delay="5750"/>
                            </p:stCondLst>
                            <p:childTnLst>
                              <p:par>
                                <p:cTn id="61" presetID="2" presetClass="entr" presetSubtype="4" fill="hold" grpId="0" nodeType="after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par>
                          <p:cTn id="65" fill="hold">
                            <p:stCondLst>
                              <p:cond delay="6250"/>
                            </p:stCondLst>
                            <p:childTnLst>
                              <p:par>
                                <p:cTn id="66" presetID="2" presetClass="entr" presetSubtype="4" fill="hold" grpId="0" nodeType="afterEffect">
                                  <p:stCondLst>
                                    <p:cond delay="0"/>
                                  </p:stCondLst>
                                  <p:childTnLst>
                                    <p:set>
                                      <p:cBhvr>
                                        <p:cTn id="67" dur="1" fill="hold">
                                          <p:stCondLst>
                                            <p:cond delay="0"/>
                                          </p:stCondLst>
                                        </p:cTn>
                                        <p:tgtEl>
                                          <p:spTgt spid="46"/>
                                        </p:tgtEl>
                                        <p:attrNameLst>
                                          <p:attrName>style.visibility</p:attrName>
                                        </p:attrNameLst>
                                      </p:cBhvr>
                                      <p:to>
                                        <p:strVal val="visible"/>
                                      </p:to>
                                    </p:set>
                                    <p:anim calcmode="lin" valueType="num">
                                      <p:cBhvr additive="base">
                                        <p:cTn id="68" dur="500" fill="hold"/>
                                        <p:tgtEl>
                                          <p:spTgt spid="46"/>
                                        </p:tgtEl>
                                        <p:attrNameLst>
                                          <p:attrName>ppt_x</p:attrName>
                                        </p:attrNameLst>
                                      </p:cBhvr>
                                      <p:tavLst>
                                        <p:tav tm="0">
                                          <p:val>
                                            <p:strVal val="#ppt_x"/>
                                          </p:val>
                                        </p:tav>
                                        <p:tav tm="100000">
                                          <p:val>
                                            <p:strVal val="#ppt_x"/>
                                          </p:val>
                                        </p:tav>
                                      </p:tavLst>
                                    </p:anim>
                                    <p:anim calcmode="lin" valueType="num">
                                      <p:cBhvr additive="base">
                                        <p:cTn id="69" dur="500" fill="hold"/>
                                        <p:tgtEl>
                                          <p:spTgt spid="46"/>
                                        </p:tgtEl>
                                        <p:attrNameLst>
                                          <p:attrName>ppt_y</p:attrName>
                                        </p:attrNameLst>
                                      </p:cBhvr>
                                      <p:tavLst>
                                        <p:tav tm="0">
                                          <p:val>
                                            <p:strVal val="1+#ppt_h/2"/>
                                          </p:val>
                                        </p:tav>
                                        <p:tav tm="100000">
                                          <p:val>
                                            <p:strVal val="#ppt_y"/>
                                          </p:val>
                                        </p:tav>
                                      </p:tavLst>
                                    </p:anim>
                                  </p:childTnLst>
                                </p:cTn>
                              </p:par>
                            </p:childTnLst>
                          </p:cTn>
                        </p:par>
                        <p:par>
                          <p:cTn id="70" fill="hold">
                            <p:stCondLst>
                              <p:cond delay="6750"/>
                            </p:stCondLst>
                            <p:childTnLst>
                              <p:par>
                                <p:cTn id="71" presetID="2" presetClass="entr" presetSubtype="4"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childTnLst>
                          </p:cTn>
                        </p:par>
                        <p:par>
                          <p:cTn id="75" fill="hold">
                            <p:stCondLst>
                              <p:cond delay="7250"/>
                            </p:stCondLst>
                            <p:childTnLst>
                              <p:par>
                                <p:cTn id="76" presetID="2" presetClass="entr" presetSubtype="4"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 calcmode="lin" valueType="num">
                                      <p:cBhvr additive="base">
                                        <p:cTn id="78" dur="500" fill="hold"/>
                                        <p:tgtEl>
                                          <p:spTgt spid="48"/>
                                        </p:tgtEl>
                                        <p:attrNameLst>
                                          <p:attrName>ppt_x</p:attrName>
                                        </p:attrNameLst>
                                      </p:cBhvr>
                                      <p:tavLst>
                                        <p:tav tm="0">
                                          <p:val>
                                            <p:strVal val="#ppt_x"/>
                                          </p:val>
                                        </p:tav>
                                        <p:tav tm="100000">
                                          <p:val>
                                            <p:strVal val="#ppt_x"/>
                                          </p:val>
                                        </p:tav>
                                      </p:tavLst>
                                    </p:anim>
                                    <p:anim calcmode="lin" valueType="num">
                                      <p:cBhvr additive="base">
                                        <p:cTn id="79" dur="500" fill="hold"/>
                                        <p:tgtEl>
                                          <p:spTgt spid="48"/>
                                        </p:tgtEl>
                                        <p:attrNameLst>
                                          <p:attrName>ppt_y</p:attrName>
                                        </p:attrNameLst>
                                      </p:cBhvr>
                                      <p:tavLst>
                                        <p:tav tm="0">
                                          <p:val>
                                            <p:strVal val="1+#ppt_h/2"/>
                                          </p:val>
                                        </p:tav>
                                        <p:tav tm="100000">
                                          <p:val>
                                            <p:strVal val="#ppt_y"/>
                                          </p:val>
                                        </p:tav>
                                      </p:tavLst>
                                    </p:anim>
                                  </p:childTnLst>
                                </p:cTn>
                              </p:par>
                            </p:childTnLst>
                          </p:cTn>
                        </p:par>
                        <p:par>
                          <p:cTn id="80" fill="hold">
                            <p:stCondLst>
                              <p:cond delay="7750"/>
                            </p:stCondLst>
                            <p:childTnLst>
                              <p:par>
                                <p:cTn id="81" presetID="2" presetClass="entr" presetSubtype="4" fill="hold" grpId="0" nodeType="after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ppt_x"/>
                                          </p:val>
                                        </p:tav>
                                        <p:tav tm="100000">
                                          <p:val>
                                            <p:strVal val="#ppt_x"/>
                                          </p:val>
                                        </p:tav>
                                      </p:tavLst>
                                    </p:anim>
                                    <p:anim calcmode="lin" valueType="num">
                                      <p:cBhvr additive="base">
                                        <p:cTn id="84" dur="500" fill="hold"/>
                                        <p:tgtEl>
                                          <p:spTgt spid="51"/>
                                        </p:tgtEl>
                                        <p:attrNameLst>
                                          <p:attrName>ppt_y</p:attrName>
                                        </p:attrNameLst>
                                      </p:cBhvr>
                                      <p:tavLst>
                                        <p:tav tm="0">
                                          <p:val>
                                            <p:strVal val="1+#ppt_h/2"/>
                                          </p:val>
                                        </p:tav>
                                        <p:tav tm="100000">
                                          <p:val>
                                            <p:strVal val="#ppt_y"/>
                                          </p:val>
                                        </p:tav>
                                      </p:tavLst>
                                    </p:anim>
                                  </p:childTnLst>
                                </p:cTn>
                              </p:par>
                            </p:childTnLst>
                          </p:cTn>
                        </p:par>
                        <p:par>
                          <p:cTn id="85" fill="hold">
                            <p:stCondLst>
                              <p:cond delay="8250"/>
                            </p:stCondLst>
                            <p:childTnLst>
                              <p:par>
                                <p:cTn id="86" presetID="2" presetClass="entr" presetSubtype="4" fill="hold" grpId="0" nodeType="afterEffect">
                                  <p:stCondLst>
                                    <p:cond delay="0"/>
                                  </p:stCondLst>
                                  <p:childTnLst>
                                    <p:set>
                                      <p:cBhvr>
                                        <p:cTn id="87" dur="1" fill="hold">
                                          <p:stCondLst>
                                            <p:cond delay="0"/>
                                          </p:stCondLst>
                                        </p:cTn>
                                        <p:tgtEl>
                                          <p:spTgt spid="52"/>
                                        </p:tgtEl>
                                        <p:attrNameLst>
                                          <p:attrName>style.visibility</p:attrName>
                                        </p:attrNameLst>
                                      </p:cBhvr>
                                      <p:to>
                                        <p:strVal val="visible"/>
                                      </p:to>
                                    </p:set>
                                    <p:anim calcmode="lin" valueType="num">
                                      <p:cBhvr additive="base">
                                        <p:cTn id="88" dur="500" fill="hold"/>
                                        <p:tgtEl>
                                          <p:spTgt spid="52"/>
                                        </p:tgtEl>
                                        <p:attrNameLst>
                                          <p:attrName>ppt_x</p:attrName>
                                        </p:attrNameLst>
                                      </p:cBhvr>
                                      <p:tavLst>
                                        <p:tav tm="0">
                                          <p:val>
                                            <p:strVal val="#ppt_x"/>
                                          </p:val>
                                        </p:tav>
                                        <p:tav tm="100000">
                                          <p:val>
                                            <p:strVal val="#ppt_x"/>
                                          </p:val>
                                        </p:tav>
                                      </p:tavLst>
                                    </p:anim>
                                    <p:anim calcmode="lin" valueType="num">
                                      <p:cBhvr additive="base">
                                        <p:cTn id="89" dur="500" fill="hold"/>
                                        <p:tgtEl>
                                          <p:spTgt spid="52"/>
                                        </p:tgtEl>
                                        <p:attrNameLst>
                                          <p:attrName>ppt_y</p:attrName>
                                        </p:attrNameLst>
                                      </p:cBhvr>
                                      <p:tavLst>
                                        <p:tav tm="0">
                                          <p:val>
                                            <p:strVal val="1+#ppt_h/2"/>
                                          </p:val>
                                        </p:tav>
                                        <p:tav tm="100000">
                                          <p:val>
                                            <p:strVal val="#ppt_y"/>
                                          </p:val>
                                        </p:tav>
                                      </p:tavLst>
                                    </p:anim>
                                  </p:childTnLst>
                                </p:cTn>
                              </p:par>
                            </p:childTnLst>
                          </p:cTn>
                        </p:par>
                        <p:par>
                          <p:cTn id="90" fill="hold">
                            <p:stCondLst>
                              <p:cond delay="8750"/>
                            </p:stCondLst>
                            <p:childTnLst>
                              <p:par>
                                <p:cTn id="91" presetID="2" presetClass="entr" presetSubtype="4" fill="hold" nodeType="afterEffect">
                                  <p:stCondLst>
                                    <p:cond delay="0"/>
                                  </p:stCondLst>
                                  <p:childTnLst>
                                    <p:set>
                                      <p:cBhvr>
                                        <p:cTn id="92" dur="1" fill="hold">
                                          <p:stCondLst>
                                            <p:cond delay="0"/>
                                          </p:stCondLst>
                                        </p:cTn>
                                        <p:tgtEl>
                                          <p:spTgt spid="58"/>
                                        </p:tgtEl>
                                        <p:attrNameLst>
                                          <p:attrName>style.visibility</p:attrName>
                                        </p:attrNameLst>
                                      </p:cBhvr>
                                      <p:to>
                                        <p:strVal val="visible"/>
                                      </p:to>
                                    </p:set>
                                    <p:anim calcmode="lin" valueType="num">
                                      <p:cBhvr additive="base">
                                        <p:cTn id="93" dur="500" fill="hold"/>
                                        <p:tgtEl>
                                          <p:spTgt spid="58"/>
                                        </p:tgtEl>
                                        <p:attrNameLst>
                                          <p:attrName>ppt_x</p:attrName>
                                        </p:attrNameLst>
                                      </p:cBhvr>
                                      <p:tavLst>
                                        <p:tav tm="0">
                                          <p:val>
                                            <p:strVal val="#ppt_x"/>
                                          </p:val>
                                        </p:tav>
                                        <p:tav tm="100000">
                                          <p:val>
                                            <p:strVal val="#ppt_x"/>
                                          </p:val>
                                        </p:tav>
                                      </p:tavLst>
                                    </p:anim>
                                    <p:anim calcmode="lin" valueType="num">
                                      <p:cBhvr additive="base">
                                        <p:cTn id="9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1" grpId="0"/>
      <p:bldP spid="36" grpId="0" animBg="1"/>
      <p:bldP spid="37" grpId="0" animBg="1"/>
      <p:bldP spid="38" grpId="0" animBg="1"/>
      <p:bldP spid="39" grpId="0" animBg="1"/>
      <p:bldP spid="45" grpId="0" animBg="1"/>
      <p:bldP spid="46" grpId="0" animBg="1"/>
      <p:bldP spid="47" grpId="0" animBg="1"/>
      <p:bldP spid="48" grpId="0" animBg="1"/>
      <p:bldP spid="51" grpId="0" animBg="1"/>
      <p:bldP spid="52" grpId="0" animBg="1"/>
      <p:bldP spid="59" grpId="0"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F2B8D619-E3CF-B845-99D6-E0D7AF6ABD78}"/>
              </a:ext>
            </a:extLst>
          </p:cNvPr>
          <p:cNvSpPr/>
          <p:nvPr/>
        </p:nvSpPr>
        <p:spPr>
          <a:xfrm>
            <a:off x="13408" y="886401"/>
            <a:ext cx="8559092" cy="54234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algn="ctr">
              <a:defRPr/>
            </a:pPr>
            <a:r>
              <a:rPr lang="es-ES" sz="2100" dirty="0" err="1">
                <a:solidFill>
                  <a:schemeClr val="bg1"/>
                </a:solidFill>
                <a:latin typeface="Franklin Gothic Medium Cond" panose="020B0606030402020204" pitchFamily="34" charset="0"/>
              </a:rPr>
              <a:t>Energy</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Modelling</a:t>
            </a:r>
            <a:endParaRPr lang="es-ES" sz="2100" dirty="0">
              <a:solidFill>
                <a:schemeClr val="accent4"/>
              </a:solidFill>
              <a:latin typeface="Franklin Gothic Medium Cond" panose="020B0606030402020204" pitchFamily="34" charset="0"/>
            </a:endParaRPr>
          </a:p>
        </p:txBody>
      </p:sp>
      <p:sp>
        <p:nvSpPr>
          <p:cNvPr id="3" name="Rectangle 2"/>
          <p:cNvSpPr/>
          <p:nvPr/>
        </p:nvSpPr>
        <p:spPr>
          <a:xfrm>
            <a:off x="285749" y="1771651"/>
            <a:ext cx="8606323" cy="4524315"/>
          </a:xfrm>
          <a:prstGeom prst="rect">
            <a:avLst/>
          </a:prstGeom>
        </p:spPr>
        <p:txBody>
          <a:bodyPr wrap="square">
            <a:spAutoFit/>
          </a:bodyPr>
          <a:lstStyle/>
          <a:p>
            <a:r>
              <a:rPr lang="en-US" sz="3200" dirty="0">
                <a:latin typeface="Cambria Math" panose="02040503050406030204" pitchFamily="18" charset="0"/>
                <a:ea typeface="Cambria Math" panose="02040503050406030204" pitchFamily="18" charset="0"/>
              </a:rPr>
              <a:t>There are 4 important things to consider when choosing an energy model (</a:t>
            </a:r>
            <a:r>
              <a:rPr lang="en-US" sz="3200" dirty="0" err="1">
                <a:latin typeface="Cambria Math" panose="02040503050406030204" pitchFamily="18" charset="0"/>
                <a:ea typeface="Cambria Math" panose="02040503050406030204" pitchFamily="18" charset="0"/>
              </a:rPr>
              <a:t>Beek</a:t>
            </a:r>
            <a:r>
              <a:rPr lang="en-US" sz="3200" dirty="0">
                <a:latin typeface="Cambria Math" panose="02040503050406030204" pitchFamily="18" charset="0"/>
                <a:ea typeface="Cambria Math" panose="02040503050406030204" pitchFamily="18" charset="0"/>
              </a:rPr>
              <a:t>, 1999):</a:t>
            </a:r>
          </a:p>
          <a:p>
            <a:endParaRPr lang="en-US" sz="3200" dirty="0">
              <a:latin typeface="Cambria Math" panose="02040503050406030204" pitchFamily="18" charset="0"/>
              <a:ea typeface="Cambria Math" panose="02040503050406030204" pitchFamily="18" charset="0"/>
            </a:endParaRPr>
          </a:p>
          <a:p>
            <a:pPr marL="257175" indent="-257175">
              <a:buFont typeface="+mj-lt"/>
              <a:buAutoNum type="arabicPeriod"/>
            </a:pPr>
            <a:r>
              <a:rPr lang="en-US" sz="3200" dirty="0">
                <a:latin typeface="Cambria Math" panose="02040503050406030204" pitchFamily="18" charset="0"/>
                <a:ea typeface="Cambria Math" panose="02040503050406030204" pitchFamily="18" charset="0"/>
              </a:rPr>
              <a:t>How much energy must be supplied</a:t>
            </a:r>
          </a:p>
          <a:p>
            <a:pPr marL="257175" indent="-257175">
              <a:buFont typeface="+mj-lt"/>
              <a:buAutoNum type="arabicPeriod"/>
            </a:pPr>
            <a:r>
              <a:rPr lang="en-US" sz="3200" dirty="0">
                <a:latin typeface="Cambria Math" panose="02040503050406030204" pitchFamily="18" charset="0"/>
                <a:ea typeface="Cambria Math" panose="02040503050406030204" pitchFamily="18" charset="0"/>
              </a:rPr>
              <a:t>Energy systems that are relevant for meeting energy demand</a:t>
            </a:r>
          </a:p>
          <a:p>
            <a:pPr marL="257175" indent="-257175">
              <a:buFont typeface="+mj-lt"/>
              <a:buAutoNum type="arabicPeriod"/>
            </a:pPr>
            <a:r>
              <a:rPr lang="en-US" sz="3200" dirty="0">
                <a:latin typeface="Cambria Math" panose="02040503050406030204" pitchFamily="18" charset="0"/>
                <a:ea typeface="Cambria Math" panose="02040503050406030204" pitchFamily="18" charset="0"/>
              </a:rPr>
              <a:t>The impact of using an energy system</a:t>
            </a:r>
          </a:p>
          <a:p>
            <a:pPr marL="257175" indent="-257175">
              <a:buFont typeface="+mj-lt"/>
              <a:buAutoNum type="arabicPeriod"/>
            </a:pPr>
            <a:r>
              <a:rPr lang="en-US" sz="3200" dirty="0">
                <a:latin typeface="Cambria Math" panose="02040503050406030204" pitchFamily="18" charset="0"/>
                <a:ea typeface="Cambria Math" panose="02040503050406030204" pitchFamily="18" charset="0"/>
              </a:rPr>
              <a:t>What criteria are used to assess an energy system</a:t>
            </a:r>
          </a:p>
        </p:txBody>
      </p:sp>
    </p:spTree>
    <p:extLst>
      <p:ext uri="{BB962C8B-B14F-4D97-AF65-F5344CB8AC3E}">
        <p14:creationId xmlns:p14="http://schemas.microsoft.com/office/powerpoint/2010/main" val="388298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F2B8D619-E3CF-B845-99D6-E0D7AF6ABD78}"/>
              </a:ext>
            </a:extLst>
          </p:cNvPr>
          <p:cNvSpPr/>
          <p:nvPr/>
        </p:nvSpPr>
        <p:spPr>
          <a:xfrm>
            <a:off x="13408" y="886401"/>
            <a:ext cx="8559092" cy="54234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algn="ctr">
              <a:defRPr/>
            </a:pPr>
            <a:r>
              <a:rPr lang="es-ES" sz="2100" dirty="0" err="1">
                <a:solidFill>
                  <a:schemeClr val="bg1"/>
                </a:solidFill>
                <a:latin typeface="Franklin Gothic Medium Cond" panose="020B0606030402020204" pitchFamily="34" charset="0"/>
              </a:rPr>
              <a:t>Energy</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Modelling</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Classification</a:t>
            </a:r>
            <a:endParaRPr lang="es-ES" sz="2100" dirty="0">
              <a:solidFill>
                <a:schemeClr val="accent4"/>
              </a:solidFill>
              <a:latin typeface="Franklin Gothic Medium Cond" panose="020B0606030402020204" pitchFamily="34" charset="0"/>
            </a:endParaRPr>
          </a:p>
        </p:txBody>
      </p:sp>
      <p:sp>
        <p:nvSpPr>
          <p:cNvPr id="3" name="Rectangle 2"/>
          <p:cNvSpPr/>
          <p:nvPr/>
        </p:nvSpPr>
        <p:spPr>
          <a:xfrm>
            <a:off x="4836167" y="1772816"/>
            <a:ext cx="4233187" cy="1546577"/>
          </a:xfrm>
          <a:prstGeom prst="rect">
            <a:avLst/>
          </a:prstGeom>
          <a:solidFill>
            <a:schemeClr val="accent2">
              <a:lumMod val="20000"/>
              <a:lumOff val="80000"/>
            </a:schemeClr>
          </a:solidFill>
        </p:spPr>
        <p:txBody>
          <a:bodyPr wrap="square">
            <a:spAutoFit/>
          </a:bodyPr>
          <a:lstStyle/>
          <a:p>
            <a:pPr marL="214313" indent="-214313" algn="just">
              <a:buFont typeface="Arial" panose="020B0604020202020204" pitchFamily="34" charset="0"/>
              <a:buChar char="•"/>
            </a:pPr>
            <a:r>
              <a:rPr lang="en-US" sz="1350" dirty="0">
                <a:latin typeface="Cambria Math" panose="02040503050406030204" pitchFamily="18" charset="0"/>
                <a:ea typeface="Cambria Math" panose="02040503050406030204" pitchFamily="18" charset="0"/>
              </a:rPr>
              <a:t>There are many classifications of energy models, where it can be viewed from various aspects, among others, the objectives of the model used, the type of methodology, the mathematical approach used and so forth.</a:t>
            </a:r>
          </a:p>
          <a:p>
            <a:pPr marL="214313" indent="-214313" algn="just">
              <a:buFont typeface="Arial" panose="020B0604020202020204" pitchFamily="34" charset="0"/>
              <a:buChar char="•"/>
            </a:pPr>
            <a:r>
              <a:rPr lang="en-US" sz="1350" dirty="0">
                <a:latin typeface="Cambria Math" panose="02040503050406030204" pitchFamily="18" charset="0"/>
                <a:ea typeface="Cambria Math" panose="02040503050406030204" pitchFamily="18" charset="0"/>
              </a:rPr>
              <a:t>World Bank classify the model into two big groups, market forecasting and energy economic interaction</a:t>
            </a: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08" y="1772816"/>
            <a:ext cx="4822760" cy="4245429"/>
          </a:xfrm>
          <a:prstGeom prst="rect">
            <a:avLst/>
          </a:prstGeom>
          <a:noFill/>
          <a:ln>
            <a:noFill/>
          </a:ln>
        </p:spPr>
      </p:pic>
    </p:spTree>
    <p:extLst>
      <p:ext uri="{BB962C8B-B14F-4D97-AF65-F5344CB8AC3E}">
        <p14:creationId xmlns:p14="http://schemas.microsoft.com/office/powerpoint/2010/main" val="371365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F2B8D619-E3CF-B845-99D6-E0D7AF6ABD78}"/>
              </a:ext>
            </a:extLst>
          </p:cNvPr>
          <p:cNvSpPr/>
          <p:nvPr/>
        </p:nvSpPr>
        <p:spPr>
          <a:xfrm>
            <a:off x="13408" y="886401"/>
            <a:ext cx="8559092" cy="54234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algn="ctr">
              <a:defRPr/>
            </a:pPr>
            <a:r>
              <a:rPr lang="es-ES" sz="2100" dirty="0" err="1">
                <a:solidFill>
                  <a:schemeClr val="bg1"/>
                </a:solidFill>
                <a:latin typeface="Franklin Gothic Medium Cond" panose="020B0606030402020204" pitchFamily="34" charset="0"/>
              </a:rPr>
              <a:t>Model</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for</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Energy</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Market</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Forecasting</a:t>
            </a:r>
            <a:r>
              <a:rPr lang="es-ES" sz="2100" dirty="0">
                <a:solidFill>
                  <a:schemeClr val="bg1"/>
                </a:solidFill>
                <a:latin typeface="Franklin Gothic Medium Cond" panose="020B0606030402020204" pitchFamily="34" charset="0"/>
              </a:rPr>
              <a:t> (3)-</a:t>
            </a:r>
            <a:r>
              <a:rPr lang="es-ES" sz="2100" dirty="0" err="1">
                <a:solidFill>
                  <a:schemeClr val="bg1"/>
                </a:solidFill>
                <a:latin typeface="Franklin Gothic Medium Cond" panose="020B0606030402020204" pitchFamily="34" charset="0"/>
              </a:rPr>
              <a:t>Energy</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System</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Model</a:t>
            </a:r>
            <a:r>
              <a:rPr lang="es-ES" sz="2100" dirty="0">
                <a:solidFill>
                  <a:schemeClr val="bg1"/>
                </a:solidFill>
                <a:latin typeface="Franklin Gothic Medium Cond" panose="020B0606030402020204" pitchFamily="34" charset="0"/>
              </a:rPr>
              <a:t>/NEMS</a:t>
            </a:r>
            <a:endParaRPr lang="es-ES" sz="2100" dirty="0">
              <a:solidFill>
                <a:schemeClr val="accent4"/>
              </a:solidFill>
              <a:latin typeface="Franklin Gothic Medium Cond" panose="020B0606030402020204" pitchFamily="34" charset="0"/>
            </a:endParaRPr>
          </a:p>
        </p:txBody>
      </p:sp>
      <p:sp>
        <p:nvSpPr>
          <p:cNvPr id="6" name="Rectangle 2"/>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1" name="Rectangle 5"/>
          <p:cNvSpPr>
            <a:spLocks noChangeArrowheads="1"/>
          </p:cNvSpPr>
          <p:nvPr/>
        </p:nvSpPr>
        <p:spPr bwMode="auto">
          <a:xfrm>
            <a:off x="3371850" y="4336345"/>
            <a:ext cx="100725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en-US" sz="1350"/>
          </a:p>
        </p:txBody>
      </p:sp>
      <p:sp>
        <p:nvSpPr>
          <p:cNvPr id="13" name="Rectangle 7"/>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9" name="Rectangle 11"/>
          <p:cNvSpPr>
            <a:spLocks noChangeArrowheads="1"/>
          </p:cNvSpPr>
          <p:nvPr/>
        </p:nvSpPr>
        <p:spPr bwMode="auto">
          <a:xfrm>
            <a:off x="4057651" y="4587843"/>
            <a:ext cx="138564" cy="276999"/>
          </a:xfrm>
          <a:prstGeom prst="rect">
            <a:avLst/>
          </a:prstGeom>
          <a:solidFill>
            <a:schemeClr val="accent1">
              <a:lumMod val="20000"/>
              <a:lumOff val="80000"/>
            </a:schemeClr>
          </a:solidFill>
          <a:ln>
            <a:noFill/>
          </a:ln>
          <a:effec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730" y="1680248"/>
            <a:ext cx="7035281" cy="4048748"/>
          </a:xfrm>
          <a:prstGeom prst="rect">
            <a:avLst/>
          </a:prstGeom>
          <a:noFill/>
          <a:ln>
            <a:noFill/>
          </a:ln>
        </p:spPr>
      </p:pic>
    </p:spTree>
    <p:extLst>
      <p:ext uri="{BB962C8B-B14F-4D97-AF65-F5344CB8AC3E}">
        <p14:creationId xmlns:p14="http://schemas.microsoft.com/office/powerpoint/2010/main" val="190779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F2B8D619-E3CF-B845-99D6-E0D7AF6ABD78}"/>
              </a:ext>
            </a:extLst>
          </p:cNvPr>
          <p:cNvSpPr/>
          <p:nvPr/>
        </p:nvSpPr>
        <p:spPr>
          <a:xfrm>
            <a:off x="13408" y="886401"/>
            <a:ext cx="8559092" cy="54234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algn="ctr">
              <a:defRPr/>
            </a:pPr>
            <a:r>
              <a:rPr lang="es-ES" sz="2100" dirty="0" err="1">
                <a:solidFill>
                  <a:schemeClr val="bg1"/>
                </a:solidFill>
                <a:latin typeface="Franklin Gothic Medium Cond" panose="020B0606030402020204" pitchFamily="34" charset="0"/>
              </a:rPr>
              <a:t>Model</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for</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Energy</a:t>
            </a:r>
            <a:r>
              <a:rPr lang="es-ES" sz="2100" dirty="0">
                <a:solidFill>
                  <a:schemeClr val="bg1"/>
                </a:solidFill>
                <a:latin typeface="Franklin Gothic Medium Cond" panose="020B0606030402020204" pitchFamily="34" charset="0"/>
              </a:rPr>
              <a:t> and </a:t>
            </a:r>
            <a:r>
              <a:rPr lang="es-ES" sz="2100" dirty="0" err="1">
                <a:solidFill>
                  <a:schemeClr val="bg1"/>
                </a:solidFill>
                <a:latin typeface="Franklin Gothic Medium Cond" panose="020B0606030402020204" pitchFamily="34" charset="0"/>
              </a:rPr>
              <a:t>Economic</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Interaction</a:t>
            </a:r>
            <a:r>
              <a:rPr lang="es-ES" sz="2100" dirty="0">
                <a:solidFill>
                  <a:schemeClr val="bg1"/>
                </a:solidFill>
                <a:latin typeface="Franklin Gothic Medium Cond" panose="020B0606030402020204" pitchFamily="34" charset="0"/>
              </a:rPr>
              <a:t> (1)</a:t>
            </a:r>
            <a:endParaRPr lang="es-ES" sz="2100" dirty="0">
              <a:solidFill>
                <a:schemeClr val="accent4"/>
              </a:solidFill>
              <a:latin typeface="Franklin Gothic Medium Cond" panose="020B0606030402020204" pitchFamily="34" charset="0"/>
            </a:endParaRPr>
          </a:p>
        </p:txBody>
      </p:sp>
      <p:sp>
        <p:nvSpPr>
          <p:cNvPr id="6" name="Rectangle 2"/>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1" name="Rectangle 5"/>
          <p:cNvSpPr>
            <a:spLocks noChangeArrowheads="1"/>
          </p:cNvSpPr>
          <p:nvPr/>
        </p:nvSpPr>
        <p:spPr bwMode="auto">
          <a:xfrm>
            <a:off x="3371850" y="4336345"/>
            <a:ext cx="100725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en-US" sz="1350"/>
          </a:p>
        </p:txBody>
      </p:sp>
      <p:sp>
        <p:nvSpPr>
          <p:cNvPr id="13" name="Rectangle 7"/>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9" name="Rectangle 11"/>
          <p:cNvSpPr>
            <a:spLocks noChangeArrowheads="1"/>
          </p:cNvSpPr>
          <p:nvPr/>
        </p:nvSpPr>
        <p:spPr bwMode="auto">
          <a:xfrm>
            <a:off x="4057651" y="4587843"/>
            <a:ext cx="138564" cy="276999"/>
          </a:xfrm>
          <a:prstGeom prst="rect">
            <a:avLst/>
          </a:prstGeom>
          <a:solidFill>
            <a:schemeClr val="accent1">
              <a:lumMod val="20000"/>
              <a:lumOff val="80000"/>
            </a:schemeClr>
          </a:solidFill>
          <a:ln>
            <a:noFill/>
          </a:ln>
          <a:effectLst/>
        </p:spPr>
        <p:txBody>
          <a:bodyPr vert="horz" wrap="none" lIns="68580" tIns="34290" rIns="68580" bIns="34290" numCol="1" anchor="ctr" anchorCtr="0" compatLnSpc="1">
            <a:prstTxWarp prst="textNoShape">
              <a:avLst/>
            </a:prstTxWarp>
            <a:spAutoFit/>
          </a:bodyPr>
          <a:lstStyle/>
          <a:p>
            <a:endParaRPr lang="en-US" sz="1350"/>
          </a:p>
        </p:txBody>
      </p:sp>
      <p:sp>
        <p:nvSpPr>
          <p:cNvPr id="2" name="Rectangle 1"/>
          <p:cNvSpPr/>
          <p:nvPr/>
        </p:nvSpPr>
        <p:spPr>
          <a:xfrm>
            <a:off x="457200" y="1687597"/>
            <a:ext cx="8058150" cy="4801314"/>
          </a:xfrm>
          <a:prstGeom prst="rect">
            <a:avLst/>
          </a:prstGeom>
          <a:noFill/>
        </p:spPr>
        <p:txBody>
          <a:bodyPr wrap="square">
            <a:spAutoFit/>
          </a:bodyPr>
          <a:lstStyle/>
          <a:p>
            <a:pPr marL="214313" indent="-214313" algn="just">
              <a:buFont typeface="Arial" panose="020B0604020202020204" pitchFamily="34" charset="0"/>
              <a:buChar char="•"/>
            </a:pPr>
            <a:r>
              <a:rPr lang="en-US" dirty="0">
                <a:latin typeface="Cambria Math" panose="02040503050406030204" pitchFamily="18" charset="0"/>
                <a:ea typeface="Cambria Math" panose="02040503050406030204" pitchFamily="18" charset="0"/>
              </a:rPr>
              <a:t>Each choice of energy demand and supply balance scenario has a different impact on a country's economy. Impact analysis is important to get the most appropriate scenario. An energy plan will certainly have an impact on the macroeconomic structure, the growth rate of economic sectors, inflation, the country of trade and the balance of payments. Aside from economic impact analysis, another important analysis to do is environmental impact analysis. Both types of analysis are very important in any energy project. By using models to analyze and compare quantitative simulations of various policy possibilities, it is hoped that the government can identify the "best" policies or the best combination of policies, avoid inconsistent policies, and achieve optimal trade-offs from various objectives that might conflict with each other</a:t>
            </a:r>
          </a:p>
          <a:p>
            <a:pPr algn="just"/>
            <a:endParaRPr lang="en-US" dirty="0">
              <a:latin typeface="Cambria Math" panose="02040503050406030204" pitchFamily="18" charset="0"/>
              <a:ea typeface="Cambria Math" panose="02040503050406030204" pitchFamily="18" charset="0"/>
            </a:endParaRPr>
          </a:p>
          <a:p>
            <a:pPr marL="214313" indent="-214313" algn="just">
              <a:buFont typeface="Arial" panose="020B0604020202020204" pitchFamily="34" charset="0"/>
              <a:buChar char="•"/>
            </a:pPr>
            <a:r>
              <a:rPr lang="en-US" dirty="0">
                <a:latin typeface="Cambria Math" panose="02040503050406030204" pitchFamily="18" charset="0"/>
                <a:ea typeface="Cambria Math" panose="02040503050406030204" pitchFamily="18" charset="0"/>
              </a:rPr>
              <a:t>The benefits of using a simulation model will be even greater if the model used is </a:t>
            </a:r>
            <a:r>
              <a:rPr lang="en-US" dirty="0" err="1">
                <a:latin typeface="Cambria Math" panose="02040503050406030204" pitchFamily="18" charset="0"/>
                <a:ea typeface="Cambria Math" panose="02040503050406030204" pitchFamily="18" charset="0"/>
              </a:rPr>
              <a:t>multisectoral</a:t>
            </a:r>
            <a:r>
              <a:rPr lang="en-US" dirty="0">
                <a:latin typeface="Cambria Math" panose="02040503050406030204" pitchFamily="18" charset="0"/>
                <a:ea typeface="Cambria Math" panose="02040503050406030204" pitchFamily="18" charset="0"/>
              </a:rPr>
              <a:t>, by distinguishing commodities that differ in consumption and production. This type of model is called the Economy Wide impact Model. Included in this model group are </a:t>
            </a:r>
            <a:r>
              <a:rPr lang="en-US" b="1" dirty="0">
                <a:latin typeface="Cambria Math" panose="02040503050406030204" pitchFamily="18" charset="0"/>
                <a:ea typeface="Cambria Math" panose="02040503050406030204" pitchFamily="18" charset="0"/>
              </a:rPr>
              <a:t>the input-output model, the Social Accounting Matrix (SAM) model and the Computable General Equilibrium (CGE) model.</a:t>
            </a:r>
            <a:r>
              <a:rPr lang="en-US"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176436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F2B8D619-E3CF-B845-99D6-E0D7AF6ABD78}"/>
              </a:ext>
            </a:extLst>
          </p:cNvPr>
          <p:cNvSpPr/>
          <p:nvPr/>
        </p:nvSpPr>
        <p:spPr>
          <a:xfrm>
            <a:off x="13408" y="886401"/>
            <a:ext cx="8559092" cy="54234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algn="ctr">
              <a:defRPr/>
            </a:pPr>
            <a:r>
              <a:rPr lang="es-ES" sz="2100" dirty="0" err="1">
                <a:solidFill>
                  <a:schemeClr val="bg1"/>
                </a:solidFill>
                <a:latin typeface="Franklin Gothic Medium Cond" panose="020B0606030402020204" pitchFamily="34" charset="0"/>
              </a:rPr>
              <a:t>What</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is</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Energy</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Economics</a:t>
            </a:r>
            <a:r>
              <a:rPr lang="es-ES" sz="2100" dirty="0">
                <a:solidFill>
                  <a:schemeClr val="bg1"/>
                </a:solidFill>
                <a:latin typeface="Franklin Gothic Medium Cond" panose="020B0606030402020204" pitchFamily="34" charset="0"/>
              </a:rPr>
              <a:t>?</a:t>
            </a:r>
            <a:endParaRPr lang="es-ES" sz="2100" dirty="0">
              <a:solidFill>
                <a:schemeClr val="accent4"/>
              </a:solidFill>
              <a:latin typeface="Franklin Gothic Medium Cond" panose="020B0606030402020204" pitchFamily="34" charset="0"/>
            </a:endParaRPr>
          </a:p>
        </p:txBody>
      </p:sp>
      <p:sp>
        <p:nvSpPr>
          <p:cNvPr id="3" name="Content Placeholder 2"/>
          <p:cNvSpPr>
            <a:spLocks noGrp="1"/>
          </p:cNvSpPr>
          <p:nvPr>
            <p:ph idx="1"/>
          </p:nvPr>
        </p:nvSpPr>
        <p:spPr>
          <a:xfrm>
            <a:off x="171450" y="1543050"/>
            <a:ext cx="8401050" cy="3844529"/>
          </a:xfrm>
        </p:spPr>
        <p:txBody>
          <a:bodyPr/>
          <a:lstStyle/>
          <a:p>
            <a:pPr marL="0" indent="0" algn="just">
              <a:buNone/>
            </a:pPr>
            <a:endParaRPr lang="en-US" dirty="0"/>
          </a:p>
          <a:p>
            <a:pPr marL="0" indent="0" algn="just">
              <a:buNone/>
            </a:pPr>
            <a:endParaRPr lang="en-US" dirty="0"/>
          </a:p>
          <a:p>
            <a:pPr marL="0" indent="0" algn="just">
              <a:buNone/>
            </a:pPr>
            <a:r>
              <a:rPr lang="en-US" dirty="0"/>
              <a:t>“Energy economics or more precisely the economics of energy is a branch of applied economics where economic principles and tools are applied to ‘‘ask the right questions’’ (Stevens 2000), and to </a:t>
            </a:r>
            <a:r>
              <a:rPr lang="en-US" dirty="0" err="1"/>
              <a:t>analyse</a:t>
            </a:r>
            <a:r>
              <a:rPr lang="en-US" dirty="0"/>
              <a:t> them logically and systematically to develop a well-informed understanding of the issues”</a:t>
            </a:r>
          </a:p>
        </p:txBody>
      </p:sp>
    </p:spTree>
    <p:extLst>
      <p:ext uri="{BB962C8B-B14F-4D97-AF65-F5344CB8AC3E}">
        <p14:creationId xmlns:p14="http://schemas.microsoft.com/office/powerpoint/2010/main" val="1294874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F2B8D619-E3CF-B845-99D6-E0D7AF6ABD78}"/>
              </a:ext>
            </a:extLst>
          </p:cNvPr>
          <p:cNvSpPr/>
          <p:nvPr/>
        </p:nvSpPr>
        <p:spPr>
          <a:xfrm>
            <a:off x="13408" y="886401"/>
            <a:ext cx="8559092" cy="54234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algn="ctr">
              <a:defRPr/>
            </a:pPr>
            <a:r>
              <a:rPr lang="es-ES" sz="2100" dirty="0" err="1">
                <a:solidFill>
                  <a:schemeClr val="bg1"/>
                </a:solidFill>
                <a:latin typeface="Franklin Gothic Medium Cond" panose="020B0606030402020204" pitchFamily="34" charset="0"/>
              </a:rPr>
              <a:t>Energy</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Scarcity</a:t>
            </a:r>
            <a:endParaRPr lang="es-ES" sz="2100" dirty="0">
              <a:solidFill>
                <a:schemeClr val="accent4"/>
              </a:solidFill>
              <a:latin typeface="Franklin Gothic Medium Cond" panose="020B0606030402020204" pitchFamily="34" charset="0"/>
            </a:endParaRPr>
          </a:p>
        </p:txBody>
      </p:sp>
      <p:sp>
        <p:nvSpPr>
          <p:cNvPr id="3" name="Content Placeholder 2"/>
          <p:cNvSpPr>
            <a:spLocks noGrp="1"/>
          </p:cNvSpPr>
          <p:nvPr>
            <p:ph idx="1"/>
          </p:nvPr>
        </p:nvSpPr>
        <p:spPr>
          <a:xfrm>
            <a:off x="171450" y="1543050"/>
            <a:ext cx="8401050" cy="1885950"/>
          </a:xfrm>
        </p:spPr>
        <p:txBody>
          <a:bodyPr>
            <a:normAutofit fontScale="92500" lnSpcReduction="20000"/>
          </a:bodyPr>
          <a:lstStyle/>
          <a:p>
            <a:pPr marL="0" indent="0" algn="just">
              <a:buNone/>
            </a:pPr>
            <a:r>
              <a:rPr lang="en-US" dirty="0">
                <a:latin typeface="Cambria Math" panose="02040503050406030204" pitchFamily="18" charset="0"/>
                <a:ea typeface="Cambria Math" panose="02040503050406030204" pitchFamily="18" charset="0"/>
              </a:rPr>
              <a:t>There are three indicators that can be used to show the scarcity of energy resources, :</a:t>
            </a:r>
          </a:p>
          <a:p>
            <a:pPr algn="just"/>
            <a:r>
              <a:rPr lang="en-US" dirty="0">
                <a:latin typeface="Cambria Math" panose="02040503050406030204" pitchFamily="18" charset="0"/>
                <a:ea typeface="Cambria Math" panose="02040503050406030204" pitchFamily="18" charset="0"/>
              </a:rPr>
              <a:t>Engineering </a:t>
            </a:r>
          </a:p>
          <a:p>
            <a:pPr algn="just"/>
            <a:r>
              <a:rPr lang="en-US" dirty="0">
                <a:latin typeface="Cambria Math" panose="02040503050406030204" pitchFamily="18" charset="0"/>
                <a:ea typeface="Cambria Math" panose="02040503050406030204" pitchFamily="18" charset="0"/>
              </a:rPr>
              <a:t>Economics</a:t>
            </a:r>
          </a:p>
          <a:p>
            <a:pPr algn="just"/>
            <a:r>
              <a:rPr lang="en-US" dirty="0">
                <a:latin typeface="Cambria Math" panose="02040503050406030204" pitchFamily="18" charset="0"/>
                <a:ea typeface="Cambria Math" panose="02040503050406030204" pitchFamily="18" charset="0"/>
              </a:rPr>
              <a:t>Technological change</a:t>
            </a:r>
          </a:p>
        </p:txBody>
      </p:sp>
      <p:sp>
        <p:nvSpPr>
          <p:cNvPr id="4" name="Content Placeholder 2"/>
          <p:cNvSpPr txBox="1">
            <a:spLocks/>
          </p:cNvSpPr>
          <p:nvPr/>
        </p:nvSpPr>
        <p:spPr>
          <a:xfrm>
            <a:off x="228600" y="3543300"/>
            <a:ext cx="8401050" cy="1257300"/>
          </a:xfrm>
          <a:prstGeom prst="rect">
            <a:avLst/>
          </a:prstGeom>
          <a:solidFill>
            <a:schemeClr val="accent1">
              <a:lumMod val="20000"/>
              <a:lumOff val="80000"/>
            </a:schemeClr>
          </a:solidFill>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Cond" panose="020B06060304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Cond" panose="020B06060304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Cond" panose="020B06060304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Cond" panose="020B06060304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Cond" panose="020B06060304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100" dirty="0">
                <a:latin typeface="Cambria Math" panose="02040503050406030204" pitchFamily="18" charset="0"/>
                <a:ea typeface="Cambria Math" panose="02040503050406030204" pitchFamily="18" charset="0"/>
              </a:rPr>
              <a:t>Energy economics is about allocating Scarce Resource, thus the </a:t>
            </a:r>
            <a:r>
              <a:rPr lang="en-US" sz="2100" b="1" dirty="0">
                <a:latin typeface="Cambria Math" panose="02040503050406030204" pitchFamily="18" charset="0"/>
                <a:ea typeface="Cambria Math" panose="02040503050406030204" pitchFamily="18" charset="0"/>
              </a:rPr>
              <a:t>microeconomic</a:t>
            </a:r>
            <a:r>
              <a:rPr lang="en-US" sz="2100" dirty="0">
                <a:latin typeface="Cambria Math" panose="02040503050406030204" pitchFamily="18" charset="0"/>
                <a:ea typeface="Cambria Math" panose="02040503050406030204" pitchFamily="18" charset="0"/>
              </a:rPr>
              <a:t> concerns of </a:t>
            </a:r>
            <a:r>
              <a:rPr lang="en-US" sz="2100" b="1" dirty="0">
                <a:latin typeface="Cambria Math" panose="02040503050406030204" pitchFamily="18" charset="0"/>
                <a:ea typeface="Cambria Math" panose="02040503050406030204" pitchFamily="18" charset="0"/>
              </a:rPr>
              <a:t>energy supply and demand </a:t>
            </a:r>
            <a:r>
              <a:rPr lang="en-US" sz="2100" dirty="0">
                <a:latin typeface="Cambria Math" panose="02040503050406030204" pitchFamily="18" charset="0"/>
                <a:ea typeface="Cambria Math" panose="02040503050406030204" pitchFamily="18" charset="0"/>
              </a:rPr>
              <a:t>and the </a:t>
            </a:r>
            <a:r>
              <a:rPr lang="en-US" sz="2100" b="1" dirty="0">
                <a:latin typeface="Cambria Math" panose="02040503050406030204" pitchFamily="18" charset="0"/>
                <a:ea typeface="Cambria Math" panose="02040503050406030204" pitchFamily="18" charset="0"/>
              </a:rPr>
              <a:t>macro-economic</a:t>
            </a:r>
            <a:r>
              <a:rPr lang="en-US" sz="2100" dirty="0">
                <a:latin typeface="Cambria Math" panose="02040503050406030204" pitchFamily="18" charset="0"/>
                <a:ea typeface="Cambria Math" panose="02040503050406030204" pitchFamily="18" charset="0"/>
              </a:rPr>
              <a:t> concerns of </a:t>
            </a:r>
            <a:r>
              <a:rPr lang="en-US" sz="2100" b="1" dirty="0">
                <a:latin typeface="Cambria Math" panose="02040503050406030204" pitchFamily="18" charset="0"/>
                <a:ea typeface="Cambria Math" panose="02040503050406030204" pitchFamily="18" charset="0"/>
              </a:rPr>
              <a:t>investment, financing and economic linkages with the rest of the economy</a:t>
            </a:r>
            <a:r>
              <a:rPr lang="en-US" sz="2100" dirty="0">
                <a:latin typeface="Cambria Math" panose="02040503050406030204" pitchFamily="18" charset="0"/>
                <a:ea typeface="Cambria Math" panose="02040503050406030204" pitchFamily="18" charset="0"/>
              </a:rPr>
              <a:t> form an essential part of the subject.</a:t>
            </a:r>
          </a:p>
        </p:txBody>
      </p:sp>
    </p:spTree>
    <p:extLst>
      <p:ext uri="{BB962C8B-B14F-4D97-AF65-F5344CB8AC3E}">
        <p14:creationId xmlns:p14="http://schemas.microsoft.com/office/powerpoint/2010/main" val="2642588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F2B8D619-E3CF-B845-99D6-E0D7AF6ABD78}"/>
              </a:ext>
            </a:extLst>
          </p:cNvPr>
          <p:cNvSpPr/>
          <p:nvPr/>
        </p:nvSpPr>
        <p:spPr>
          <a:xfrm>
            <a:off x="13408" y="886401"/>
            <a:ext cx="8559092" cy="54234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algn="ctr">
              <a:defRPr/>
            </a:pPr>
            <a:r>
              <a:rPr lang="es-ES" sz="2100" dirty="0" err="1">
                <a:solidFill>
                  <a:schemeClr val="bg1"/>
                </a:solidFill>
                <a:latin typeface="Franklin Gothic Medium Cond" panose="020B0606030402020204" pitchFamily="34" charset="0"/>
              </a:rPr>
              <a:t>The</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Relation</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Between</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Energy</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Economic</a:t>
            </a:r>
            <a:r>
              <a:rPr lang="es-ES" sz="2100" dirty="0">
                <a:solidFill>
                  <a:schemeClr val="bg1"/>
                </a:solidFill>
                <a:latin typeface="Franklin Gothic Medium Cond" panose="020B0606030402020204" pitchFamily="34" charset="0"/>
              </a:rPr>
              <a:t> and </a:t>
            </a:r>
            <a:r>
              <a:rPr lang="es-ES" sz="2100" dirty="0" err="1">
                <a:solidFill>
                  <a:schemeClr val="bg1"/>
                </a:solidFill>
                <a:latin typeface="Franklin Gothic Medium Cond" panose="020B0606030402020204" pitchFamily="34" charset="0"/>
              </a:rPr>
              <a:t>Economics</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Dicipline</a:t>
            </a:r>
            <a:endParaRPr lang="es-ES" sz="2100" dirty="0">
              <a:solidFill>
                <a:schemeClr val="accent4"/>
              </a:solidFill>
              <a:latin typeface="Franklin Gothic Medium Cond" panose="020B0606030402020204" pitchFamily="34" charset="0"/>
            </a:endParaRPr>
          </a:p>
        </p:txBody>
      </p:sp>
      <p:pic>
        <p:nvPicPr>
          <p:cNvPr id="2" name="Picture 1"/>
          <p:cNvPicPr>
            <a:picLocks noChangeAspect="1"/>
          </p:cNvPicPr>
          <p:nvPr/>
        </p:nvPicPr>
        <p:blipFill>
          <a:blip r:embed="rId3"/>
          <a:stretch>
            <a:fillRect/>
          </a:stretch>
        </p:blipFill>
        <p:spPr>
          <a:xfrm>
            <a:off x="960663" y="1602920"/>
            <a:ext cx="7250275" cy="5332847"/>
          </a:xfrm>
          <a:prstGeom prst="rect">
            <a:avLst/>
          </a:prstGeom>
        </p:spPr>
      </p:pic>
    </p:spTree>
    <p:extLst>
      <p:ext uri="{BB962C8B-B14F-4D97-AF65-F5344CB8AC3E}">
        <p14:creationId xmlns:p14="http://schemas.microsoft.com/office/powerpoint/2010/main" val="3756193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F2B8D619-E3CF-B845-99D6-E0D7AF6ABD78}"/>
              </a:ext>
            </a:extLst>
          </p:cNvPr>
          <p:cNvSpPr/>
          <p:nvPr/>
        </p:nvSpPr>
        <p:spPr>
          <a:xfrm>
            <a:off x="13408" y="886401"/>
            <a:ext cx="8559092" cy="54234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algn="ctr">
              <a:defRPr/>
            </a:pPr>
            <a:r>
              <a:rPr lang="es-ES" sz="2100" dirty="0" err="1">
                <a:solidFill>
                  <a:schemeClr val="bg1"/>
                </a:solidFill>
                <a:latin typeface="Franklin Gothic Medium Cond" panose="020B0606030402020204" pitchFamily="34" charset="0"/>
              </a:rPr>
              <a:t>Energy</a:t>
            </a:r>
            <a:r>
              <a:rPr lang="es-ES" sz="2100" dirty="0">
                <a:solidFill>
                  <a:schemeClr val="bg1"/>
                </a:solidFill>
                <a:latin typeface="Franklin Gothic Medium Cond" panose="020B0606030402020204" pitchFamily="34" charset="0"/>
              </a:rPr>
              <a:t> and </a:t>
            </a:r>
            <a:r>
              <a:rPr lang="es-ES" sz="2100" dirty="0" err="1">
                <a:solidFill>
                  <a:schemeClr val="bg1"/>
                </a:solidFill>
                <a:latin typeface="Franklin Gothic Medium Cond" panose="020B0606030402020204" pitchFamily="34" charset="0"/>
              </a:rPr>
              <a:t>Economic</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Development</a:t>
            </a:r>
            <a:r>
              <a:rPr lang="es-ES" sz="2100" dirty="0">
                <a:solidFill>
                  <a:schemeClr val="bg1"/>
                </a:solidFill>
                <a:latin typeface="Franklin Gothic Medium Cond" panose="020B0606030402020204" pitchFamily="34" charset="0"/>
              </a:rPr>
              <a:t> </a:t>
            </a:r>
            <a:endParaRPr lang="es-ES" sz="2100" dirty="0">
              <a:solidFill>
                <a:schemeClr val="accent4"/>
              </a:solidFill>
              <a:latin typeface="Franklin Gothic Medium Cond" panose="020B0606030402020204" pitchFamily="34" charset="0"/>
            </a:endParaRPr>
          </a:p>
        </p:txBody>
      </p:sp>
      <p:sp>
        <p:nvSpPr>
          <p:cNvPr id="2" name="Rectangle 2"/>
          <p:cNvSpPr>
            <a:spLocks noChangeArrowheads="1"/>
          </p:cNvSpPr>
          <p:nvPr/>
        </p:nvSpPr>
        <p:spPr bwMode="auto">
          <a:xfrm>
            <a:off x="1143001" y="38048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3" name="Rectangle 2"/>
          <p:cNvSpPr>
            <a:spLocks noChangeArrowheads="1"/>
          </p:cNvSpPr>
          <p:nvPr/>
        </p:nvSpPr>
        <p:spPr bwMode="auto">
          <a:xfrm>
            <a:off x="1186682" y="387910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4" name="Rectangle 6"/>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3" name="Rectangle 176"/>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5" name="Picture 14"/>
          <p:cNvPicPr/>
          <p:nvPr/>
        </p:nvPicPr>
        <p:blipFill>
          <a:blip r:embed="rId3">
            <a:extLst>
              <a:ext uri="{28A0092B-C50C-407E-A947-70E740481C1C}">
                <a14:useLocalDpi xmlns:a14="http://schemas.microsoft.com/office/drawing/2010/main" val="0"/>
              </a:ext>
            </a:extLst>
          </a:blip>
          <a:srcRect/>
          <a:stretch>
            <a:fillRect/>
          </a:stretch>
        </p:blipFill>
        <p:spPr bwMode="auto">
          <a:xfrm>
            <a:off x="138564" y="1706335"/>
            <a:ext cx="4600803" cy="3677427"/>
          </a:xfrm>
          <a:prstGeom prst="rect">
            <a:avLst/>
          </a:prstGeom>
          <a:noFill/>
          <a:ln>
            <a:noFill/>
          </a:ln>
        </p:spPr>
      </p:pic>
      <p:sp>
        <p:nvSpPr>
          <p:cNvPr id="16" name="Content Placeholder 2"/>
          <p:cNvSpPr>
            <a:spLocks noGrp="1"/>
          </p:cNvSpPr>
          <p:nvPr>
            <p:ph idx="1"/>
          </p:nvPr>
        </p:nvSpPr>
        <p:spPr>
          <a:xfrm>
            <a:off x="4783048" y="1706334"/>
            <a:ext cx="4360951" cy="3677427"/>
          </a:xfrm>
          <a:solidFill>
            <a:schemeClr val="accent3">
              <a:lumMod val="20000"/>
              <a:lumOff val="80000"/>
            </a:schemeClr>
          </a:solidFill>
        </p:spPr>
        <p:txBody>
          <a:bodyPr>
            <a:noAutofit/>
          </a:bodyPr>
          <a:lstStyle/>
          <a:p>
            <a:pPr algn="just">
              <a:lnSpc>
                <a:spcPct val="100000"/>
              </a:lnSpc>
              <a:spcBef>
                <a:spcPts val="0"/>
              </a:spcBef>
            </a:pPr>
            <a:r>
              <a:rPr lang="en-US" sz="1200" b="1" dirty="0">
                <a:latin typeface="Cambria Math" panose="02040503050406030204" pitchFamily="18" charset="0"/>
                <a:ea typeface="Cambria Math" panose="02040503050406030204" pitchFamily="18" charset="0"/>
              </a:rPr>
              <a:t>Forward Linkage</a:t>
            </a:r>
          </a:p>
          <a:p>
            <a:pPr marL="171450" lvl="1" indent="0" algn="just">
              <a:lnSpc>
                <a:spcPct val="100000"/>
              </a:lnSpc>
              <a:spcBef>
                <a:spcPts val="0"/>
              </a:spcBef>
              <a:buNone/>
            </a:pPr>
            <a:r>
              <a:rPr lang="en-US" sz="1200" dirty="0">
                <a:latin typeface="Cambria Math" panose="02040503050406030204" pitchFamily="18" charset="0"/>
                <a:ea typeface="Cambria Math" panose="02040503050406030204" pitchFamily="18" charset="0"/>
              </a:rPr>
              <a:t>Energy supplies, investments and prices are determined which will be the basis for the estimated investment needed, foreign loans and imported energy requirements</a:t>
            </a:r>
          </a:p>
          <a:p>
            <a:pPr marL="171450" lvl="1" indent="0" algn="just">
              <a:lnSpc>
                <a:spcPct val="100000"/>
              </a:lnSpc>
              <a:spcBef>
                <a:spcPts val="0"/>
              </a:spcBef>
              <a:buNone/>
            </a:pPr>
            <a:endParaRPr lang="en-US" sz="1200" dirty="0">
              <a:latin typeface="Cambria Math" panose="02040503050406030204" pitchFamily="18" charset="0"/>
              <a:ea typeface="Cambria Math" panose="02040503050406030204" pitchFamily="18" charset="0"/>
            </a:endParaRPr>
          </a:p>
          <a:p>
            <a:pPr marL="171450" lvl="1" algn="just">
              <a:lnSpc>
                <a:spcPct val="100000"/>
              </a:lnSpc>
              <a:spcBef>
                <a:spcPts val="0"/>
              </a:spcBef>
            </a:pPr>
            <a:r>
              <a:rPr lang="en-US" sz="1200" b="1" dirty="0">
                <a:latin typeface="Cambria Math" panose="02040503050406030204" pitchFamily="18" charset="0"/>
                <a:ea typeface="Cambria Math" panose="02040503050406030204" pitchFamily="18" charset="0"/>
              </a:rPr>
              <a:t>Backward Linkage</a:t>
            </a:r>
          </a:p>
          <a:p>
            <a:pPr indent="0" algn="just">
              <a:lnSpc>
                <a:spcPct val="100000"/>
              </a:lnSpc>
              <a:spcBef>
                <a:spcPts val="0"/>
              </a:spcBef>
              <a:buNone/>
            </a:pPr>
            <a:r>
              <a:rPr lang="en-US" sz="1200" dirty="0">
                <a:latin typeface="Cambria Math" panose="02040503050406030204" pitchFamily="18" charset="0"/>
                <a:ea typeface="Cambria Math" panose="02040503050406030204" pitchFamily="18" charset="0"/>
              </a:rPr>
              <a:t>The impact of energy sector </a:t>
            </a:r>
          </a:p>
          <a:p>
            <a:pPr algn="just">
              <a:lnSpc>
                <a:spcPct val="100000"/>
              </a:lnSpc>
              <a:spcBef>
                <a:spcPts val="0"/>
              </a:spcBef>
            </a:pPr>
            <a:endParaRPr lang="en-US" sz="1200" b="1" dirty="0">
              <a:latin typeface="Cambria Math" panose="02040503050406030204" pitchFamily="18" charset="0"/>
              <a:ea typeface="Cambria Math" panose="02040503050406030204" pitchFamily="18" charset="0"/>
            </a:endParaRPr>
          </a:p>
          <a:p>
            <a:pPr algn="just">
              <a:lnSpc>
                <a:spcPct val="100000"/>
              </a:lnSpc>
              <a:spcBef>
                <a:spcPts val="0"/>
              </a:spcBef>
            </a:pPr>
            <a:r>
              <a:rPr lang="en-US" sz="1200" b="1" dirty="0">
                <a:latin typeface="Cambria Math" panose="02040503050406030204" pitchFamily="18" charset="0"/>
                <a:ea typeface="Cambria Math" panose="02040503050406030204" pitchFamily="18" charset="0"/>
              </a:rPr>
              <a:t>Micro level</a:t>
            </a:r>
          </a:p>
          <a:p>
            <a:pPr indent="0" algn="just">
              <a:lnSpc>
                <a:spcPct val="100000"/>
              </a:lnSpc>
              <a:spcBef>
                <a:spcPts val="0"/>
              </a:spcBef>
              <a:buNone/>
            </a:pPr>
            <a:r>
              <a:rPr lang="en-US" sz="1200" dirty="0">
                <a:latin typeface="Cambria Math" panose="02040503050406030204" pitchFamily="18" charset="0"/>
                <a:ea typeface="Cambria Math" panose="02040503050406030204" pitchFamily="18" charset="0"/>
              </a:rPr>
              <a:t>It considers evaluations of energy supply, modeling and planning, risk management, project implementation, and also detailed evaluations of energy demand, modeling and management, pricing and non-price related policy tools.</a:t>
            </a:r>
          </a:p>
          <a:p>
            <a:pPr algn="just">
              <a:lnSpc>
                <a:spcPct val="100000"/>
              </a:lnSpc>
              <a:spcBef>
                <a:spcPts val="0"/>
              </a:spcBef>
            </a:pPr>
            <a:endParaRPr lang="en-US" sz="12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086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F2B8D619-E3CF-B845-99D6-E0D7AF6ABD78}"/>
              </a:ext>
            </a:extLst>
          </p:cNvPr>
          <p:cNvSpPr/>
          <p:nvPr/>
        </p:nvSpPr>
        <p:spPr>
          <a:xfrm>
            <a:off x="13408" y="886401"/>
            <a:ext cx="8559092" cy="542349"/>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p:spPr>
        <p:txBody>
          <a:bodyPr wrap="square" lIns="0" tIns="0" rIns="0" bIns="0" rtlCol="0" anchor="ctr"/>
          <a:lstStyle/>
          <a:p>
            <a:pPr algn="ctr">
              <a:defRPr/>
            </a:pPr>
            <a:r>
              <a:rPr lang="es-ES" sz="2100" dirty="0" err="1">
                <a:solidFill>
                  <a:schemeClr val="bg1"/>
                </a:solidFill>
                <a:latin typeface="Franklin Gothic Medium Cond" panose="020B0606030402020204" pitchFamily="34" charset="0"/>
              </a:rPr>
              <a:t>Technological</a:t>
            </a:r>
            <a:r>
              <a:rPr lang="es-ES" sz="2100" dirty="0">
                <a:solidFill>
                  <a:schemeClr val="bg1"/>
                </a:solidFill>
                <a:latin typeface="Franklin Gothic Medium Cond" panose="020B0606030402020204" pitchFamily="34" charset="0"/>
              </a:rPr>
              <a:t> </a:t>
            </a:r>
            <a:r>
              <a:rPr lang="es-ES" sz="2100" dirty="0" err="1">
                <a:solidFill>
                  <a:schemeClr val="bg1"/>
                </a:solidFill>
                <a:latin typeface="Franklin Gothic Medium Cond" panose="020B0606030402020204" pitchFamily="34" charset="0"/>
              </a:rPr>
              <a:t>Change</a:t>
            </a:r>
            <a:r>
              <a:rPr lang="es-ES" sz="2100" dirty="0">
                <a:solidFill>
                  <a:schemeClr val="bg1"/>
                </a:solidFill>
                <a:latin typeface="Franklin Gothic Medium Cond" panose="020B0606030402020204" pitchFamily="34" charset="0"/>
              </a:rPr>
              <a:t> </a:t>
            </a:r>
            <a:endParaRPr lang="es-ES" sz="2100" dirty="0">
              <a:solidFill>
                <a:schemeClr val="accent4"/>
              </a:solidFill>
              <a:latin typeface="Franklin Gothic Medium Cond" panose="020B0606030402020204" pitchFamily="34" charset="0"/>
            </a:endParaRPr>
          </a:p>
        </p:txBody>
      </p:sp>
      <p:pic>
        <p:nvPicPr>
          <p:cNvPr id="2" name="Picture 1"/>
          <p:cNvPicPr>
            <a:picLocks noChangeAspect="1"/>
          </p:cNvPicPr>
          <p:nvPr/>
        </p:nvPicPr>
        <p:blipFill>
          <a:blip r:embed="rId3"/>
          <a:stretch>
            <a:fillRect/>
          </a:stretch>
        </p:blipFill>
        <p:spPr>
          <a:xfrm>
            <a:off x="171451" y="1828800"/>
            <a:ext cx="8612789" cy="3257550"/>
          </a:xfrm>
          <a:prstGeom prst="rect">
            <a:avLst/>
          </a:prstGeom>
        </p:spPr>
      </p:pic>
    </p:spTree>
    <p:extLst>
      <p:ext uri="{BB962C8B-B14F-4D97-AF65-F5344CB8AC3E}">
        <p14:creationId xmlns:p14="http://schemas.microsoft.com/office/powerpoint/2010/main" val="128419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97578"/>
            <a:ext cx="4319451" cy="95794"/>
          </a:xfrm>
          <a:prstGeom prst="rect">
            <a:avLst/>
          </a:prstGeom>
          <a:solidFill>
            <a:srgbClr val="FFD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20072"/>
            <a:ext cx="2310938" cy="537928"/>
          </a:xfrm>
          <a:prstGeom prst="rect">
            <a:avLst/>
          </a:prstGeom>
        </p:spPr>
      </p:pic>
      <p:sp>
        <p:nvSpPr>
          <p:cNvPr id="4" name="Rectangle 3"/>
          <p:cNvSpPr/>
          <p:nvPr/>
        </p:nvSpPr>
        <p:spPr>
          <a:xfrm>
            <a:off x="768220" y="2063025"/>
            <a:ext cx="7274768" cy="1626407"/>
          </a:xfrm>
          <a:prstGeom prst="rect">
            <a:avLst/>
          </a:prstGeom>
        </p:spPr>
        <p:txBody>
          <a:bodyPr wrap="square">
            <a:spAutoFit/>
          </a:bodyPr>
          <a:lstStyle/>
          <a:p>
            <a:r>
              <a:rPr lang="pt-BR" sz="3323" b="1" dirty="0">
                <a:latin typeface="Calibri" pitchFamily="34" charset="0"/>
              </a:rPr>
              <a:t>Permasalahan Energi</a:t>
            </a:r>
          </a:p>
          <a:p>
            <a:r>
              <a:rPr lang="pt-BR" sz="3323" b="1" dirty="0">
                <a:latin typeface="Calibri" pitchFamily="34" charset="0"/>
              </a:rPr>
              <a:t>Tujuan, Sasaran &amp; Arah KEN</a:t>
            </a:r>
          </a:p>
          <a:p>
            <a:endParaRPr lang="en-US" sz="3323" b="1" dirty="0">
              <a:latin typeface="Calibri" pitchFamily="34" charset="0"/>
            </a:endParaRPr>
          </a:p>
        </p:txBody>
      </p:sp>
      <p:sp>
        <p:nvSpPr>
          <p:cNvPr id="6" name="Rectangle 5"/>
          <p:cNvSpPr/>
          <p:nvPr/>
        </p:nvSpPr>
        <p:spPr>
          <a:xfrm>
            <a:off x="768220" y="647882"/>
            <a:ext cx="6181521" cy="603691"/>
          </a:xfrm>
          <a:prstGeom prst="rect">
            <a:avLst/>
          </a:prstGeom>
        </p:spPr>
        <p:txBody>
          <a:bodyPr wrap="square">
            <a:spAutoFit/>
          </a:bodyPr>
          <a:lstStyle/>
          <a:p>
            <a:r>
              <a:rPr lang="pt-BR" sz="3323" b="1" dirty="0">
                <a:latin typeface="Calibri" pitchFamily="34" charset="0"/>
              </a:rPr>
              <a:t>Kebijakan Energi Nasional (KEN)</a:t>
            </a:r>
            <a:endParaRPr lang="en-US" sz="3323" b="1" dirty="0">
              <a:latin typeface="Calibri" pitchFamily="34" charset="0"/>
            </a:endParaRPr>
          </a:p>
        </p:txBody>
      </p:sp>
    </p:spTree>
    <p:extLst>
      <p:ext uri="{BB962C8B-B14F-4D97-AF65-F5344CB8AC3E}">
        <p14:creationId xmlns:p14="http://schemas.microsoft.com/office/powerpoint/2010/main" val="194007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p:nvPr/>
        </p:nvGrpSpPr>
        <p:grpSpPr>
          <a:xfrm>
            <a:off x="466834" y="1186946"/>
            <a:ext cx="5407307" cy="369912"/>
            <a:chOff x="161920" y="1247779"/>
            <a:chExt cx="5857916" cy="404028"/>
          </a:xfrm>
        </p:grpSpPr>
        <p:sp>
          <p:nvSpPr>
            <p:cNvPr id="5" name="TextBox 4"/>
            <p:cNvSpPr txBox="1"/>
            <p:nvPr/>
          </p:nvSpPr>
          <p:spPr>
            <a:xfrm>
              <a:off x="161920" y="1271593"/>
              <a:ext cx="432757" cy="380214"/>
            </a:xfrm>
            <a:prstGeom prst="rect">
              <a:avLst/>
            </a:prstGeom>
            <a:noFill/>
          </p:spPr>
          <p:txBody>
            <a:bodyPr wrap="none" rtlCol="0">
              <a:spAutoFit/>
            </a:bodyPr>
            <a:lstStyle/>
            <a:p>
              <a:r>
                <a:rPr lang="en-US" sz="1662" b="1" dirty="0"/>
                <a:t>01</a:t>
              </a:r>
            </a:p>
          </p:txBody>
        </p:sp>
        <p:sp>
          <p:nvSpPr>
            <p:cNvPr id="12" name="Rectangle 11"/>
            <p:cNvSpPr/>
            <p:nvPr/>
          </p:nvSpPr>
          <p:spPr>
            <a:xfrm>
              <a:off x="552442" y="1247779"/>
              <a:ext cx="5467394" cy="380214"/>
            </a:xfrm>
            <a:prstGeom prst="rect">
              <a:avLst/>
            </a:prstGeom>
          </p:spPr>
          <p:txBody>
            <a:bodyPr wrap="square">
              <a:spAutoFit/>
            </a:bodyPr>
            <a:lstStyle/>
            <a:p>
              <a:r>
                <a:rPr lang="id-ID" sz="1662" b="1" dirty="0">
                  <a:latin typeface="Calibri" panose="020F0502020204030204" pitchFamily="34" charset="0"/>
                </a:rPr>
                <a:t>penggunaan energi belum efisien</a:t>
              </a:r>
              <a:endParaRPr lang="en-US" sz="1662" b="1" dirty="0">
                <a:latin typeface="Calibri" panose="020F0502020204030204" pitchFamily="34" charset="0"/>
              </a:endParaRPr>
            </a:p>
          </p:txBody>
        </p:sp>
      </p:grpSp>
      <p:grpSp>
        <p:nvGrpSpPr>
          <p:cNvPr id="6" name="Group 45"/>
          <p:cNvGrpSpPr/>
          <p:nvPr/>
        </p:nvGrpSpPr>
        <p:grpSpPr>
          <a:xfrm>
            <a:off x="471259" y="1516353"/>
            <a:ext cx="4422534" cy="348109"/>
            <a:chOff x="161920" y="3176592"/>
            <a:chExt cx="4791079" cy="377119"/>
          </a:xfrm>
        </p:grpSpPr>
        <p:sp>
          <p:nvSpPr>
            <p:cNvPr id="19" name="TextBox 18"/>
            <p:cNvSpPr txBox="1"/>
            <p:nvPr/>
          </p:nvSpPr>
          <p:spPr>
            <a:xfrm>
              <a:off x="161920" y="3176592"/>
              <a:ext cx="432757" cy="377119"/>
            </a:xfrm>
            <a:prstGeom prst="rect">
              <a:avLst/>
            </a:prstGeom>
            <a:noFill/>
          </p:spPr>
          <p:txBody>
            <a:bodyPr wrap="none" rtlCol="0">
              <a:spAutoFit/>
            </a:bodyPr>
            <a:lstStyle/>
            <a:p>
              <a:r>
                <a:rPr lang="en-US" sz="1662" b="1" dirty="0"/>
                <a:t>02</a:t>
              </a:r>
            </a:p>
          </p:txBody>
        </p:sp>
        <p:sp>
          <p:nvSpPr>
            <p:cNvPr id="21" name="Rectangle 20"/>
            <p:cNvSpPr/>
            <p:nvPr/>
          </p:nvSpPr>
          <p:spPr>
            <a:xfrm>
              <a:off x="523843" y="3176592"/>
              <a:ext cx="4429156" cy="377119"/>
            </a:xfrm>
            <a:prstGeom prst="rect">
              <a:avLst/>
            </a:prstGeom>
          </p:spPr>
          <p:txBody>
            <a:bodyPr wrap="square">
              <a:spAutoFit/>
            </a:bodyPr>
            <a:lstStyle/>
            <a:p>
              <a:r>
                <a:rPr lang="id-ID" sz="1662" b="1" dirty="0">
                  <a:latin typeface="Calibri" panose="020F0502020204030204" pitchFamily="34" charset="0"/>
                </a:rPr>
                <a:t>subsidi energi belum tepat sasaran</a:t>
              </a:r>
              <a:endParaRPr lang="en-US" sz="1662" b="1" dirty="0">
                <a:latin typeface="Calibri" panose="020F0502020204030204" pitchFamily="34" charset="0"/>
              </a:endParaRPr>
            </a:p>
          </p:txBody>
        </p:sp>
      </p:grpSp>
      <p:grpSp>
        <p:nvGrpSpPr>
          <p:cNvPr id="8" name="Group 46"/>
          <p:cNvGrpSpPr/>
          <p:nvPr/>
        </p:nvGrpSpPr>
        <p:grpSpPr>
          <a:xfrm>
            <a:off x="462467" y="1846379"/>
            <a:ext cx="6334875" cy="348719"/>
            <a:chOff x="161920" y="4759586"/>
            <a:chExt cx="5608407" cy="377778"/>
          </a:xfrm>
        </p:grpSpPr>
        <p:sp>
          <p:nvSpPr>
            <p:cNvPr id="24" name="TextBox 23"/>
            <p:cNvSpPr txBox="1"/>
            <p:nvPr/>
          </p:nvSpPr>
          <p:spPr>
            <a:xfrm>
              <a:off x="161920" y="4760246"/>
              <a:ext cx="353658" cy="377118"/>
            </a:xfrm>
            <a:prstGeom prst="rect">
              <a:avLst/>
            </a:prstGeom>
            <a:noFill/>
            <a:ln>
              <a:noFill/>
            </a:ln>
          </p:spPr>
          <p:txBody>
            <a:bodyPr wrap="none" rtlCol="0">
              <a:spAutoFit/>
            </a:bodyPr>
            <a:lstStyle/>
            <a:p>
              <a:r>
                <a:rPr lang="en-US" sz="1662" b="1" dirty="0"/>
                <a:t>03</a:t>
              </a:r>
            </a:p>
          </p:txBody>
        </p:sp>
        <p:sp>
          <p:nvSpPr>
            <p:cNvPr id="26" name="Rectangle 25"/>
            <p:cNvSpPr/>
            <p:nvPr/>
          </p:nvSpPr>
          <p:spPr>
            <a:xfrm>
              <a:off x="457691" y="4759586"/>
              <a:ext cx="5312636" cy="377117"/>
            </a:xfrm>
            <a:prstGeom prst="rect">
              <a:avLst/>
            </a:prstGeom>
          </p:spPr>
          <p:txBody>
            <a:bodyPr wrap="square">
              <a:spAutoFit/>
            </a:bodyPr>
            <a:lstStyle/>
            <a:p>
              <a:r>
                <a:rPr lang="id-ID" sz="1662" b="1" dirty="0">
                  <a:latin typeface="Calibri" panose="020F0502020204030204" pitchFamily="34" charset="0"/>
                </a:rPr>
                <a:t>harga energi belum </a:t>
              </a:r>
              <a:r>
                <a:rPr lang="en-GB" sz="1662" b="1" dirty="0" err="1">
                  <a:latin typeface="Calibri" panose="020F0502020204030204" pitchFamily="34" charset="0"/>
                </a:rPr>
                <a:t>sesuai</a:t>
              </a:r>
              <a:r>
                <a:rPr lang="en-GB" sz="1662" b="1" dirty="0">
                  <a:latin typeface="Calibri" panose="020F0502020204030204" pitchFamily="34" charset="0"/>
                </a:rPr>
                <a:t> </a:t>
              </a:r>
              <a:r>
                <a:rPr lang="id-ID" sz="1662" b="1" dirty="0">
                  <a:latin typeface="Calibri" panose="020F0502020204030204" pitchFamily="34" charset="0"/>
                </a:rPr>
                <a:t>harga keekonomian</a:t>
              </a:r>
              <a:endParaRPr lang="en-US" sz="1662" b="1" dirty="0">
                <a:latin typeface="Calibri" panose="020F0502020204030204" pitchFamily="34" charset="0"/>
              </a:endParaRPr>
            </a:p>
          </p:txBody>
        </p:sp>
      </p:grpSp>
      <p:grpSp>
        <p:nvGrpSpPr>
          <p:cNvPr id="11" name="Group 47"/>
          <p:cNvGrpSpPr/>
          <p:nvPr/>
        </p:nvGrpSpPr>
        <p:grpSpPr>
          <a:xfrm>
            <a:off x="466835" y="2176087"/>
            <a:ext cx="5605135" cy="348109"/>
            <a:chOff x="5233986" y="1247778"/>
            <a:chExt cx="6072230" cy="377119"/>
          </a:xfrm>
        </p:grpSpPr>
        <p:sp>
          <p:nvSpPr>
            <p:cNvPr id="29" name="TextBox 28"/>
            <p:cNvSpPr txBox="1"/>
            <p:nvPr/>
          </p:nvSpPr>
          <p:spPr>
            <a:xfrm>
              <a:off x="5233986" y="1247778"/>
              <a:ext cx="432757" cy="377119"/>
            </a:xfrm>
            <a:prstGeom prst="rect">
              <a:avLst/>
            </a:prstGeom>
            <a:noFill/>
          </p:spPr>
          <p:txBody>
            <a:bodyPr wrap="none" rtlCol="0">
              <a:spAutoFit/>
            </a:bodyPr>
            <a:lstStyle/>
            <a:p>
              <a:r>
                <a:rPr lang="en-US" sz="1662" b="1" dirty="0"/>
                <a:t>04</a:t>
              </a:r>
            </a:p>
          </p:txBody>
        </p:sp>
        <p:sp>
          <p:nvSpPr>
            <p:cNvPr id="31" name="Rectangle 30"/>
            <p:cNvSpPr/>
            <p:nvPr/>
          </p:nvSpPr>
          <p:spPr>
            <a:xfrm>
              <a:off x="5591176" y="1247778"/>
              <a:ext cx="5715040" cy="377119"/>
            </a:xfrm>
            <a:prstGeom prst="rect">
              <a:avLst/>
            </a:prstGeom>
          </p:spPr>
          <p:txBody>
            <a:bodyPr wrap="square">
              <a:spAutoFit/>
            </a:bodyPr>
            <a:lstStyle/>
            <a:p>
              <a:r>
                <a:rPr lang="id-ID" sz="1662" b="1" dirty="0">
                  <a:latin typeface="Calibri" panose="020F0502020204030204" pitchFamily="34" charset="0"/>
                </a:rPr>
                <a:t>minat investasi yang masih rendah</a:t>
              </a:r>
              <a:endParaRPr lang="en-US" sz="1662" b="1" dirty="0">
                <a:latin typeface="Calibri" panose="020F0502020204030204" pitchFamily="34" charset="0"/>
              </a:endParaRPr>
            </a:p>
          </p:txBody>
        </p:sp>
      </p:grpSp>
      <p:cxnSp>
        <p:nvCxnSpPr>
          <p:cNvPr id="43" name="Straight Connector 42"/>
          <p:cNvCxnSpPr/>
          <p:nvPr/>
        </p:nvCxnSpPr>
        <p:spPr>
          <a:xfrm>
            <a:off x="351692" y="1167591"/>
            <a:ext cx="8458200" cy="1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462464" y="2502673"/>
            <a:ext cx="8774758" cy="369911"/>
            <a:chOff x="161920" y="1247780"/>
            <a:chExt cx="9505988" cy="404027"/>
          </a:xfrm>
        </p:grpSpPr>
        <p:sp>
          <p:nvSpPr>
            <p:cNvPr id="46" name="TextBox 45"/>
            <p:cNvSpPr txBox="1"/>
            <p:nvPr/>
          </p:nvSpPr>
          <p:spPr>
            <a:xfrm>
              <a:off x="161920" y="1271593"/>
              <a:ext cx="432757" cy="380214"/>
            </a:xfrm>
            <a:prstGeom prst="rect">
              <a:avLst/>
            </a:prstGeom>
            <a:noFill/>
          </p:spPr>
          <p:txBody>
            <a:bodyPr wrap="none" rtlCol="0">
              <a:spAutoFit/>
            </a:bodyPr>
            <a:lstStyle/>
            <a:p>
              <a:r>
                <a:rPr lang="en-US" sz="1662" b="1" dirty="0"/>
                <a:t>0</a:t>
              </a:r>
              <a:r>
                <a:rPr lang="id-ID" sz="1662" b="1" dirty="0"/>
                <a:t>5</a:t>
              </a:r>
              <a:endParaRPr lang="en-US" sz="1662" b="1" dirty="0"/>
            </a:p>
          </p:txBody>
        </p:sp>
        <p:sp>
          <p:nvSpPr>
            <p:cNvPr id="47" name="Rectangle 46"/>
            <p:cNvSpPr/>
            <p:nvPr/>
          </p:nvSpPr>
          <p:spPr>
            <a:xfrm>
              <a:off x="523844" y="1247780"/>
              <a:ext cx="9144064" cy="380214"/>
            </a:xfrm>
            <a:prstGeom prst="rect">
              <a:avLst/>
            </a:prstGeom>
          </p:spPr>
          <p:txBody>
            <a:bodyPr wrap="square">
              <a:spAutoFit/>
            </a:bodyPr>
            <a:lstStyle/>
            <a:p>
              <a:r>
                <a:rPr lang="id-ID" sz="1662" b="1" dirty="0">
                  <a:latin typeface="Calibri" panose="020F0502020204030204" pitchFamily="34" charset="0"/>
                </a:rPr>
                <a:t>ketergantungan terhadap energi fosil masih tinggi tidak diimbangi peningkatan cadangan</a:t>
              </a:r>
              <a:endParaRPr lang="en-US" sz="1662" b="1" dirty="0">
                <a:latin typeface="Calibri" panose="020F0502020204030204" pitchFamily="34" charset="0"/>
              </a:endParaRPr>
            </a:p>
          </p:txBody>
        </p:sp>
      </p:grpSp>
      <p:grpSp>
        <p:nvGrpSpPr>
          <p:cNvPr id="48" name="Group 45"/>
          <p:cNvGrpSpPr/>
          <p:nvPr/>
        </p:nvGrpSpPr>
        <p:grpSpPr>
          <a:xfrm>
            <a:off x="466834" y="3022132"/>
            <a:ext cx="7451533" cy="348109"/>
            <a:chOff x="166653" y="3213863"/>
            <a:chExt cx="8072494" cy="377119"/>
          </a:xfrm>
        </p:grpSpPr>
        <p:sp>
          <p:nvSpPr>
            <p:cNvPr id="49" name="TextBox 48"/>
            <p:cNvSpPr txBox="1"/>
            <p:nvPr/>
          </p:nvSpPr>
          <p:spPr>
            <a:xfrm>
              <a:off x="166653" y="3213863"/>
              <a:ext cx="432757" cy="377119"/>
            </a:xfrm>
            <a:prstGeom prst="rect">
              <a:avLst/>
            </a:prstGeom>
            <a:noFill/>
          </p:spPr>
          <p:txBody>
            <a:bodyPr wrap="none" rtlCol="0">
              <a:spAutoFit/>
            </a:bodyPr>
            <a:lstStyle/>
            <a:p>
              <a:r>
                <a:rPr lang="en-US" sz="1662" b="1" dirty="0"/>
                <a:t>0</a:t>
              </a:r>
              <a:r>
                <a:rPr lang="id-ID" sz="1662" b="1" dirty="0"/>
                <a:t>6</a:t>
              </a:r>
              <a:endParaRPr lang="en-US" sz="1662" b="1" dirty="0"/>
            </a:p>
          </p:txBody>
        </p:sp>
        <p:sp>
          <p:nvSpPr>
            <p:cNvPr id="50" name="Rectangle 49"/>
            <p:cNvSpPr/>
            <p:nvPr/>
          </p:nvSpPr>
          <p:spPr>
            <a:xfrm>
              <a:off x="523843" y="3213863"/>
              <a:ext cx="7715304" cy="346276"/>
            </a:xfrm>
            <a:prstGeom prst="rect">
              <a:avLst/>
            </a:prstGeom>
          </p:spPr>
          <p:txBody>
            <a:bodyPr wrap="square">
              <a:spAutoFit/>
            </a:bodyPr>
            <a:lstStyle/>
            <a:p>
              <a:r>
                <a:rPr lang="id-ID" sz="1477" b="1" dirty="0"/>
                <a:t>keterbatasan infrastruktur energi</a:t>
              </a:r>
              <a:endParaRPr lang="en-US" sz="1477" b="1" dirty="0"/>
            </a:p>
          </p:txBody>
        </p:sp>
      </p:grpSp>
      <p:grpSp>
        <p:nvGrpSpPr>
          <p:cNvPr id="51" name="Group 46"/>
          <p:cNvGrpSpPr/>
          <p:nvPr/>
        </p:nvGrpSpPr>
        <p:grpSpPr>
          <a:xfrm>
            <a:off x="466834" y="3293992"/>
            <a:ext cx="8440674" cy="365779"/>
            <a:chOff x="161920" y="4759586"/>
            <a:chExt cx="7472719" cy="396260"/>
          </a:xfrm>
        </p:grpSpPr>
        <p:sp>
          <p:nvSpPr>
            <p:cNvPr id="52" name="TextBox 51"/>
            <p:cNvSpPr txBox="1"/>
            <p:nvPr/>
          </p:nvSpPr>
          <p:spPr>
            <a:xfrm>
              <a:off x="161920" y="4778728"/>
              <a:ext cx="353658" cy="377118"/>
            </a:xfrm>
            <a:prstGeom prst="rect">
              <a:avLst/>
            </a:prstGeom>
            <a:noFill/>
            <a:ln>
              <a:noFill/>
            </a:ln>
          </p:spPr>
          <p:txBody>
            <a:bodyPr wrap="none" rtlCol="0">
              <a:spAutoFit/>
            </a:bodyPr>
            <a:lstStyle/>
            <a:p>
              <a:r>
                <a:rPr lang="en-US" sz="1662" b="1" dirty="0"/>
                <a:t>0</a:t>
              </a:r>
              <a:r>
                <a:rPr lang="id-ID" sz="1662" b="1" dirty="0"/>
                <a:t>7</a:t>
              </a:r>
              <a:endParaRPr lang="en-US" sz="1662" b="1" dirty="0"/>
            </a:p>
          </p:txBody>
        </p:sp>
        <p:sp>
          <p:nvSpPr>
            <p:cNvPr id="53" name="Rectangle 52"/>
            <p:cNvSpPr/>
            <p:nvPr/>
          </p:nvSpPr>
          <p:spPr>
            <a:xfrm>
              <a:off x="457691" y="4759586"/>
              <a:ext cx="7176948" cy="346275"/>
            </a:xfrm>
            <a:prstGeom prst="rect">
              <a:avLst/>
            </a:prstGeom>
          </p:spPr>
          <p:txBody>
            <a:bodyPr wrap="square">
              <a:spAutoFit/>
            </a:bodyPr>
            <a:lstStyle/>
            <a:p>
              <a:r>
                <a:rPr lang="id-ID" sz="1477" b="1" dirty="0"/>
                <a:t>pengembangan infrastruktur energi belum didukung oleh industri nasional yang kuat dan mandiri </a:t>
              </a:r>
              <a:endParaRPr lang="en-US" sz="1477" b="1" dirty="0"/>
            </a:p>
          </p:txBody>
        </p:sp>
      </p:grpSp>
      <p:grpSp>
        <p:nvGrpSpPr>
          <p:cNvPr id="54" name="Group 47"/>
          <p:cNvGrpSpPr/>
          <p:nvPr/>
        </p:nvGrpSpPr>
        <p:grpSpPr>
          <a:xfrm>
            <a:off x="466834" y="3813448"/>
            <a:ext cx="4088452" cy="348109"/>
            <a:chOff x="5233986" y="1247778"/>
            <a:chExt cx="4429156" cy="377119"/>
          </a:xfrm>
        </p:grpSpPr>
        <p:sp>
          <p:nvSpPr>
            <p:cNvPr id="55" name="TextBox 54"/>
            <p:cNvSpPr txBox="1"/>
            <p:nvPr/>
          </p:nvSpPr>
          <p:spPr>
            <a:xfrm>
              <a:off x="5233986" y="1247778"/>
              <a:ext cx="432757" cy="377119"/>
            </a:xfrm>
            <a:prstGeom prst="rect">
              <a:avLst/>
            </a:prstGeom>
            <a:noFill/>
          </p:spPr>
          <p:txBody>
            <a:bodyPr wrap="none" rtlCol="0">
              <a:spAutoFit/>
            </a:bodyPr>
            <a:lstStyle/>
            <a:p>
              <a:r>
                <a:rPr lang="en-US" sz="1662" b="1" dirty="0"/>
                <a:t>0</a:t>
              </a:r>
              <a:r>
                <a:rPr lang="id-ID" sz="1662" b="1" dirty="0"/>
                <a:t>8</a:t>
              </a:r>
              <a:endParaRPr lang="en-US" sz="1662" b="1" dirty="0"/>
            </a:p>
          </p:txBody>
        </p:sp>
        <p:sp>
          <p:nvSpPr>
            <p:cNvPr id="56" name="Rectangle 55"/>
            <p:cNvSpPr/>
            <p:nvPr/>
          </p:nvSpPr>
          <p:spPr>
            <a:xfrm>
              <a:off x="5591176" y="1247778"/>
              <a:ext cx="4071966" cy="346276"/>
            </a:xfrm>
            <a:prstGeom prst="rect">
              <a:avLst/>
            </a:prstGeom>
          </p:spPr>
          <p:txBody>
            <a:bodyPr wrap="square">
              <a:spAutoFit/>
            </a:bodyPr>
            <a:lstStyle/>
            <a:p>
              <a:r>
                <a:rPr lang="id-ID" sz="1477" b="1" dirty="0"/>
                <a:t>keterbatasan anggaran</a:t>
              </a:r>
              <a:endParaRPr lang="en-US" sz="1477" b="1" dirty="0"/>
            </a:p>
          </p:txBody>
        </p:sp>
      </p:grpSp>
      <p:grpSp>
        <p:nvGrpSpPr>
          <p:cNvPr id="57" name="Group 56"/>
          <p:cNvGrpSpPr/>
          <p:nvPr/>
        </p:nvGrpSpPr>
        <p:grpSpPr>
          <a:xfrm>
            <a:off x="149465" y="4121360"/>
            <a:ext cx="8774758" cy="369910"/>
            <a:chOff x="161920" y="1247782"/>
            <a:chExt cx="9505988" cy="404026"/>
          </a:xfrm>
        </p:grpSpPr>
        <p:sp>
          <p:nvSpPr>
            <p:cNvPr id="58" name="TextBox 57"/>
            <p:cNvSpPr txBox="1"/>
            <p:nvPr/>
          </p:nvSpPr>
          <p:spPr>
            <a:xfrm>
              <a:off x="161920" y="1271594"/>
              <a:ext cx="200125" cy="380214"/>
            </a:xfrm>
            <a:prstGeom prst="rect">
              <a:avLst/>
            </a:prstGeom>
            <a:noFill/>
          </p:spPr>
          <p:txBody>
            <a:bodyPr wrap="none" rtlCol="0">
              <a:spAutoFit/>
            </a:bodyPr>
            <a:lstStyle/>
            <a:p>
              <a:endParaRPr lang="en-US" sz="1662" b="1" dirty="0">
                <a:solidFill>
                  <a:srgbClr val="0033CC"/>
                </a:solidFill>
              </a:endParaRPr>
            </a:p>
          </p:txBody>
        </p:sp>
        <p:sp>
          <p:nvSpPr>
            <p:cNvPr id="59" name="Rectangle 58"/>
            <p:cNvSpPr/>
            <p:nvPr/>
          </p:nvSpPr>
          <p:spPr>
            <a:xfrm>
              <a:off x="523844" y="1247782"/>
              <a:ext cx="9144064" cy="349119"/>
            </a:xfrm>
            <a:prstGeom prst="rect">
              <a:avLst/>
            </a:prstGeom>
          </p:spPr>
          <p:txBody>
            <a:bodyPr wrap="square">
              <a:spAutoFit/>
            </a:bodyPr>
            <a:lstStyle/>
            <a:p>
              <a:r>
                <a:rPr lang="en-US" sz="1477" b="1" dirty="0"/>
                <a:t>09  L</a:t>
              </a:r>
              <a:r>
                <a:rPr lang="id-ID" sz="1477" b="1" dirty="0"/>
                <a:t>emahnya keberpihakan terhadap produk teknologi dalam negeri</a:t>
              </a:r>
              <a:endParaRPr lang="en-US" sz="1477" b="1" dirty="0"/>
            </a:p>
          </p:txBody>
        </p:sp>
      </p:grpSp>
      <p:grpSp>
        <p:nvGrpSpPr>
          <p:cNvPr id="60" name="Group 45"/>
          <p:cNvGrpSpPr/>
          <p:nvPr/>
        </p:nvGrpSpPr>
        <p:grpSpPr>
          <a:xfrm>
            <a:off x="466834" y="4403802"/>
            <a:ext cx="8242846" cy="348109"/>
            <a:chOff x="166653" y="3173203"/>
            <a:chExt cx="8929750" cy="377119"/>
          </a:xfrm>
        </p:grpSpPr>
        <p:sp>
          <p:nvSpPr>
            <p:cNvPr id="61" name="TextBox 60"/>
            <p:cNvSpPr txBox="1"/>
            <p:nvPr/>
          </p:nvSpPr>
          <p:spPr>
            <a:xfrm>
              <a:off x="166653" y="3173203"/>
              <a:ext cx="432757" cy="377119"/>
            </a:xfrm>
            <a:prstGeom prst="rect">
              <a:avLst/>
            </a:prstGeom>
            <a:noFill/>
          </p:spPr>
          <p:txBody>
            <a:bodyPr wrap="none" rtlCol="0">
              <a:spAutoFit/>
            </a:bodyPr>
            <a:lstStyle/>
            <a:p>
              <a:r>
                <a:rPr lang="id-ID" sz="1662" b="1" dirty="0"/>
                <a:t>1</a:t>
              </a:r>
              <a:r>
                <a:rPr lang="en-US" sz="1662" b="1" dirty="0"/>
                <a:t>0</a:t>
              </a:r>
            </a:p>
          </p:txBody>
        </p:sp>
        <p:sp>
          <p:nvSpPr>
            <p:cNvPr id="62" name="Rectangle 61"/>
            <p:cNvSpPr/>
            <p:nvPr/>
          </p:nvSpPr>
          <p:spPr>
            <a:xfrm>
              <a:off x="523843" y="3176592"/>
              <a:ext cx="8572560" cy="346276"/>
            </a:xfrm>
            <a:prstGeom prst="rect">
              <a:avLst/>
            </a:prstGeom>
          </p:spPr>
          <p:txBody>
            <a:bodyPr wrap="square">
              <a:spAutoFit/>
            </a:bodyPr>
            <a:lstStyle/>
            <a:p>
              <a:r>
                <a:rPr lang="id-ID" sz="1477" b="1" dirty="0"/>
                <a:t>pengembangan riset energi belum terintegrasi dengan baik</a:t>
              </a:r>
              <a:endParaRPr lang="en-US" sz="1477" b="1" dirty="0"/>
            </a:p>
          </p:txBody>
        </p:sp>
      </p:grpSp>
      <p:grpSp>
        <p:nvGrpSpPr>
          <p:cNvPr id="63" name="Group 46"/>
          <p:cNvGrpSpPr/>
          <p:nvPr/>
        </p:nvGrpSpPr>
        <p:grpSpPr>
          <a:xfrm>
            <a:off x="466834" y="4815666"/>
            <a:ext cx="5336956" cy="348719"/>
            <a:chOff x="161920" y="4759586"/>
            <a:chExt cx="4724927" cy="377778"/>
          </a:xfrm>
        </p:grpSpPr>
        <p:sp>
          <p:nvSpPr>
            <p:cNvPr id="64" name="TextBox 63"/>
            <p:cNvSpPr txBox="1"/>
            <p:nvPr/>
          </p:nvSpPr>
          <p:spPr>
            <a:xfrm>
              <a:off x="161920" y="4760246"/>
              <a:ext cx="353658" cy="377118"/>
            </a:xfrm>
            <a:prstGeom prst="rect">
              <a:avLst/>
            </a:prstGeom>
            <a:noFill/>
            <a:ln>
              <a:noFill/>
            </a:ln>
          </p:spPr>
          <p:txBody>
            <a:bodyPr wrap="none" rtlCol="0">
              <a:spAutoFit/>
            </a:bodyPr>
            <a:lstStyle/>
            <a:p>
              <a:r>
                <a:rPr lang="id-ID" sz="1662" b="1" dirty="0"/>
                <a:t>11</a:t>
              </a:r>
              <a:endParaRPr lang="en-US" sz="1662" b="1" dirty="0"/>
            </a:p>
          </p:txBody>
        </p:sp>
        <p:sp>
          <p:nvSpPr>
            <p:cNvPr id="65" name="Rectangle 64"/>
            <p:cNvSpPr/>
            <p:nvPr/>
          </p:nvSpPr>
          <p:spPr>
            <a:xfrm>
              <a:off x="457691" y="4759586"/>
              <a:ext cx="4429156" cy="346275"/>
            </a:xfrm>
            <a:prstGeom prst="rect">
              <a:avLst/>
            </a:prstGeom>
          </p:spPr>
          <p:txBody>
            <a:bodyPr wrap="square">
              <a:spAutoFit/>
            </a:bodyPr>
            <a:lstStyle/>
            <a:p>
              <a:r>
                <a:rPr lang="id-ID" sz="1477" b="1" dirty="0"/>
                <a:t>penguasaan teknologi energi masih rendah</a:t>
              </a:r>
              <a:endParaRPr lang="en-US" sz="1477" b="1" dirty="0"/>
            </a:p>
          </p:txBody>
        </p:sp>
      </p:grpSp>
      <p:grpSp>
        <p:nvGrpSpPr>
          <p:cNvPr id="66" name="Group 47"/>
          <p:cNvGrpSpPr/>
          <p:nvPr/>
        </p:nvGrpSpPr>
        <p:grpSpPr>
          <a:xfrm>
            <a:off x="466834" y="5101246"/>
            <a:ext cx="5868906" cy="348109"/>
            <a:chOff x="5233986" y="1247778"/>
            <a:chExt cx="6357982" cy="377119"/>
          </a:xfrm>
        </p:grpSpPr>
        <p:sp>
          <p:nvSpPr>
            <p:cNvPr id="67" name="TextBox 66"/>
            <p:cNvSpPr txBox="1"/>
            <p:nvPr/>
          </p:nvSpPr>
          <p:spPr>
            <a:xfrm>
              <a:off x="5233986" y="1247778"/>
              <a:ext cx="432757" cy="377119"/>
            </a:xfrm>
            <a:prstGeom prst="rect">
              <a:avLst/>
            </a:prstGeom>
            <a:noFill/>
          </p:spPr>
          <p:txBody>
            <a:bodyPr wrap="none" rtlCol="0">
              <a:spAutoFit/>
            </a:bodyPr>
            <a:lstStyle/>
            <a:p>
              <a:r>
                <a:rPr lang="id-ID" sz="1662" b="1" dirty="0"/>
                <a:t>12</a:t>
              </a:r>
              <a:endParaRPr lang="en-US" sz="1662" b="1" dirty="0"/>
            </a:p>
          </p:txBody>
        </p:sp>
        <p:sp>
          <p:nvSpPr>
            <p:cNvPr id="68" name="Rectangle 67"/>
            <p:cNvSpPr/>
            <p:nvPr/>
          </p:nvSpPr>
          <p:spPr>
            <a:xfrm>
              <a:off x="5591176" y="1247778"/>
              <a:ext cx="6000792" cy="346276"/>
            </a:xfrm>
            <a:prstGeom prst="rect">
              <a:avLst/>
            </a:prstGeom>
          </p:spPr>
          <p:txBody>
            <a:bodyPr wrap="square">
              <a:spAutoFit/>
            </a:bodyPr>
            <a:lstStyle/>
            <a:p>
              <a:r>
                <a:rPr lang="id-ID" sz="1477" b="1" dirty="0"/>
                <a:t>belum adanya prioritas pengembangan energi</a:t>
              </a:r>
              <a:endParaRPr lang="en-US" sz="1477" b="1" dirty="0"/>
            </a:p>
          </p:txBody>
        </p:sp>
      </p:grpSp>
      <p:grpSp>
        <p:nvGrpSpPr>
          <p:cNvPr id="69" name="Group 68"/>
          <p:cNvGrpSpPr/>
          <p:nvPr/>
        </p:nvGrpSpPr>
        <p:grpSpPr>
          <a:xfrm>
            <a:off x="466835" y="5397949"/>
            <a:ext cx="8774758" cy="369910"/>
            <a:chOff x="161920" y="1247782"/>
            <a:chExt cx="9505988" cy="404026"/>
          </a:xfrm>
        </p:grpSpPr>
        <p:sp>
          <p:nvSpPr>
            <p:cNvPr id="70" name="TextBox 69"/>
            <p:cNvSpPr txBox="1"/>
            <p:nvPr/>
          </p:nvSpPr>
          <p:spPr>
            <a:xfrm>
              <a:off x="161920" y="1271594"/>
              <a:ext cx="432757" cy="380214"/>
            </a:xfrm>
            <a:prstGeom prst="rect">
              <a:avLst/>
            </a:prstGeom>
            <a:noFill/>
          </p:spPr>
          <p:txBody>
            <a:bodyPr wrap="none" rtlCol="0">
              <a:spAutoFit/>
            </a:bodyPr>
            <a:lstStyle/>
            <a:p>
              <a:r>
                <a:rPr lang="id-ID" sz="1662" b="1" dirty="0"/>
                <a:t>13</a:t>
              </a:r>
              <a:endParaRPr lang="en-US" sz="1662" b="1" dirty="0"/>
            </a:p>
          </p:txBody>
        </p:sp>
        <p:sp>
          <p:nvSpPr>
            <p:cNvPr id="71" name="Rectangle 70"/>
            <p:cNvSpPr/>
            <p:nvPr/>
          </p:nvSpPr>
          <p:spPr>
            <a:xfrm>
              <a:off x="523844" y="1247782"/>
              <a:ext cx="9144064" cy="349119"/>
            </a:xfrm>
            <a:prstGeom prst="rect">
              <a:avLst/>
            </a:prstGeom>
          </p:spPr>
          <p:txBody>
            <a:bodyPr wrap="square">
              <a:spAutoFit/>
            </a:bodyPr>
            <a:lstStyle/>
            <a:p>
              <a:r>
                <a:rPr lang="id-ID" sz="1477" b="1" dirty="0"/>
                <a:t>akses masyarakat terhadap energi masih rendah</a:t>
              </a:r>
              <a:endParaRPr lang="en-US" sz="1477" b="1" dirty="0"/>
            </a:p>
          </p:txBody>
        </p:sp>
      </p:grpSp>
      <p:grpSp>
        <p:nvGrpSpPr>
          <p:cNvPr id="78" name="Group 45"/>
          <p:cNvGrpSpPr/>
          <p:nvPr/>
        </p:nvGrpSpPr>
        <p:grpSpPr>
          <a:xfrm>
            <a:off x="466834" y="5746334"/>
            <a:ext cx="8242846" cy="348109"/>
            <a:chOff x="166653" y="3173203"/>
            <a:chExt cx="8929750" cy="377119"/>
          </a:xfrm>
        </p:grpSpPr>
        <p:sp>
          <p:nvSpPr>
            <p:cNvPr id="79" name="TextBox 78"/>
            <p:cNvSpPr txBox="1"/>
            <p:nvPr/>
          </p:nvSpPr>
          <p:spPr>
            <a:xfrm>
              <a:off x="166653" y="3173203"/>
              <a:ext cx="432757" cy="377119"/>
            </a:xfrm>
            <a:prstGeom prst="rect">
              <a:avLst/>
            </a:prstGeom>
            <a:noFill/>
          </p:spPr>
          <p:txBody>
            <a:bodyPr wrap="none" rtlCol="0">
              <a:spAutoFit/>
            </a:bodyPr>
            <a:lstStyle/>
            <a:p>
              <a:r>
                <a:rPr lang="id-ID" sz="1662" b="1" dirty="0"/>
                <a:t>14</a:t>
              </a:r>
              <a:endParaRPr lang="en-US" sz="1662" b="1" dirty="0"/>
            </a:p>
          </p:txBody>
        </p:sp>
        <p:sp>
          <p:nvSpPr>
            <p:cNvPr id="80" name="Rectangle 79"/>
            <p:cNvSpPr/>
            <p:nvPr/>
          </p:nvSpPr>
          <p:spPr>
            <a:xfrm>
              <a:off x="523843" y="3176592"/>
              <a:ext cx="8572560" cy="346276"/>
            </a:xfrm>
            <a:prstGeom prst="rect">
              <a:avLst/>
            </a:prstGeom>
          </p:spPr>
          <p:txBody>
            <a:bodyPr wrap="square">
              <a:spAutoFit/>
            </a:bodyPr>
            <a:lstStyle/>
            <a:p>
              <a:r>
                <a:rPr lang="id-ID" sz="1477" b="1" dirty="0"/>
                <a:t>pengelolaan energi belum sepenuhnya menerapkan prinsip berkelanjutan </a:t>
              </a:r>
              <a:endParaRPr lang="en-US" sz="1477" b="1" dirty="0"/>
            </a:p>
          </p:txBody>
        </p:sp>
      </p:grpSp>
      <p:grpSp>
        <p:nvGrpSpPr>
          <p:cNvPr id="81" name="Group 46"/>
          <p:cNvGrpSpPr/>
          <p:nvPr/>
        </p:nvGrpSpPr>
        <p:grpSpPr>
          <a:xfrm>
            <a:off x="466834" y="6078576"/>
            <a:ext cx="5336956" cy="348719"/>
            <a:chOff x="161920" y="4759586"/>
            <a:chExt cx="4724927" cy="377778"/>
          </a:xfrm>
        </p:grpSpPr>
        <p:sp>
          <p:nvSpPr>
            <p:cNvPr id="82" name="TextBox 81"/>
            <p:cNvSpPr txBox="1"/>
            <p:nvPr/>
          </p:nvSpPr>
          <p:spPr>
            <a:xfrm>
              <a:off x="161920" y="4760246"/>
              <a:ext cx="353658" cy="377118"/>
            </a:xfrm>
            <a:prstGeom prst="rect">
              <a:avLst/>
            </a:prstGeom>
            <a:noFill/>
            <a:ln>
              <a:noFill/>
            </a:ln>
          </p:spPr>
          <p:txBody>
            <a:bodyPr wrap="none" rtlCol="0">
              <a:spAutoFit/>
            </a:bodyPr>
            <a:lstStyle/>
            <a:p>
              <a:r>
                <a:rPr lang="id-ID" sz="1662" b="1" dirty="0"/>
                <a:t>15</a:t>
              </a:r>
              <a:endParaRPr lang="en-US" sz="1662" b="1" dirty="0"/>
            </a:p>
          </p:txBody>
        </p:sp>
        <p:sp>
          <p:nvSpPr>
            <p:cNvPr id="83" name="Rectangle 82"/>
            <p:cNvSpPr/>
            <p:nvPr/>
          </p:nvSpPr>
          <p:spPr>
            <a:xfrm>
              <a:off x="457691" y="4759586"/>
              <a:ext cx="4429156" cy="346275"/>
            </a:xfrm>
            <a:prstGeom prst="rect">
              <a:avLst/>
            </a:prstGeom>
          </p:spPr>
          <p:txBody>
            <a:bodyPr wrap="square">
              <a:spAutoFit/>
            </a:bodyPr>
            <a:lstStyle/>
            <a:p>
              <a:r>
                <a:rPr lang="id-ID" sz="1477" b="1" dirty="0"/>
                <a:t>nilai tambah pengelolaan energi belum optimal</a:t>
              </a:r>
              <a:endParaRPr lang="en-US" sz="1477" b="1" dirty="0"/>
            </a:p>
          </p:txBody>
        </p:sp>
      </p:grpSp>
      <p:sp>
        <p:nvSpPr>
          <p:cNvPr id="72" name="Rectangle 10"/>
          <p:cNvSpPr>
            <a:spLocks noChangeArrowheads="1"/>
          </p:cNvSpPr>
          <p:nvPr/>
        </p:nvSpPr>
        <p:spPr bwMode="auto">
          <a:xfrm>
            <a:off x="483548" y="1842620"/>
            <a:ext cx="8607425"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id-ID" sz="2954" b="1" dirty="0">
              <a:effectLst>
                <a:reflection blurRad="6350" stA="55000" endA="300" endPos="45500" dir="5400000" sy="-100000" algn="bl" rotWithShape="0"/>
              </a:effectLst>
              <a:latin typeface="Calibri" panose="020F0502020204030204" pitchFamily="34" charset="0"/>
            </a:endParaRPr>
          </a:p>
        </p:txBody>
      </p:sp>
      <p:sp>
        <p:nvSpPr>
          <p:cNvPr id="3" name="Rectangle 2"/>
          <p:cNvSpPr/>
          <p:nvPr/>
        </p:nvSpPr>
        <p:spPr>
          <a:xfrm>
            <a:off x="2225341" y="495482"/>
            <a:ext cx="4572000" cy="603691"/>
          </a:xfrm>
          <a:prstGeom prst="rect">
            <a:avLst/>
          </a:prstGeom>
        </p:spPr>
        <p:txBody>
          <a:bodyPr>
            <a:spAutoFit/>
          </a:bodyPr>
          <a:lstStyle/>
          <a:p>
            <a:r>
              <a:rPr lang="pt-BR" sz="3323" b="1" dirty="0">
                <a:latin typeface="Calibri" pitchFamily="34" charset="0"/>
              </a:rPr>
              <a:t>PERMASALAHAN ENERGI</a:t>
            </a:r>
            <a:endParaRPr lang="en-US" sz="3323" b="1" dirty="0">
              <a:latin typeface="Calibri" pitchFamily="34" charset="0"/>
            </a:endParaRPr>
          </a:p>
        </p:txBody>
      </p:sp>
    </p:spTree>
    <p:extLst>
      <p:ext uri="{BB962C8B-B14F-4D97-AF65-F5344CB8AC3E}">
        <p14:creationId xmlns:p14="http://schemas.microsoft.com/office/powerpoint/2010/main" val="113327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0-#ppt_w/2"/>
                                          </p:val>
                                        </p:tav>
                                        <p:tav tm="100000">
                                          <p:val>
                                            <p:strVal val="#ppt_x"/>
                                          </p:val>
                                        </p:tav>
                                      </p:tavLst>
                                    </p:anim>
                                    <p:anim calcmode="lin" valueType="num">
                                      <p:cBhvr additive="base">
                                        <p:cTn id="28" dur="500" fill="hold"/>
                                        <p:tgtEl>
                                          <p:spTgt spid="45"/>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0-#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1+#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0-#ppt_w/2"/>
                                          </p:val>
                                        </p:tav>
                                        <p:tav tm="100000">
                                          <p:val>
                                            <p:strVal val="#ppt_x"/>
                                          </p:val>
                                        </p:tav>
                                      </p:tavLst>
                                    </p:anim>
                                    <p:anim calcmode="lin" valueType="num">
                                      <p:cBhvr additive="base">
                                        <p:cTn id="48" dur="500" fill="hold"/>
                                        <p:tgtEl>
                                          <p:spTgt spid="57"/>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nodeType="after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additive="base">
                                        <p:cTn id="52" dur="500" fill="hold"/>
                                        <p:tgtEl>
                                          <p:spTgt spid="60"/>
                                        </p:tgtEl>
                                        <p:attrNameLst>
                                          <p:attrName>ppt_x</p:attrName>
                                        </p:attrNameLst>
                                      </p:cBhvr>
                                      <p:tavLst>
                                        <p:tav tm="0">
                                          <p:val>
                                            <p:strVal val="0-#ppt_w/2"/>
                                          </p:val>
                                        </p:tav>
                                        <p:tav tm="100000">
                                          <p:val>
                                            <p:strVal val="#ppt_x"/>
                                          </p:val>
                                        </p:tav>
                                      </p:tavLst>
                                    </p:anim>
                                    <p:anim calcmode="lin" valueType="num">
                                      <p:cBhvr additive="base">
                                        <p:cTn id="53" dur="500" fill="hold"/>
                                        <p:tgtEl>
                                          <p:spTgt spid="60"/>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nodeType="afterEffect">
                                  <p:stCondLst>
                                    <p:cond delay="0"/>
                                  </p:stCondLst>
                                  <p:childTnLst>
                                    <p:set>
                                      <p:cBhvr>
                                        <p:cTn id="56" dur="1" fill="hold">
                                          <p:stCondLst>
                                            <p:cond delay="0"/>
                                          </p:stCondLst>
                                        </p:cTn>
                                        <p:tgtEl>
                                          <p:spTgt spid="63"/>
                                        </p:tgtEl>
                                        <p:attrNameLst>
                                          <p:attrName>style.visibility</p:attrName>
                                        </p:attrNameLst>
                                      </p:cBhvr>
                                      <p:to>
                                        <p:strVal val="visible"/>
                                      </p:to>
                                    </p:set>
                                    <p:anim calcmode="lin" valueType="num">
                                      <p:cBhvr additive="base">
                                        <p:cTn id="57" dur="500" fill="hold"/>
                                        <p:tgtEl>
                                          <p:spTgt spid="63"/>
                                        </p:tgtEl>
                                        <p:attrNameLst>
                                          <p:attrName>ppt_x</p:attrName>
                                        </p:attrNameLst>
                                      </p:cBhvr>
                                      <p:tavLst>
                                        <p:tav tm="0">
                                          <p:val>
                                            <p:strVal val="0-#ppt_w/2"/>
                                          </p:val>
                                        </p:tav>
                                        <p:tav tm="100000">
                                          <p:val>
                                            <p:strVal val="#ppt_x"/>
                                          </p:val>
                                        </p:tav>
                                      </p:tavLst>
                                    </p:anim>
                                    <p:anim calcmode="lin" valueType="num">
                                      <p:cBhvr additive="base">
                                        <p:cTn id="58" dur="500" fill="hold"/>
                                        <p:tgtEl>
                                          <p:spTgt spid="63"/>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nodeType="after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additive="base">
                                        <p:cTn id="62" dur="500" fill="hold"/>
                                        <p:tgtEl>
                                          <p:spTgt spid="66"/>
                                        </p:tgtEl>
                                        <p:attrNameLst>
                                          <p:attrName>ppt_x</p:attrName>
                                        </p:attrNameLst>
                                      </p:cBhvr>
                                      <p:tavLst>
                                        <p:tav tm="0">
                                          <p:val>
                                            <p:strVal val="1+#ppt_w/2"/>
                                          </p:val>
                                        </p:tav>
                                        <p:tav tm="100000">
                                          <p:val>
                                            <p:strVal val="#ppt_x"/>
                                          </p:val>
                                        </p:tav>
                                      </p:tavLst>
                                    </p:anim>
                                    <p:anim calcmode="lin" valueType="num">
                                      <p:cBhvr additive="base">
                                        <p:cTn id="63" dur="500" fill="hold"/>
                                        <p:tgtEl>
                                          <p:spTgt spid="66"/>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additive="base">
                                        <p:cTn id="67" dur="500" fill="hold"/>
                                        <p:tgtEl>
                                          <p:spTgt spid="69"/>
                                        </p:tgtEl>
                                        <p:attrNameLst>
                                          <p:attrName>ppt_x</p:attrName>
                                        </p:attrNameLst>
                                      </p:cBhvr>
                                      <p:tavLst>
                                        <p:tav tm="0">
                                          <p:val>
                                            <p:strVal val="0-#ppt_w/2"/>
                                          </p:val>
                                        </p:tav>
                                        <p:tav tm="100000">
                                          <p:val>
                                            <p:strVal val="#ppt_x"/>
                                          </p:val>
                                        </p:tav>
                                      </p:tavLst>
                                    </p:anim>
                                    <p:anim calcmode="lin" valueType="num">
                                      <p:cBhvr additive="base">
                                        <p:cTn id="68" dur="500" fill="hold"/>
                                        <p:tgtEl>
                                          <p:spTgt spid="69"/>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8" fill="hold" nodeType="afterEffect">
                                  <p:stCondLst>
                                    <p:cond delay="0"/>
                                  </p:stCondLst>
                                  <p:childTnLst>
                                    <p:set>
                                      <p:cBhvr>
                                        <p:cTn id="71" dur="1" fill="hold">
                                          <p:stCondLst>
                                            <p:cond delay="0"/>
                                          </p:stCondLst>
                                        </p:cTn>
                                        <p:tgtEl>
                                          <p:spTgt spid="78"/>
                                        </p:tgtEl>
                                        <p:attrNameLst>
                                          <p:attrName>style.visibility</p:attrName>
                                        </p:attrNameLst>
                                      </p:cBhvr>
                                      <p:to>
                                        <p:strVal val="visible"/>
                                      </p:to>
                                    </p:set>
                                    <p:anim calcmode="lin" valueType="num">
                                      <p:cBhvr additive="base">
                                        <p:cTn id="72" dur="500" fill="hold"/>
                                        <p:tgtEl>
                                          <p:spTgt spid="78"/>
                                        </p:tgtEl>
                                        <p:attrNameLst>
                                          <p:attrName>ppt_x</p:attrName>
                                        </p:attrNameLst>
                                      </p:cBhvr>
                                      <p:tavLst>
                                        <p:tav tm="0">
                                          <p:val>
                                            <p:strVal val="0-#ppt_w/2"/>
                                          </p:val>
                                        </p:tav>
                                        <p:tav tm="100000">
                                          <p:val>
                                            <p:strVal val="#ppt_x"/>
                                          </p:val>
                                        </p:tav>
                                      </p:tavLst>
                                    </p:anim>
                                    <p:anim calcmode="lin" valueType="num">
                                      <p:cBhvr additive="base">
                                        <p:cTn id="73" dur="500" fill="hold"/>
                                        <p:tgtEl>
                                          <p:spTgt spid="78"/>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8" fill="hold" nodeType="afterEffect">
                                  <p:stCondLst>
                                    <p:cond delay="0"/>
                                  </p:stCondLst>
                                  <p:childTnLst>
                                    <p:set>
                                      <p:cBhvr>
                                        <p:cTn id="76" dur="1" fill="hold">
                                          <p:stCondLst>
                                            <p:cond delay="0"/>
                                          </p:stCondLst>
                                        </p:cTn>
                                        <p:tgtEl>
                                          <p:spTgt spid="81"/>
                                        </p:tgtEl>
                                        <p:attrNameLst>
                                          <p:attrName>style.visibility</p:attrName>
                                        </p:attrNameLst>
                                      </p:cBhvr>
                                      <p:to>
                                        <p:strVal val="visible"/>
                                      </p:to>
                                    </p:set>
                                    <p:anim calcmode="lin" valueType="num">
                                      <p:cBhvr additive="base">
                                        <p:cTn id="77" dur="500" fill="hold"/>
                                        <p:tgtEl>
                                          <p:spTgt spid="81"/>
                                        </p:tgtEl>
                                        <p:attrNameLst>
                                          <p:attrName>ppt_x</p:attrName>
                                        </p:attrNameLst>
                                      </p:cBhvr>
                                      <p:tavLst>
                                        <p:tav tm="0">
                                          <p:val>
                                            <p:strVal val="0-#ppt_w/2"/>
                                          </p:val>
                                        </p:tav>
                                        <p:tav tm="100000">
                                          <p:val>
                                            <p:strVal val="#ppt_x"/>
                                          </p:val>
                                        </p:tav>
                                      </p:tavLst>
                                    </p:anim>
                                    <p:anim calcmode="lin" valueType="num">
                                      <p:cBhvr additive="base">
                                        <p:cTn id="78" dur="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126913" y="1833746"/>
            <a:ext cx="2080314" cy="2005912"/>
            <a:chOff x="2304156" y="1593553"/>
            <a:chExt cx="2253673" cy="2173071"/>
          </a:xfrm>
        </p:grpSpPr>
        <p:sp>
          <p:nvSpPr>
            <p:cNvPr id="63" name="Freeform 62"/>
            <p:cNvSpPr/>
            <p:nvPr/>
          </p:nvSpPr>
          <p:spPr>
            <a:xfrm rot="16200000">
              <a:off x="2448864" y="3611250"/>
              <a:ext cx="185316" cy="87151"/>
            </a:xfrm>
            <a:custGeom>
              <a:avLst/>
              <a:gdLst>
                <a:gd name="connsiteX0" fmla="*/ 185316 w 185316"/>
                <a:gd name="connsiteY0" fmla="*/ 0 h 87151"/>
                <a:gd name="connsiteX1" fmla="*/ 185316 w 185316"/>
                <a:gd name="connsiteY1" fmla="*/ 87151 h 87151"/>
                <a:gd name="connsiteX2" fmla="*/ 0 w 185316"/>
                <a:gd name="connsiteY2" fmla="*/ 87151 h 87151"/>
                <a:gd name="connsiteX3" fmla="*/ 976 w 185316"/>
                <a:gd name="connsiteY3" fmla="*/ 82314 h 87151"/>
                <a:gd name="connsiteX4" fmla="*/ 125159 w 185316"/>
                <a:gd name="connsiteY4" fmla="*/ 0 h 87151"/>
                <a:gd name="connsiteX5" fmla="*/ 185316 w 185316"/>
                <a:gd name="connsiteY5" fmla="*/ 0 h 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6" h="87151">
                  <a:moveTo>
                    <a:pt x="185316" y="0"/>
                  </a:moveTo>
                  <a:lnTo>
                    <a:pt x="185316" y="87151"/>
                  </a:lnTo>
                  <a:lnTo>
                    <a:pt x="0" y="87151"/>
                  </a:lnTo>
                  <a:lnTo>
                    <a:pt x="976" y="82314"/>
                  </a:lnTo>
                  <a:cubicBezTo>
                    <a:pt x="21436" y="33941"/>
                    <a:pt x="69334" y="0"/>
                    <a:pt x="125159" y="0"/>
                  </a:cubicBezTo>
                  <a:lnTo>
                    <a:pt x="185316" y="0"/>
                  </a:lnTo>
                  <a:close/>
                </a:path>
              </a:pathLst>
            </a:cu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62" name="Freeform 61"/>
            <p:cNvSpPr/>
            <p:nvPr/>
          </p:nvSpPr>
          <p:spPr>
            <a:xfrm rot="16200000">
              <a:off x="2344457" y="1553252"/>
              <a:ext cx="2173071" cy="2253673"/>
            </a:xfrm>
            <a:custGeom>
              <a:avLst/>
              <a:gdLst>
                <a:gd name="connsiteX0" fmla="*/ 2173071 w 2173071"/>
                <a:gd name="connsiteY0" fmla="*/ 2081588 h 2253673"/>
                <a:gd name="connsiteX1" fmla="*/ 2173071 w 2173071"/>
                <a:gd name="connsiteY1" fmla="*/ 2253673 h 2253673"/>
                <a:gd name="connsiteX2" fmla="*/ 134774 w 2173071"/>
                <a:gd name="connsiteY2" fmla="*/ 2253673 h 2253673"/>
                <a:gd name="connsiteX3" fmla="*/ 0 w 2173071"/>
                <a:gd name="connsiteY3" fmla="*/ 2118899 h 2253673"/>
                <a:gd name="connsiteX4" fmla="*/ 0 w 2173071"/>
                <a:gd name="connsiteY4" fmla="*/ 319039 h 2253673"/>
                <a:gd name="connsiteX5" fmla="*/ 9615 w 2173071"/>
                <a:gd name="connsiteY5" fmla="*/ 271416 h 2253673"/>
                <a:gd name="connsiteX6" fmla="*/ 194931 w 2173071"/>
                <a:gd name="connsiteY6" fmla="*/ 271416 h 2253673"/>
                <a:gd name="connsiteX7" fmla="*/ 194931 w 2173071"/>
                <a:gd name="connsiteY7" fmla="*/ 184265 h 2253673"/>
                <a:gd name="connsiteX8" fmla="*/ 417773 w 2173071"/>
                <a:gd name="connsiteY8" fmla="*/ 184266 h 2253673"/>
                <a:gd name="connsiteX9" fmla="*/ 417773 w 2173071"/>
                <a:gd name="connsiteY9" fmla="*/ 0 h 2253673"/>
                <a:gd name="connsiteX10" fmla="*/ 715397 w 2173071"/>
                <a:gd name="connsiteY10" fmla="*/ 270308 h 2253673"/>
                <a:gd name="connsiteX11" fmla="*/ 417773 w 2173071"/>
                <a:gd name="connsiteY11" fmla="*/ 540617 h 2253673"/>
                <a:gd name="connsiteX12" fmla="*/ 417773 w 2173071"/>
                <a:gd name="connsiteY12" fmla="*/ 356351 h 2253673"/>
                <a:gd name="connsiteX13" fmla="*/ 172085 w 2173071"/>
                <a:gd name="connsiteY13" fmla="*/ 356351 h 2253673"/>
                <a:gd name="connsiteX14" fmla="*/ 172085 w 2173071"/>
                <a:gd name="connsiteY14" fmla="*/ 2081588 h 2253673"/>
                <a:gd name="connsiteX15" fmla="*/ 2173071 w 2173071"/>
                <a:gd name="connsiteY15" fmla="*/ 2081588 h 225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73071" h="2253673">
                  <a:moveTo>
                    <a:pt x="2173071" y="2081588"/>
                  </a:moveTo>
                  <a:lnTo>
                    <a:pt x="2173071" y="2253673"/>
                  </a:lnTo>
                  <a:lnTo>
                    <a:pt x="134774" y="2253673"/>
                  </a:lnTo>
                  <a:cubicBezTo>
                    <a:pt x="60340" y="2253673"/>
                    <a:pt x="0" y="2193333"/>
                    <a:pt x="0" y="2118899"/>
                  </a:cubicBezTo>
                  <a:lnTo>
                    <a:pt x="0" y="319039"/>
                  </a:lnTo>
                  <a:lnTo>
                    <a:pt x="9615" y="271416"/>
                  </a:lnTo>
                  <a:lnTo>
                    <a:pt x="194931" y="271416"/>
                  </a:lnTo>
                  <a:lnTo>
                    <a:pt x="194931" y="184265"/>
                  </a:lnTo>
                  <a:lnTo>
                    <a:pt x="417773" y="184266"/>
                  </a:lnTo>
                  <a:lnTo>
                    <a:pt x="417773" y="0"/>
                  </a:lnTo>
                  <a:lnTo>
                    <a:pt x="715397" y="270308"/>
                  </a:lnTo>
                  <a:lnTo>
                    <a:pt x="417773" y="540617"/>
                  </a:lnTo>
                  <a:lnTo>
                    <a:pt x="417773" y="356351"/>
                  </a:lnTo>
                  <a:lnTo>
                    <a:pt x="172085" y="356351"/>
                  </a:lnTo>
                  <a:lnTo>
                    <a:pt x="172085" y="2081588"/>
                  </a:lnTo>
                  <a:lnTo>
                    <a:pt x="2173071" y="2081588"/>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grpSp>
      <p:sp>
        <p:nvSpPr>
          <p:cNvPr id="61" name="Freeform 60"/>
          <p:cNvSpPr/>
          <p:nvPr/>
        </p:nvSpPr>
        <p:spPr>
          <a:xfrm rot="16200000">
            <a:off x="1005596" y="2468787"/>
            <a:ext cx="651140" cy="2039815"/>
          </a:xfrm>
          <a:custGeom>
            <a:avLst/>
            <a:gdLst>
              <a:gd name="connsiteX0" fmla="*/ 705402 w 705402"/>
              <a:gd name="connsiteY0" fmla="*/ 258798 h 2209800"/>
              <a:gd name="connsiteX1" fmla="*/ 409126 w 705402"/>
              <a:gd name="connsiteY1" fmla="*/ 517596 h 2209800"/>
              <a:gd name="connsiteX2" fmla="*/ 409126 w 705402"/>
              <a:gd name="connsiteY2" fmla="*/ 355466 h 2209800"/>
              <a:gd name="connsiteX3" fmla="*/ 193337 w 705402"/>
              <a:gd name="connsiteY3" fmla="*/ 355466 h 2209800"/>
              <a:gd name="connsiteX4" fmla="*/ 193337 w 705402"/>
              <a:gd name="connsiteY4" fmla="*/ 2122649 h 2209800"/>
              <a:gd name="connsiteX5" fmla="*/ 133180 w 705402"/>
              <a:gd name="connsiteY5" fmla="*/ 2122649 h 2209800"/>
              <a:gd name="connsiteX6" fmla="*/ 8997 w 705402"/>
              <a:gd name="connsiteY6" fmla="*/ 2204963 h 2209800"/>
              <a:gd name="connsiteX7" fmla="*/ 8021 w 705402"/>
              <a:gd name="connsiteY7" fmla="*/ 2209800 h 2209800"/>
              <a:gd name="connsiteX8" fmla="*/ 0 w 705402"/>
              <a:gd name="connsiteY8" fmla="*/ 2209800 h 2209800"/>
              <a:gd name="connsiteX9" fmla="*/ 0 w 705402"/>
              <a:gd name="connsiteY9" fmla="*/ 350818 h 2209800"/>
              <a:gd name="connsiteX10" fmla="*/ 188688 w 705402"/>
              <a:gd name="connsiteY10" fmla="*/ 162130 h 2209800"/>
              <a:gd name="connsiteX11" fmla="*/ 409126 w 705402"/>
              <a:gd name="connsiteY11" fmla="*/ 162130 h 2209800"/>
              <a:gd name="connsiteX12" fmla="*/ 409126 w 705402"/>
              <a:gd name="connsiteY12" fmla="*/ 0 h 2209800"/>
              <a:gd name="connsiteX13" fmla="*/ 705402 w 705402"/>
              <a:gd name="connsiteY13" fmla="*/ 258798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5402" h="2209800">
                <a:moveTo>
                  <a:pt x="705402" y="258798"/>
                </a:moveTo>
                <a:lnTo>
                  <a:pt x="409126" y="517596"/>
                </a:lnTo>
                <a:lnTo>
                  <a:pt x="409126" y="355466"/>
                </a:lnTo>
                <a:lnTo>
                  <a:pt x="193337" y="355466"/>
                </a:lnTo>
                <a:lnTo>
                  <a:pt x="193337" y="2122649"/>
                </a:lnTo>
                <a:lnTo>
                  <a:pt x="133180" y="2122649"/>
                </a:lnTo>
                <a:cubicBezTo>
                  <a:pt x="77355" y="2122649"/>
                  <a:pt x="29457" y="2156590"/>
                  <a:pt x="8997" y="2204963"/>
                </a:cubicBezTo>
                <a:lnTo>
                  <a:pt x="8021" y="2209800"/>
                </a:lnTo>
                <a:lnTo>
                  <a:pt x="0" y="2209800"/>
                </a:lnTo>
                <a:lnTo>
                  <a:pt x="0" y="350818"/>
                </a:lnTo>
                <a:cubicBezTo>
                  <a:pt x="0" y="246608"/>
                  <a:pt x="84478" y="162130"/>
                  <a:pt x="188688" y="162130"/>
                </a:cubicBezTo>
                <a:lnTo>
                  <a:pt x="409126" y="162130"/>
                </a:lnTo>
                <a:lnTo>
                  <a:pt x="409126" y="0"/>
                </a:lnTo>
                <a:lnTo>
                  <a:pt x="705402" y="25879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cxnSp>
        <p:nvCxnSpPr>
          <p:cNvPr id="5" name="Straight Connector 4"/>
          <p:cNvCxnSpPr/>
          <p:nvPr/>
        </p:nvCxnSpPr>
        <p:spPr>
          <a:xfrm>
            <a:off x="424407" y="1034653"/>
            <a:ext cx="8229600" cy="14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871419" y="1024904"/>
            <a:ext cx="5393808" cy="688843"/>
          </a:xfrm>
          <a:prstGeom prst="rect">
            <a:avLst/>
          </a:prstGeom>
        </p:spPr>
        <p:txBody>
          <a:bodyPr wrap="square">
            <a:spAutoFit/>
          </a:bodyPr>
          <a:lstStyle/>
          <a:p>
            <a:pPr algn="ctr">
              <a:spcBef>
                <a:spcPts val="554"/>
              </a:spcBef>
              <a:defRPr/>
            </a:pPr>
            <a:r>
              <a:rPr lang="en-US" sz="1292" b="1" dirty="0">
                <a:solidFill>
                  <a:srgbClr val="000000"/>
                </a:solidFill>
              </a:rPr>
              <a:t>TERWUJUDNYA  </a:t>
            </a:r>
          </a:p>
          <a:p>
            <a:pPr algn="ctr">
              <a:defRPr/>
            </a:pPr>
            <a:r>
              <a:rPr lang="en-US" sz="1292" b="1" dirty="0">
                <a:solidFill>
                  <a:srgbClr val="000000"/>
                </a:solidFill>
              </a:rPr>
              <a:t>KEMANDIRIAN DAN KETAHANAN ENERGI GUNA MENDUKUNG PEMBANGUNAN NASIONAL BERKELANJUTAN</a:t>
            </a:r>
          </a:p>
        </p:txBody>
      </p:sp>
      <p:sp>
        <p:nvSpPr>
          <p:cNvPr id="147" name="Down Arrow 146"/>
          <p:cNvSpPr/>
          <p:nvPr/>
        </p:nvSpPr>
        <p:spPr>
          <a:xfrm>
            <a:off x="4355957" y="1837751"/>
            <a:ext cx="418989" cy="4117070"/>
          </a:xfrm>
          <a:prstGeom prst="downArrow">
            <a:avLst>
              <a:gd name="adj1" fmla="val 35128"/>
              <a:gd name="adj2" fmla="val 57714"/>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FFFFFF"/>
              </a:solidFill>
            </a:endParaRPr>
          </a:p>
        </p:txBody>
      </p:sp>
      <p:sp>
        <p:nvSpPr>
          <p:cNvPr id="150" name="Rectangle 149"/>
          <p:cNvSpPr/>
          <p:nvPr/>
        </p:nvSpPr>
        <p:spPr>
          <a:xfrm>
            <a:off x="2717507" y="5895051"/>
            <a:ext cx="3823973" cy="731739"/>
          </a:xfrm>
          <a:prstGeom prst="rect">
            <a:avLst/>
          </a:prstGeom>
        </p:spPr>
        <p:txBody>
          <a:bodyPr wrap="square">
            <a:spAutoFit/>
          </a:bodyPr>
          <a:lstStyle/>
          <a:p>
            <a:pPr algn="ctr"/>
            <a:r>
              <a:rPr lang="en-US" sz="1385" b="1" dirty="0" err="1">
                <a:solidFill>
                  <a:sysClr val="windowText" lastClr="000000"/>
                </a:solidFill>
                <a:latin typeface="Calibri" panose="020F0502020204030204" pitchFamily="34" charset="0"/>
              </a:rPr>
              <a:t>Sumber</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daya</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energi</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tidak</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dijadikan</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sebagai</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komoditas</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ekspor</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semata</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tetapi</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sebagai</a:t>
            </a:r>
            <a:r>
              <a:rPr lang="en-US" sz="1385" b="1" dirty="0">
                <a:solidFill>
                  <a:sysClr val="windowText" lastClr="000000"/>
                </a:solidFill>
                <a:latin typeface="Calibri" panose="020F0502020204030204" pitchFamily="34" charset="0"/>
              </a:rPr>
              <a:t> modal </a:t>
            </a:r>
            <a:r>
              <a:rPr lang="en-US" sz="1385" b="1" dirty="0" err="1">
                <a:solidFill>
                  <a:sysClr val="windowText" lastClr="000000"/>
                </a:solidFill>
                <a:latin typeface="Calibri" panose="020F0502020204030204" pitchFamily="34" charset="0"/>
              </a:rPr>
              <a:t>pembangunan</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nasional</a:t>
            </a:r>
            <a:endParaRPr lang="en-US" sz="1385" b="1" dirty="0">
              <a:solidFill>
                <a:srgbClr val="000000"/>
              </a:solidFill>
              <a:latin typeface="Calibri" panose="020F0502020204030204" pitchFamily="34" charset="0"/>
            </a:endParaRPr>
          </a:p>
        </p:txBody>
      </p:sp>
      <p:sp>
        <p:nvSpPr>
          <p:cNvPr id="151" name="Rectangle 150"/>
          <p:cNvSpPr/>
          <p:nvPr/>
        </p:nvSpPr>
        <p:spPr>
          <a:xfrm>
            <a:off x="337636" y="4453637"/>
            <a:ext cx="1209810" cy="731739"/>
          </a:xfrm>
          <a:prstGeom prst="rect">
            <a:avLst/>
          </a:prstGeom>
        </p:spPr>
        <p:txBody>
          <a:bodyPr wrap="square">
            <a:spAutoFit/>
          </a:bodyPr>
          <a:lstStyle/>
          <a:p>
            <a:pPr algn="ctr"/>
            <a:r>
              <a:rPr lang="en-US" sz="1385" b="1" dirty="0" err="1">
                <a:solidFill>
                  <a:sysClr val="windowText" lastClr="000000"/>
                </a:solidFill>
                <a:latin typeface="Calibri" panose="020F0502020204030204" pitchFamily="34" charset="0"/>
              </a:rPr>
              <a:t>kemandirian</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pengelolaan</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energi</a:t>
            </a:r>
            <a:endParaRPr lang="en-US" sz="1385" dirty="0">
              <a:solidFill>
                <a:srgbClr val="000000"/>
              </a:solidFill>
              <a:latin typeface="Calibri" panose="020F0502020204030204" pitchFamily="34" charset="0"/>
            </a:endParaRPr>
          </a:p>
        </p:txBody>
      </p:sp>
      <p:sp>
        <p:nvSpPr>
          <p:cNvPr id="152" name="Rectangle 151"/>
          <p:cNvSpPr/>
          <p:nvPr/>
        </p:nvSpPr>
        <p:spPr>
          <a:xfrm>
            <a:off x="4982553" y="4428198"/>
            <a:ext cx="2038866" cy="944874"/>
          </a:xfrm>
          <a:prstGeom prst="rect">
            <a:avLst/>
          </a:prstGeom>
        </p:spPr>
        <p:txBody>
          <a:bodyPr wrap="square">
            <a:spAutoFit/>
          </a:bodyPr>
          <a:lstStyle/>
          <a:p>
            <a:pPr algn="ctr"/>
            <a:r>
              <a:rPr lang="id-ID" sz="1385" b="1" dirty="0">
                <a:solidFill>
                  <a:sysClr val="windowText" lastClr="000000"/>
                </a:solidFill>
                <a:latin typeface="Calibri" panose="020F0502020204030204" pitchFamily="34" charset="0"/>
              </a:rPr>
              <a:t>ketersediaan energi </a:t>
            </a:r>
            <a:r>
              <a:rPr lang="en-US" sz="1385" b="1" dirty="0" err="1">
                <a:solidFill>
                  <a:sysClr val="windowText" lastClr="000000"/>
                </a:solidFill>
                <a:latin typeface="Calibri" panose="020F0502020204030204" pitchFamily="34" charset="0"/>
              </a:rPr>
              <a:t>dan</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terpenuhinya</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kebutuhan</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sumber</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energi</a:t>
            </a:r>
            <a:r>
              <a:rPr lang="en-US" sz="1385" b="1" dirty="0">
                <a:solidFill>
                  <a:sysClr val="windowText" lastClr="000000"/>
                </a:solidFill>
                <a:latin typeface="Calibri" panose="020F0502020204030204" pitchFamily="34" charset="0"/>
              </a:rPr>
              <a:t> </a:t>
            </a:r>
            <a:r>
              <a:rPr lang="id-ID" sz="1385" b="1" dirty="0">
                <a:solidFill>
                  <a:sysClr val="windowText" lastClr="000000"/>
                </a:solidFill>
                <a:latin typeface="Calibri" panose="020F0502020204030204" pitchFamily="34" charset="0"/>
              </a:rPr>
              <a:t>dalam negeri</a:t>
            </a:r>
            <a:endParaRPr lang="en-US" sz="1385" dirty="0">
              <a:solidFill>
                <a:srgbClr val="000000"/>
              </a:solidFill>
              <a:latin typeface="Calibri" panose="020F0502020204030204" pitchFamily="34" charset="0"/>
            </a:endParaRPr>
          </a:p>
        </p:txBody>
      </p:sp>
      <p:grpSp>
        <p:nvGrpSpPr>
          <p:cNvPr id="15" name="Group 14"/>
          <p:cNvGrpSpPr/>
          <p:nvPr/>
        </p:nvGrpSpPr>
        <p:grpSpPr>
          <a:xfrm>
            <a:off x="2904450" y="1833746"/>
            <a:ext cx="1531204" cy="2690513"/>
            <a:chOff x="3146488" y="1600200"/>
            <a:chExt cx="1658804" cy="2914722"/>
          </a:xfrm>
        </p:grpSpPr>
        <p:sp>
          <p:nvSpPr>
            <p:cNvPr id="27" name="U-Turn Arrow 26"/>
            <p:cNvSpPr/>
            <p:nvPr/>
          </p:nvSpPr>
          <p:spPr>
            <a:xfrm rot="10800000">
              <a:off x="3414479" y="1600200"/>
              <a:ext cx="1390813" cy="2389525"/>
            </a:xfrm>
            <a:prstGeom prst="uturnArrow">
              <a:avLst>
                <a:gd name="adj1" fmla="val 12713"/>
                <a:gd name="adj2" fmla="val 12439"/>
                <a:gd name="adj3" fmla="val 0"/>
                <a:gd name="adj4" fmla="val 6202"/>
                <a:gd name="adj5" fmla="val 74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73" name="Freeform 72"/>
            <p:cNvSpPr/>
            <p:nvPr/>
          </p:nvSpPr>
          <p:spPr>
            <a:xfrm rot="5400000" flipV="1">
              <a:off x="3306596" y="3832724"/>
              <a:ext cx="184625" cy="163163"/>
            </a:xfrm>
            <a:custGeom>
              <a:avLst/>
              <a:gdLst>
                <a:gd name="connsiteX0" fmla="*/ 0 w 184625"/>
                <a:gd name="connsiteY0" fmla="*/ 122828 h 163163"/>
                <a:gd name="connsiteX1" fmla="*/ 0 w 184625"/>
                <a:gd name="connsiteY1" fmla="*/ 163163 h 163163"/>
                <a:gd name="connsiteX2" fmla="*/ 184625 w 184625"/>
                <a:gd name="connsiteY2" fmla="*/ 163163 h 163163"/>
                <a:gd name="connsiteX3" fmla="*/ 184625 w 184625"/>
                <a:gd name="connsiteY3" fmla="*/ 0 h 163163"/>
                <a:gd name="connsiteX4" fmla="*/ 176215 w 184625"/>
                <a:gd name="connsiteY4" fmla="*/ 0 h 163163"/>
                <a:gd name="connsiteX5" fmla="*/ 2355 w 184625"/>
                <a:gd name="connsiteY5" fmla="*/ 115242 h 163163"/>
                <a:gd name="connsiteX6" fmla="*/ 0 w 184625"/>
                <a:gd name="connsiteY6" fmla="*/ 122828 h 16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625" h="163163">
                  <a:moveTo>
                    <a:pt x="0" y="122828"/>
                  </a:moveTo>
                  <a:lnTo>
                    <a:pt x="0" y="163163"/>
                  </a:lnTo>
                  <a:lnTo>
                    <a:pt x="184625" y="163163"/>
                  </a:lnTo>
                  <a:lnTo>
                    <a:pt x="184625" y="0"/>
                  </a:lnTo>
                  <a:lnTo>
                    <a:pt x="176215" y="0"/>
                  </a:lnTo>
                  <a:cubicBezTo>
                    <a:pt x="98058" y="0"/>
                    <a:pt x="30999" y="47519"/>
                    <a:pt x="2355" y="115242"/>
                  </a:cubicBezTo>
                  <a:lnTo>
                    <a:pt x="0" y="12282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72" name="Freeform 71"/>
            <p:cNvSpPr/>
            <p:nvPr/>
          </p:nvSpPr>
          <p:spPr>
            <a:xfrm rot="5400000" flipV="1">
              <a:off x="3150607" y="3805401"/>
              <a:ext cx="705402" cy="713639"/>
            </a:xfrm>
            <a:custGeom>
              <a:avLst/>
              <a:gdLst>
                <a:gd name="connsiteX0" fmla="*/ 0 w 705402"/>
                <a:gd name="connsiteY0" fmla="*/ 359526 h 713639"/>
                <a:gd name="connsiteX1" fmla="*/ 0 w 705402"/>
                <a:gd name="connsiteY1" fmla="*/ 713639 h 713639"/>
                <a:gd name="connsiteX2" fmla="*/ 175920 w 705402"/>
                <a:gd name="connsiteY2" fmla="*/ 713639 h 713639"/>
                <a:gd name="connsiteX3" fmla="*/ 175920 w 705402"/>
                <a:gd name="connsiteY3" fmla="*/ 359526 h 713639"/>
                <a:gd name="connsiteX4" fmla="*/ 188688 w 705402"/>
                <a:gd name="connsiteY4" fmla="*/ 346758 h 713639"/>
                <a:gd name="connsiteX5" fmla="*/ 409126 w 705402"/>
                <a:gd name="connsiteY5" fmla="*/ 346758 h 713639"/>
                <a:gd name="connsiteX6" fmla="*/ 409126 w 705402"/>
                <a:gd name="connsiteY6" fmla="*/ 517596 h 713639"/>
                <a:gd name="connsiteX7" fmla="*/ 705402 w 705402"/>
                <a:gd name="connsiteY7" fmla="*/ 258798 h 713639"/>
                <a:gd name="connsiteX8" fmla="*/ 409126 w 705402"/>
                <a:gd name="connsiteY8" fmla="*/ 0 h 713639"/>
                <a:gd name="connsiteX9" fmla="*/ 409126 w 705402"/>
                <a:gd name="connsiteY9" fmla="*/ 170838 h 713639"/>
                <a:gd name="connsiteX10" fmla="*/ 197098 w 705402"/>
                <a:gd name="connsiteY10" fmla="*/ 170838 h 713639"/>
                <a:gd name="connsiteX11" fmla="*/ 197098 w 705402"/>
                <a:gd name="connsiteY11" fmla="*/ 334001 h 713639"/>
                <a:gd name="connsiteX12" fmla="*/ 12473 w 705402"/>
                <a:gd name="connsiteY12" fmla="*/ 334001 h 713639"/>
                <a:gd name="connsiteX13" fmla="*/ 12473 w 705402"/>
                <a:gd name="connsiteY13" fmla="*/ 293666 h 713639"/>
                <a:gd name="connsiteX14" fmla="*/ 3833 w 705402"/>
                <a:gd name="connsiteY14" fmla="*/ 321499 h 713639"/>
                <a:gd name="connsiteX15" fmla="*/ 0 w 705402"/>
                <a:gd name="connsiteY15" fmla="*/ 359526 h 71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02" h="713639">
                  <a:moveTo>
                    <a:pt x="0" y="359526"/>
                  </a:moveTo>
                  <a:lnTo>
                    <a:pt x="0" y="713639"/>
                  </a:lnTo>
                  <a:lnTo>
                    <a:pt x="175920" y="713639"/>
                  </a:lnTo>
                  <a:lnTo>
                    <a:pt x="175920" y="359526"/>
                  </a:lnTo>
                  <a:cubicBezTo>
                    <a:pt x="175920" y="352474"/>
                    <a:pt x="181636" y="346758"/>
                    <a:pt x="188688" y="346758"/>
                  </a:cubicBezTo>
                  <a:lnTo>
                    <a:pt x="409126" y="346758"/>
                  </a:lnTo>
                  <a:lnTo>
                    <a:pt x="409126" y="517596"/>
                  </a:lnTo>
                  <a:lnTo>
                    <a:pt x="705402" y="258798"/>
                  </a:lnTo>
                  <a:lnTo>
                    <a:pt x="409126" y="0"/>
                  </a:lnTo>
                  <a:lnTo>
                    <a:pt x="409126" y="170838"/>
                  </a:lnTo>
                  <a:lnTo>
                    <a:pt x="197098" y="170838"/>
                  </a:lnTo>
                  <a:lnTo>
                    <a:pt x="197098" y="334001"/>
                  </a:lnTo>
                  <a:lnTo>
                    <a:pt x="12473" y="334001"/>
                  </a:lnTo>
                  <a:lnTo>
                    <a:pt x="12473" y="293666"/>
                  </a:lnTo>
                  <a:lnTo>
                    <a:pt x="3833" y="321499"/>
                  </a:lnTo>
                  <a:cubicBezTo>
                    <a:pt x="1320" y="333782"/>
                    <a:pt x="0" y="346500"/>
                    <a:pt x="0" y="3595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grpSp>
      <p:sp>
        <p:nvSpPr>
          <p:cNvPr id="71" name="Freeform 70"/>
          <p:cNvSpPr/>
          <p:nvPr/>
        </p:nvSpPr>
        <p:spPr>
          <a:xfrm rot="5400000" flipV="1">
            <a:off x="1683822" y="3092715"/>
            <a:ext cx="651140" cy="2256125"/>
          </a:xfrm>
          <a:custGeom>
            <a:avLst/>
            <a:gdLst>
              <a:gd name="connsiteX0" fmla="*/ 0 w 705402"/>
              <a:gd name="connsiteY0" fmla="*/ 363885 h 2444135"/>
              <a:gd name="connsiteX1" fmla="*/ 0 w 705402"/>
              <a:gd name="connsiteY1" fmla="*/ 2444135 h 2444135"/>
              <a:gd name="connsiteX2" fmla="*/ 2355 w 705402"/>
              <a:gd name="connsiteY2" fmla="*/ 2436549 h 2444135"/>
              <a:gd name="connsiteX3" fmla="*/ 176215 w 705402"/>
              <a:gd name="connsiteY3" fmla="*/ 2321307 h 2444135"/>
              <a:gd name="connsiteX4" fmla="*/ 184625 w 705402"/>
              <a:gd name="connsiteY4" fmla="*/ 2321307 h 2444135"/>
              <a:gd name="connsiteX5" fmla="*/ 184625 w 705402"/>
              <a:gd name="connsiteY5" fmla="*/ 363885 h 2444135"/>
              <a:gd name="connsiteX6" fmla="*/ 197400 w 705402"/>
              <a:gd name="connsiteY6" fmla="*/ 351110 h 2444135"/>
              <a:gd name="connsiteX7" fmla="*/ 409126 w 705402"/>
              <a:gd name="connsiteY7" fmla="*/ 351110 h 2444135"/>
              <a:gd name="connsiteX8" fmla="*/ 409126 w 705402"/>
              <a:gd name="connsiteY8" fmla="*/ 517596 h 2444135"/>
              <a:gd name="connsiteX9" fmla="*/ 705402 w 705402"/>
              <a:gd name="connsiteY9" fmla="*/ 258798 h 2444135"/>
              <a:gd name="connsiteX10" fmla="*/ 409126 w 705402"/>
              <a:gd name="connsiteY10" fmla="*/ 0 h 2444135"/>
              <a:gd name="connsiteX11" fmla="*/ 409126 w 705402"/>
              <a:gd name="connsiteY11" fmla="*/ 166485 h 2444135"/>
              <a:gd name="connsiteX12" fmla="*/ 197400 w 705402"/>
              <a:gd name="connsiteY12" fmla="*/ 166485 h 2444135"/>
              <a:gd name="connsiteX13" fmla="*/ 0 w 705402"/>
              <a:gd name="connsiteY13" fmla="*/ 363885 h 244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5402" h="2444135">
                <a:moveTo>
                  <a:pt x="0" y="363885"/>
                </a:moveTo>
                <a:lnTo>
                  <a:pt x="0" y="2444135"/>
                </a:lnTo>
                <a:lnTo>
                  <a:pt x="2355" y="2436549"/>
                </a:lnTo>
                <a:cubicBezTo>
                  <a:pt x="30999" y="2368826"/>
                  <a:pt x="98058" y="2321307"/>
                  <a:pt x="176215" y="2321307"/>
                </a:cubicBezTo>
                <a:lnTo>
                  <a:pt x="184625" y="2321307"/>
                </a:lnTo>
                <a:lnTo>
                  <a:pt x="184625" y="363885"/>
                </a:lnTo>
                <a:cubicBezTo>
                  <a:pt x="184625" y="356830"/>
                  <a:pt x="190345" y="351110"/>
                  <a:pt x="197400" y="351110"/>
                </a:cubicBezTo>
                <a:lnTo>
                  <a:pt x="409126" y="351110"/>
                </a:lnTo>
                <a:lnTo>
                  <a:pt x="409126" y="517596"/>
                </a:lnTo>
                <a:lnTo>
                  <a:pt x="705402" y="258798"/>
                </a:lnTo>
                <a:lnTo>
                  <a:pt x="409126" y="0"/>
                </a:lnTo>
                <a:lnTo>
                  <a:pt x="409126" y="166485"/>
                </a:lnTo>
                <a:lnTo>
                  <a:pt x="197400" y="166485"/>
                </a:lnTo>
                <a:cubicBezTo>
                  <a:pt x="88379" y="166485"/>
                  <a:pt x="0" y="254864"/>
                  <a:pt x="0" y="363885"/>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grpSp>
        <p:nvGrpSpPr>
          <p:cNvPr id="16" name="Group 15"/>
          <p:cNvGrpSpPr/>
          <p:nvPr/>
        </p:nvGrpSpPr>
        <p:grpSpPr>
          <a:xfrm>
            <a:off x="4941106" y="1821902"/>
            <a:ext cx="2080314" cy="2005912"/>
            <a:chOff x="5352865" y="1601943"/>
            <a:chExt cx="2253673" cy="2173071"/>
          </a:xfrm>
        </p:grpSpPr>
        <p:sp>
          <p:nvSpPr>
            <p:cNvPr id="77" name="Freeform 76"/>
            <p:cNvSpPr/>
            <p:nvPr/>
          </p:nvSpPr>
          <p:spPr>
            <a:xfrm rot="5400000" flipH="1">
              <a:off x="7286038" y="3610116"/>
              <a:ext cx="185316" cy="87151"/>
            </a:xfrm>
            <a:custGeom>
              <a:avLst/>
              <a:gdLst>
                <a:gd name="connsiteX0" fmla="*/ 185316 w 185316"/>
                <a:gd name="connsiteY0" fmla="*/ 87151 h 87151"/>
                <a:gd name="connsiteX1" fmla="*/ 185316 w 185316"/>
                <a:gd name="connsiteY1" fmla="*/ 0 h 87151"/>
                <a:gd name="connsiteX2" fmla="*/ 125159 w 185316"/>
                <a:gd name="connsiteY2" fmla="*/ 0 h 87151"/>
                <a:gd name="connsiteX3" fmla="*/ 976 w 185316"/>
                <a:gd name="connsiteY3" fmla="*/ 82314 h 87151"/>
                <a:gd name="connsiteX4" fmla="*/ 0 w 185316"/>
                <a:gd name="connsiteY4" fmla="*/ 87151 h 87151"/>
                <a:gd name="connsiteX5" fmla="*/ 185316 w 185316"/>
                <a:gd name="connsiteY5" fmla="*/ 87151 h 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16" h="87151">
                  <a:moveTo>
                    <a:pt x="185316" y="87151"/>
                  </a:moveTo>
                  <a:lnTo>
                    <a:pt x="185316" y="0"/>
                  </a:lnTo>
                  <a:lnTo>
                    <a:pt x="125159" y="0"/>
                  </a:lnTo>
                  <a:cubicBezTo>
                    <a:pt x="69334" y="0"/>
                    <a:pt x="21436" y="33941"/>
                    <a:pt x="976" y="82314"/>
                  </a:cubicBezTo>
                  <a:lnTo>
                    <a:pt x="0" y="87151"/>
                  </a:lnTo>
                  <a:lnTo>
                    <a:pt x="185316" y="87151"/>
                  </a:lnTo>
                  <a:close/>
                </a:path>
              </a:pathLst>
            </a:cu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76" name="Freeform 75"/>
            <p:cNvSpPr/>
            <p:nvPr/>
          </p:nvSpPr>
          <p:spPr>
            <a:xfrm rot="5400000" flipH="1">
              <a:off x="5393166" y="1561642"/>
              <a:ext cx="2173071" cy="2253673"/>
            </a:xfrm>
            <a:custGeom>
              <a:avLst/>
              <a:gdLst>
                <a:gd name="connsiteX0" fmla="*/ 2173071 w 2173071"/>
                <a:gd name="connsiteY0" fmla="*/ 2253673 h 2253673"/>
                <a:gd name="connsiteX1" fmla="*/ 2173071 w 2173071"/>
                <a:gd name="connsiteY1" fmla="*/ 2081588 h 2253673"/>
                <a:gd name="connsiteX2" fmla="*/ 172085 w 2173071"/>
                <a:gd name="connsiteY2" fmla="*/ 2081588 h 2253673"/>
                <a:gd name="connsiteX3" fmla="*/ 172085 w 2173071"/>
                <a:gd name="connsiteY3" fmla="*/ 356351 h 2253673"/>
                <a:gd name="connsiteX4" fmla="*/ 417773 w 2173071"/>
                <a:gd name="connsiteY4" fmla="*/ 356351 h 2253673"/>
                <a:gd name="connsiteX5" fmla="*/ 417773 w 2173071"/>
                <a:gd name="connsiteY5" fmla="*/ 540617 h 2253673"/>
                <a:gd name="connsiteX6" fmla="*/ 715397 w 2173071"/>
                <a:gd name="connsiteY6" fmla="*/ 270308 h 2253673"/>
                <a:gd name="connsiteX7" fmla="*/ 417773 w 2173071"/>
                <a:gd name="connsiteY7" fmla="*/ 0 h 2253673"/>
                <a:gd name="connsiteX8" fmla="*/ 417773 w 2173071"/>
                <a:gd name="connsiteY8" fmla="*/ 184266 h 2253673"/>
                <a:gd name="connsiteX9" fmla="*/ 194931 w 2173071"/>
                <a:gd name="connsiteY9" fmla="*/ 184265 h 2253673"/>
                <a:gd name="connsiteX10" fmla="*/ 194931 w 2173071"/>
                <a:gd name="connsiteY10" fmla="*/ 271416 h 2253673"/>
                <a:gd name="connsiteX11" fmla="*/ 9615 w 2173071"/>
                <a:gd name="connsiteY11" fmla="*/ 271416 h 2253673"/>
                <a:gd name="connsiteX12" fmla="*/ 0 w 2173071"/>
                <a:gd name="connsiteY12" fmla="*/ 319039 h 2253673"/>
                <a:gd name="connsiteX13" fmla="*/ 0 w 2173071"/>
                <a:gd name="connsiteY13" fmla="*/ 2118899 h 2253673"/>
                <a:gd name="connsiteX14" fmla="*/ 134774 w 2173071"/>
                <a:gd name="connsiteY14" fmla="*/ 2253673 h 2253673"/>
                <a:gd name="connsiteX15" fmla="*/ 2173071 w 2173071"/>
                <a:gd name="connsiteY15" fmla="*/ 2253673 h 225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73071" h="2253673">
                  <a:moveTo>
                    <a:pt x="2173071" y="2253673"/>
                  </a:moveTo>
                  <a:lnTo>
                    <a:pt x="2173071" y="2081588"/>
                  </a:lnTo>
                  <a:lnTo>
                    <a:pt x="172085" y="2081588"/>
                  </a:lnTo>
                  <a:lnTo>
                    <a:pt x="172085" y="356351"/>
                  </a:lnTo>
                  <a:lnTo>
                    <a:pt x="417773" y="356351"/>
                  </a:lnTo>
                  <a:lnTo>
                    <a:pt x="417773" y="540617"/>
                  </a:lnTo>
                  <a:lnTo>
                    <a:pt x="715397" y="270308"/>
                  </a:lnTo>
                  <a:lnTo>
                    <a:pt x="417773" y="0"/>
                  </a:lnTo>
                  <a:lnTo>
                    <a:pt x="417773" y="184266"/>
                  </a:lnTo>
                  <a:lnTo>
                    <a:pt x="194931" y="184265"/>
                  </a:lnTo>
                  <a:lnTo>
                    <a:pt x="194931" y="271416"/>
                  </a:lnTo>
                  <a:lnTo>
                    <a:pt x="9615" y="271416"/>
                  </a:lnTo>
                  <a:lnTo>
                    <a:pt x="0" y="319039"/>
                  </a:lnTo>
                  <a:lnTo>
                    <a:pt x="0" y="2118899"/>
                  </a:lnTo>
                  <a:cubicBezTo>
                    <a:pt x="0" y="2193333"/>
                    <a:pt x="60340" y="2253673"/>
                    <a:pt x="134774" y="2253673"/>
                  </a:cubicBezTo>
                  <a:lnTo>
                    <a:pt x="2173071" y="225367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grpSp>
      <p:sp>
        <p:nvSpPr>
          <p:cNvPr id="75" name="Freeform 74"/>
          <p:cNvSpPr/>
          <p:nvPr/>
        </p:nvSpPr>
        <p:spPr>
          <a:xfrm rot="5400000" flipH="1">
            <a:off x="7505443" y="2455878"/>
            <a:ext cx="651140" cy="2039815"/>
          </a:xfrm>
          <a:custGeom>
            <a:avLst/>
            <a:gdLst>
              <a:gd name="connsiteX0" fmla="*/ 705402 w 705402"/>
              <a:gd name="connsiteY0" fmla="*/ 258798 h 2209800"/>
              <a:gd name="connsiteX1" fmla="*/ 409126 w 705402"/>
              <a:gd name="connsiteY1" fmla="*/ 0 h 2209800"/>
              <a:gd name="connsiteX2" fmla="*/ 409126 w 705402"/>
              <a:gd name="connsiteY2" fmla="*/ 162130 h 2209800"/>
              <a:gd name="connsiteX3" fmla="*/ 188688 w 705402"/>
              <a:gd name="connsiteY3" fmla="*/ 162130 h 2209800"/>
              <a:gd name="connsiteX4" fmla="*/ 0 w 705402"/>
              <a:gd name="connsiteY4" fmla="*/ 350818 h 2209800"/>
              <a:gd name="connsiteX5" fmla="*/ 0 w 705402"/>
              <a:gd name="connsiteY5" fmla="*/ 2209800 h 2209800"/>
              <a:gd name="connsiteX6" fmla="*/ 8021 w 705402"/>
              <a:gd name="connsiteY6" fmla="*/ 2209800 h 2209800"/>
              <a:gd name="connsiteX7" fmla="*/ 8997 w 705402"/>
              <a:gd name="connsiteY7" fmla="*/ 2204963 h 2209800"/>
              <a:gd name="connsiteX8" fmla="*/ 133180 w 705402"/>
              <a:gd name="connsiteY8" fmla="*/ 2122649 h 2209800"/>
              <a:gd name="connsiteX9" fmla="*/ 193337 w 705402"/>
              <a:gd name="connsiteY9" fmla="*/ 2122649 h 2209800"/>
              <a:gd name="connsiteX10" fmla="*/ 193337 w 705402"/>
              <a:gd name="connsiteY10" fmla="*/ 355466 h 2209800"/>
              <a:gd name="connsiteX11" fmla="*/ 409126 w 705402"/>
              <a:gd name="connsiteY11" fmla="*/ 355466 h 2209800"/>
              <a:gd name="connsiteX12" fmla="*/ 409126 w 705402"/>
              <a:gd name="connsiteY12" fmla="*/ 517596 h 2209800"/>
              <a:gd name="connsiteX13" fmla="*/ 705402 w 705402"/>
              <a:gd name="connsiteY13" fmla="*/ 258798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5402" h="2209800">
                <a:moveTo>
                  <a:pt x="705402" y="258798"/>
                </a:moveTo>
                <a:lnTo>
                  <a:pt x="409126" y="0"/>
                </a:lnTo>
                <a:lnTo>
                  <a:pt x="409126" y="162130"/>
                </a:lnTo>
                <a:lnTo>
                  <a:pt x="188688" y="162130"/>
                </a:lnTo>
                <a:cubicBezTo>
                  <a:pt x="84478" y="162130"/>
                  <a:pt x="0" y="246608"/>
                  <a:pt x="0" y="350818"/>
                </a:cubicBezTo>
                <a:lnTo>
                  <a:pt x="0" y="2209800"/>
                </a:lnTo>
                <a:lnTo>
                  <a:pt x="8021" y="2209800"/>
                </a:lnTo>
                <a:lnTo>
                  <a:pt x="8997" y="2204963"/>
                </a:lnTo>
                <a:cubicBezTo>
                  <a:pt x="29457" y="2156590"/>
                  <a:pt x="77355" y="2122649"/>
                  <a:pt x="133180" y="2122649"/>
                </a:cubicBezTo>
                <a:lnTo>
                  <a:pt x="193337" y="2122649"/>
                </a:lnTo>
                <a:lnTo>
                  <a:pt x="193337" y="355466"/>
                </a:lnTo>
                <a:lnTo>
                  <a:pt x="409126" y="355466"/>
                </a:lnTo>
                <a:lnTo>
                  <a:pt x="409126" y="517596"/>
                </a:lnTo>
                <a:lnTo>
                  <a:pt x="705402" y="258798"/>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6" name="Rectangle 5"/>
          <p:cNvSpPr/>
          <p:nvPr/>
        </p:nvSpPr>
        <p:spPr>
          <a:xfrm>
            <a:off x="1966478" y="4438908"/>
            <a:ext cx="2223318" cy="731739"/>
          </a:xfrm>
          <a:prstGeom prst="rect">
            <a:avLst/>
          </a:prstGeom>
        </p:spPr>
        <p:txBody>
          <a:bodyPr wrap="square">
            <a:spAutoFit/>
          </a:bodyPr>
          <a:lstStyle/>
          <a:p>
            <a:pPr algn="ctr"/>
            <a:r>
              <a:rPr lang="en-US" sz="1385" b="1" dirty="0" err="1">
                <a:solidFill>
                  <a:sysClr val="windowText" lastClr="000000"/>
                </a:solidFill>
                <a:latin typeface="Calibri" panose="020F0502020204030204" pitchFamily="34" charset="0"/>
              </a:rPr>
              <a:t>pengelolaan</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sumber</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daya</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energi</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secara</a:t>
            </a:r>
            <a:r>
              <a:rPr lang="en-US" sz="1385" b="1" dirty="0">
                <a:solidFill>
                  <a:sysClr val="windowText" lastClr="000000"/>
                </a:solidFill>
                <a:latin typeface="Calibri" panose="020F0502020204030204" pitchFamily="34" charset="0"/>
              </a:rPr>
              <a:t> optimal</a:t>
            </a:r>
            <a:r>
              <a:rPr lang="id-ID" sz="1385" b="1" dirty="0">
                <a:solidFill>
                  <a:sysClr val="windowText" lastClr="000000"/>
                </a:solidFill>
                <a:latin typeface="Calibri" panose="020F0502020204030204" pitchFamily="34" charset="0"/>
              </a:rPr>
              <a:t>, terpadu, </a:t>
            </a:r>
            <a:r>
              <a:rPr lang="en-US" sz="1385" b="1" dirty="0" err="1">
                <a:solidFill>
                  <a:sysClr val="windowText" lastClr="000000"/>
                </a:solidFill>
                <a:latin typeface="Calibri" panose="020F0502020204030204" pitchFamily="34" charset="0"/>
              </a:rPr>
              <a:t>dan</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berkelanjutan</a:t>
            </a:r>
            <a:endParaRPr lang="en-US" sz="1385" dirty="0">
              <a:solidFill>
                <a:srgbClr val="000000"/>
              </a:solidFill>
              <a:latin typeface="Calibri" panose="020F0502020204030204" pitchFamily="34" charset="0"/>
            </a:endParaRPr>
          </a:p>
        </p:txBody>
      </p:sp>
      <p:sp>
        <p:nvSpPr>
          <p:cNvPr id="8" name="Rectangle 7"/>
          <p:cNvSpPr/>
          <p:nvPr/>
        </p:nvSpPr>
        <p:spPr>
          <a:xfrm>
            <a:off x="7216562" y="4438906"/>
            <a:ext cx="1909224" cy="731739"/>
          </a:xfrm>
          <a:prstGeom prst="rect">
            <a:avLst/>
          </a:prstGeom>
        </p:spPr>
        <p:txBody>
          <a:bodyPr wrap="square">
            <a:spAutoFit/>
          </a:bodyPr>
          <a:lstStyle/>
          <a:p>
            <a:pPr algn="ctr"/>
            <a:r>
              <a:rPr lang="id-ID" sz="1385" b="1" dirty="0">
                <a:solidFill>
                  <a:sysClr val="windowText" lastClr="000000"/>
                </a:solidFill>
                <a:latin typeface="Calibri" panose="020F0502020204030204" pitchFamily="34" charset="0"/>
              </a:rPr>
              <a:t>pemanfaatan energi secara efisien di semua sektor</a:t>
            </a:r>
            <a:endParaRPr lang="en-US" sz="1385" dirty="0">
              <a:solidFill>
                <a:srgbClr val="000000"/>
              </a:solidFill>
              <a:latin typeface="Calibri" panose="020F0502020204030204" pitchFamily="34" charset="0"/>
            </a:endParaRPr>
          </a:p>
        </p:txBody>
      </p:sp>
      <p:sp>
        <p:nvSpPr>
          <p:cNvPr id="9" name="Rectangle 8"/>
          <p:cNvSpPr/>
          <p:nvPr/>
        </p:nvSpPr>
        <p:spPr>
          <a:xfrm>
            <a:off x="1125418" y="1783961"/>
            <a:ext cx="2763451" cy="1158009"/>
          </a:xfrm>
          <a:prstGeom prst="rect">
            <a:avLst/>
          </a:prstGeom>
        </p:spPr>
        <p:txBody>
          <a:bodyPr wrap="square">
            <a:spAutoFit/>
          </a:bodyPr>
          <a:lstStyle/>
          <a:p>
            <a:pPr algn="ctr"/>
            <a:r>
              <a:rPr lang="id-ID" sz="1385" b="1" dirty="0">
                <a:solidFill>
                  <a:sysClr val="windowText" lastClr="000000"/>
                </a:solidFill>
                <a:latin typeface="Calibri" panose="020F0502020204030204" pitchFamily="34" charset="0"/>
              </a:rPr>
              <a:t>pengembangan kemampuan teknologi, industri </a:t>
            </a:r>
            <a:r>
              <a:rPr lang="en-US" sz="1385" b="1" dirty="0" err="1">
                <a:solidFill>
                  <a:sysClr val="windowText" lastClr="000000"/>
                </a:solidFill>
                <a:latin typeface="Calibri" panose="020F0502020204030204" pitchFamily="34" charset="0"/>
              </a:rPr>
              <a:t>energi</a:t>
            </a:r>
            <a:r>
              <a:rPr lang="en-US" sz="1385" b="1" dirty="0">
                <a:solidFill>
                  <a:sysClr val="windowText" lastClr="000000"/>
                </a:solidFill>
                <a:latin typeface="Calibri" panose="020F0502020204030204" pitchFamily="34" charset="0"/>
              </a:rPr>
              <a:t> </a:t>
            </a:r>
            <a:r>
              <a:rPr lang="id-ID" sz="1385" b="1" dirty="0">
                <a:solidFill>
                  <a:sysClr val="windowText" lastClr="000000"/>
                </a:solidFill>
                <a:latin typeface="Calibri" panose="020F0502020204030204" pitchFamily="34" charset="0"/>
              </a:rPr>
              <a:t>dan jasa energi dalam negeri </a:t>
            </a:r>
            <a:r>
              <a:rPr lang="en-US" sz="1385" b="1" dirty="0">
                <a:solidFill>
                  <a:sysClr val="windowText" lastClr="000000"/>
                </a:solidFill>
                <a:latin typeface="Calibri" panose="020F0502020204030204" pitchFamily="34" charset="0"/>
              </a:rPr>
              <a:t>agar </a:t>
            </a:r>
            <a:r>
              <a:rPr lang="en-US" sz="1385" b="1" dirty="0" err="1">
                <a:solidFill>
                  <a:sysClr val="windowText" lastClr="000000"/>
                </a:solidFill>
                <a:latin typeface="Calibri" panose="020F0502020204030204" pitchFamily="34" charset="0"/>
              </a:rPr>
              <a:t>mandiri</a:t>
            </a:r>
            <a:r>
              <a:rPr lang="en-US" sz="1385" b="1" dirty="0">
                <a:solidFill>
                  <a:sysClr val="windowText" lastClr="000000"/>
                </a:solidFill>
                <a:latin typeface="Calibri" panose="020F0502020204030204" pitchFamily="34" charset="0"/>
              </a:rPr>
              <a:t> </a:t>
            </a:r>
            <a:r>
              <a:rPr lang="id-ID" sz="1385" b="1" dirty="0">
                <a:solidFill>
                  <a:sysClr val="windowText" lastClr="000000"/>
                </a:solidFill>
                <a:latin typeface="Calibri" panose="020F0502020204030204" pitchFamily="34" charset="0"/>
              </a:rPr>
              <a:t>dan meningkatkan kapasitas sumber</a:t>
            </a:r>
            <a:r>
              <a:rPr lang="en-US" sz="1385" b="1" dirty="0">
                <a:solidFill>
                  <a:sysClr val="windowText" lastClr="000000"/>
                </a:solidFill>
                <a:latin typeface="Calibri" panose="020F0502020204030204" pitchFamily="34" charset="0"/>
              </a:rPr>
              <a:t> </a:t>
            </a:r>
            <a:r>
              <a:rPr lang="id-ID" sz="1385" b="1" dirty="0">
                <a:solidFill>
                  <a:sysClr val="windowText" lastClr="000000"/>
                </a:solidFill>
                <a:latin typeface="Calibri" panose="020F0502020204030204" pitchFamily="34" charset="0"/>
              </a:rPr>
              <a:t>daya manusia</a:t>
            </a:r>
            <a:endParaRPr lang="en-US" sz="1385" dirty="0">
              <a:solidFill>
                <a:srgbClr val="000000"/>
              </a:solidFill>
              <a:latin typeface="Calibri" panose="020F0502020204030204" pitchFamily="34" charset="0"/>
            </a:endParaRPr>
          </a:p>
        </p:txBody>
      </p:sp>
      <p:sp>
        <p:nvSpPr>
          <p:cNvPr id="10" name="Rectangle 9"/>
          <p:cNvSpPr/>
          <p:nvPr/>
        </p:nvSpPr>
        <p:spPr>
          <a:xfrm>
            <a:off x="5486400" y="2204516"/>
            <a:ext cx="1933774" cy="731739"/>
          </a:xfrm>
          <a:prstGeom prst="rect">
            <a:avLst/>
          </a:prstGeom>
        </p:spPr>
        <p:txBody>
          <a:bodyPr wrap="square">
            <a:spAutoFit/>
          </a:bodyPr>
          <a:lstStyle/>
          <a:p>
            <a:pPr algn="ctr"/>
            <a:r>
              <a:rPr lang="en-US" sz="1385" b="1" dirty="0" err="1">
                <a:solidFill>
                  <a:sysClr val="windowText" lastClr="000000"/>
                </a:solidFill>
                <a:latin typeface="Calibri" panose="020F0502020204030204" pitchFamily="34" charset="0"/>
              </a:rPr>
              <a:t>akses</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untuk</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masyarakat</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terhadap</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energi</a:t>
            </a:r>
            <a:r>
              <a:rPr lang="en-US" sz="1385" b="1" dirty="0">
                <a:solidFill>
                  <a:sysClr val="windowText" lastClr="000000"/>
                </a:solidFill>
                <a:latin typeface="Calibri" panose="020F0502020204030204" pitchFamily="34" charset="0"/>
              </a:rPr>
              <a:t> </a:t>
            </a:r>
            <a:r>
              <a:rPr lang="en-US" sz="1385" b="1" dirty="0" err="1">
                <a:solidFill>
                  <a:sysClr val="windowText" lastClr="000000"/>
                </a:solidFill>
                <a:latin typeface="Calibri" panose="020F0502020204030204" pitchFamily="34" charset="0"/>
              </a:rPr>
              <a:t>secara</a:t>
            </a:r>
            <a:r>
              <a:rPr lang="en-US" sz="1385" b="1" dirty="0">
                <a:solidFill>
                  <a:sysClr val="windowText" lastClr="000000"/>
                </a:solidFill>
                <a:latin typeface="Calibri" panose="020F0502020204030204" pitchFamily="34" charset="0"/>
              </a:rPr>
              <a:t> </a:t>
            </a:r>
            <a:r>
              <a:rPr lang="id-ID" sz="1385" b="1" dirty="0">
                <a:solidFill>
                  <a:sysClr val="windowText" lastClr="000000"/>
                </a:solidFill>
                <a:latin typeface="Calibri" panose="020F0502020204030204" pitchFamily="34" charset="0"/>
              </a:rPr>
              <a:t>adil dan </a:t>
            </a:r>
            <a:r>
              <a:rPr lang="en-US" sz="1385" b="1" dirty="0" err="1">
                <a:solidFill>
                  <a:sysClr val="windowText" lastClr="000000"/>
                </a:solidFill>
                <a:latin typeface="Calibri" panose="020F0502020204030204" pitchFamily="34" charset="0"/>
              </a:rPr>
              <a:t>merat</a:t>
            </a:r>
            <a:r>
              <a:rPr lang="id-ID" sz="1385" b="1" dirty="0">
                <a:solidFill>
                  <a:sysClr val="windowText" lastClr="000000"/>
                </a:solidFill>
                <a:latin typeface="Calibri" panose="020F0502020204030204" pitchFamily="34" charset="0"/>
              </a:rPr>
              <a:t>a</a:t>
            </a:r>
            <a:endParaRPr lang="en-US" sz="1385" dirty="0">
              <a:solidFill>
                <a:srgbClr val="000000"/>
              </a:solidFill>
              <a:latin typeface="Calibri" panose="020F0502020204030204" pitchFamily="34" charset="0"/>
            </a:endParaRPr>
          </a:p>
        </p:txBody>
      </p:sp>
      <p:sp>
        <p:nvSpPr>
          <p:cNvPr id="11" name="Rectangle 10"/>
          <p:cNvSpPr/>
          <p:nvPr/>
        </p:nvSpPr>
        <p:spPr>
          <a:xfrm>
            <a:off x="7799" y="2196593"/>
            <a:ext cx="1187490" cy="731739"/>
          </a:xfrm>
          <a:prstGeom prst="rect">
            <a:avLst/>
          </a:prstGeom>
        </p:spPr>
        <p:txBody>
          <a:bodyPr wrap="square">
            <a:spAutoFit/>
          </a:bodyPr>
          <a:lstStyle/>
          <a:p>
            <a:pPr algn="ctr"/>
            <a:r>
              <a:rPr lang="id-ID" sz="1385" b="1" dirty="0">
                <a:solidFill>
                  <a:sysClr val="windowText" lastClr="000000"/>
                </a:solidFill>
                <a:latin typeface="Calibri" panose="020F0502020204030204" pitchFamily="34" charset="0"/>
              </a:rPr>
              <a:t>terciptanya lapangan kerja</a:t>
            </a:r>
            <a:endParaRPr lang="en-US" sz="1385" dirty="0">
              <a:solidFill>
                <a:srgbClr val="000000"/>
              </a:solidFill>
              <a:latin typeface="Calibri" panose="020F0502020204030204" pitchFamily="34" charset="0"/>
            </a:endParaRPr>
          </a:p>
        </p:txBody>
      </p:sp>
      <p:sp>
        <p:nvSpPr>
          <p:cNvPr id="12" name="Rectangle 11"/>
          <p:cNvSpPr/>
          <p:nvPr/>
        </p:nvSpPr>
        <p:spPr>
          <a:xfrm>
            <a:off x="7428353" y="2414846"/>
            <a:ext cx="1755045" cy="731739"/>
          </a:xfrm>
          <a:prstGeom prst="rect">
            <a:avLst/>
          </a:prstGeom>
        </p:spPr>
        <p:txBody>
          <a:bodyPr wrap="square">
            <a:spAutoFit/>
          </a:bodyPr>
          <a:lstStyle/>
          <a:p>
            <a:pPr algn="ctr"/>
            <a:r>
              <a:rPr lang="id-ID" sz="1385" b="1" dirty="0">
                <a:solidFill>
                  <a:sysClr val="windowText" lastClr="000000"/>
                </a:solidFill>
                <a:latin typeface="Calibri" panose="020F0502020204030204" pitchFamily="34" charset="0"/>
              </a:rPr>
              <a:t>terjaganya kelestarian fungsi lingkungan hidup</a:t>
            </a:r>
            <a:endParaRPr lang="en-US" sz="1385" dirty="0">
              <a:solidFill>
                <a:srgbClr val="000000"/>
              </a:solidFill>
              <a:latin typeface="Calibri" panose="020F0502020204030204" pitchFamily="34" charset="0"/>
            </a:endParaRPr>
          </a:p>
        </p:txBody>
      </p:sp>
      <p:grpSp>
        <p:nvGrpSpPr>
          <p:cNvPr id="84" name="Group 83"/>
          <p:cNvGrpSpPr/>
          <p:nvPr/>
        </p:nvGrpSpPr>
        <p:grpSpPr>
          <a:xfrm flipH="1">
            <a:off x="4720127" y="1833746"/>
            <a:ext cx="1531204" cy="2690513"/>
            <a:chOff x="3146488" y="1600200"/>
            <a:chExt cx="1658804" cy="2914722"/>
          </a:xfrm>
        </p:grpSpPr>
        <p:sp>
          <p:nvSpPr>
            <p:cNvPr id="85" name="U-Turn Arrow 84"/>
            <p:cNvSpPr/>
            <p:nvPr/>
          </p:nvSpPr>
          <p:spPr>
            <a:xfrm rot="10800000">
              <a:off x="3414479" y="1600200"/>
              <a:ext cx="1390813" cy="2389525"/>
            </a:xfrm>
            <a:prstGeom prst="uturnArrow">
              <a:avLst>
                <a:gd name="adj1" fmla="val 12713"/>
                <a:gd name="adj2" fmla="val 12439"/>
                <a:gd name="adj3" fmla="val 0"/>
                <a:gd name="adj4" fmla="val 6202"/>
                <a:gd name="adj5" fmla="val 74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86" name="Freeform 85"/>
            <p:cNvSpPr/>
            <p:nvPr/>
          </p:nvSpPr>
          <p:spPr>
            <a:xfrm rot="5400000" flipV="1">
              <a:off x="3316121" y="3823199"/>
              <a:ext cx="184625" cy="163163"/>
            </a:xfrm>
            <a:custGeom>
              <a:avLst/>
              <a:gdLst>
                <a:gd name="connsiteX0" fmla="*/ 0 w 184625"/>
                <a:gd name="connsiteY0" fmla="*/ 122828 h 163163"/>
                <a:gd name="connsiteX1" fmla="*/ 0 w 184625"/>
                <a:gd name="connsiteY1" fmla="*/ 163163 h 163163"/>
                <a:gd name="connsiteX2" fmla="*/ 184625 w 184625"/>
                <a:gd name="connsiteY2" fmla="*/ 163163 h 163163"/>
                <a:gd name="connsiteX3" fmla="*/ 184625 w 184625"/>
                <a:gd name="connsiteY3" fmla="*/ 0 h 163163"/>
                <a:gd name="connsiteX4" fmla="*/ 176215 w 184625"/>
                <a:gd name="connsiteY4" fmla="*/ 0 h 163163"/>
                <a:gd name="connsiteX5" fmla="*/ 2355 w 184625"/>
                <a:gd name="connsiteY5" fmla="*/ 115242 h 163163"/>
                <a:gd name="connsiteX6" fmla="*/ 0 w 184625"/>
                <a:gd name="connsiteY6" fmla="*/ 122828 h 16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625" h="163163">
                  <a:moveTo>
                    <a:pt x="0" y="122828"/>
                  </a:moveTo>
                  <a:lnTo>
                    <a:pt x="0" y="163163"/>
                  </a:lnTo>
                  <a:lnTo>
                    <a:pt x="184625" y="163163"/>
                  </a:lnTo>
                  <a:lnTo>
                    <a:pt x="184625" y="0"/>
                  </a:lnTo>
                  <a:lnTo>
                    <a:pt x="176215" y="0"/>
                  </a:lnTo>
                  <a:cubicBezTo>
                    <a:pt x="98058" y="0"/>
                    <a:pt x="30999" y="47519"/>
                    <a:pt x="2355" y="115242"/>
                  </a:cubicBezTo>
                  <a:lnTo>
                    <a:pt x="0" y="122828"/>
                  </a:lnTo>
                  <a:close/>
                </a:path>
              </a:pathLst>
            </a:custGeom>
            <a:solidFill>
              <a:schemeClr val="accent2"/>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87" name="Freeform 86"/>
            <p:cNvSpPr/>
            <p:nvPr/>
          </p:nvSpPr>
          <p:spPr>
            <a:xfrm rot="5400000" flipV="1">
              <a:off x="3150607" y="3805401"/>
              <a:ext cx="705402" cy="713639"/>
            </a:xfrm>
            <a:custGeom>
              <a:avLst/>
              <a:gdLst>
                <a:gd name="connsiteX0" fmla="*/ 0 w 705402"/>
                <a:gd name="connsiteY0" fmla="*/ 359526 h 713639"/>
                <a:gd name="connsiteX1" fmla="*/ 0 w 705402"/>
                <a:gd name="connsiteY1" fmla="*/ 713639 h 713639"/>
                <a:gd name="connsiteX2" fmla="*/ 175920 w 705402"/>
                <a:gd name="connsiteY2" fmla="*/ 713639 h 713639"/>
                <a:gd name="connsiteX3" fmla="*/ 175920 w 705402"/>
                <a:gd name="connsiteY3" fmla="*/ 359526 h 713639"/>
                <a:gd name="connsiteX4" fmla="*/ 188688 w 705402"/>
                <a:gd name="connsiteY4" fmla="*/ 346758 h 713639"/>
                <a:gd name="connsiteX5" fmla="*/ 409126 w 705402"/>
                <a:gd name="connsiteY5" fmla="*/ 346758 h 713639"/>
                <a:gd name="connsiteX6" fmla="*/ 409126 w 705402"/>
                <a:gd name="connsiteY6" fmla="*/ 517596 h 713639"/>
                <a:gd name="connsiteX7" fmla="*/ 705402 w 705402"/>
                <a:gd name="connsiteY7" fmla="*/ 258798 h 713639"/>
                <a:gd name="connsiteX8" fmla="*/ 409126 w 705402"/>
                <a:gd name="connsiteY8" fmla="*/ 0 h 713639"/>
                <a:gd name="connsiteX9" fmla="*/ 409126 w 705402"/>
                <a:gd name="connsiteY9" fmla="*/ 170838 h 713639"/>
                <a:gd name="connsiteX10" fmla="*/ 197098 w 705402"/>
                <a:gd name="connsiteY10" fmla="*/ 170838 h 713639"/>
                <a:gd name="connsiteX11" fmla="*/ 197098 w 705402"/>
                <a:gd name="connsiteY11" fmla="*/ 334001 h 713639"/>
                <a:gd name="connsiteX12" fmla="*/ 12473 w 705402"/>
                <a:gd name="connsiteY12" fmla="*/ 334001 h 713639"/>
                <a:gd name="connsiteX13" fmla="*/ 12473 w 705402"/>
                <a:gd name="connsiteY13" fmla="*/ 293666 h 713639"/>
                <a:gd name="connsiteX14" fmla="*/ 3833 w 705402"/>
                <a:gd name="connsiteY14" fmla="*/ 321499 h 713639"/>
                <a:gd name="connsiteX15" fmla="*/ 0 w 705402"/>
                <a:gd name="connsiteY15" fmla="*/ 359526 h 713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05402" h="713639">
                  <a:moveTo>
                    <a:pt x="0" y="359526"/>
                  </a:moveTo>
                  <a:lnTo>
                    <a:pt x="0" y="713639"/>
                  </a:lnTo>
                  <a:lnTo>
                    <a:pt x="175920" y="713639"/>
                  </a:lnTo>
                  <a:lnTo>
                    <a:pt x="175920" y="359526"/>
                  </a:lnTo>
                  <a:cubicBezTo>
                    <a:pt x="175920" y="352474"/>
                    <a:pt x="181636" y="346758"/>
                    <a:pt x="188688" y="346758"/>
                  </a:cubicBezTo>
                  <a:lnTo>
                    <a:pt x="409126" y="346758"/>
                  </a:lnTo>
                  <a:lnTo>
                    <a:pt x="409126" y="517596"/>
                  </a:lnTo>
                  <a:lnTo>
                    <a:pt x="705402" y="258798"/>
                  </a:lnTo>
                  <a:lnTo>
                    <a:pt x="409126" y="0"/>
                  </a:lnTo>
                  <a:lnTo>
                    <a:pt x="409126" y="170838"/>
                  </a:lnTo>
                  <a:lnTo>
                    <a:pt x="197098" y="170838"/>
                  </a:lnTo>
                  <a:lnTo>
                    <a:pt x="197098" y="334001"/>
                  </a:lnTo>
                  <a:lnTo>
                    <a:pt x="12473" y="334001"/>
                  </a:lnTo>
                  <a:lnTo>
                    <a:pt x="12473" y="293666"/>
                  </a:lnTo>
                  <a:lnTo>
                    <a:pt x="3833" y="321499"/>
                  </a:lnTo>
                  <a:cubicBezTo>
                    <a:pt x="1320" y="333782"/>
                    <a:pt x="0" y="346500"/>
                    <a:pt x="0" y="3595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grpSp>
      <p:sp>
        <p:nvSpPr>
          <p:cNvPr id="88" name="Freeform 87"/>
          <p:cNvSpPr/>
          <p:nvPr/>
        </p:nvSpPr>
        <p:spPr>
          <a:xfrm rot="16200000" flipH="1" flipV="1">
            <a:off x="6806698" y="3079410"/>
            <a:ext cx="651140" cy="2256125"/>
          </a:xfrm>
          <a:custGeom>
            <a:avLst/>
            <a:gdLst>
              <a:gd name="connsiteX0" fmla="*/ 0 w 705402"/>
              <a:gd name="connsiteY0" fmla="*/ 363885 h 2444135"/>
              <a:gd name="connsiteX1" fmla="*/ 0 w 705402"/>
              <a:gd name="connsiteY1" fmla="*/ 2444135 h 2444135"/>
              <a:gd name="connsiteX2" fmla="*/ 2355 w 705402"/>
              <a:gd name="connsiteY2" fmla="*/ 2436549 h 2444135"/>
              <a:gd name="connsiteX3" fmla="*/ 176215 w 705402"/>
              <a:gd name="connsiteY3" fmla="*/ 2321307 h 2444135"/>
              <a:gd name="connsiteX4" fmla="*/ 184625 w 705402"/>
              <a:gd name="connsiteY4" fmla="*/ 2321307 h 2444135"/>
              <a:gd name="connsiteX5" fmla="*/ 184625 w 705402"/>
              <a:gd name="connsiteY5" fmla="*/ 363885 h 2444135"/>
              <a:gd name="connsiteX6" fmla="*/ 197400 w 705402"/>
              <a:gd name="connsiteY6" fmla="*/ 351110 h 2444135"/>
              <a:gd name="connsiteX7" fmla="*/ 409126 w 705402"/>
              <a:gd name="connsiteY7" fmla="*/ 351110 h 2444135"/>
              <a:gd name="connsiteX8" fmla="*/ 409126 w 705402"/>
              <a:gd name="connsiteY8" fmla="*/ 517596 h 2444135"/>
              <a:gd name="connsiteX9" fmla="*/ 705402 w 705402"/>
              <a:gd name="connsiteY9" fmla="*/ 258798 h 2444135"/>
              <a:gd name="connsiteX10" fmla="*/ 409126 w 705402"/>
              <a:gd name="connsiteY10" fmla="*/ 0 h 2444135"/>
              <a:gd name="connsiteX11" fmla="*/ 409126 w 705402"/>
              <a:gd name="connsiteY11" fmla="*/ 166485 h 2444135"/>
              <a:gd name="connsiteX12" fmla="*/ 197400 w 705402"/>
              <a:gd name="connsiteY12" fmla="*/ 166485 h 2444135"/>
              <a:gd name="connsiteX13" fmla="*/ 0 w 705402"/>
              <a:gd name="connsiteY13" fmla="*/ 363885 h 244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5402" h="2444135">
                <a:moveTo>
                  <a:pt x="0" y="363885"/>
                </a:moveTo>
                <a:lnTo>
                  <a:pt x="0" y="2444135"/>
                </a:lnTo>
                <a:lnTo>
                  <a:pt x="2355" y="2436549"/>
                </a:lnTo>
                <a:cubicBezTo>
                  <a:pt x="30999" y="2368826"/>
                  <a:pt x="98058" y="2321307"/>
                  <a:pt x="176215" y="2321307"/>
                </a:cubicBezTo>
                <a:lnTo>
                  <a:pt x="184625" y="2321307"/>
                </a:lnTo>
                <a:lnTo>
                  <a:pt x="184625" y="363885"/>
                </a:lnTo>
                <a:cubicBezTo>
                  <a:pt x="184625" y="356830"/>
                  <a:pt x="190345" y="351110"/>
                  <a:pt x="197400" y="351110"/>
                </a:cubicBezTo>
                <a:lnTo>
                  <a:pt x="409126" y="351110"/>
                </a:lnTo>
                <a:lnTo>
                  <a:pt x="409126" y="517596"/>
                </a:lnTo>
                <a:lnTo>
                  <a:pt x="705402" y="258798"/>
                </a:lnTo>
                <a:lnTo>
                  <a:pt x="409126" y="0"/>
                </a:lnTo>
                <a:lnTo>
                  <a:pt x="409126" y="166485"/>
                </a:lnTo>
                <a:lnTo>
                  <a:pt x="197400" y="166485"/>
                </a:lnTo>
                <a:cubicBezTo>
                  <a:pt x="88379" y="166485"/>
                  <a:pt x="0" y="254864"/>
                  <a:pt x="0" y="363885"/>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solidFill>
                <a:srgbClr val="000000"/>
              </a:solidFill>
            </a:endParaRPr>
          </a:p>
        </p:txBody>
      </p:sp>
      <p:sp>
        <p:nvSpPr>
          <p:cNvPr id="3" name="Rectangle 2"/>
          <p:cNvSpPr/>
          <p:nvPr/>
        </p:nvSpPr>
        <p:spPr>
          <a:xfrm>
            <a:off x="1276732" y="478047"/>
            <a:ext cx="7038786" cy="603691"/>
          </a:xfrm>
          <a:prstGeom prst="rect">
            <a:avLst/>
          </a:prstGeom>
        </p:spPr>
        <p:txBody>
          <a:bodyPr wrap="none">
            <a:spAutoFit/>
          </a:bodyPr>
          <a:lstStyle/>
          <a:p>
            <a:r>
              <a:rPr lang="en-US" sz="3323" b="1" dirty="0">
                <a:latin typeface="Calibri" pitchFamily="34" charset="0"/>
              </a:rPr>
              <a:t>TUJUAN KEBIJAKAN ENERGI NASIONAL</a:t>
            </a:r>
          </a:p>
        </p:txBody>
      </p:sp>
    </p:spTree>
    <p:extLst>
      <p:ext uri="{BB962C8B-B14F-4D97-AF65-F5344CB8AC3E}">
        <p14:creationId xmlns:p14="http://schemas.microsoft.com/office/powerpoint/2010/main" val="147775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250"/>
                            </p:stCondLst>
                            <p:childTnLst>
                              <p:par>
                                <p:cTn id="8" presetID="21" presetClass="entr" presetSubtype="1" fill="hold" nodeType="after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500"/>
                                        <p:tgtEl>
                                          <p:spTgt spid="13"/>
                                        </p:tgtEl>
                                      </p:cBhvr>
                                    </p:animEffect>
                                  </p:childTnLst>
                                </p:cTn>
                              </p:par>
                            </p:childTnLst>
                          </p:cTn>
                        </p:par>
                        <p:par>
                          <p:cTn id="11" fill="hold">
                            <p:stCondLst>
                              <p:cond delay="1000"/>
                            </p:stCondLst>
                            <p:childTnLst>
                              <p:par>
                                <p:cTn id="12" presetID="10" presetClass="entr" presetSubtype="0"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
                                        <p:tgtEl>
                                          <p:spTgt spid="9"/>
                                        </p:tgtEl>
                                      </p:cBhvr>
                                    </p:animEffect>
                                  </p:childTnLst>
                                </p:cTn>
                              </p:par>
                            </p:childTnLst>
                          </p:cTn>
                        </p:par>
                        <p:par>
                          <p:cTn id="15" fill="hold">
                            <p:stCondLst>
                              <p:cond delay="1260"/>
                            </p:stCondLst>
                            <p:childTnLst>
                              <p:par>
                                <p:cTn id="16" presetID="21" presetClass="entr" presetSubtype="1" fill="hold" grpId="0" nodeType="afterEffect">
                                  <p:stCondLst>
                                    <p:cond delay="250"/>
                                  </p:stCondLst>
                                  <p:childTnLst>
                                    <p:set>
                                      <p:cBhvr>
                                        <p:cTn id="17" dur="1" fill="hold">
                                          <p:stCondLst>
                                            <p:cond delay="0"/>
                                          </p:stCondLst>
                                        </p:cTn>
                                        <p:tgtEl>
                                          <p:spTgt spid="61"/>
                                        </p:tgtEl>
                                        <p:attrNameLst>
                                          <p:attrName>style.visibility</p:attrName>
                                        </p:attrNameLst>
                                      </p:cBhvr>
                                      <p:to>
                                        <p:strVal val="visible"/>
                                      </p:to>
                                    </p:set>
                                    <p:animEffect transition="in" filter="wheel(1)">
                                      <p:cBhvr>
                                        <p:cTn id="18" dur="500"/>
                                        <p:tgtEl>
                                          <p:spTgt spid="61"/>
                                        </p:tgtEl>
                                      </p:cBhvr>
                                    </p:animEffect>
                                  </p:childTnLst>
                                </p:cTn>
                              </p:par>
                            </p:childTnLst>
                          </p:cTn>
                        </p:par>
                        <p:par>
                          <p:cTn id="19" fill="hold">
                            <p:stCondLst>
                              <p:cond delay="2010"/>
                            </p:stCondLst>
                            <p:childTnLst>
                              <p:par>
                                <p:cTn id="20" presetID="10" presetClass="entr" presetSubtype="0" fill="hold" grpId="0" nodeType="afterEffect">
                                  <p:stCondLst>
                                    <p:cond delay="25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
                                        <p:tgtEl>
                                          <p:spTgt spid="11"/>
                                        </p:tgtEl>
                                      </p:cBhvr>
                                    </p:animEffect>
                                  </p:childTnLst>
                                </p:cTn>
                              </p:par>
                            </p:childTnLst>
                          </p:cTn>
                        </p:par>
                        <p:par>
                          <p:cTn id="23" fill="hold">
                            <p:stCondLst>
                              <p:cond delay="2270"/>
                            </p:stCondLst>
                            <p:childTnLst>
                              <p:par>
                                <p:cTn id="24" presetID="21" presetClass="entr" presetSubtype="1" fill="hold" nodeType="afterEffect">
                                  <p:stCondLst>
                                    <p:cond delay="250"/>
                                  </p:stCondLst>
                                  <p:childTnLst>
                                    <p:set>
                                      <p:cBhvr>
                                        <p:cTn id="25" dur="1" fill="hold">
                                          <p:stCondLst>
                                            <p:cond delay="0"/>
                                          </p:stCondLst>
                                        </p:cTn>
                                        <p:tgtEl>
                                          <p:spTgt spid="15"/>
                                        </p:tgtEl>
                                        <p:attrNameLst>
                                          <p:attrName>style.visibility</p:attrName>
                                        </p:attrNameLst>
                                      </p:cBhvr>
                                      <p:to>
                                        <p:strVal val="visible"/>
                                      </p:to>
                                    </p:set>
                                    <p:animEffect transition="in" filter="wheel(1)">
                                      <p:cBhvr>
                                        <p:cTn id="26" dur="500"/>
                                        <p:tgtEl>
                                          <p:spTgt spid="15"/>
                                        </p:tgtEl>
                                      </p:cBhvr>
                                    </p:animEffect>
                                  </p:childTnLst>
                                </p:cTn>
                              </p:par>
                            </p:childTnLst>
                          </p:cTn>
                        </p:par>
                        <p:par>
                          <p:cTn id="27" fill="hold">
                            <p:stCondLst>
                              <p:cond delay="302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
                                        <p:tgtEl>
                                          <p:spTgt spid="6"/>
                                        </p:tgtEl>
                                      </p:cBhvr>
                                    </p:animEffect>
                                  </p:childTnLst>
                                </p:cTn>
                              </p:par>
                            </p:childTnLst>
                          </p:cTn>
                        </p:par>
                        <p:par>
                          <p:cTn id="31" fill="hold">
                            <p:stCondLst>
                              <p:cond delay="3030"/>
                            </p:stCondLst>
                            <p:childTnLst>
                              <p:par>
                                <p:cTn id="32" presetID="21" presetClass="entr" presetSubtype="1" fill="hold" grpId="0" nodeType="afterEffect">
                                  <p:stCondLst>
                                    <p:cond delay="250"/>
                                  </p:stCondLst>
                                  <p:childTnLst>
                                    <p:set>
                                      <p:cBhvr>
                                        <p:cTn id="33" dur="1" fill="hold">
                                          <p:stCondLst>
                                            <p:cond delay="0"/>
                                          </p:stCondLst>
                                        </p:cTn>
                                        <p:tgtEl>
                                          <p:spTgt spid="71"/>
                                        </p:tgtEl>
                                        <p:attrNameLst>
                                          <p:attrName>style.visibility</p:attrName>
                                        </p:attrNameLst>
                                      </p:cBhvr>
                                      <p:to>
                                        <p:strVal val="visible"/>
                                      </p:to>
                                    </p:set>
                                    <p:animEffect transition="in" filter="wheel(1)">
                                      <p:cBhvr>
                                        <p:cTn id="34" dur="500"/>
                                        <p:tgtEl>
                                          <p:spTgt spid="71"/>
                                        </p:tgtEl>
                                      </p:cBhvr>
                                    </p:animEffect>
                                  </p:childTnLst>
                                </p:cTn>
                              </p:par>
                            </p:childTnLst>
                          </p:cTn>
                        </p:par>
                        <p:par>
                          <p:cTn id="35" fill="hold">
                            <p:stCondLst>
                              <p:cond delay="3780"/>
                            </p:stCondLst>
                            <p:childTnLst>
                              <p:par>
                                <p:cTn id="36" presetID="10" presetClass="entr" presetSubtype="0" fill="hold" grpId="0" nodeType="afterEffect">
                                  <p:stCondLst>
                                    <p:cond delay="250"/>
                                  </p:stCondLst>
                                  <p:childTnLst>
                                    <p:set>
                                      <p:cBhvr>
                                        <p:cTn id="37" dur="1" fill="hold">
                                          <p:stCondLst>
                                            <p:cond delay="0"/>
                                          </p:stCondLst>
                                        </p:cTn>
                                        <p:tgtEl>
                                          <p:spTgt spid="151"/>
                                        </p:tgtEl>
                                        <p:attrNameLst>
                                          <p:attrName>style.visibility</p:attrName>
                                        </p:attrNameLst>
                                      </p:cBhvr>
                                      <p:to>
                                        <p:strVal val="visible"/>
                                      </p:to>
                                    </p:set>
                                    <p:animEffect transition="in" filter="fade">
                                      <p:cBhvr>
                                        <p:cTn id="38" dur="10"/>
                                        <p:tgtEl>
                                          <p:spTgt spid="151"/>
                                        </p:tgtEl>
                                      </p:cBhvr>
                                    </p:animEffect>
                                  </p:childTnLst>
                                </p:cTn>
                              </p:par>
                            </p:childTnLst>
                          </p:cTn>
                        </p:par>
                        <p:par>
                          <p:cTn id="39" fill="hold">
                            <p:stCondLst>
                              <p:cond delay="4040"/>
                            </p:stCondLst>
                            <p:childTnLst>
                              <p:par>
                                <p:cTn id="40" presetID="21" presetClass="entr" presetSubtype="1" fill="hold" nodeType="afterEffect">
                                  <p:stCondLst>
                                    <p:cond delay="250"/>
                                  </p:stCondLst>
                                  <p:childTnLst>
                                    <p:set>
                                      <p:cBhvr>
                                        <p:cTn id="41" dur="1" fill="hold">
                                          <p:stCondLst>
                                            <p:cond delay="0"/>
                                          </p:stCondLst>
                                        </p:cTn>
                                        <p:tgtEl>
                                          <p:spTgt spid="16"/>
                                        </p:tgtEl>
                                        <p:attrNameLst>
                                          <p:attrName>style.visibility</p:attrName>
                                        </p:attrNameLst>
                                      </p:cBhvr>
                                      <p:to>
                                        <p:strVal val="visible"/>
                                      </p:to>
                                    </p:set>
                                    <p:animEffect transition="in" filter="wheel(1)">
                                      <p:cBhvr>
                                        <p:cTn id="42" dur="500"/>
                                        <p:tgtEl>
                                          <p:spTgt spid="16"/>
                                        </p:tgtEl>
                                      </p:cBhvr>
                                    </p:animEffect>
                                  </p:childTnLst>
                                </p:cTn>
                              </p:par>
                            </p:childTnLst>
                          </p:cTn>
                        </p:par>
                        <p:par>
                          <p:cTn id="43" fill="hold">
                            <p:stCondLst>
                              <p:cond delay="4790"/>
                            </p:stCondLst>
                            <p:childTnLst>
                              <p:par>
                                <p:cTn id="44" presetID="10" presetClass="entr" presetSubtype="0" fill="hold" grpId="0" nodeType="afterEffect">
                                  <p:stCondLst>
                                    <p:cond delay="25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
                                        <p:tgtEl>
                                          <p:spTgt spid="10"/>
                                        </p:tgtEl>
                                      </p:cBhvr>
                                    </p:animEffect>
                                  </p:childTnLst>
                                </p:cTn>
                              </p:par>
                            </p:childTnLst>
                          </p:cTn>
                        </p:par>
                        <p:par>
                          <p:cTn id="47" fill="hold">
                            <p:stCondLst>
                              <p:cond delay="5050"/>
                            </p:stCondLst>
                            <p:childTnLst>
                              <p:par>
                                <p:cTn id="48" presetID="21" presetClass="entr" presetSubtype="1" fill="hold" grpId="0" nodeType="afterEffect">
                                  <p:stCondLst>
                                    <p:cond delay="250"/>
                                  </p:stCondLst>
                                  <p:childTnLst>
                                    <p:set>
                                      <p:cBhvr>
                                        <p:cTn id="49" dur="1" fill="hold">
                                          <p:stCondLst>
                                            <p:cond delay="0"/>
                                          </p:stCondLst>
                                        </p:cTn>
                                        <p:tgtEl>
                                          <p:spTgt spid="75"/>
                                        </p:tgtEl>
                                        <p:attrNameLst>
                                          <p:attrName>style.visibility</p:attrName>
                                        </p:attrNameLst>
                                      </p:cBhvr>
                                      <p:to>
                                        <p:strVal val="visible"/>
                                      </p:to>
                                    </p:set>
                                    <p:animEffect transition="in" filter="wheel(1)">
                                      <p:cBhvr>
                                        <p:cTn id="50" dur="500"/>
                                        <p:tgtEl>
                                          <p:spTgt spid="75"/>
                                        </p:tgtEl>
                                      </p:cBhvr>
                                    </p:animEffect>
                                  </p:childTnLst>
                                </p:cTn>
                              </p:par>
                            </p:childTnLst>
                          </p:cTn>
                        </p:par>
                        <p:par>
                          <p:cTn id="51" fill="hold">
                            <p:stCondLst>
                              <p:cond delay="5800"/>
                            </p:stCondLst>
                            <p:childTnLst>
                              <p:par>
                                <p:cTn id="52" presetID="10" presetClass="entr" presetSubtype="0" fill="hold" grpId="0" nodeType="after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
                                        <p:tgtEl>
                                          <p:spTgt spid="12"/>
                                        </p:tgtEl>
                                      </p:cBhvr>
                                    </p:animEffect>
                                  </p:childTnLst>
                                </p:cTn>
                              </p:par>
                            </p:childTnLst>
                          </p:cTn>
                        </p:par>
                        <p:par>
                          <p:cTn id="55" fill="hold">
                            <p:stCondLst>
                              <p:cond delay="6060"/>
                            </p:stCondLst>
                            <p:childTnLst>
                              <p:par>
                                <p:cTn id="56" presetID="21" presetClass="entr" presetSubtype="1" fill="hold" nodeType="after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wheel(1)">
                                      <p:cBhvr>
                                        <p:cTn id="58" dur="500"/>
                                        <p:tgtEl>
                                          <p:spTgt spid="84"/>
                                        </p:tgtEl>
                                      </p:cBhvr>
                                    </p:animEffect>
                                  </p:childTnLst>
                                </p:cTn>
                              </p:par>
                            </p:childTnLst>
                          </p:cTn>
                        </p:par>
                        <p:par>
                          <p:cTn id="59" fill="hold">
                            <p:stCondLst>
                              <p:cond delay="6560"/>
                            </p:stCondLst>
                            <p:childTnLst>
                              <p:par>
                                <p:cTn id="60" presetID="10" presetClass="entr" presetSubtype="0" fill="hold" grpId="0" nodeType="afterEffect">
                                  <p:stCondLst>
                                    <p:cond delay="250"/>
                                  </p:stCondLst>
                                  <p:childTnLst>
                                    <p:set>
                                      <p:cBhvr>
                                        <p:cTn id="61" dur="1" fill="hold">
                                          <p:stCondLst>
                                            <p:cond delay="0"/>
                                          </p:stCondLst>
                                        </p:cTn>
                                        <p:tgtEl>
                                          <p:spTgt spid="152"/>
                                        </p:tgtEl>
                                        <p:attrNameLst>
                                          <p:attrName>style.visibility</p:attrName>
                                        </p:attrNameLst>
                                      </p:cBhvr>
                                      <p:to>
                                        <p:strVal val="visible"/>
                                      </p:to>
                                    </p:set>
                                    <p:animEffect transition="in" filter="fade">
                                      <p:cBhvr>
                                        <p:cTn id="62" dur="10"/>
                                        <p:tgtEl>
                                          <p:spTgt spid="152"/>
                                        </p:tgtEl>
                                      </p:cBhvr>
                                    </p:animEffect>
                                  </p:childTnLst>
                                </p:cTn>
                              </p:par>
                            </p:childTnLst>
                          </p:cTn>
                        </p:par>
                        <p:par>
                          <p:cTn id="63" fill="hold">
                            <p:stCondLst>
                              <p:cond delay="6820"/>
                            </p:stCondLst>
                            <p:childTnLst>
                              <p:par>
                                <p:cTn id="64" presetID="21" presetClass="entr" presetSubtype="1" fill="hold" grpId="0" nodeType="afterEffect">
                                  <p:stCondLst>
                                    <p:cond delay="0"/>
                                  </p:stCondLst>
                                  <p:childTnLst>
                                    <p:set>
                                      <p:cBhvr>
                                        <p:cTn id="65" dur="1" fill="hold">
                                          <p:stCondLst>
                                            <p:cond delay="0"/>
                                          </p:stCondLst>
                                        </p:cTn>
                                        <p:tgtEl>
                                          <p:spTgt spid="88"/>
                                        </p:tgtEl>
                                        <p:attrNameLst>
                                          <p:attrName>style.visibility</p:attrName>
                                        </p:attrNameLst>
                                      </p:cBhvr>
                                      <p:to>
                                        <p:strVal val="visible"/>
                                      </p:to>
                                    </p:set>
                                    <p:animEffect transition="in" filter="wheel(1)">
                                      <p:cBhvr>
                                        <p:cTn id="66" dur="500"/>
                                        <p:tgtEl>
                                          <p:spTgt spid="88"/>
                                        </p:tgtEl>
                                      </p:cBhvr>
                                    </p:animEffect>
                                  </p:childTnLst>
                                </p:cTn>
                              </p:par>
                            </p:childTnLst>
                          </p:cTn>
                        </p:par>
                        <p:par>
                          <p:cTn id="67" fill="hold">
                            <p:stCondLst>
                              <p:cond delay="7320"/>
                            </p:stCondLst>
                            <p:childTnLst>
                              <p:par>
                                <p:cTn id="68" presetID="10" presetClass="entr" presetSubtype="0" fill="hold" grpId="0" nodeType="afterEffect">
                                  <p:stCondLst>
                                    <p:cond delay="25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
                                        <p:tgtEl>
                                          <p:spTgt spid="8"/>
                                        </p:tgtEl>
                                      </p:cBhvr>
                                    </p:animEffect>
                                  </p:childTnLst>
                                </p:cTn>
                              </p:par>
                            </p:childTnLst>
                          </p:cTn>
                        </p:par>
                        <p:par>
                          <p:cTn id="71" fill="hold">
                            <p:stCondLst>
                              <p:cond delay="7580"/>
                            </p:stCondLst>
                            <p:childTnLst>
                              <p:par>
                                <p:cTn id="72" presetID="21" presetClass="entr" presetSubtype="1" fill="hold" grpId="0" nodeType="afterEffect">
                                  <p:stCondLst>
                                    <p:cond delay="0"/>
                                  </p:stCondLst>
                                  <p:childTnLst>
                                    <p:set>
                                      <p:cBhvr>
                                        <p:cTn id="73" dur="1" fill="hold">
                                          <p:stCondLst>
                                            <p:cond delay="0"/>
                                          </p:stCondLst>
                                        </p:cTn>
                                        <p:tgtEl>
                                          <p:spTgt spid="147"/>
                                        </p:tgtEl>
                                        <p:attrNameLst>
                                          <p:attrName>style.visibility</p:attrName>
                                        </p:attrNameLst>
                                      </p:cBhvr>
                                      <p:to>
                                        <p:strVal val="visible"/>
                                      </p:to>
                                    </p:set>
                                    <p:animEffect transition="in" filter="wheel(1)">
                                      <p:cBhvr>
                                        <p:cTn id="74" dur="500"/>
                                        <p:tgtEl>
                                          <p:spTgt spid="147"/>
                                        </p:tgtEl>
                                      </p:cBhvr>
                                    </p:animEffect>
                                  </p:childTnLst>
                                </p:cTn>
                              </p:par>
                            </p:childTnLst>
                          </p:cTn>
                        </p:par>
                        <p:par>
                          <p:cTn id="75" fill="hold">
                            <p:stCondLst>
                              <p:cond delay="8080"/>
                            </p:stCondLst>
                            <p:childTnLst>
                              <p:par>
                                <p:cTn id="76" presetID="10" presetClass="entr" presetSubtype="0" fill="hold" grpId="0" nodeType="afterEffect">
                                  <p:stCondLst>
                                    <p:cond delay="0"/>
                                  </p:stCondLst>
                                  <p:childTnLst>
                                    <p:set>
                                      <p:cBhvr>
                                        <p:cTn id="77" dur="1" fill="hold">
                                          <p:stCondLst>
                                            <p:cond delay="0"/>
                                          </p:stCondLst>
                                        </p:cTn>
                                        <p:tgtEl>
                                          <p:spTgt spid="150"/>
                                        </p:tgtEl>
                                        <p:attrNameLst>
                                          <p:attrName>style.visibility</p:attrName>
                                        </p:attrNameLst>
                                      </p:cBhvr>
                                      <p:to>
                                        <p:strVal val="visible"/>
                                      </p:to>
                                    </p:set>
                                    <p:animEffect transition="in" filter="fade">
                                      <p:cBhvr>
                                        <p:cTn id="78" dur="1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7" grpId="0"/>
      <p:bldP spid="147" grpId="0" animBg="1"/>
      <p:bldP spid="150" grpId="0"/>
      <p:bldP spid="151" grpId="0"/>
      <p:bldP spid="152" grpId="0"/>
      <p:bldP spid="71" grpId="0" animBg="1"/>
      <p:bldP spid="75" grpId="0" animBg="1"/>
      <p:bldP spid="6" grpId="0"/>
      <p:bldP spid="8" grpId="0"/>
      <p:bldP spid="9" grpId="0"/>
      <p:bldP spid="10" grpId="0"/>
      <p:bldP spid="11" grpId="0"/>
      <p:bldP spid="12" grpId="0"/>
      <p:bldP spid="8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772</TotalTime>
  <Words>1472</Words>
  <Application>Microsoft Office PowerPoint</Application>
  <PresentationFormat>On-screen Show (4:3)</PresentationFormat>
  <Paragraphs>147</Paragraphs>
  <Slides>15</Slides>
  <Notes>10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Kuliah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Sabilassami Kartawiria</cp:lastModifiedBy>
  <cp:revision>39</cp:revision>
  <dcterms:created xsi:type="dcterms:W3CDTF">2020-02-14T04:52:24Z</dcterms:created>
  <dcterms:modified xsi:type="dcterms:W3CDTF">2024-12-09T10:24:09Z</dcterms:modified>
</cp:coreProperties>
</file>