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" name="Shape 8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/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/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/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</a:p>
        </p:txBody>
      </p:sp>
      <p:sp>
        <p:nvSpPr>
          <p:cNvPr id="4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/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0" name="Body Level One…"/>
          <p:cNvSpPr/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/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/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" name="Title Text"/>
          <p:cNvSpPr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77642"/>
            <a:ext cx="8229600" cy="621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3800">
                <a:solidFill>
                  <a:srgbClr val="FFFFFF"/>
                </a:solidFill>
              </a:defRPr>
            </a:lvl1pPr>
          </a:lstStyle>
          <a:p>
            <a:pPr/>
            <a:r>
              <a:t>Game Time: Project Week</a:t>
            </a:r>
          </a:p>
        </p:txBody>
      </p:sp>
      <p:sp>
        <p:nvSpPr>
          <p:cNvPr id="85" name="May 17, 2016"/>
          <p:cNvSpPr/>
          <p:nvPr/>
        </p:nvSpPr>
        <p:spPr>
          <a:xfrm>
            <a:off x="3370262" y="4035425"/>
            <a:ext cx="2270126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May 17, 2016</a:t>
            </a:r>
          </a:p>
        </p:txBody>
      </p:sp>
      <p:sp>
        <p:nvSpPr>
          <p:cNvPr id="86" name="Day 24"/>
          <p:cNvSpPr/>
          <p:nvPr/>
        </p:nvSpPr>
        <p:spPr>
          <a:xfrm>
            <a:off x="396875" y="2503487"/>
            <a:ext cx="27003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Day 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Coding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14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t>Must uses at least </a:t>
            </a:r>
            <a:r>
              <a:rPr u="sng"/>
              <a:t>two APIs</a:t>
            </a:r>
            <a:endParaRPr u="sng"/>
          </a:p>
          <a:p>
            <a:pPr/>
            <a:endParaRPr u="sng"/>
          </a:p>
          <a:p>
            <a:pPr>
              <a:buSzPct val="100000"/>
              <a:buFont typeface="Arial"/>
              <a:buChar char="•"/>
              <a:defRPr b="1"/>
            </a:pPr>
            <a:r>
              <a:t>Must use </a:t>
            </a:r>
            <a:r>
              <a:rPr u="sng"/>
              <a:t>AJAX to pull data</a:t>
            </a:r>
            <a:endParaRPr u="sng"/>
          </a:p>
          <a:p>
            <a:pPr/>
            <a:endParaRPr u="sng"/>
          </a:p>
          <a:p>
            <a:pPr>
              <a:buSzPct val="100000"/>
              <a:buFont typeface="Arial"/>
              <a:buChar char="•"/>
              <a:defRPr b="1"/>
            </a:pPr>
            <a:r>
              <a:t>Must utilize at least one </a:t>
            </a:r>
            <a:r>
              <a:rPr u="sng"/>
              <a:t>new library or technology</a:t>
            </a:r>
            <a:r>
              <a:t> that we haven’t discussed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/>
            </a:pPr>
            <a:r>
              <a:t>Must have a </a:t>
            </a:r>
            <a:r>
              <a:rPr u="sng"/>
              <a:t>polished frontend / UI</a:t>
            </a:r>
            <a:r>
              <a:t> 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/>
            </a:pPr>
            <a:r>
              <a:t>Must meet </a:t>
            </a:r>
            <a:r>
              <a:rPr u="sng"/>
              <a:t>good quality coding standards</a:t>
            </a:r>
            <a:r>
              <a:t> (indentation, scoping, naming)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/>
            </a:pPr>
            <a:r>
              <a:t>Must </a:t>
            </a:r>
            <a:r>
              <a:rPr u="sng"/>
              <a:t>NOT use alerts, confirms, or prompts</a:t>
            </a:r>
            <a:r>
              <a:t> (look into </a:t>
            </a:r>
            <a:r>
              <a:rPr i="1"/>
              <a:t>modals!)</a:t>
            </a:r>
            <a:endParaRPr i="1"/>
          </a:p>
          <a:p>
            <a:pPr/>
            <a:endParaRPr i="1"/>
          </a:p>
          <a:p>
            <a:pPr>
              <a:buSzPct val="100000"/>
              <a:buFont typeface="Arial"/>
              <a:buChar char="•"/>
              <a:defRPr b="1"/>
            </a:pPr>
            <a:r>
              <a:t>Must have some sort of </a:t>
            </a:r>
            <a:r>
              <a:rPr u="sng"/>
              <a:t>repeating element</a:t>
            </a:r>
            <a:r>
              <a:t> (table, columns, etc)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/>
            </a:pPr>
            <a:r>
              <a:t>Must use </a:t>
            </a:r>
            <a:r>
              <a:rPr u="sng"/>
              <a:t>Bootstrap or Alternative CSS Framework</a:t>
            </a:r>
            <a:endParaRPr u="sng"/>
          </a:p>
          <a:p>
            <a:pPr/>
            <a:endParaRPr u="sng"/>
          </a:p>
          <a:p>
            <a:pPr>
              <a:buSzPct val="100000"/>
              <a:buFont typeface="Arial"/>
              <a:buChar char="•"/>
              <a:defRPr b="1"/>
            </a:pPr>
            <a:r>
              <a:t>Must be </a:t>
            </a:r>
            <a:r>
              <a:rPr u="sng"/>
              <a:t>Deployed</a:t>
            </a:r>
            <a:r>
              <a:t> (Heroku or Firebase)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/>
            </a:pPr>
            <a:r>
              <a:t>Must have </a:t>
            </a:r>
            <a:r>
              <a:rPr u="sng"/>
              <a:t>User Input Validation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ding – Nice To Hav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Coding – Nice To Haves</a:t>
            </a:r>
          </a:p>
        </p:txBody>
      </p:sp>
      <p:sp>
        <p:nvSpPr>
          <p:cNvPr id="115" name="Utilize Firebase for Persistent Data Storage (Consider this basically a requirement).…"/>
          <p:cNvSpPr/>
          <p:nvPr/>
        </p:nvSpPr>
        <p:spPr>
          <a:xfrm>
            <a:off x="304800" y="762000"/>
            <a:ext cx="8729663" cy="1682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t>Utilize Firebase for </a:t>
            </a:r>
            <a:r>
              <a:rPr u="sng"/>
              <a:t>Persistent Data Storage</a:t>
            </a:r>
            <a:r>
              <a:rPr b="0"/>
              <a:t> (Consider this </a:t>
            </a:r>
            <a:r>
              <a:rPr u="sng"/>
              <a:t>basically a requirement</a:t>
            </a:r>
            <a:r>
              <a:rPr b="0"/>
              <a:t>).</a:t>
            </a:r>
            <a:endParaRPr b="0"/>
          </a:p>
          <a:p>
            <a:pPr/>
          </a:p>
          <a:p>
            <a:pPr>
              <a:buSzPct val="100000"/>
              <a:buFont typeface="Arial"/>
              <a:buChar char="•"/>
              <a:defRPr b="1"/>
            </a:pPr>
            <a:r>
              <a:t>Mobile Responsive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/>
            </a:pPr>
            <a:r>
              <a:t>Use an alternative CSS framework like Materialize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553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 sz="1600"/>
            </a:pPr>
            <a:r>
              <a:t>You will also be responsible for preparing a </a:t>
            </a:r>
            <a:r>
              <a:rPr u="sng"/>
              <a:t>10 minute presentation.</a:t>
            </a:r>
            <a:endParaRPr u="sng"/>
          </a:p>
          <a:p>
            <a:pPr/>
            <a:endParaRPr u="sng"/>
          </a:p>
          <a:p>
            <a:pPr>
              <a:buSzPct val="100000"/>
              <a:buFont typeface="Arial"/>
              <a:buChar char="•"/>
              <a:defRPr b="1" sz="1600" u="sng"/>
            </a:pPr>
            <a:r>
              <a:t>This will be a formal presentation. 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1600"/>
            </a:pPr>
            <a:r>
              <a:t>One in which you explain in detail:</a:t>
            </a:r>
          </a:p>
          <a:p>
            <a:pPr/>
          </a:p>
          <a:p>
            <a:pPr lvl="1" marL="457200" indent="0">
              <a:buSzPct val="100000"/>
              <a:buFont typeface="Courier New"/>
              <a:buChar char="o"/>
              <a:defRPr b="1" sz="1600"/>
            </a:pPr>
            <a:r>
              <a:t>Your overall application’s concept</a:t>
            </a:r>
          </a:p>
          <a:p>
            <a:pPr/>
          </a:p>
          <a:p>
            <a:pPr lvl="1" marL="457200" indent="0">
              <a:buSzPct val="100000"/>
              <a:buFont typeface="Courier New"/>
              <a:buChar char="o"/>
              <a:defRPr b="1" sz="1600"/>
            </a:pPr>
            <a:r>
              <a:t>The motivation for its development</a:t>
            </a:r>
          </a:p>
          <a:p>
            <a:pPr/>
          </a:p>
          <a:p>
            <a:pPr lvl="1" marL="457200" indent="0">
              <a:buSzPct val="100000"/>
              <a:buFont typeface="Courier New"/>
              <a:buChar char="o"/>
              <a:defRPr b="1" sz="1600"/>
            </a:pPr>
            <a:r>
              <a:t>Your design process</a:t>
            </a:r>
          </a:p>
          <a:p>
            <a:pPr/>
          </a:p>
          <a:p>
            <a:pPr lvl="1" marL="457200" indent="0">
              <a:buSzPct val="100000"/>
              <a:buFont typeface="Courier New"/>
              <a:buChar char="o"/>
              <a:defRPr b="1" sz="1600"/>
            </a:pPr>
            <a:r>
              <a:t>The technologies you used (and briefly how they work)</a:t>
            </a:r>
          </a:p>
          <a:p>
            <a:pPr/>
          </a:p>
          <a:p>
            <a:pPr lvl="1" marL="457200" indent="0">
              <a:buSzPct val="100000"/>
              <a:buFont typeface="Courier New"/>
              <a:buChar char="o"/>
              <a:defRPr b="1" sz="1600"/>
            </a:pPr>
            <a:r>
              <a:t>A demonstration of its functionality</a:t>
            </a:r>
          </a:p>
          <a:p>
            <a:pPr/>
          </a:p>
          <a:p>
            <a:pPr lvl="1" marL="457200" indent="0">
              <a:buSzPct val="100000"/>
              <a:buFont typeface="Courier New"/>
              <a:buChar char="o"/>
              <a:defRPr b="1" sz="1600"/>
            </a:pPr>
            <a:r>
              <a:t>Directions for future development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1600"/>
            </a:pPr>
            <a:r>
              <a:t>Treat the presentation seriously! 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1600"/>
            </a:pPr>
            <a:r>
              <a:t>Talking intelligently about tech &gt; doing tech sometimes.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e Glam for the Camera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Be Glam for the Camera</a:t>
            </a:r>
          </a:p>
        </p:txBody>
      </p:sp>
      <p:sp>
        <p:nvSpPr>
          <p:cNvPr id="121" name="All presentations will be recorded……"/>
          <p:cNvSpPr/>
          <p:nvPr/>
        </p:nvSpPr>
        <p:spPr>
          <a:xfrm>
            <a:off x="304800" y="762000"/>
            <a:ext cx="8382000" cy="233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All presentations will be recorded…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3000"/>
            </a:pPr>
            <a:r>
              <a:t>So treat it seriously! 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3000"/>
            </a:pPr>
            <a:r>
              <a:t>These can be great portfolio pieces if you invest the time.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Metric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Metrics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tric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Metrics</a:t>
            </a:r>
          </a:p>
        </p:txBody>
      </p:sp>
      <p:sp>
        <p:nvSpPr>
          <p:cNvPr id="126" name="Concept…"/>
          <p:cNvSpPr/>
          <p:nvPr/>
        </p:nvSpPr>
        <p:spPr>
          <a:xfrm>
            <a:off x="304800" y="762000"/>
            <a:ext cx="3733800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 sz="3600"/>
            </a:pPr>
            <a:r>
              <a:t>Concept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3600"/>
            </a:pPr>
            <a:r>
              <a:t>Design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3600"/>
            </a:pPr>
            <a:r>
              <a:t>Functionality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3600"/>
            </a:pPr>
            <a:r>
              <a:t>Collaboration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3600"/>
            </a:pPr>
            <a:r>
              <a:t>Presentation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wards Yay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Awards Yay!</a:t>
            </a:r>
          </a:p>
        </p:txBody>
      </p:sp>
      <p:sp>
        <p:nvSpPr>
          <p:cNvPr id="129" name="Most Awe-Inspiring…"/>
          <p:cNvSpPr/>
          <p:nvPr/>
        </p:nvSpPr>
        <p:spPr>
          <a:xfrm>
            <a:off x="304800" y="762000"/>
            <a:ext cx="8382000" cy="479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 sz="2400"/>
            </a:pPr>
            <a:r>
              <a:t>Most Awe-Inspiring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2400"/>
            </a:pPr>
            <a:r>
              <a:t>Most Useful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2400"/>
            </a:pPr>
            <a:r>
              <a:t>Most Creative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2400"/>
            </a:pPr>
            <a:r>
              <a:t>Best Use of Tech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2400"/>
            </a:pPr>
            <a:r>
              <a:t>Best UI/UX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2400"/>
            </a:pPr>
            <a:r>
              <a:t>Most Hilarious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2400"/>
            </a:pPr>
            <a:r>
              <a:t>Most Disruptive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2400"/>
            </a:pPr>
            <a:r>
              <a:t>Most Socially Conscious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API Suggestions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API Suggestions</a:t>
            </a:r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t>Stick to APIs that do all of the following: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3600"/>
            </a:pPr>
            <a:r>
              <a:t>Allows CORS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3600"/>
            </a:pPr>
            <a:r>
              <a:t>Simple or no authentication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3600"/>
            </a:pPr>
            <a:r>
              <a:t>JSON response returned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3600"/>
            </a:pPr>
            <a:r>
              <a:t>Well documented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API Suggestions</a:t>
            </a:r>
          </a:p>
        </p:txBody>
      </p:sp>
      <p:pic>
        <p:nvPicPr>
          <p:cNvPr id="13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637" y="879475"/>
            <a:ext cx="4365626" cy="4367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3600" y="1497012"/>
            <a:ext cx="4356100" cy="3749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Project Week Overview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ool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Tools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ollaboration is Critical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Collaboration is Critical!</a:t>
            </a:r>
          </a:p>
        </p:txBody>
      </p:sp>
      <p:sp>
        <p:nvSpPr>
          <p:cNvPr id="143" name="Steering a project with remote developers like this one can be challenging.…"/>
          <p:cNvSpPr/>
          <p:nvPr/>
        </p:nvSpPr>
        <p:spPr>
          <a:xfrm>
            <a:off x="304800" y="990600"/>
            <a:ext cx="8382000" cy="1639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Steering a project with remote developers like this one can be challenging.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3000"/>
            </a:pPr>
            <a:r>
              <a:t>Consider using the following tools…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itHub Pull Reques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GitHub Pull Requests </a:t>
            </a:r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6204"/>
          <a:stretch>
            <a:fillRect/>
          </a:stretch>
        </p:blipFill>
        <p:spPr>
          <a:xfrm>
            <a:off x="61912" y="685799"/>
            <a:ext cx="4518026" cy="4506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6663"/>
          <a:stretch>
            <a:fillRect/>
          </a:stretch>
        </p:blipFill>
        <p:spPr>
          <a:xfrm>
            <a:off x="4600575" y="695324"/>
            <a:ext cx="4530725" cy="4497389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GitHub Pull Requests are a great way to “combine” code when multiple users are working on the same files.…"/>
          <p:cNvSpPr/>
          <p:nvPr/>
        </p:nvSpPr>
        <p:spPr>
          <a:xfrm>
            <a:off x="357187" y="5214937"/>
            <a:ext cx="8442326" cy="114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t>GitHub Pull Requests are a great way to “combine” code when multiple users are working on the same files.</a:t>
            </a:r>
          </a:p>
          <a:p>
            <a:pPr/>
          </a:p>
          <a:p>
            <a:pPr>
              <a:buSzPct val="100000"/>
              <a:buFont typeface="Arial"/>
              <a:buChar char="•"/>
            </a:pPr>
            <a:r>
              <a:t>We’ll show you how to use this feature in the next class.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itHub Issu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GitHub Issues</a:t>
            </a:r>
          </a:p>
        </p:txBody>
      </p:sp>
      <p:sp>
        <p:nvSpPr>
          <p:cNvPr id="151" name="GitHub Issues are a great way to keep track of bugs, feature requests, etc."/>
          <p:cNvSpPr/>
          <p:nvPr/>
        </p:nvSpPr>
        <p:spPr>
          <a:xfrm>
            <a:off x="357187" y="5759450"/>
            <a:ext cx="8442326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</a:lvl1pPr>
          </a:lstStyle>
          <a:p>
            <a:pPr/>
            <a:r>
              <a:t>GitHub Issues are a great way to keep track of bugs, feature requests, etc.</a:t>
            </a:r>
          </a:p>
        </p:txBody>
      </p:sp>
      <p:pic>
        <p:nvPicPr>
          <p:cNvPr id="15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l="0" t="5882" r="0" b="5891"/>
          <a:stretch>
            <a:fillRect/>
          </a:stretch>
        </p:blipFill>
        <p:spPr>
          <a:xfrm>
            <a:off x="336550" y="761999"/>
            <a:ext cx="8426450" cy="4738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rello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Trello</a:t>
            </a:r>
          </a:p>
        </p:txBody>
      </p:sp>
      <p:pic>
        <p:nvPicPr>
          <p:cNvPr id="15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262" y="720725"/>
            <a:ext cx="8477251" cy="472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rello is a great project management tool for creating to-do lists and communicating updates."/>
          <p:cNvSpPr/>
          <p:nvPr/>
        </p:nvSpPr>
        <p:spPr>
          <a:xfrm>
            <a:off x="357187" y="5486400"/>
            <a:ext cx="8442326" cy="791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  <a:defRPr sz="2400"/>
            </a:lvl1pPr>
          </a:lstStyle>
          <a:p>
            <a:pPr/>
            <a:r>
              <a:t>Trello is a great project management tool for creating to-do lists and communicating updates.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Example Project Ideas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Event Searcher</a:t>
            </a:r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406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Users type in the name of their favorite sporting team.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3000"/>
            </a:pPr>
            <a:r>
              <a:t>Then using the SeatGeek API, your web application points them to the next game and location where the team is playing.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3000"/>
            </a:pPr>
            <a:r>
              <a:t>The web application also provides them a link to Ebay where they can purchase memorabilia associated with the team.</a:t>
            </a:r>
          </a:p>
        </p:txBody>
      </p:sp>
      <p:pic>
        <p:nvPicPr>
          <p:cNvPr id="16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0200" y="5673725"/>
            <a:ext cx="3508375" cy="696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UN Data API</a:t>
            </a:r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3862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Unofficial UN Data API to search a user specified country’s health records.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800"/>
            </a:pPr>
            <a:r>
              <a:t>Then use a secondary data source (Google Maps, Flickr, YouTube, etc.) to provide additional context or data.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800"/>
            </a:pPr>
            <a:r>
              <a:t>Examples: Per Capita Govt Expenditures on Health, # of Physicians, Deaths due to HIV, Malaria Cases etc, low birth weight newborns</a:t>
            </a:r>
          </a:p>
        </p:txBody>
      </p:sp>
      <p:pic>
        <p:nvPicPr>
          <p:cNvPr id="16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6800" y="5162550"/>
            <a:ext cx="4119563" cy="105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Facial Recognition</a:t>
            </a:r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3456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Face++ API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800"/>
            </a:pPr>
            <a:r>
              <a:t>Allow users to provide a URL link to a facial image then provide viewers with information on the image’s gender, race, whether they are wearing glasses, and their age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800"/>
            </a:pPr>
            <a:r>
              <a:t>Use Firebase to update ALL users of the site about the current search</a:t>
            </a:r>
          </a:p>
        </p:txBody>
      </p:sp>
      <p:pic>
        <p:nvPicPr>
          <p:cNvPr id="17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4495800"/>
            <a:ext cx="5514975" cy="182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r…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Or…</a:t>
            </a:r>
          </a:p>
        </p:txBody>
      </p:sp>
      <p:sp>
        <p:nvSpPr>
          <p:cNvPr id="173" name="Just do your own thing.…"/>
          <p:cNvSpPr/>
          <p:nvPr/>
        </p:nvSpPr>
        <p:spPr>
          <a:xfrm>
            <a:off x="498475" y="2667000"/>
            <a:ext cx="8340725" cy="1467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i="1" sz="4800"/>
            </a:pPr>
            <a:r>
              <a:t>Just do your own thing. </a:t>
            </a:r>
          </a:p>
          <a:p>
            <a:pPr>
              <a:defRPr i="1" sz="4800"/>
            </a:pPr>
            <a:r>
              <a:t>Be creative! Be ambitious!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Yay!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Yay!</a:t>
            </a:r>
          </a:p>
        </p:txBody>
      </p:sp>
      <p:sp>
        <p:nvSpPr>
          <p:cNvPr id="91" name="You made it!!!"/>
          <p:cNvSpPr/>
          <p:nvPr/>
        </p:nvSpPr>
        <p:spPr>
          <a:xfrm>
            <a:off x="498475" y="3084512"/>
            <a:ext cx="8340725" cy="100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b="1" i="1" sz="6400"/>
            </a:lvl1pPr>
          </a:lstStyle>
          <a:p>
            <a:pPr/>
            <a:r>
              <a:t>You made it!!!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Today’s Focus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 sz="1600"/>
            </a:pPr>
            <a:r>
              <a:t>Brainstorm possible ideas 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1600"/>
            </a:pPr>
            <a:r>
              <a:t>Begin API Research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1600"/>
            </a:pPr>
            <a:r>
              <a:t>Create an initial draft / sketch of the final design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1600" u="sng"/>
            </a:pPr>
            <a:r>
              <a:t>Create a short 1 page proposal listing out each of the following:</a:t>
            </a:r>
          </a:p>
          <a:p>
            <a:pPr/>
          </a:p>
          <a:p>
            <a:pPr lvl="1" marL="457200" indent="0">
              <a:buSzPct val="100000"/>
              <a:buFont typeface="Courier New"/>
              <a:buChar char="o"/>
              <a:defRPr b="1" sz="1600"/>
            </a:pPr>
            <a:r>
              <a:t>Project Title </a:t>
            </a:r>
          </a:p>
          <a:p>
            <a:pPr/>
          </a:p>
          <a:p>
            <a:pPr lvl="1" marL="457200" indent="0">
              <a:buSzPct val="100000"/>
              <a:buFont typeface="Courier New"/>
              <a:buChar char="o"/>
              <a:defRPr b="1" sz="1600"/>
            </a:pPr>
            <a:r>
              <a:t>Team Members</a:t>
            </a:r>
          </a:p>
          <a:p>
            <a:pPr/>
          </a:p>
          <a:p>
            <a:pPr lvl="1" marL="457200" indent="0">
              <a:buSzPct val="100000"/>
              <a:buFont typeface="Courier New"/>
              <a:buChar char="o"/>
              <a:defRPr b="1" sz="1600"/>
            </a:pPr>
            <a:r>
              <a:t>Project Description</a:t>
            </a:r>
          </a:p>
          <a:p>
            <a:pPr/>
          </a:p>
          <a:p>
            <a:pPr lvl="1" marL="457200" indent="0">
              <a:buSzPct val="100000"/>
              <a:buFont typeface="Courier New"/>
              <a:buChar char="o"/>
              <a:defRPr b="1" sz="1600"/>
            </a:pPr>
            <a:r>
              <a:t>Sketch of Final Product</a:t>
            </a:r>
          </a:p>
          <a:p>
            <a:pPr/>
          </a:p>
          <a:p>
            <a:pPr lvl="1" marL="457200" indent="0">
              <a:buSzPct val="100000"/>
              <a:buFont typeface="Courier New"/>
              <a:buChar char="o"/>
              <a:defRPr b="1" sz="1600"/>
            </a:pPr>
            <a:r>
              <a:t>APIs to be Used</a:t>
            </a:r>
          </a:p>
          <a:p>
            <a:pPr/>
          </a:p>
          <a:p>
            <a:pPr lvl="1" marL="457200" indent="0">
              <a:buSzPct val="100000"/>
              <a:buFont typeface="Courier New"/>
              <a:buChar char="o"/>
              <a:defRPr b="1" sz="1600"/>
            </a:pPr>
            <a:r>
              <a:t>Rough Breakdown of Tasks </a:t>
            </a:r>
          </a:p>
          <a:p>
            <a:pPr/>
          </a:p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3967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100" u="sng"/>
            </a:pPr>
            <a:r>
              <a:t>Today’s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Begin researching APIs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Initial Design work  </a:t>
            </a:r>
          </a:p>
          <a:p>
            <a:pPr/>
          </a:p>
          <a:p>
            <a:pPr>
              <a:defRPr b="1" sz="2100" u="sng"/>
            </a:pPr>
            <a:r>
              <a:t>Next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Instructor + TA Workshops</a:t>
            </a:r>
          </a:p>
          <a:p>
            <a:pPr/>
          </a:p>
          <a:p>
            <a:pPr>
              <a:defRPr b="1" sz="2100" u="sng"/>
            </a:pPr>
            <a:r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335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100" u="sng"/>
            </a:pPr>
            <a:r>
              <a:t>Next Week (M/T):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Interview Questions (Class Lecture)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</a:t>
            </a:r>
          </a:p>
          <a:p>
            <a:pPr/>
          </a:p>
          <a:p>
            <a:pPr>
              <a:defRPr b="1" sz="2100" u="sng"/>
            </a:pPr>
            <a:r>
              <a:t>Next Week (W/Th)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Debug Work (Class Lecture)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Presentation Prep</a:t>
            </a:r>
          </a:p>
          <a:p>
            <a:pPr/>
          </a:p>
          <a:p>
            <a:pPr>
              <a:defRPr b="1" sz="2100" u="sng"/>
            </a:pPr>
            <a:r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Presentations!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he Great Push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The Great Push</a:t>
            </a:r>
          </a:p>
        </p:txBody>
      </p:sp>
      <p:sp>
        <p:nvSpPr>
          <p:cNvPr id="101" name="Be serious about project week!…"/>
          <p:cNvSpPr/>
          <p:nvPr/>
        </p:nvSpPr>
        <p:spPr>
          <a:xfrm>
            <a:off x="395287" y="1066800"/>
            <a:ext cx="8340726" cy="2489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 i="1" sz="3200"/>
            </a:pPr>
            <a:r>
              <a:t>Be serious about project week! 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3200"/>
            </a:pPr>
            <a:r>
              <a:t>Use this as an opportunity to push yourself and prove what you know.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3200"/>
            </a:pPr>
            <a:r>
              <a:t>Because you </a:t>
            </a:r>
            <a:r>
              <a:rPr b="1" i="1"/>
              <a:t>DO KNOW </a:t>
            </a:r>
            <a:r>
              <a:t>shiz.</a:t>
            </a:r>
            <a:r>
              <a:rPr b="1" i="1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Teams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Groups</a:t>
            </a:r>
          </a:p>
        </p:txBody>
      </p:sp>
      <p:sp>
        <p:nvSpPr>
          <p:cNvPr id="106" name="Team #1…"/>
          <p:cNvSpPr/>
          <p:nvPr/>
        </p:nvSpPr>
        <p:spPr>
          <a:xfrm>
            <a:off x="336550" y="914400"/>
            <a:ext cx="408305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100"/>
            </a:pPr>
            <a:r>
              <a:t>Team #1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pPr/>
          </a:p>
          <a:p>
            <a:pPr>
              <a:defRPr b="1" sz="2100"/>
            </a:pPr>
            <a:r>
              <a:t>Team #2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pPr/>
          </a:p>
          <a:p>
            <a:pPr>
              <a:defRPr b="1" sz="2100"/>
            </a:pPr>
            <a:r>
              <a:t>Team #3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pPr/>
          </a:p>
          <a:p>
            <a:pPr>
              <a:defRPr b="1" sz="2100"/>
            </a:pPr>
            <a:r>
              <a:t>Team #4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  <p:sp>
        <p:nvSpPr>
          <p:cNvPr id="107" name="Team #5…"/>
          <p:cNvSpPr/>
          <p:nvPr/>
        </p:nvSpPr>
        <p:spPr>
          <a:xfrm>
            <a:off x="4800600" y="914400"/>
            <a:ext cx="411480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100"/>
            </a:pPr>
            <a:r>
              <a:t>Team #5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pPr/>
          </a:p>
          <a:p>
            <a:pPr>
              <a:defRPr b="1" sz="2100"/>
            </a:pPr>
            <a:r>
              <a:t>Team #6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pPr/>
          </a:p>
          <a:p>
            <a:pPr>
              <a:defRPr b="1" sz="2100"/>
            </a:pPr>
            <a:r>
              <a:t>Team #7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pPr/>
          </a:p>
          <a:p>
            <a:pPr>
              <a:defRPr b="1" sz="2100"/>
            </a:pPr>
            <a:r>
              <a:t>Team #8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Task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