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87" r:id="rId1"/>
  </p:sldMasterIdLst>
  <p:sldIdLst>
    <p:sldId id="256" r:id="rId2"/>
    <p:sldId id="276" r:id="rId3"/>
    <p:sldId id="257" r:id="rId4"/>
    <p:sldId id="260" r:id="rId5"/>
    <p:sldId id="265" r:id="rId6"/>
    <p:sldId id="271" r:id="rId7"/>
    <p:sldId id="272" r:id="rId8"/>
    <p:sldId id="261" r:id="rId9"/>
    <p:sldId id="273" r:id="rId10"/>
    <p:sldId id="274" r:id="rId11"/>
    <p:sldId id="275" r:id="rId12"/>
    <p:sldId id="266" r:id="rId13"/>
    <p:sldId id="262" r:id="rId14"/>
    <p:sldId id="268" r:id="rId15"/>
    <p:sldId id="270" r:id="rId16"/>
    <p:sldId id="269" r:id="rId17"/>
    <p:sldId id="267" r:id="rId18"/>
    <p:sldId id="259" r:id="rId19"/>
    <p:sldId id="264" r:id="rId20"/>
    <p:sldId id="258" r:id="rId21"/>
    <p:sldId id="26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52DEEE-DC56-4E22-A558-60AFE5C9E1EE}" v="191" dt="2024-01-29T06:16:50.5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p:scale>
          <a:sx n="58" d="100"/>
          <a:sy n="58" d="100"/>
        </p:scale>
        <p:origin x="80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1/30/2024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71741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605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1/30/2024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53335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1/30/2024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16280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1/30/2024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63548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4251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0245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292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52934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1/30/2024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7619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1/30/2024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9020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1/30/2024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58193406"/>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0" r:id="rId6"/>
    <p:sldLayoutId id="2147483776" r:id="rId7"/>
    <p:sldLayoutId id="2147483777" r:id="rId8"/>
    <p:sldLayoutId id="2147483778" r:id="rId9"/>
    <p:sldLayoutId id="2147483779" r:id="rId10"/>
    <p:sldLayoutId id="2147483781"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cord0-my.sharepoint.com/:x:/g/personal/ilamina_cord_edu/EcAcoSQ1GFBMmXgkWxHujKkBfu2VrfIzXcA5nCNSJ9Aw-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RCCG logo - Loop by elijagod - YouTube">
            <a:extLst>
              <a:ext uri="{FF2B5EF4-FFF2-40B4-BE49-F238E27FC236}">
                <a16:creationId xmlns:a16="http://schemas.microsoft.com/office/drawing/2014/main" id="{D561EF3B-5B4C-01B5-0CB1-574F6A1A5D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075" name="Rectangle 2074">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3466" y="643467"/>
            <a:ext cx="11548534" cy="876861"/>
          </a:xfrm>
        </p:spPr>
        <p:txBody>
          <a:bodyPr anchor="t">
            <a:normAutofit fontScale="90000"/>
          </a:bodyPr>
          <a:lstStyle/>
          <a:p>
            <a:r>
              <a:rPr lang="en-US" sz="4800">
                <a:solidFill>
                  <a:schemeClr val="bg1"/>
                </a:solidFill>
              </a:rPr>
              <a:t>MILESTONE 1: </a:t>
            </a:r>
            <a:r>
              <a:rPr lang="en-US" sz="4800" i="1">
                <a:solidFill>
                  <a:schemeClr val="bg1"/>
                </a:solidFill>
                <a:ea typeface="+mj-lt"/>
                <a:cs typeface="+mj-lt"/>
              </a:rPr>
              <a:t>Planning and Proposal</a:t>
            </a:r>
            <a:endParaRPr lang="en-US" sz="4800">
              <a:solidFill>
                <a:schemeClr val="bg1"/>
              </a:solidFill>
              <a:ea typeface="+mj-lt"/>
              <a:cs typeface="+mj-lt"/>
            </a:endParaRPr>
          </a:p>
          <a:p>
            <a:endParaRPr lang="en-US" sz="4800" dirty="0">
              <a:solidFill>
                <a:schemeClr val="bg1"/>
              </a:solidFill>
            </a:endParaRPr>
          </a:p>
        </p:txBody>
      </p:sp>
      <p:sp>
        <p:nvSpPr>
          <p:cNvPr id="3" name="Subtitle 2"/>
          <p:cNvSpPr>
            <a:spLocks noGrp="1"/>
          </p:cNvSpPr>
          <p:nvPr>
            <p:ph type="subTitle" idx="1"/>
          </p:nvPr>
        </p:nvSpPr>
        <p:spPr>
          <a:xfrm>
            <a:off x="3871409" y="5068823"/>
            <a:ext cx="5449479" cy="1663493"/>
          </a:xfrm>
        </p:spPr>
        <p:txBody>
          <a:bodyPr vert="horz" lIns="91440" tIns="45720" rIns="91440" bIns="45720" rtlCol="0" anchor="b">
            <a:normAutofit/>
          </a:bodyPr>
          <a:lstStyle/>
          <a:p>
            <a:r>
              <a:rPr lang="en-US" sz="2400">
                <a:solidFill>
                  <a:schemeClr val="bg1"/>
                </a:solidFill>
                <a:latin typeface="Algerian" panose="04020705040A02060702" pitchFamily="82" charset="0"/>
                <a:cs typeface="Dreaming Outloud Script Pro" panose="020F0502020204030204" pitchFamily="66" charset="0"/>
              </a:rPr>
              <a:t>Project Name: RCCG Website</a:t>
            </a:r>
          </a:p>
          <a:p>
            <a:r>
              <a:rPr lang="en-US" sz="2400">
                <a:solidFill>
                  <a:schemeClr val="bg1"/>
                </a:solidFill>
                <a:latin typeface="Algerian" panose="04020705040A02060702" pitchFamily="82" charset="0"/>
                <a:cs typeface="Dreaming Outloud Script Pro" panose="020F0502020204030204" pitchFamily="66" charset="0"/>
              </a:rPr>
              <a:t>By: Iyanu Lamina</a:t>
            </a:r>
            <a:endParaRPr lang="en-US" sz="2400" dirty="0">
              <a:solidFill>
                <a:schemeClr val="bg1"/>
              </a:solidFill>
              <a:latin typeface="Algerian" panose="04020705040A02060702" pitchFamily="82" charset="0"/>
              <a:cs typeface="Dreaming Outloud Script Pro" panose="020F0502020204030204" pitchFamily="66" charset="0"/>
            </a:endParaRPr>
          </a:p>
        </p:txBody>
      </p:sp>
      <p:sp>
        <p:nvSpPr>
          <p:cNvPr id="2074" name="Rectangle 2073">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31935" y="1397930"/>
            <a:ext cx="6858003" cy="4062128"/>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84E50-9862-4AB7-714E-6C3DD75E509F}"/>
              </a:ext>
            </a:extLst>
          </p:cNvPr>
          <p:cNvSpPr>
            <a:spLocks noGrp="1"/>
          </p:cNvSpPr>
          <p:nvPr>
            <p:ph type="title"/>
          </p:nvPr>
        </p:nvSpPr>
        <p:spPr>
          <a:xfrm>
            <a:off x="581192" y="415718"/>
            <a:ext cx="11029616" cy="1188720"/>
          </a:xfrm>
        </p:spPr>
        <p:txBody>
          <a:bodyPr/>
          <a:lstStyle/>
          <a:p>
            <a:r>
              <a:rPr lang="en-US" dirty="0"/>
              <a:t>USE case scenario 3</a:t>
            </a:r>
          </a:p>
        </p:txBody>
      </p:sp>
      <p:sp>
        <p:nvSpPr>
          <p:cNvPr id="3" name="Content Placeholder 2">
            <a:extLst>
              <a:ext uri="{FF2B5EF4-FFF2-40B4-BE49-F238E27FC236}">
                <a16:creationId xmlns:a16="http://schemas.microsoft.com/office/drawing/2014/main" id="{0ECFF394-7277-C912-A65C-E92EF21AA689}"/>
              </a:ext>
            </a:extLst>
          </p:cNvPr>
          <p:cNvSpPr>
            <a:spLocks noGrp="1"/>
          </p:cNvSpPr>
          <p:nvPr>
            <p:ph idx="1"/>
          </p:nvPr>
        </p:nvSpPr>
        <p:spPr>
          <a:xfrm>
            <a:off x="396607" y="1828800"/>
            <a:ext cx="11512627" cy="4715219"/>
          </a:xfrm>
        </p:spPr>
        <p:txBody>
          <a:bodyPr>
            <a:normAutofit fontScale="92500" lnSpcReduction="10000"/>
          </a:bodyPr>
          <a:lstStyle/>
          <a:p>
            <a:pPr marL="0" marR="0">
              <a:lnSpc>
                <a:spcPct val="107000"/>
              </a:lnSpc>
              <a:spcBef>
                <a:spcPts val="0"/>
              </a:spcBef>
              <a:spcAft>
                <a:spcPts val="800"/>
              </a:spcAft>
            </a:pPr>
            <a:r>
              <a:rPr lang="en-GB" sz="1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Initial Assumption:</a:t>
            </a: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user browses the website to discover all the details about the church. The users go through all the available web pages. The user contacted the church via email or by phone. The church administrators accept or decline the call.</a:t>
            </a:r>
            <a:endParaRPr lang="en-US" sz="1800"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GB" sz="1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Normal:</a:t>
            </a: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Browsing the church website should be a seamless experience for users. As they navigate through various pages, they should be provided with the option to either make a call or send an email to the church administration. Upon comparison with the user's previous church website, slight differences should be evident. The user anticipates user-friendly enhancements and wishes for the inclusion of more important pages to improve overall functionality. The user wants the church to have pages like the attendance page.</a:t>
            </a:r>
            <a:endParaRPr lang="en-US" sz="1800"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GB" sz="1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What can go wrong:</a:t>
            </a: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When a user sends a message, there may be a delay in receiving a response. Similarly, when a user makes a phone call, there may be instances where no one is available to answer, depending on the time the call was placed. Likewise, the user might be experiencing issues uploading files.</a:t>
            </a:r>
            <a:endParaRPr lang="en-US" sz="1800"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GB" sz="1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Other activities:</a:t>
            </a: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When attempting to record attendance for the congregation, users may encounter issues while trying to upload or mark an individual as present. If the user is attempting to upload a file, they may also encounter an error if the file size exceeds the limit.</a:t>
            </a:r>
            <a:endParaRPr lang="en-US" sz="1800"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GB" sz="1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System state on completion:</a:t>
            </a: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They can navigate through the website effortlessly and locate all the required information. The user can upload all the necessary files. Updates are made and the user is happy.</a:t>
            </a:r>
            <a:endParaRPr lang="en-US" sz="1800" dirty="0">
              <a:effectLst/>
              <a:latin typeface="Aptos" panose="020B000402020202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42781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5F62D-CF8B-0D71-C364-4D93A2E1A6A7}"/>
              </a:ext>
            </a:extLst>
          </p:cNvPr>
          <p:cNvSpPr>
            <a:spLocks noGrp="1"/>
          </p:cNvSpPr>
          <p:nvPr>
            <p:ph type="title"/>
          </p:nvPr>
        </p:nvSpPr>
        <p:spPr>
          <a:xfrm>
            <a:off x="581192" y="426734"/>
            <a:ext cx="11029616" cy="1188720"/>
          </a:xfrm>
        </p:spPr>
        <p:txBody>
          <a:bodyPr/>
          <a:lstStyle/>
          <a:p>
            <a:r>
              <a:rPr lang="en-US" dirty="0"/>
              <a:t>USE case scenario 4</a:t>
            </a:r>
          </a:p>
        </p:txBody>
      </p:sp>
      <p:sp>
        <p:nvSpPr>
          <p:cNvPr id="3" name="Content Placeholder 2">
            <a:extLst>
              <a:ext uri="{FF2B5EF4-FFF2-40B4-BE49-F238E27FC236}">
                <a16:creationId xmlns:a16="http://schemas.microsoft.com/office/drawing/2014/main" id="{B121A06E-C0AC-4596-DC30-3EBC99CDE1E0}"/>
              </a:ext>
            </a:extLst>
          </p:cNvPr>
          <p:cNvSpPr>
            <a:spLocks noGrp="1"/>
          </p:cNvSpPr>
          <p:nvPr>
            <p:ph idx="1"/>
          </p:nvPr>
        </p:nvSpPr>
        <p:spPr>
          <a:xfrm>
            <a:off x="374573" y="1729648"/>
            <a:ext cx="11545678" cy="4701618"/>
          </a:xfrm>
        </p:spPr>
        <p:txBody>
          <a:bodyPr>
            <a:normAutofit/>
          </a:bodyPr>
          <a:lstStyle/>
          <a:p>
            <a:pPr marL="0" marR="0">
              <a:lnSpc>
                <a:spcPct val="107000"/>
              </a:lnSpc>
              <a:spcBef>
                <a:spcPts val="0"/>
              </a:spcBef>
              <a:spcAft>
                <a:spcPts val="800"/>
              </a:spcAft>
            </a:pPr>
            <a:r>
              <a:rPr lang="en-GB" sz="1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Initial Assumption:</a:t>
            </a: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user is logged in and can access the website. The user scrolls through each page and likes all the features. The user is looking for a donation feature to make donation to the church.</a:t>
            </a:r>
            <a:endParaRPr lang="en-US" sz="1800"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GB" sz="1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Normal:</a:t>
            </a: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Users should be able to access the church details on the website. The user should have the option to choose whether they want to call or send a message. The church location should be clearly visible to the user. Users should have access to the online service link and can watch the Sunday service online without any obstruction. When a user makes a phone call or sends a message, they should receive a response within 24 hours.</a:t>
            </a:r>
            <a:endParaRPr lang="en-US" sz="1800"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GB" sz="1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What can go wrong:</a:t>
            </a: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When it comes to making payments, users may encounter issues while trying to make payments and this could be as a result of poor internet connection or other unforeseen issues. Website might not be secure which can put the user at risk.</a:t>
            </a:r>
            <a:endParaRPr lang="en-US" sz="1800"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GB" sz="1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Other activities:</a:t>
            </a: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Certain payment types might not be accepted. </a:t>
            </a:r>
            <a:endParaRPr lang="en-US" sz="1800"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GB" sz="1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System state on completion:</a:t>
            </a: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user can successfully make payments for donations without any issues. The online service is excellent; the internet connection is perfect, and the user is satisfied.</a:t>
            </a:r>
            <a:endParaRPr lang="en-US" sz="1800" dirty="0">
              <a:effectLst/>
              <a:latin typeface="Aptos" panose="020B000402020202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78207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8">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30">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Rectangle 32">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Rectangle 34">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7" name="Rectangle 36">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694386D-FE9C-E413-EC5E-ED10E403E539}"/>
              </a:ext>
            </a:extLst>
          </p:cNvPr>
          <p:cNvSpPr>
            <a:spLocks noGrp="1"/>
          </p:cNvSpPr>
          <p:nvPr>
            <p:ph type="title"/>
          </p:nvPr>
        </p:nvSpPr>
        <p:spPr>
          <a:xfrm>
            <a:off x="638620" y="863695"/>
            <a:ext cx="3511233" cy="3779995"/>
          </a:xfrm>
        </p:spPr>
        <p:txBody>
          <a:bodyPr vert="horz" lIns="91440" tIns="45720" rIns="91440" bIns="45720" rtlCol="0" anchor="ctr">
            <a:normAutofit/>
          </a:bodyPr>
          <a:lstStyle/>
          <a:p>
            <a:r>
              <a:rPr lang="en-US" sz="3600">
                <a:solidFill>
                  <a:srgbClr val="FFFFFF"/>
                </a:solidFill>
              </a:rPr>
              <a:t>USE CASE Diagram</a:t>
            </a:r>
          </a:p>
        </p:txBody>
      </p:sp>
      <p:sp>
        <p:nvSpPr>
          <p:cNvPr id="39" name="Rectangle 38">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a:extLst>
              <a:ext uri="{FF2B5EF4-FFF2-40B4-BE49-F238E27FC236}">
                <a16:creationId xmlns:a16="http://schemas.microsoft.com/office/drawing/2014/main" id="{ABAC1223-04E3-7525-5A92-D0455928BB58}"/>
              </a:ext>
            </a:extLst>
          </p:cNvPr>
          <p:cNvPicPr>
            <a:picLocks noGrp="1" noChangeAspect="1"/>
          </p:cNvPicPr>
          <p:nvPr>
            <p:ph idx="1"/>
          </p:nvPr>
        </p:nvPicPr>
        <p:blipFill rotWithShape="1">
          <a:blip r:embed="rId2"/>
          <a:srcRect l="6971" r="2948" b="3"/>
          <a:stretch/>
        </p:blipFill>
        <p:spPr>
          <a:xfrm>
            <a:off x="4654295" y="457200"/>
            <a:ext cx="7086151" cy="5899650"/>
          </a:xfrm>
          <a:prstGeom prst="rect">
            <a:avLst/>
          </a:prstGeom>
        </p:spPr>
      </p:pic>
    </p:spTree>
    <p:extLst>
      <p:ext uri="{BB962C8B-B14F-4D97-AF65-F5344CB8AC3E}">
        <p14:creationId xmlns:p14="http://schemas.microsoft.com/office/powerpoint/2010/main" val="292304090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8" name="Rectangle 2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1" name="Rectangle 20">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Rectangle 29">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E0D82635-C99B-0372-A8D2-243451E4D265}"/>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sz="3600">
                <a:solidFill>
                  <a:srgbClr val="FFFFFF"/>
                </a:solidFill>
              </a:rPr>
              <a:t>Database structure</a:t>
            </a:r>
          </a:p>
        </p:txBody>
      </p:sp>
      <p:pic>
        <p:nvPicPr>
          <p:cNvPr id="5" name="Content Placeholder 4">
            <a:extLst>
              <a:ext uri="{FF2B5EF4-FFF2-40B4-BE49-F238E27FC236}">
                <a16:creationId xmlns:a16="http://schemas.microsoft.com/office/drawing/2014/main" id="{A6E6F6CE-E2F2-B452-BEDB-077E81EA63E0}"/>
              </a:ext>
            </a:extLst>
          </p:cNvPr>
          <p:cNvPicPr>
            <a:picLocks noGrp="1" noChangeAspect="1"/>
          </p:cNvPicPr>
          <p:nvPr>
            <p:ph idx="1"/>
          </p:nvPr>
        </p:nvPicPr>
        <p:blipFill>
          <a:blip r:embed="rId2"/>
          <a:stretch>
            <a:fillRect/>
          </a:stretch>
        </p:blipFill>
        <p:spPr>
          <a:xfrm>
            <a:off x="4295986" y="432779"/>
            <a:ext cx="6696129" cy="5959554"/>
          </a:xfrm>
          <a:prstGeom prst="rect">
            <a:avLst/>
          </a:prstGeom>
        </p:spPr>
      </p:pic>
    </p:spTree>
    <p:extLst>
      <p:ext uri="{BB962C8B-B14F-4D97-AF65-F5344CB8AC3E}">
        <p14:creationId xmlns:p14="http://schemas.microsoft.com/office/powerpoint/2010/main" val="3443633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8"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1" name="Rectangle 20">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FF8994B4-690D-66EE-B9BF-8D5DCF7312B8}"/>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sz="3600">
                <a:solidFill>
                  <a:srgbClr val="FFFFFF"/>
                </a:solidFill>
              </a:rPr>
              <a:t>Pastor –To other relations</a:t>
            </a:r>
          </a:p>
        </p:txBody>
      </p:sp>
      <p:pic>
        <p:nvPicPr>
          <p:cNvPr id="5" name="Content Placeholder 4">
            <a:extLst>
              <a:ext uri="{FF2B5EF4-FFF2-40B4-BE49-F238E27FC236}">
                <a16:creationId xmlns:a16="http://schemas.microsoft.com/office/drawing/2014/main" id="{A13B6B56-9B89-EFCB-BE9C-02A21647E924}"/>
              </a:ext>
            </a:extLst>
          </p:cNvPr>
          <p:cNvPicPr>
            <a:picLocks noGrp="1" noChangeAspect="1"/>
          </p:cNvPicPr>
          <p:nvPr>
            <p:ph idx="1"/>
          </p:nvPr>
        </p:nvPicPr>
        <p:blipFill>
          <a:blip r:embed="rId2"/>
          <a:stretch>
            <a:fillRect/>
          </a:stretch>
        </p:blipFill>
        <p:spPr>
          <a:xfrm>
            <a:off x="4277868" y="601201"/>
            <a:ext cx="7792819" cy="5747202"/>
          </a:xfrm>
          <a:prstGeom prst="rect">
            <a:avLst/>
          </a:prstGeom>
        </p:spPr>
      </p:pic>
    </p:spTree>
    <p:extLst>
      <p:ext uri="{BB962C8B-B14F-4D97-AF65-F5344CB8AC3E}">
        <p14:creationId xmlns:p14="http://schemas.microsoft.com/office/powerpoint/2010/main" val="4289029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F7207B7B-5C57-458C-BE38-95D2CD765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770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5" y="0"/>
            <a:ext cx="4654295"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845CC3A-3F40-8746-533B-9FFAB1239859}"/>
              </a:ext>
            </a:extLst>
          </p:cNvPr>
          <p:cNvSpPr>
            <a:spLocks noGrp="1"/>
          </p:cNvSpPr>
          <p:nvPr>
            <p:ph type="title"/>
          </p:nvPr>
        </p:nvSpPr>
        <p:spPr>
          <a:xfrm>
            <a:off x="8109235" y="863695"/>
            <a:ext cx="3511233" cy="3779995"/>
          </a:xfrm>
        </p:spPr>
        <p:txBody>
          <a:bodyPr vert="horz" lIns="91440" tIns="45720" rIns="91440" bIns="45720" rtlCol="0" anchor="ctr">
            <a:normAutofit/>
          </a:bodyPr>
          <a:lstStyle/>
          <a:p>
            <a:r>
              <a:rPr lang="en-US" sz="3600">
                <a:solidFill>
                  <a:schemeClr val="tx1"/>
                </a:solidFill>
              </a:rPr>
              <a:t>Members –To other Relations</a:t>
            </a:r>
          </a:p>
        </p:txBody>
      </p:sp>
      <p:sp>
        <p:nvSpPr>
          <p:cNvPr id="22" name="Rectangle 2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a:extLst>
              <a:ext uri="{FF2B5EF4-FFF2-40B4-BE49-F238E27FC236}">
                <a16:creationId xmlns:a16="http://schemas.microsoft.com/office/drawing/2014/main" id="{72DC76BD-4D73-48C1-A5AE-2886F3C3EE5E}"/>
              </a:ext>
            </a:extLst>
          </p:cNvPr>
          <p:cNvPicPr>
            <a:picLocks noGrp="1" noChangeAspect="1"/>
          </p:cNvPicPr>
          <p:nvPr>
            <p:ph idx="1"/>
          </p:nvPr>
        </p:nvPicPr>
        <p:blipFill>
          <a:blip r:embed="rId2"/>
          <a:stretch>
            <a:fillRect/>
          </a:stretch>
        </p:blipFill>
        <p:spPr>
          <a:xfrm>
            <a:off x="88058" y="434088"/>
            <a:ext cx="7358783" cy="5316718"/>
          </a:xfrm>
          <a:prstGeom prst="rect">
            <a:avLst/>
          </a:prstGeom>
        </p:spPr>
      </p:pic>
    </p:spTree>
    <p:extLst>
      <p:ext uri="{BB962C8B-B14F-4D97-AF65-F5344CB8AC3E}">
        <p14:creationId xmlns:p14="http://schemas.microsoft.com/office/powerpoint/2010/main" val="949543234"/>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8" name="Rectangle 17">
            <a:extLst>
              <a:ext uri="{FF2B5EF4-FFF2-40B4-BE49-F238E27FC236}">
                <a16:creationId xmlns:a16="http://schemas.microsoft.com/office/drawing/2014/main" id="{7C427EA3-1645-4B27-A5C2-55E8E24C6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85CDBF6-7B87-4A58-92CA-E887CA36A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6BFF2B2E-1CF1-403F-BB44-3F9C3E7F6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9D8B4D3C-0DE0-43B9-B032-32B536B96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a:extLst>
              <a:ext uri="{FF2B5EF4-FFF2-40B4-BE49-F238E27FC236}">
                <a16:creationId xmlns:a16="http://schemas.microsoft.com/office/drawing/2014/main" id="{FDD92C44-B80C-2A78-4432-1D6DA6E09FA2}"/>
              </a:ext>
            </a:extLst>
          </p:cNvPr>
          <p:cNvPicPr>
            <a:picLocks noGrp="1" noChangeAspect="1"/>
          </p:cNvPicPr>
          <p:nvPr>
            <p:ph idx="1"/>
          </p:nvPr>
        </p:nvPicPr>
        <p:blipFill>
          <a:blip r:embed="rId2"/>
          <a:stretch>
            <a:fillRect/>
          </a:stretch>
        </p:blipFill>
        <p:spPr>
          <a:xfrm>
            <a:off x="286421" y="1016142"/>
            <a:ext cx="7563320" cy="5407771"/>
          </a:xfrm>
          <a:prstGeom prst="rect">
            <a:avLst/>
          </a:prstGeom>
        </p:spPr>
      </p:pic>
      <p:sp>
        <p:nvSpPr>
          <p:cNvPr id="26" name="Rectangle 25">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855AEF5-A747-78F0-0042-FA641F79321A}"/>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dirty="0">
                <a:solidFill>
                  <a:srgbClr val="FFFFFF"/>
                </a:solidFill>
              </a:rPr>
              <a:t>Church- To other relations</a:t>
            </a:r>
          </a:p>
        </p:txBody>
      </p:sp>
    </p:spTree>
    <p:extLst>
      <p:ext uri="{BB962C8B-B14F-4D97-AF65-F5344CB8AC3E}">
        <p14:creationId xmlns:p14="http://schemas.microsoft.com/office/powerpoint/2010/main" val="220878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890D307-9496-42A8-33F9-910B05670628}"/>
              </a:ext>
            </a:extLst>
          </p:cNvPr>
          <p:cNvSpPr>
            <a:spLocks noGrp="1"/>
          </p:cNvSpPr>
          <p:nvPr>
            <p:ph type="title"/>
          </p:nvPr>
        </p:nvSpPr>
        <p:spPr>
          <a:xfrm>
            <a:off x="961259" y="2763506"/>
            <a:ext cx="3409783" cy="1300365"/>
          </a:xfrm>
        </p:spPr>
        <p:txBody>
          <a:bodyPr>
            <a:normAutofit/>
          </a:bodyPr>
          <a:lstStyle/>
          <a:p>
            <a:r>
              <a:rPr lang="en-US" dirty="0">
                <a:solidFill>
                  <a:srgbClr val="FFFFFF"/>
                </a:solidFill>
              </a:rPr>
              <a:t>SITE MAP</a:t>
            </a:r>
          </a:p>
        </p:txBody>
      </p:sp>
      <p:pic>
        <p:nvPicPr>
          <p:cNvPr id="5" name="Content Placeholder 4" descr="A screenshot of a computer&#10;&#10;Description automatically generated">
            <a:extLst>
              <a:ext uri="{FF2B5EF4-FFF2-40B4-BE49-F238E27FC236}">
                <a16:creationId xmlns:a16="http://schemas.microsoft.com/office/drawing/2014/main" id="{5A7EBF9B-DD7F-73A4-625F-08DA7D33E3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4171" y="1259840"/>
            <a:ext cx="7239563" cy="4090353"/>
          </a:xfrm>
          <a:prstGeom prst="rect">
            <a:avLst/>
          </a:prstGeom>
        </p:spPr>
      </p:pic>
    </p:spTree>
    <p:extLst>
      <p:ext uri="{BB962C8B-B14F-4D97-AF65-F5344CB8AC3E}">
        <p14:creationId xmlns:p14="http://schemas.microsoft.com/office/powerpoint/2010/main" val="69767921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8" name="Rectangle 17">
            <a:extLst>
              <a:ext uri="{FF2B5EF4-FFF2-40B4-BE49-F238E27FC236}">
                <a16:creationId xmlns:a16="http://schemas.microsoft.com/office/drawing/2014/main" id="{7C427EA3-1645-4B27-A5C2-55E8E24C6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85CDBF6-7B87-4A58-92CA-E887CA36A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6BFF2B2E-1CF1-403F-BB44-3F9C3E7F6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9D8B4D3C-0DE0-43B9-B032-32B536B96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A diagram of a system architecture&#10;&#10;Description automatically generated">
            <a:extLst>
              <a:ext uri="{FF2B5EF4-FFF2-40B4-BE49-F238E27FC236}">
                <a16:creationId xmlns:a16="http://schemas.microsoft.com/office/drawing/2014/main" id="{C7B2EE96-BB9D-CDF6-4F0C-D3AF78404F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500" y="889522"/>
            <a:ext cx="7636708" cy="5231144"/>
          </a:xfrm>
          <a:prstGeom prst="rect">
            <a:avLst/>
          </a:prstGeom>
        </p:spPr>
      </p:pic>
      <p:sp>
        <p:nvSpPr>
          <p:cNvPr id="26" name="Rectangle 25">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4E54913-1F9A-CFEE-8682-94D5BFB15406}"/>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100">
                <a:solidFill>
                  <a:srgbClr val="FFFFFF"/>
                </a:solidFill>
              </a:rPr>
              <a:t>System Architecture</a:t>
            </a:r>
          </a:p>
        </p:txBody>
      </p:sp>
    </p:spTree>
    <p:extLst>
      <p:ext uri="{BB962C8B-B14F-4D97-AF65-F5344CB8AC3E}">
        <p14:creationId xmlns:p14="http://schemas.microsoft.com/office/powerpoint/2010/main" val="2470243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8"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1" name="Rectangle 20">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0AC195F2-07C1-7D9A-FC6E-F017C6F956AD}"/>
              </a:ext>
            </a:extLst>
          </p:cNvPr>
          <p:cNvSpPr>
            <a:spLocks noGrp="1"/>
          </p:cNvSpPr>
          <p:nvPr>
            <p:ph type="title"/>
          </p:nvPr>
        </p:nvSpPr>
        <p:spPr>
          <a:xfrm>
            <a:off x="587829" y="3036759"/>
            <a:ext cx="3408438" cy="1965625"/>
          </a:xfrm>
        </p:spPr>
        <p:txBody>
          <a:bodyPr vert="horz" lIns="91440" tIns="45720" rIns="91440" bIns="45720" rtlCol="0" anchor="b">
            <a:normAutofit/>
          </a:bodyPr>
          <a:lstStyle/>
          <a:p>
            <a:r>
              <a:rPr lang="en-US" sz="3600" dirty="0">
                <a:solidFill>
                  <a:srgbClr val="FFFFFF"/>
                </a:solidFill>
              </a:rPr>
              <a:t>MILESTONE TIMELINE</a:t>
            </a:r>
          </a:p>
        </p:txBody>
      </p:sp>
      <p:pic>
        <p:nvPicPr>
          <p:cNvPr id="5" name="Content Placeholder 4">
            <a:extLst>
              <a:ext uri="{FF2B5EF4-FFF2-40B4-BE49-F238E27FC236}">
                <a16:creationId xmlns:a16="http://schemas.microsoft.com/office/drawing/2014/main" id="{C3E491FE-ED2A-801D-63FD-787716CBFA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78052" y="710024"/>
            <a:ext cx="7877720" cy="5573486"/>
          </a:xfrm>
          <a:prstGeom prst="rect">
            <a:avLst/>
          </a:prstGeom>
        </p:spPr>
      </p:pic>
    </p:spTree>
    <p:extLst>
      <p:ext uri="{BB962C8B-B14F-4D97-AF65-F5344CB8AC3E}">
        <p14:creationId xmlns:p14="http://schemas.microsoft.com/office/powerpoint/2010/main" val="3432135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EA3A-C1AC-C11D-F61E-4040B69FE360}"/>
              </a:ext>
            </a:extLst>
          </p:cNvPr>
          <p:cNvSpPr>
            <a:spLocks noGrp="1"/>
          </p:cNvSpPr>
          <p:nvPr>
            <p:ph type="title"/>
          </p:nvPr>
        </p:nvSpPr>
        <p:spPr>
          <a:xfrm>
            <a:off x="581192" y="702156"/>
            <a:ext cx="11029616" cy="1188720"/>
          </a:xfrm>
        </p:spPr>
        <p:txBody>
          <a:bodyPr vert="horz" lIns="91440" tIns="45720" rIns="91440" bIns="45720" rtlCol="0">
            <a:normAutofit/>
          </a:bodyPr>
          <a:lstStyle/>
          <a:p>
            <a:r>
              <a:rPr lang="en-US">
                <a:solidFill>
                  <a:schemeClr val="tx1">
                    <a:lumMod val="85000"/>
                    <a:lumOff val="15000"/>
                  </a:schemeClr>
                </a:solidFill>
              </a:rPr>
              <a:t>About The website</a:t>
            </a:r>
          </a:p>
        </p:txBody>
      </p:sp>
      <p:graphicFrame>
        <p:nvGraphicFramePr>
          <p:cNvPr id="4" name="Content Placeholder 3">
            <a:extLst>
              <a:ext uri="{FF2B5EF4-FFF2-40B4-BE49-F238E27FC236}">
                <a16:creationId xmlns:a16="http://schemas.microsoft.com/office/drawing/2014/main" id="{5711EE8D-7EAC-F7D9-B2AA-0F416A080E46}"/>
              </a:ext>
            </a:extLst>
          </p:cNvPr>
          <p:cNvGraphicFramePr>
            <a:graphicFrameLocks noGrp="1"/>
          </p:cNvGraphicFramePr>
          <p:nvPr>
            <p:ph idx="1"/>
            <p:extLst>
              <p:ext uri="{D42A27DB-BD31-4B8C-83A1-F6EECF244321}">
                <p14:modId xmlns:p14="http://schemas.microsoft.com/office/powerpoint/2010/main" val="1094427627"/>
              </p:ext>
            </p:extLst>
          </p:nvPr>
        </p:nvGraphicFramePr>
        <p:xfrm>
          <a:off x="657070" y="2071171"/>
          <a:ext cx="11119961" cy="4549966"/>
        </p:xfrm>
        <a:graphic>
          <a:graphicData uri="http://schemas.openxmlformats.org/drawingml/2006/table">
            <a:tbl>
              <a:tblPr>
                <a:solidFill>
                  <a:schemeClr val="bg1"/>
                </a:solidFill>
              </a:tblPr>
              <a:tblGrid>
                <a:gridCol w="11119961">
                  <a:extLst>
                    <a:ext uri="{9D8B030D-6E8A-4147-A177-3AD203B41FA5}">
                      <a16:colId xmlns:a16="http://schemas.microsoft.com/office/drawing/2014/main" val="4242349859"/>
                    </a:ext>
                  </a:extLst>
                </a:gridCol>
              </a:tblGrid>
              <a:tr h="4549966">
                <a:tc>
                  <a:txBody>
                    <a:bodyPr/>
                    <a:lstStyle/>
                    <a:p>
                      <a:pPr marL="0" marR="0" algn="l" fontAlgn="t">
                        <a:lnSpc>
                          <a:spcPct val="116000"/>
                        </a:lnSpc>
                        <a:spcBef>
                          <a:spcPts val="0"/>
                        </a:spcBef>
                        <a:spcAft>
                          <a:spcPts val="800"/>
                        </a:spcAft>
                      </a:pPr>
                      <a:r>
                        <a:rPr lang="en-US" sz="1800" b="0" i="0" u="none" strike="noStrike"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This project involves the development of a website for clients, providing users with the ability to access information about the organization. The website will feature sections such as the About page (highlighting services), mission and vision, events, anthem, contact details, beliefs, photos, location, prayer line, and more.</a:t>
                      </a:r>
                      <a:endParaRPr lang="en-US" sz="1800" b="0" i="0" u="none" strike="noStrike" cap="none" spc="0" dirty="0">
                        <a:solidFill>
                          <a:schemeClr val="tx1"/>
                        </a:solidFill>
                        <a:effectLst/>
                        <a:latin typeface="Arial" panose="020B0604020202020204" pitchFamily="34" charset="0"/>
                      </a:endParaRPr>
                    </a:p>
                    <a:p>
                      <a:pPr marL="0" marR="0" algn="l" fontAlgn="t">
                        <a:lnSpc>
                          <a:spcPct val="107000"/>
                        </a:lnSpc>
                        <a:spcBef>
                          <a:spcPts val="0"/>
                        </a:spcBef>
                        <a:spcAft>
                          <a:spcPts val="800"/>
                        </a:spcAft>
                      </a:pPr>
                      <a:r>
                        <a:rPr lang="en-US" sz="1800" b="0" i="0" u="none" strike="noStrike"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Specifically, the website will include:</a:t>
                      </a:r>
                      <a:endParaRPr lang="en-US" sz="1800" b="0" i="0" u="none" strike="noStrike" cap="none" spc="0" dirty="0">
                        <a:solidFill>
                          <a:schemeClr val="tx1"/>
                        </a:solidFill>
                        <a:effectLst/>
                        <a:latin typeface="Arial" panose="020B0604020202020204" pitchFamily="34" charset="0"/>
                      </a:endParaRPr>
                    </a:p>
                    <a:p>
                      <a:pPr marL="347472" marR="0" indent="-347472" algn="l" fontAlgn="t">
                        <a:lnSpc>
                          <a:spcPct val="107000"/>
                        </a:lnSpc>
                        <a:spcBef>
                          <a:spcPts val="0"/>
                        </a:spcBef>
                        <a:spcAft>
                          <a:spcPts val="0"/>
                        </a:spcAft>
                      </a:pPr>
                      <a:r>
                        <a:rPr lang="en-US" sz="1800" b="1" i="0" u="none" strike="noStrike"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About Page:</a:t>
                      </a:r>
                      <a:r>
                        <a:rPr lang="en-US" sz="1800" b="0" i="0" u="none" strike="noStrike"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Detailing the organization's services.</a:t>
                      </a:r>
                      <a:endParaRPr lang="en-US" sz="1800" b="0" i="0" u="none" strike="noStrike" cap="none" spc="0" dirty="0">
                        <a:solidFill>
                          <a:schemeClr val="tx1"/>
                        </a:solidFill>
                        <a:effectLst/>
                        <a:latin typeface="Arial" panose="020B0604020202020204" pitchFamily="34" charset="0"/>
                      </a:endParaRPr>
                    </a:p>
                    <a:p>
                      <a:pPr marL="347472" marR="0" indent="-347472" algn="l" fontAlgn="t">
                        <a:lnSpc>
                          <a:spcPct val="107000"/>
                        </a:lnSpc>
                        <a:spcBef>
                          <a:spcPts val="0"/>
                        </a:spcBef>
                        <a:spcAft>
                          <a:spcPts val="0"/>
                        </a:spcAft>
                      </a:pPr>
                      <a:r>
                        <a:rPr lang="en-US" sz="1800" b="1" i="0" u="none" strike="noStrike"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Mission and Vision:</a:t>
                      </a:r>
                      <a:r>
                        <a:rPr lang="en-US" sz="1800" b="0" i="0" u="none" strike="noStrike"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Outlining the purpose and goals.</a:t>
                      </a:r>
                      <a:endParaRPr lang="en-US" sz="1800" b="0" i="0" u="none" strike="noStrike" cap="none" spc="0" dirty="0">
                        <a:solidFill>
                          <a:schemeClr val="tx1"/>
                        </a:solidFill>
                        <a:effectLst/>
                        <a:latin typeface="Arial" panose="020B0604020202020204" pitchFamily="34" charset="0"/>
                      </a:endParaRPr>
                    </a:p>
                    <a:p>
                      <a:pPr marL="347472" marR="0" indent="-347472" algn="l" fontAlgn="t">
                        <a:lnSpc>
                          <a:spcPct val="107000"/>
                        </a:lnSpc>
                        <a:spcBef>
                          <a:spcPts val="0"/>
                        </a:spcBef>
                        <a:spcAft>
                          <a:spcPts val="0"/>
                        </a:spcAft>
                      </a:pPr>
                      <a:r>
                        <a:rPr lang="en-US" sz="1800" b="1" i="0" u="none" strike="noStrike"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Contact Information:</a:t>
                      </a:r>
                      <a:r>
                        <a:rPr lang="en-US" sz="1800" b="0" i="0" u="none" strike="noStrike"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Including contact details, location, and a dedicated prayer line.</a:t>
                      </a:r>
                      <a:endParaRPr lang="en-US" sz="1800" b="0" i="0" u="none" strike="noStrike" cap="none" spc="0" dirty="0">
                        <a:solidFill>
                          <a:schemeClr val="tx1"/>
                        </a:solidFill>
                        <a:effectLst/>
                        <a:latin typeface="Arial" panose="020B0604020202020204" pitchFamily="34" charset="0"/>
                      </a:endParaRPr>
                    </a:p>
                    <a:p>
                      <a:pPr marL="347472" marR="0" indent="-347472" algn="l" fontAlgn="t">
                        <a:lnSpc>
                          <a:spcPct val="107000"/>
                        </a:lnSpc>
                        <a:spcBef>
                          <a:spcPts val="0"/>
                        </a:spcBef>
                        <a:spcAft>
                          <a:spcPts val="0"/>
                        </a:spcAft>
                      </a:pPr>
                      <a:r>
                        <a:rPr lang="en-US" sz="1800" b="1" i="0" u="none" strike="noStrike"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Services:</a:t>
                      </a:r>
                      <a:r>
                        <a:rPr lang="en-US" sz="1800" b="0" i="0" u="none" strike="noStrike"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Information about days and times of operation (to be included in the footer).</a:t>
                      </a:r>
                      <a:endParaRPr lang="en-US" sz="1800" b="0" i="0" u="none" strike="noStrike" cap="none" spc="0" dirty="0">
                        <a:solidFill>
                          <a:schemeClr val="tx1"/>
                        </a:solidFill>
                        <a:effectLst/>
                        <a:latin typeface="Arial" panose="020B0604020202020204" pitchFamily="34" charset="0"/>
                      </a:endParaRPr>
                    </a:p>
                    <a:p>
                      <a:pPr marL="347472" marR="0" indent="-347472" algn="l" fontAlgn="t">
                        <a:lnSpc>
                          <a:spcPct val="107000"/>
                        </a:lnSpc>
                        <a:spcBef>
                          <a:spcPts val="0"/>
                        </a:spcBef>
                        <a:spcAft>
                          <a:spcPts val="0"/>
                        </a:spcAft>
                      </a:pPr>
                      <a:r>
                        <a:rPr lang="en-US" sz="1800" b="1" i="0" u="none" strike="noStrike"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Photos:</a:t>
                      </a:r>
                      <a:r>
                        <a:rPr lang="en-US" sz="1800" b="0" i="0" u="none" strike="noStrike"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Visual representation of events and activities.</a:t>
                      </a:r>
                      <a:endParaRPr lang="en-US" sz="1800" b="0" i="0" u="none" strike="noStrike" cap="none" spc="0" dirty="0">
                        <a:solidFill>
                          <a:schemeClr val="tx1"/>
                        </a:solidFill>
                        <a:effectLst/>
                        <a:latin typeface="Arial" panose="020B0604020202020204" pitchFamily="34" charset="0"/>
                      </a:endParaRPr>
                    </a:p>
                    <a:p>
                      <a:pPr marL="347472" marR="0" indent="-347472" algn="l" fontAlgn="t">
                        <a:lnSpc>
                          <a:spcPct val="107000"/>
                        </a:lnSpc>
                        <a:spcBef>
                          <a:spcPts val="0"/>
                        </a:spcBef>
                        <a:spcAft>
                          <a:spcPts val="0"/>
                        </a:spcAft>
                      </a:pPr>
                      <a:r>
                        <a:rPr lang="en-US" sz="1800" b="1" i="0" u="none" strike="noStrike"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Anthem:</a:t>
                      </a:r>
                      <a:r>
                        <a:rPr lang="en-US" sz="1800" b="0" i="0" u="none" strike="noStrike"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Featuring the organization's anthem.</a:t>
                      </a:r>
                      <a:endParaRPr lang="en-US" sz="1800" b="0" i="0" u="none" strike="noStrike" cap="none" spc="0" dirty="0">
                        <a:solidFill>
                          <a:schemeClr val="tx1"/>
                        </a:solidFill>
                        <a:effectLst/>
                        <a:latin typeface="Arial" panose="020B0604020202020204" pitchFamily="34" charset="0"/>
                      </a:endParaRPr>
                    </a:p>
                    <a:p>
                      <a:pPr marL="347472" marR="0" indent="-347472" algn="l" fontAlgn="t">
                        <a:lnSpc>
                          <a:spcPct val="107000"/>
                        </a:lnSpc>
                        <a:spcBef>
                          <a:spcPts val="0"/>
                        </a:spcBef>
                        <a:spcAft>
                          <a:spcPts val="800"/>
                        </a:spcAft>
                      </a:pPr>
                      <a:r>
                        <a:rPr lang="en-US" sz="1800" b="1" i="0" u="none" strike="noStrike"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Admin Panel:</a:t>
                      </a:r>
                      <a:r>
                        <a:rPr lang="en-US" sz="1800" b="0" i="0" u="none" strike="noStrike"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Providing administrators with the ability to create accounts and manage updates, edits, and deletions.</a:t>
                      </a:r>
                      <a:endParaRPr lang="en-US" sz="1800" b="0" i="0" u="none" strike="noStrike" cap="none" spc="0" dirty="0">
                        <a:solidFill>
                          <a:schemeClr val="tx1"/>
                        </a:solidFill>
                        <a:effectLst/>
                        <a:latin typeface="Arial" panose="020B0604020202020204" pitchFamily="34" charset="0"/>
                      </a:endParaRPr>
                    </a:p>
                    <a:p>
                      <a:pPr marL="0" marR="0" algn="l" fontAlgn="t">
                        <a:lnSpc>
                          <a:spcPct val="107000"/>
                        </a:lnSpc>
                        <a:spcBef>
                          <a:spcPts val="0"/>
                        </a:spcBef>
                        <a:spcAft>
                          <a:spcPts val="800"/>
                        </a:spcAft>
                      </a:pPr>
                      <a:r>
                        <a:rPr lang="en-US" sz="1800" b="0" i="0" u="none" strike="noStrike"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footer will contain essential information such as contact details, location, prayer line, and service schedule. The admin panel will facilitate account creation and enable seamless updating, editing, and deletion of content."</a:t>
                      </a:r>
                      <a:endParaRPr lang="en-US" sz="1800" b="0" i="0" u="none" strike="noStrike" cap="none" spc="0" dirty="0">
                        <a:solidFill>
                          <a:schemeClr val="tx1"/>
                        </a:solidFill>
                        <a:effectLst/>
                        <a:latin typeface="Arial" panose="020B0604020202020204" pitchFamily="34" charset="0"/>
                      </a:endParaRPr>
                    </a:p>
                  </a:txBody>
                  <a:tcPr marL="127734" marR="117366" marT="98257" marB="98257">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2768639939"/>
                  </a:ext>
                </a:extLst>
              </a:tr>
            </a:tbl>
          </a:graphicData>
        </a:graphic>
      </p:graphicFrame>
    </p:spTree>
    <p:extLst>
      <p:ext uri="{BB962C8B-B14F-4D97-AF65-F5344CB8AC3E}">
        <p14:creationId xmlns:p14="http://schemas.microsoft.com/office/powerpoint/2010/main" val="3072466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F8647-5EBD-A13A-3CC5-B2306A547AE7}"/>
              </a:ext>
            </a:extLst>
          </p:cNvPr>
          <p:cNvSpPr>
            <a:spLocks noGrp="1"/>
          </p:cNvSpPr>
          <p:nvPr>
            <p:ph type="title"/>
          </p:nvPr>
        </p:nvSpPr>
        <p:spPr/>
        <p:txBody>
          <a:bodyPr/>
          <a:lstStyle/>
          <a:p>
            <a:r>
              <a:rPr lang="en-US"/>
              <a:t>GANTT CAHRT (TASK and estimate)</a:t>
            </a:r>
            <a:endParaRPr lang="en-US" dirty="0"/>
          </a:p>
        </p:txBody>
      </p:sp>
      <p:sp>
        <p:nvSpPr>
          <p:cNvPr id="8" name="Content Placeholder 7">
            <a:extLst>
              <a:ext uri="{FF2B5EF4-FFF2-40B4-BE49-F238E27FC236}">
                <a16:creationId xmlns:a16="http://schemas.microsoft.com/office/drawing/2014/main" id="{D405B107-D014-2683-C4DA-1087EE358A00}"/>
              </a:ext>
            </a:extLst>
          </p:cNvPr>
          <p:cNvSpPr>
            <a:spLocks noGrp="1"/>
          </p:cNvSpPr>
          <p:nvPr>
            <p:ph idx="1"/>
          </p:nvPr>
        </p:nvSpPr>
        <p:spPr/>
        <p:txBody>
          <a:bodyPr>
            <a:normAutofit/>
          </a:bodyPr>
          <a:lstStyle/>
          <a:p>
            <a:r>
              <a:rPr lang="en-US" sz="2000" b="1" dirty="0">
                <a:hlinkClick r:id="rId2"/>
              </a:rPr>
              <a:t>Project Timeline (Gantt Chart).xlsx (sharepoint.com)</a:t>
            </a:r>
            <a:endParaRPr lang="en-US" sz="2000" b="1" dirty="0"/>
          </a:p>
        </p:txBody>
      </p:sp>
    </p:spTree>
    <p:extLst>
      <p:ext uri="{BB962C8B-B14F-4D97-AF65-F5344CB8AC3E}">
        <p14:creationId xmlns:p14="http://schemas.microsoft.com/office/powerpoint/2010/main" val="1075468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CBB7A60F-DD26-78F4-24B0-C5E9C66069D5}"/>
              </a:ext>
            </a:extLst>
          </p:cNvPr>
          <p:cNvSpPr>
            <a:spLocks noGrp="1"/>
          </p:cNvSpPr>
          <p:nvPr>
            <p:ph idx="1"/>
          </p:nvPr>
        </p:nvSpPr>
        <p:spPr>
          <a:xfrm>
            <a:off x="601255" y="2177142"/>
            <a:ext cx="3409782" cy="3823607"/>
          </a:xfrm>
        </p:spPr>
        <p:txBody>
          <a:bodyPr>
            <a:normAutofit/>
          </a:bodyPr>
          <a:lstStyle/>
          <a:p>
            <a:pPr marL="0" indent="0">
              <a:buNone/>
            </a:pPr>
            <a:r>
              <a:rPr lang="en-US" sz="4000" dirty="0">
                <a:solidFill>
                  <a:srgbClr val="FFFFFF"/>
                </a:solidFill>
              </a:rPr>
              <a:t>THANK YOU</a:t>
            </a:r>
            <a:endParaRPr lang="en-US"/>
          </a:p>
        </p:txBody>
      </p:sp>
      <p:pic>
        <p:nvPicPr>
          <p:cNvPr id="28" name="Graphic 27" descr="Smiling Face with No Fill">
            <a:extLst>
              <a:ext uri="{FF2B5EF4-FFF2-40B4-BE49-F238E27FC236}">
                <a16:creationId xmlns:a16="http://schemas.microsoft.com/office/drawing/2014/main" id="{59F7542A-C72A-AE15-1849-CF6B84A6DA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23830" y="936141"/>
            <a:ext cx="4968305" cy="4968305"/>
          </a:xfrm>
          <a:prstGeom prst="rect">
            <a:avLst/>
          </a:prstGeom>
        </p:spPr>
      </p:pic>
    </p:spTree>
    <p:extLst>
      <p:ext uri="{BB962C8B-B14F-4D97-AF65-F5344CB8AC3E}">
        <p14:creationId xmlns:p14="http://schemas.microsoft.com/office/powerpoint/2010/main" val="232937198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0" name="Rectangle 119">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2" name="Rectangle 121">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4" name="Rectangle 123">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Title 13">
            <a:extLst>
              <a:ext uri="{FF2B5EF4-FFF2-40B4-BE49-F238E27FC236}">
                <a16:creationId xmlns:a16="http://schemas.microsoft.com/office/drawing/2014/main" id="{2B4C1F59-925F-BB41-A187-D6E6184E6BF1}"/>
              </a:ext>
            </a:extLst>
          </p:cNvPr>
          <p:cNvSpPr>
            <a:spLocks noGrp="1"/>
          </p:cNvSpPr>
          <p:nvPr>
            <p:ph type="title"/>
          </p:nvPr>
        </p:nvSpPr>
        <p:spPr>
          <a:xfrm>
            <a:off x="771148" y="1037967"/>
            <a:ext cx="3054091" cy="4709131"/>
          </a:xfrm>
        </p:spPr>
        <p:txBody>
          <a:bodyPr vert="horz" lIns="91440" tIns="45720" rIns="91440" bIns="45720" rtlCol="0" anchor="ctr">
            <a:normAutofit/>
          </a:bodyPr>
          <a:lstStyle/>
          <a:p>
            <a:r>
              <a:rPr lang="en-US">
                <a:solidFill>
                  <a:srgbClr val="FFFEFF"/>
                </a:solidFill>
              </a:rPr>
              <a:t>Project SUmmary</a:t>
            </a:r>
            <a:endParaRPr lang="en-US" b="0" kern="1200" cap="all">
              <a:solidFill>
                <a:srgbClr val="FFFEFF"/>
              </a:solidFill>
              <a:latin typeface="+mj-lt"/>
              <a:ea typeface="+mj-ea"/>
              <a:cs typeface="+mj-cs"/>
            </a:endParaRPr>
          </a:p>
        </p:txBody>
      </p:sp>
      <p:sp>
        <p:nvSpPr>
          <p:cNvPr id="10" name="Content Placeholder 9">
            <a:extLst>
              <a:ext uri="{FF2B5EF4-FFF2-40B4-BE49-F238E27FC236}">
                <a16:creationId xmlns:a16="http://schemas.microsoft.com/office/drawing/2014/main" id="{396A2C8A-927F-6D3B-D130-DCD5776B4614}"/>
              </a:ext>
            </a:extLst>
          </p:cNvPr>
          <p:cNvSpPr>
            <a:spLocks noGrp="1"/>
          </p:cNvSpPr>
          <p:nvPr>
            <p:ph idx="1"/>
          </p:nvPr>
        </p:nvSpPr>
        <p:spPr>
          <a:xfrm>
            <a:off x="4265179" y="597643"/>
            <a:ext cx="7623673" cy="6059709"/>
          </a:xfrm>
        </p:spPr>
        <p:txBody>
          <a:bodyPr vert="horz" lIns="91440" tIns="45720" rIns="91440" bIns="45720" rtlCol="0">
            <a:noAutofit/>
          </a:bodyPr>
          <a:lstStyle/>
          <a:p>
            <a:pPr marL="0" indent="0">
              <a:lnSpc>
                <a:spcPct val="110000"/>
              </a:lnSpc>
              <a:buNone/>
            </a:pPr>
            <a:r>
              <a:rPr lang="en-US" sz="1200" b="1" dirty="0"/>
              <a:t>Purpose of the website </a:t>
            </a:r>
          </a:p>
          <a:p>
            <a:pPr marL="0" indent="0">
              <a:lnSpc>
                <a:spcPct val="110000"/>
              </a:lnSpc>
              <a:buNone/>
            </a:pPr>
            <a:r>
              <a:rPr lang="en-US" sz="1200" dirty="0"/>
              <a:t>It is a means of informing the community about the activities of the church and facilitating outreach efforts to invite people to attend services. The primary purpose of the website is to serve as a platform where members of the organization and other potential users can access information about the church. Additionally, it will offer updates from the organization to keep potential users informed. Moreover, the website is designed to provide new users with the necessary information and guidance on how to locate the church when needed.</a:t>
            </a:r>
          </a:p>
          <a:p>
            <a:pPr marL="0" indent="0">
              <a:lnSpc>
                <a:spcPct val="110000"/>
              </a:lnSpc>
              <a:buNone/>
            </a:pPr>
            <a:r>
              <a:rPr lang="en-US" sz="1200" b="1" dirty="0"/>
              <a:t> </a:t>
            </a:r>
          </a:p>
          <a:p>
            <a:pPr marL="0" indent="0">
              <a:lnSpc>
                <a:spcPct val="110000"/>
              </a:lnSpc>
              <a:buNone/>
            </a:pPr>
            <a:r>
              <a:rPr lang="en-US" sz="1200" b="1" dirty="0"/>
              <a:t>Problem it addresses</a:t>
            </a:r>
          </a:p>
          <a:p>
            <a:pPr marL="0" indent="0">
              <a:lnSpc>
                <a:spcPct val="110000"/>
              </a:lnSpc>
              <a:buNone/>
            </a:pPr>
            <a:r>
              <a:rPr lang="en-US" sz="1200" dirty="0"/>
              <a:t>We are aware that some individuals are unable to attend church physically, and we aim to share the word of God with them primarily through our online services, hosted on social media platforms such as Facebook. Our website serves as a portal to connect people with the church and provide regular updates. It offers valuable information for both the congregation and the public. Additionally, the website facilitates online donations. What sets it apart from other church websites is our plan to track attendance for each member. This allows us to foster a sense of community, enabling everyone to recognize each other and providing an avenue to reach out to those who couldn't attend church on a particular Sunday."</a:t>
            </a:r>
          </a:p>
          <a:p>
            <a:pPr>
              <a:lnSpc>
                <a:spcPct val="110000"/>
              </a:lnSpc>
            </a:pPr>
            <a:endParaRPr lang="en-US" sz="1200" dirty="0"/>
          </a:p>
          <a:p>
            <a:pPr marL="0" indent="0">
              <a:lnSpc>
                <a:spcPct val="110000"/>
              </a:lnSpc>
              <a:buNone/>
            </a:pPr>
            <a:r>
              <a:rPr lang="en-US" sz="1200" b="1" dirty="0"/>
              <a:t>Why is the project important; Why is it relevant:</a:t>
            </a:r>
          </a:p>
          <a:p>
            <a:pPr marL="0" indent="0">
              <a:lnSpc>
                <a:spcPct val="110000"/>
              </a:lnSpc>
              <a:buNone/>
            </a:pPr>
            <a:r>
              <a:rPr lang="en-US" sz="1200" dirty="0"/>
              <a:t>It facilitates keeping church members informed and up-to-date. By sharing information with the public, it contributes to the growth of our membership. Additionally, funds generated from/through the website will be used to support various church initiatives. It serves as a platform to communicate our vision to the public.</a:t>
            </a:r>
          </a:p>
          <a:p>
            <a:pPr>
              <a:lnSpc>
                <a:spcPct val="110000"/>
              </a:lnSpc>
            </a:pPr>
            <a:endParaRPr lang="en-US" sz="1200" dirty="0"/>
          </a:p>
          <a:p>
            <a:pPr marL="0" indent="0">
              <a:lnSpc>
                <a:spcPct val="110000"/>
              </a:lnSpc>
              <a:buNone/>
            </a:pPr>
            <a:r>
              <a:rPr lang="en-US" sz="1200" b="1" dirty="0"/>
              <a:t>Who could your project help; who is your audience, stakeholder, or customer:</a:t>
            </a:r>
          </a:p>
          <a:p>
            <a:pPr marL="0" indent="0">
              <a:lnSpc>
                <a:spcPct val="110000"/>
              </a:lnSpc>
              <a:buNone/>
            </a:pPr>
            <a:r>
              <a:rPr lang="en-US" sz="1200" dirty="0"/>
              <a:t>Our stakeholders include the congregation and potential members, as well as believers in Christ who are seeking a church but have not yet found one, and the general public. This project aims to benefit these groups of people.</a:t>
            </a:r>
          </a:p>
        </p:txBody>
      </p:sp>
    </p:spTree>
    <p:extLst>
      <p:ext uri="{BB962C8B-B14F-4D97-AF65-F5344CB8AC3E}">
        <p14:creationId xmlns:p14="http://schemas.microsoft.com/office/powerpoint/2010/main" val="3001245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161E858-F225-C67D-48FD-4E5AAA87AD80}"/>
              </a:ext>
            </a:extLst>
          </p:cNvPr>
          <p:cNvSpPr>
            <a:spLocks noGrp="1"/>
          </p:cNvSpPr>
          <p:nvPr>
            <p:ph type="title"/>
          </p:nvPr>
        </p:nvSpPr>
        <p:spPr>
          <a:xfrm>
            <a:off x="609906" y="702155"/>
            <a:ext cx="3568661" cy="1269713"/>
          </a:xfrm>
        </p:spPr>
        <p:txBody>
          <a:bodyPr vert="horz" lIns="91440" tIns="45720" rIns="91440" bIns="45720" rtlCol="0" anchor="b">
            <a:normAutofit/>
          </a:bodyPr>
          <a:lstStyle/>
          <a:p>
            <a:r>
              <a:rPr lang="en-US" sz="2800"/>
              <a:t>Functional Requirement</a:t>
            </a:r>
          </a:p>
        </p:txBody>
      </p:sp>
      <p:sp>
        <p:nvSpPr>
          <p:cNvPr id="12" name="Rectangle 11">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4" name="Content Placeholder 3">
            <a:extLst>
              <a:ext uri="{FF2B5EF4-FFF2-40B4-BE49-F238E27FC236}">
                <a16:creationId xmlns:a16="http://schemas.microsoft.com/office/drawing/2014/main" id="{16739110-957D-3E27-2F49-51FA132A61F2}"/>
              </a:ext>
            </a:extLst>
          </p:cNvPr>
          <p:cNvGraphicFramePr>
            <a:graphicFrameLocks noGrp="1"/>
          </p:cNvGraphicFramePr>
          <p:nvPr>
            <p:ph idx="1"/>
            <p:extLst>
              <p:ext uri="{D42A27DB-BD31-4B8C-83A1-F6EECF244321}">
                <p14:modId xmlns:p14="http://schemas.microsoft.com/office/powerpoint/2010/main" val="3809831601"/>
              </p:ext>
            </p:extLst>
          </p:nvPr>
        </p:nvGraphicFramePr>
        <p:xfrm>
          <a:off x="4178567" y="548639"/>
          <a:ext cx="7752699" cy="6013250"/>
        </p:xfrm>
        <a:graphic>
          <a:graphicData uri="http://schemas.openxmlformats.org/drawingml/2006/table">
            <a:tbl>
              <a:tblPr firstRow="1" firstCol="1">
                <a:solidFill>
                  <a:srgbClr val="F2F2F2">
                    <a:alpha val="30196"/>
                  </a:srgbClr>
                </a:solidFill>
                <a:tableStyleId>{5C22544A-7EE6-4342-B048-85BDC9FD1C3A}</a:tableStyleId>
              </a:tblPr>
              <a:tblGrid>
                <a:gridCol w="1235668">
                  <a:extLst>
                    <a:ext uri="{9D8B030D-6E8A-4147-A177-3AD203B41FA5}">
                      <a16:colId xmlns:a16="http://schemas.microsoft.com/office/drawing/2014/main" val="4156362820"/>
                    </a:ext>
                  </a:extLst>
                </a:gridCol>
                <a:gridCol w="6517031">
                  <a:extLst>
                    <a:ext uri="{9D8B030D-6E8A-4147-A177-3AD203B41FA5}">
                      <a16:colId xmlns:a16="http://schemas.microsoft.com/office/drawing/2014/main" val="3945295539"/>
                    </a:ext>
                  </a:extLst>
                </a:gridCol>
              </a:tblGrid>
              <a:tr h="651679">
                <a:tc>
                  <a:txBody>
                    <a:bodyPr/>
                    <a:lstStyle/>
                    <a:p>
                      <a:pPr marL="0" marR="0">
                        <a:lnSpc>
                          <a:spcPct val="107000"/>
                        </a:lnSpc>
                        <a:spcBef>
                          <a:spcPts val="0"/>
                        </a:spcBef>
                        <a:spcAft>
                          <a:spcPts val="0"/>
                        </a:spcAft>
                      </a:pPr>
                      <a:r>
                        <a:rPr lang="en-US" sz="1800" b="0" cap="none" spc="0" dirty="0">
                          <a:solidFill>
                            <a:schemeClr val="bg1"/>
                          </a:solidFill>
                          <a:effectLst/>
                          <a:latin typeface="Times New Roman" panose="02020603050405020304" pitchFamily="18" charset="0"/>
                          <a:cs typeface="Times New Roman" panose="02020603050405020304" pitchFamily="18" charset="0"/>
                        </a:rPr>
                        <a:t>1.1</a:t>
                      </a:r>
                      <a:endParaRPr lang="en-US" sz="1800" b="0" cap="none" spc="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6431" marR="84479" marT="112639" marB="112639" anchor="ctr">
                    <a:lnL w="19050" cap="flat" cmpd="sng" algn="ctr">
                      <a:noFill/>
                      <a:prstDash val="solid"/>
                    </a:lnL>
                    <a:lnR w="12700" cmpd="sng">
                      <a:noFill/>
                    </a:lnR>
                    <a:lnT w="19050" cap="flat" cmpd="sng" algn="ctr">
                      <a:noFill/>
                      <a:prstDash val="solid"/>
                    </a:lnT>
                    <a:lnB w="38100" cmpd="sng">
                      <a:noFill/>
                    </a:lnB>
                    <a:solidFill>
                      <a:schemeClr val="accent1"/>
                    </a:solidFill>
                  </a:tcPr>
                </a:tc>
                <a:tc>
                  <a:txBody>
                    <a:bodyPr/>
                    <a:lstStyle/>
                    <a:p>
                      <a:pPr marL="0" marR="0">
                        <a:lnSpc>
                          <a:spcPct val="107000"/>
                        </a:lnSpc>
                        <a:spcBef>
                          <a:spcPts val="0"/>
                        </a:spcBef>
                        <a:spcAft>
                          <a:spcPts val="0"/>
                        </a:spcAft>
                      </a:pPr>
                      <a:r>
                        <a:rPr lang="en-US" sz="1800" b="0" cap="none" spc="0" dirty="0">
                          <a:solidFill>
                            <a:schemeClr val="bg1"/>
                          </a:solidFill>
                          <a:effectLst/>
                          <a:latin typeface="Times New Roman" panose="02020603050405020304" pitchFamily="18" charset="0"/>
                          <a:cs typeface="Times New Roman" panose="02020603050405020304" pitchFamily="18" charset="0"/>
                        </a:rPr>
                        <a:t>The system shall allow the user to make a call.</a:t>
                      </a:r>
                      <a:endParaRPr lang="en-US" sz="1800" b="0" cap="none" spc="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6431" marR="84479" marT="112639" marB="112639"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4104438118"/>
                  </a:ext>
                </a:extLst>
              </a:tr>
              <a:tr h="991312">
                <a:tc>
                  <a:txBody>
                    <a:bodyPr/>
                    <a:lstStyle/>
                    <a:p>
                      <a:pPr marL="0" marR="0">
                        <a:lnSpc>
                          <a:spcPct val="107000"/>
                        </a:lnSpc>
                        <a:spcBef>
                          <a:spcPts val="0"/>
                        </a:spcBef>
                        <a:spcAft>
                          <a:spcPts val="0"/>
                        </a:spcAft>
                      </a:pPr>
                      <a:r>
                        <a:rPr lang="en-US" sz="1800" cap="none" spc="0" dirty="0">
                          <a:solidFill>
                            <a:schemeClr val="tx1"/>
                          </a:solidFill>
                          <a:effectLst/>
                          <a:latin typeface="Times New Roman" panose="02020603050405020304" pitchFamily="18" charset="0"/>
                          <a:cs typeface="Times New Roman" panose="02020603050405020304" pitchFamily="18" charset="0"/>
                        </a:rPr>
                        <a:t>1.2</a:t>
                      </a:r>
                      <a:endParaRPr lang="en-US" sz="18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6431" marR="84479" marT="112639" marB="112639">
                    <a:lnL w="38100" cap="flat" cmpd="sng" algn="ctr">
                      <a:noFill/>
                      <a:prstDash val="solid"/>
                    </a:lnL>
                    <a:lnR w="6350" cap="flat" cmpd="sng" algn="ctr">
                      <a:solidFill>
                        <a:schemeClr val="tx1">
                          <a:lumMod val="75000"/>
                          <a:lumOff val="25000"/>
                        </a:schemeClr>
                      </a:solidFill>
                      <a:prstDash val="solid"/>
                    </a:lnR>
                    <a:lnT w="38100" cmpd="sng">
                      <a:noFill/>
                    </a:lnT>
                    <a:lnB w="6350" cap="flat" cmpd="sng" algn="ctr">
                      <a:solidFill>
                        <a:schemeClr val="tx1">
                          <a:lumMod val="75000"/>
                          <a:lumOff val="25000"/>
                        </a:schemeClr>
                      </a:solidFill>
                      <a:prstDash val="solid"/>
                    </a:lnB>
                    <a:solidFill>
                      <a:srgbClr val="F2F2F2">
                        <a:alpha val="30196"/>
                      </a:srgbClr>
                    </a:solidFill>
                  </a:tcPr>
                </a:tc>
                <a:tc>
                  <a:txBody>
                    <a:bodyPr/>
                    <a:lstStyle/>
                    <a:p>
                      <a:pPr marL="0" marR="0">
                        <a:lnSpc>
                          <a:spcPct val="107000"/>
                        </a:lnSpc>
                        <a:spcBef>
                          <a:spcPts val="0"/>
                        </a:spcBef>
                        <a:spcAft>
                          <a:spcPts val="0"/>
                        </a:spcAft>
                      </a:pPr>
                      <a:r>
                        <a:rPr lang="en-US" sz="1800" cap="none" spc="0" dirty="0">
                          <a:solidFill>
                            <a:schemeClr val="tx1"/>
                          </a:solidFill>
                          <a:effectLst/>
                          <a:latin typeface="Times New Roman" panose="02020603050405020304" pitchFamily="18" charset="0"/>
                          <a:cs typeface="Times New Roman" panose="02020603050405020304" pitchFamily="18" charset="0"/>
                        </a:rPr>
                        <a:t>The system shall allow users to browse freely on the site (friendly user interface).</a:t>
                      </a:r>
                      <a:endParaRPr lang="en-US" sz="18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6431" marR="84479" marT="112639" marB="112639">
                    <a:lnL w="6350" cap="flat" cmpd="sng" algn="ctr">
                      <a:solidFill>
                        <a:schemeClr val="tx1">
                          <a:lumMod val="75000"/>
                          <a:lumOff val="25000"/>
                        </a:schemeClr>
                      </a:solidFill>
                      <a:prstDash val="solid"/>
                    </a:lnL>
                    <a:lnR w="38100" cap="flat" cmpd="sng" algn="ctr">
                      <a:noFill/>
                      <a:prstDash val="solid"/>
                    </a:lnR>
                    <a:lnT w="38100" cmpd="sng">
                      <a:noFill/>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2090023034"/>
                  </a:ext>
                </a:extLst>
              </a:tr>
              <a:tr h="991312">
                <a:tc>
                  <a:txBody>
                    <a:bodyPr/>
                    <a:lstStyle/>
                    <a:p>
                      <a:pPr marL="0" marR="0">
                        <a:lnSpc>
                          <a:spcPct val="116000"/>
                        </a:lnSpc>
                        <a:spcBef>
                          <a:spcPts val="0"/>
                        </a:spcBef>
                        <a:spcAft>
                          <a:spcPts val="0"/>
                        </a:spcAft>
                      </a:pPr>
                      <a:r>
                        <a:rPr lang="en-US" sz="1800" cap="none" spc="0">
                          <a:solidFill>
                            <a:schemeClr val="tx1"/>
                          </a:solidFill>
                          <a:effectLst/>
                          <a:latin typeface="Times New Roman" panose="02020603050405020304" pitchFamily="18" charset="0"/>
                          <a:cs typeface="Times New Roman" panose="02020603050405020304" pitchFamily="18" charset="0"/>
                        </a:rPr>
                        <a:t>1.3</a:t>
                      </a:r>
                      <a:endParaRPr lang="en-US" sz="18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6431" marR="84479" marT="112639" marB="112639">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marL="0" marR="0">
                        <a:lnSpc>
                          <a:spcPct val="107000"/>
                        </a:lnSpc>
                        <a:spcBef>
                          <a:spcPts val="0"/>
                        </a:spcBef>
                        <a:spcAft>
                          <a:spcPts val="0"/>
                        </a:spcAft>
                      </a:pPr>
                      <a:r>
                        <a:rPr lang="en-US" sz="1800" cap="none" spc="0" dirty="0">
                          <a:solidFill>
                            <a:schemeClr val="tx1"/>
                          </a:solidFill>
                          <a:effectLst/>
                          <a:latin typeface="Times New Roman" panose="02020603050405020304" pitchFamily="18" charset="0"/>
                          <a:cs typeface="Times New Roman" panose="02020603050405020304" pitchFamily="18" charset="0"/>
                        </a:rPr>
                        <a:t>The system shall give the user access to send a message to the client.</a:t>
                      </a:r>
                      <a:endParaRPr lang="en-US" sz="18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6431" marR="84479" marT="112639" marB="112639">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3504692469"/>
                  </a:ext>
                </a:extLst>
              </a:tr>
              <a:tr h="673126">
                <a:tc>
                  <a:txBody>
                    <a:bodyPr/>
                    <a:lstStyle/>
                    <a:p>
                      <a:pPr marL="0" marR="0">
                        <a:lnSpc>
                          <a:spcPct val="116000"/>
                        </a:lnSpc>
                        <a:spcBef>
                          <a:spcPts val="0"/>
                        </a:spcBef>
                        <a:spcAft>
                          <a:spcPts val="0"/>
                        </a:spcAft>
                      </a:pPr>
                      <a:r>
                        <a:rPr lang="en-US" sz="1800" cap="none" spc="0">
                          <a:solidFill>
                            <a:schemeClr val="tx1"/>
                          </a:solidFill>
                          <a:effectLst/>
                          <a:latin typeface="Times New Roman" panose="02020603050405020304" pitchFamily="18" charset="0"/>
                          <a:cs typeface="Times New Roman" panose="02020603050405020304" pitchFamily="18" charset="0"/>
                        </a:rPr>
                        <a:t>1.4</a:t>
                      </a:r>
                      <a:endParaRPr lang="en-US" sz="18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6431" marR="84479" marT="112639" marB="112639">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marL="0" marR="0">
                        <a:lnSpc>
                          <a:spcPct val="107000"/>
                        </a:lnSpc>
                        <a:spcBef>
                          <a:spcPts val="0"/>
                        </a:spcBef>
                        <a:spcAft>
                          <a:spcPts val="0"/>
                        </a:spcAft>
                      </a:pPr>
                      <a:r>
                        <a:rPr lang="en-US" sz="1800" cap="none" spc="0" dirty="0">
                          <a:solidFill>
                            <a:schemeClr val="tx1"/>
                          </a:solidFill>
                          <a:effectLst/>
                          <a:latin typeface="Times New Roman" panose="02020603050405020304" pitchFamily="18" charset="0"/>
                          <a:cs typeface="Times New Roman" panose="02020603050405020304" pitchFamily="18" charset="0"/>
                        </a:rPr>
                        <a:t>The system shall allow users to view updates.</a:t>
                      </a:r>
                      <a:endParaRPr lang="en-US" sz="18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6431" marR="84479" marT="112639" marB="112639">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297584268"/>
                  </a:ext>
                </a:extLst>
              </a:tr>
              <a:tr h="991312">
                <a:tc>
                  <a:txBody>
                    <a:bodyPr/>
                    <a:lstStyle/>
                    <a:p>
                      <a:pPr marL="0" marR="0">
                        <a:lnSpc>
                          <a:spcPct val="116000"/>
                        </a:lnSpc>
                        <a:spcBef>
                          <a:spcPts val="0"/>
                        </a:spcBef>
                        <a:spcAft>
                          <a:spcPts val="0"/>
                        </a:spcAft>
                      </a:pPr>
                      <a:r>
                        <a:rPr lang="en-US" sz="1800" cap="none" spc="0">
                          <a:solidFill>
                            <a:schemeClr val="tx1"/>
                          </a:solidFill>
                          <a:effectLst/>
                          <a:latin typeface="Times New Roman" panose="02020603050405020304" pitchFamily="18" charset="0"/>
                          <a:cs typeface="Times New Roman" panose="02020603050405020304" pitchFamily="18" charset="0"/>
                        </a:rPr>
                        <a:t>1.5</a:t>
                      </a:r>
                      <a:endParaRPr lang="en-US" sz="18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6431" marR="84479" marT="112639" marB="112639">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marL="0" marR="0">
                        <a:lnSpc>
                          <a:spcPct val="107000"/>
                        </a:lnSpc>
                        <a:spcBef>
                          <a:spcPts val="0"/>
                        </a:spcBef>
                        <a:spcAft>
                          <a:spcPts val="0"/>
                        </a:spcAft>
                      </a:pPr>
                      <a:r>
                        <a:rPr lang="en-US" sz="1800" cap="none" spc="0" dirty="0">
                          <a:solidFill>
                            <a:schemeClr val="tx1"/>
                          </a:solidFill>
                          <a:effectLst/>
                          <a:latin typeface="Times New Roman" panose="02020603050405020304" pitchFamily="18" charset="0"/>
                          <a:cs typeface="Times New Roman" panose="02020603050405020304" pitchFamily="18" charset="0"/>
                        </a:rPr>
                        <a:t>The system shall make communication possible between the organization and users.</a:t>
                      </a:r>
                      <a:endParaRPr lang="en-US" sz="18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6431" marR="84479" marT="112639" marB="112639">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2882241921"/>
                  </a:ext>
                </a:extLst>
              </a:tr>
              <a:tr h="1041383">
                <a:tc>
                  <a:txBody>
                    <a:bodyPr/>
                    <a:lstStyle/>
                    <a:p>
                      <a:pPr marL="0" marR="0">
                        <a:lnSpc>
                          <a:spcPct val="116000"/>
                        </a:lnSpc>
                        <a:spcBef>
                          <a:spcPts val="0"/>
                        </a:spcBef>
                        <a:spcAft>
                          <a:spcPts val="0"/>
                        </a:spcAft>
                      </a:pPr>
                      <a:r>
                        <a:rPr lang="en-US" sz="1800" cap="none" spc="0">
                          <a:solidFill>
                            <a:schemeClr val="tx1"/>
                          </a:solidFill>
                          <a:effectLst/>
                          <a:latin typeface="Times New Roman" panose="02020603050405020304" pitchFamily="18" charset="0"/>
                          <a:cs typeface="Times New Roman" panose="02020603050405020304" pitchFamily="18" charset="0"/>
                        </a:rPr>
                        <a:t>1.6</a:t>
                      </a:r>
                      <a:endParaRPr lang="en-US" sz="18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6431" marR="84479" marT="112639" marB="112639">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marL="0" marR="0">
                        <a:lnSpc>
                          <a:spcPct val="116000"/>
                        </a:lnSpc>
                        <a:spcBef>
                          <a:spcPts val="0"/>
                        </a:spcBef>
                        <a:spcAft>
                          <a:spcPts val="0"/>
                        </a:spcAft>
                      </a:pPr>
                      <a:r>
                        <a:rPr lang="en-US" sz="1800" cap="none" spc="0" dirty="0">
                          <a:solidFill>
                            <a:schemeClr val="tx1"/>
                          </a:solidFill>
                          <a:effectLst/>
                          <a:latin typeface="Times New Roman" panose="02020603050405020304" pitchFamily="18" charset="0"/>
                          <a:cs typeface="Times New Roman" panose="02020603050405020304" pitchFamily="18" charset="0"/>
                        </a:rPr>
                        <a:t>The system shall allow users to make payments or give funds when necessary.</a:t>
                      </a:r>
                      <a:endParaRPr lang="en-US" sz="18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6431" marR="84479" marT="112639" marB="112639">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2536814182"/>
                  </a:ext>
                </a:extLst>
              </a:tr>
              <a:tr h="673126">
                <a:tc>
                  <a:txBody>
                    <a:bodyPr/>
                    <a:lstStyle/>
                    <a:p>
                      <a:pPr marL="0" marR="0">
                        <a:lnSpc>
                          <a:spcPct val="116000"/>
                        </a:lnSpc>
                        <a:spcBef>
                          <a:spcPts val="0"/>
                        </a:spcBef>
                        <a:spcAft>
                          <a:spcPts val="0"/>
                        </a:spcAft>
                      </a:pPr>
                      <a:r>
                        <a:rPr lang="en-US" sz="1800" cap="none" spc="0">
                          <a:solidFill>
                            <a:schemeClr val="tx1"/>
                          </a:solidFill>
                          <a:effectLst/>
                          <a:latin typeface="Times New Roman" panose="02020603050405020304" pitchFamily="18" charset="0"/>
                          <a:cs typeface="Times New Roman" panose="02020603050405020304" pitchFamily="18" charset="0"/>
                        </a:rPr>
                        <a:t>1.7</a:t>
                      </a:r>
                      <a:endParaRPr lang="en-US" sz="18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6431" marR="84479" marT="112639" marB="112639">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tc>
                  <a:txBody>
                    <a:bodyPr/>
                    <a:lstStyle/>
                    <a:p>
                      <a:pPr marL="0" marR="0">
                        <a:lnSpc>
                          <a:spcPct val="116000"/>
                        </a:lnSpc>
                        <a:spcBef>
                          <a:spcPts val="0"/>
                        </a:spcBef>
                        <a:spcAft>
                          <a:spcPts val="0"/>
                        </a:spcAft>
                      </a:pPr>
                      <a:r>
                        <a:rPr lang="en-US" sz="1800" cap="none" spc="0" dirty="0">
                          <a:solidFill>
                            <a:schemeClr val="tx1"/>
                          </a:solidFill>
                          <a:effectLst/>
                          <a:latin typeface="Times New Roman" panose="02020603050405020304" pitchFamily="18" charset="0"/>
                          <a:cs typeface="Times New Roman" panose="02020603050405020304" pitchFamily="18" charset="0"/>
                        </a:rPr>
                        <a:t>The system shall send or decline a message.</a:t>
                      </a:r>
                      <a:endParaRPr lang="en-US" sz="18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6431" marR="84479" marT="112639" marB="112639">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extLst>
                  <a:ext uri="{0D108BD9-81ED-4DB2-BD59-A6C34878D82A}">
                    <a16:rowId xmlns:a16="http://schemas.microsoft.com/office/drawing/2014/main" val="1971428795"/>
                  </a:ext>
                </a:extLst>
              </a:tr>
            </a:tbl>
          </a:graphicData>
        </a:graphic>
      </p:graphicFrame>
    </p:spTree>
    <p:extLst>
      <p:ext uri="{BB962C8B-B14F-4D97-AF65-F5344CB8AC3E}">
        <p14:creationId xmlns:p14="http://schemas.microsoft.com/office/powerpoint/2010/main" val="1021294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4D1EA-9D32-1A68-4271-606250B7BAF4}"/>
              </a:ext>
            </a:extLst>
          </p:cNvPr>
          <p:cNvSpPr>
            <a:spLocks noGrp="1"/>
          </p:cNvSpPr>
          <p:nvPr>
            <p:ph type="title"/>
          </p:nvPr>
        </p:nvSpPr>
        <p:spPr>
          <a:xfrm>
            <a:off x="581192" y="702156"/>
            <a:ext cx="11029616" cy="1188720"/>
          </a:xfrm>
        </p:spPr>
        <p:txBody>
          <a:bodyPr>
            <a:normAutofit/>
          </a:bodyPr>
          <a:lstStyle/>
          <a:p>
            <a:r>
              <a:rPr lang="en-US" dirty="0"/>
              <a:t>non-functional requirement</a:t>
            </a:r>
          </a:p>
        </p:txBody>
      </p:sp>
      <p:graphicFrame>
        <p:nvGraphicFramePr>
          <p:cNvPr id="16" name="Content Placeholder 3">
            <a:extLst>
              <a:ext uri="{FF2B5EF4-FFF2-40B4-BE49-F238E27FC236}">
                <a16:creationId xmlns:a16="http://schemas.microsoft.com/office/drawing/2014/main" id="{E998BFC4-1B29-F7EA-32AA-1E45E3981A7D}"/>
              </a:ext>
            </a:extLst>
          </p:cNvPr>
          <p:cNvGraphicFramePr>
            <a:graphicFrameLocks noGrp="1"/>
          </p:cNvGraphicFramePr>
          <p:nvPr>
            <p:ph idx="1"/>
          </p:nvPr>
        </p:nvGraphicFramePr>
        <p:xfrm>
          <a:off x="581025" y="2516723"/>
          <a:ext cx="11029950" cy="3463964"/>
        </p:xfrm>
        <a:graphic>
          <a:graphicData uri="http://schemas.openxmlformats.org/drawingml/2006/table">
            <a:tbl>
              <a:tblPr firstRow="1" firstCol="1"/>
              <a:tblGrid>
                <a:gridCol w="1476999">
                  <a:extLst>
                    <a:ext uri="{9D8B030D-6E8A-4147-A177-3AD203B41FA5}">
                      <a16:colId xmlns:a16="http://schemas.microsoft.com/office/drawing/2014/main" val="3558874736"/>
                    </a:ext>
                  </a:extLst>
                </a:gridCol>
                <a:gridCol w="9552951">
                  <a:extLst>
                    <a:ext uri="{9D8B030D-6E8A-4147-A177-3AD203B41FA5}">
                      <a16:colId xmlns:a16="http://schemas.microsoft.com/office/drawing/2014/main" val="2723319784"/>
                    </a:ext>
                  </a:extLst>
                </a:gridCol>
              </a:tblGrid>
              <a:tr h="502697">
                <a:tc>
                  <a:txBody>
                    <a:bodyPr/>
                    <a:lstStyle/>
                    <a:p>
                      <a:pPr marL="0" marR="0" algn="l" fontAlgn="t">
                        <a:lnSpc>
                          <a:spcPct val="107000"/>
                        </a:lnSpc>
                        <a:spcBef>
                          <a:spcPts val="0"/>
                        </a:spcBef>
                        <a:spcAft>
                          <a:spcPts val="0"/>
                        </a:spcAft>
                      </a:pPr>
                      <a:r>
                        <a:rPr lang="en-US" sz="25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a:t>
                      </a:r>
                      <a:endParaRPr lang="en-US" sz="3700" b="0" i="0" u="none" strike="noStrike">
                        <a:effectLst/>
                        <a:latin typeface="Arial" panose="020B0604020202020204" pitchFamily="34" charset="0"/>
                      </a:endParaRPr>
                    </a:p>
                  </a:txBody>
                  <a:tcPr marL="142571" marR="142571" marT="198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25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system shall allow the website to be accessible on various devices.</a:t>
                      </a:r>
                      <a:endParaRPr lang="en-US" sz="3700" b="0" i="0" u="none" strike="noStrike" dirty="0">
                        <a:effectLst/>
                        <a:latin typeface="Arial" panose="020B0604020202020204" pitchFamily="34" charset="0"/>
                      </a:endParaRPr>
                    </a:p>
                  </a:txBody>
                  <a:tcPr marL="142571" marR="142571" marT="198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10647064"/>
                  </a:ext>
                </a:extLst>
              </a:tr>
              <a:tr h="909554">
                <a:tc>
                  <a:txBody>
                    <a:bodyPr/>
                    <a:lstStyle/>
                    <a:p>
                      <a:pPr marL="0" marR="0" algn="l" fontAlgn="t">
                        <a:lnSpc>
                          <a:spcPct val="116000"/>
                        </a:lnSpc>
                        <a:spcBef>
                          <a:spcPts val="0"/>
                        </a:spcBef>
                        <a:spcAft>
                          <a:spcPts val="0"/>
                        </a:spcAft>
                      </a:pPr>
                      <a:r>
                        <a:rPr lang="en-US" sz="25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3700" b="0" i="0" u="none" strike="noStrike">
                        <a:effectLst/>
                        <a:latin typeface="Arial" panose="020B0604020202020204" pitchFamily="34" charset="0"/>
                      </a:endParaRPr>
                    </a:p>
                  </a:txBody>
                  <a:tcPr marL="142571" marR="142571" marT="198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25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system shall ensure that the user's information is secure and has access to the website 24/7.</a:t>
                      </a:r>
                      <a:endParaRPr lang="en-US" sz="3700" b="0" i="0" u="none" strike="noStrike" dirty="0">
                        <a:effectLst/>
                        <a:latin typeface="Arial" panose="020B0604020202020204" pitchFamily="34" charset="0"/>
                      </a:endParaRPr>
                    </a:p>
                  </a:txBody>
                  <a:tcPr marL="142571" marR="142571" marT="198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88009655"/>
                  </a:ext>
                </a:extLst>
              </a:tr>
              <a:tr h="536889">
                <a:tc>
                  <a:txBody>
                    <a:bodyPr/>
                    <a:lstStyle/>
                    <a:p>
                      <a:pPr marL="0" marR="0" algn="l" fontAlgn="t">
                        <a:lnSpc>
                          <a:spcPct val="116000"/>
                        </a:lnSpc>
                        <a:spcBef>
                          <a:spcPts val="0"/>
                        </a:spcBef>
                        <a:spcAft>
                          <a:spcPts val="0"/>
                        </a:spcAft>
                      </a:pPr>
                      <a:r>
                        <a:rPr lang="en-US" sz="25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a:t>
                      </a:r>
                      <a:endParaRPr lang="en-US" sz="3700" b="0" i="0" u="none" strike="noStrike">
                        <a:effectLst/>
                        <a:latin typeface="Arial" panose="020B0604020202020204" pitchFamily="34" charset="0"/>
                      </a:endParaRPr>
                    </a:p>
                  </a:txBody>
                  <a:tcPr marL="142571" marR="142571" marT="198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25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system shall provide users with weekly updates.</a:t>
                      </a:r>
                      <a:endParaRPr lang="en-US" sz="3700" b="0" i="0" u="none" strike="noStrike" dirty="0">
                        <a:effectLst/>
                        <a:latin typeface="Arial" panose="020B0604020202020204" pitchFamily="34" charset="0"/>
                      </a:endParaRPr>
                    </a:p>
                  </a:txBody>
                  <a:tcPr marL="142571" marR="142571" marT="198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89174990"/>
                  </a:ext>
                </a:extLst>
              </a:tr>
              <a:tr h="536889">
                <a:tc>
                  <a:txBody>
                    <a:bodyPr/>
                    <a:lstStyle/>
                    <a:p>
                      <a:pPr marL="0" marR="0" algn="l" fontAlgn="t">
                        <a:lnSpc>
                          <a:spcPct val="116000"/>
                        </a:lnSpc>
                        <a:spcBef>
                          <a:spcPts val="0"/>
                        </a:spcBef>
                        <a:spcAft>
                          <a:spcPts val="0"/>
                        </a:spcAft>
                      </a:pPr>
                      <a:r>
                        <a:rPr lang="en-US" sz="25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1.4</a:t>
                      </a:r>
                      <a:endParaRPr lang="en-US" sz="3700" b="0" i="0" u="none" strike="noStrike">
                        <a:effectLst/>
                        <a:latin typeface="Arial" panose="020B0604020202020204" pitchFamily="34" charset="0"/>
                      </a:endParaRPr>
                    </a:p>
                  </a:txBody>
                  <a:tcPr marL="142571" marR="142571" marT="198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16000"/>
                        </a:lnSpc>
                        <a:spcBef>
                          <a:spcPts val="0"/>
                        </a:spcBef>
                        <a:spcAft>
                          <a:spcPts val="0"/>
                        </a:spcAft>
                      </a:pPr>
                      <a:r>
                        <a:rPr lang="en-US" sz="25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system shall notify the organization 2 mins after the email is sent.</a:t>
                      </a:r>
                      <a:endParaRPr lang="en-US" sz="3700" b="0" i="0" u="none" strike="noStrike">
                        <a:effectLst/>
                        <a:latin typeface="Arial" panose="020B0604020202020204" pitchFamily="34" charset="0"/>
                      </a:endParaRPr>
                    </a:p>
                  </a:txBody>
                  <a:tcPr marL="142571" marR="142571" marT="198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19974266"/>
                  </a:ext>
                </a:extLst>
              </a:tr>
              <a:tr h="977935">
                <a:tc>
                  <a:txBody>
                    <a:bodyPr/>
                    <a:lstStyle/>
                    <a:p>
                      <a:pPr marL="0" marR="0" algn="l" fontAlgn="t">
                        <a:lnSpc>
                          <a:spcPct val="116000"/>
                        </a:lnSpc>
                        <a:spcBef>
                          <a:spcPts val="0"/>
                        </a:spcBef>
                        <a:spcAft>
                          <a:spcPts val="0"/>
                        </a:spcAft>
                      </a:pPr>
                      <a:r>
                        <a:rPr lang="en-US" sz="25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1.5</a:t>
                      </a:r>
                      <a:endParaRPr lang="en-US" sz="3700" b="0" i="0" u="none" strike="noStrike">
                        <a:effectLst/>
                        <a:latin typeface="Arial" panose="020B0604020202020204" pitchFamily="34" charset="0"/>
                      </a:endParaRPr>
                    </a:p>
                  </a:txBody>
                  <a:tcPr marL="142571" marR="142571" marT="198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16000"/>
                        </a:lnSpc>
                        <a:spcBef>
                          <a:spcPts val="0"/>
                        </a:spcBef>
                        <a:spcAft>
                          <a:spcPts val="0"/>
                        </a:spcAft>
                      </a:pPr>
                      <a:r>
                        <a:rPr lang="en-US" sz="25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system shall send an email to the user 2 secs after the organization's response.</a:t>
                      </a:r>
                      <a:endParaRPr lang="en-US" sz="3700" b="0" i="0" u="none" strike="noStrike" dirty="0">
                        <a:effectLst/>
                        <a:latin typeface="Arial" panose="020B0604020202020204" pitchFamily="34" charset="0"/>
                      </a:endParaRPr>
                    </a:p>
                  </a:txBody>
                  <a:tcPr marL="142571" marR="142571" marT="198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2900232"/>
                  </a:ext>
                </a:extLst>
              </a:tr>
            </a:tbl>
          </a:graphicData>
        </a:graphic>
      </p:graphicFrame>
    </p:spTree>
    <p:extLst>
      <p:ext uri="{BB962C8B-B14F-4D97-AF65-F5344CB8AC3E}">
        <p14:creationId xmlns:p14="http://schemas.microsoft.com/office/powerpoint/2010/main" val="3619914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B22EC-98A3-B8CD-1243-8DFCD8FCFA18}"/>
              </a:ext>
            </a:extLst>
          </p:cNvPr>
          <p:cNvSpPr>
            <a:spLocks noGrp="1"/>
          </p:cNvSpPr>
          <p:nvPr>
            <p:ph type="title"/>
          </p:nvPr>
        </p:nvSpPr>
        <p:spPr/>
        <p:txBody>
          <a:bodyPr/>
          <a:lstStyle/>
          <a:p>
            <a:r>
              <a:rPr lang="en-US" dirty="0"/>
              <a:t>User stories </a:t>
            </a:r>
          </a:p>
        </p:txBody>
      </p:sp>
      <p:sp>
        <p:nvSpPr>
          <p:cNvPr id="3" name="Content Placeholder 2">
            <a:extLst>
              <a:ext uri="{FF2B5EF4-FFF2-40B4-BE49-F238E27FC236}">
                <a16:creationId xmlns:a16="http://schemas.microsoft.com/office/drawing/2014/main" id="{A3F6BF21-AF03-F0E1-8F5D-93F7ECAC856E}"/>
              </a:ext>
            </a:extLst>
          </p:cNvPr>
          <p:cNvSpPr>
            <a:spLocks noGrp="1"/>
          </p:cNvSpPr>
          <p:nvPr>
            <p:ph sz="half" idx="1"/>
          </p:nvPr>
        </p:nvSpPr>
        <p:spPr>
          <a:xfrm>
            <a:off x="471025" y="2007666"/>
            <a:ext cx="5514807" cy="4629997"/>
          </a:xfrm>
        </p:spPr>
        <p:txBody>
          <a:bodyPr>
            <a:noAutofit/>
          </a:bodyPr>
          <a:lstStyle/>
          <a:p>
            <a:r>
              <a:rPr lang="en-US" sz="1800" dirty="0">
                <a:solidFill>
                  <a:srgbClr val="000000"/>
                </a:solidFill>
                <a:effectLst/>
                <a:latin typeface="Times New Roman" panose="02020603050405020304" pitchFamily="18" charset="0"/>
                <a:ea typeface="Times New Roman" panose="02020603050405020304" pitchFamily="18" charset="0"/>
              </a:rPr>
              <a:t>(User Story 1): Mayowa is a diligent student who faithfully attends church services throughout the week and on Sundays. One day, she wanted to connect with someone from the church but realized she didn't have their contact information. To remedy this, she decided to search for the church website online. Upon finding the website, she discovered that it lacked any contact details. Determined to reach out, Mayowa resolved to inquire about the church's contact information from the pastor or another church executive during Sunday service. She expressed hope that the church would update its website to include essential information, such as a contact form.</a:t>
            </a:r>
            <a:endParaRPr lang="en-US" sz="1800" dirty="0"/>
          </a:p>
        </p:txBody>
      </p:sp>
      <p:sp>
        <p:nvSpPr>
          <p:cNvPr id="4" name="Content Placeholder 3">
            <a:extLst>
              <a:ext uri="{FF2B5EF4-FFF2-40B4-BE49-F238E27FC236}">
                <a16:creationId xmlns:a16="http://schemas.microsoft.com/office/drawing/2014/main" id="{9C339F3C-04BB-56EA-3B2B-FA4B51F4B7B6}"/>
              </a:ext>
            </a:extLst>
          </p:cNvPr>
          <p:cNvSpPr>
            <a:spLocks noGrp="1"/>
          </p:cNvSpPr>
          <p:nvPr>
            <p:ph sz="half" idx="2"/>
          </p:nvPr>
        </p:nvSpPr>
        <p:spPr>
          <a:xfrm>
            <a:off x="6416039" y="2228003"/>
            <a:ext cx="5592347" cy="4409660"/>
          </a:xfrm>
        </p:spPr>
        <p:txBody>
          <a:bodyPr>
            <a:noAutofit/>
          </a:bodyPr>
          <a:lstStyle/>
          <a:p>
            <a:r>
              <a:rPr lang="en-US" sz="1800" dirty="0">
                <a:solidFill>
                  <a:srgbClr val="000000"/>
                </a:solidFill>
                <a:effectLst/>
                <a:latin typeface="Times New Roman" panose="02020603050405020304" pitchFamily="18" charset="0"/>
                <a:ea typeface="Times New Roman" panose="02020603050405020304" pitchFamily="18" charset="0"/>
              </a:rPr>
              <a:t>(User Story 2): Glory is a member of a different denomination but learned about RCCG from one of her friends and expressed interest in attending. She decided to visit the church the following Sunday. As she was searching for the church address on Sunday, she came across one address, but it turned out to be outdated and not the current location of the church. In response, she reached out to her friend to ask for the correct address. After receiving all the details from her friend, she compared it with the address she initially found on the website, realizing they were entirely different. She hopes that the church can update its location to help potential members easily locate it in the future.</a:t>
            </a:r>
            <a:endParaRPr lang="en-US" sz="1800" dirty="0"/>
          </a:p>
        </p:txBody>
      </p:sp>
    </p:spTree>
    <p:extLst>
      <p:ext uri="{BB962C8B-B14F-4D97-AF65-F5344CB8AC3E}">
        <p14:creationId xmlns:p14="http://schemas.microsoft.com/office/powerpoint/2010/main" val="594157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3F564-2809-C53A-96FC-D4B1FDEAC7FF}"/>
              </a:ext>
            </a:extLst>
          </p:cNvPr>
          <p:cNvSpPr>
            <a:spLocks noGrp="1"/>
          </p:cNvSpPr>
          <p:nvPr>
            <p:ph type="title"/>
          </p:nvPr>
        </p:nvSpPr>
        <p:spPr/>
        <p:txBody>
          <a:bodyPr/>
          <a:lstStyle/>
          <a:p>
            <a:r>
              <a:rPr lang="en-US" dirty="0"/>
              <a:t>USER STORY (Cont’d)</a:t>
            </a:r>
          </a:p>
        </p:txBody>
      </p:sp>
      <p:sp>
        <p:nvSpPr>
          <p:cNvPr id="3" name="Content Placeholder 2">
            <a:extLst>
              <a:ext uri="{FF2B5EF4-FFF2-40B4-BE49-F238E27FC236}">
                <a16:creationId xmlns:a16="http://schemas.microsoft.com/office/drawing/2014/main" id="{C676FAB9-572A-6B28-1E27-C111005FDF8E}"/>
              </a:ext>
            </a:extLst>
          </p:cNvPr>
          <p:cNvSpPr>
            <a:spLocks noGrp="1"/>
          </p:cNvSpPr>
          <p:nvPr>
            <p:ph sz="half" idx="1"/>
          </p:nvPr>
        </p:nvSpPr>
        <p:spPr>
          <a:xfrm>
            <a:off x="297455" y="2228003"/>
            <a:ext cx="5706738" cy="4194831"/>
          </a:xfrm>
        </p:spPr>
        <p:txBody>
          <a:bodyPr>
            <a:normAutofit fontScale="70000" lnSpcReduction="20000"/>
          </a:bodyPr>
          <a:lstStyle/>
          <a:p>
            <a:pPr marL="0" marR="0">
              <a:lnSpc>
                <a:spcPct val="107000"/>
              </a:lnSpc>
              <a:spcBef>
                <a:spcPts val="0"/>
              </a:spcBef>
              <a:spcAft>
                <a:spcPts val="800"/>
              </a:spcAft>
            </a:pPr>
            <a:r>
              <a:rPr lang="en-US"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Story 3): Andrea, a mother of three who had previously attended RCCG, was determined to continue being part of this church, regardless of her family's location. When she was transferred to a different branch of her company in Moorhead, MN, she took the initiative to reach out to the church online. After finding a phone number, Andrea called to inform the church that her family would be moving to Moorhead and expressed their desire to be part of the church community.</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800"/>
              </a:spcAft>
              <a:buNone/>
            </a:pPr>
            <a:r>
              <a:rPr lang="en-US"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Following a conversation with one of the church executives, Andrea decided to explore the church's website. During her review, she noticed that the website lacked some information compared to her previous church. Hoping for an improvement, she suggested that the church update the website by adding the necessary information and making it more user-friendly.</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
        <p:nvSpPr>
          <p:cNvPr id="4" name="Content Placeholder 3">
            <a:extLst>
              <a:ext uri="{FF2B5EF4-FFF2-40B4-BE49-F238E27FC236}">
                <a16:creationId xmlns:a16="http://schemas.microsoft.com/office/drawing/2014/main" id="{BF6252FA-F802-480A-EAEA-965D57747E4F}"/>
              </a:ext>
            </a:extLst>
          </p:cNvPr>
          <p:cNvSpPr>
            <a:spLocks noGrp="1"/>
          </p:cNvSpPr>
          <p:nvPr>
            <p:ph sz="half" idx="2"/>
          </p:nvPr>
        </p:nvSpPr>
        <p:spPr>
          <a:xfrm>
            <a:off x="6416039" y="2228003"/>
            <a:ext cx="5603363" cy="4536354"/>
          </a:xfrm>
        </p:spPr>
        <p:txBody>
          <a:bodyPr>
            <a:normAutofit fontScale="70000" lnSpcReduction="20000"/>
          </a:bodyPr>
          <a:lstStyle/>
          <a:p>
            <a:pPr marL="0" marR="0">
              <a:lnSpc>
                <a:spcPct val="107000"/>
              </a:lnSpc>
              <a:spcBef>
                <a:spcPts val="0"/>
              </a:spcBef>
              <a:spcAft>
                <a:spcPts val="800"/>
              </a:spcAft>
            </a:pPr>
            <a:r>
              <a:rPr lang="en-US"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Story 4): David serves as an assistant pastor at his church. During a visit to his parents' place, he decided to attend a local church before returning home. While uncertain about which church to attend, he was discerning and didn't want to choose just any church. Seeking guidance through prayer, the Holy Spirit led him to RCCG.</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800"/>
              </a:spcAft>
              <a:buNone/>
            </a:pPr>
            <a:r>
              <a:rPr lang="en-US"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 Sunday, Daniel followed the Holy Spirit's guidance and searched for RCCG online. He found their website and, using the provided address, successfully attended the church service that Sunday. Navigating to the church was easy for Daniel, as he found all the necessary information on the website. However, during his search, he noticed that the church webpage lacked a donation feature. Consequently, he suggested adding this functionality in their website update.</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66056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424E4-A002-AE08-5A77-0E4261915024}"/>
              </a:ext>
            </a:extLst>
          </p:cNvPr>
          <p:cNvSpPr>
            <a:spLocks noGrp="1"/>
          </p:cNvSpPr>
          <p:nvPr>
            <p:ph type="title"/>
          </p:nvPr>
        </p:nvSpPr>
        <p:spPr/>
        <p:txBody>
          <a:bodyPr/>
          <a:lstStyle/>
          <a:p>
            <a:r>
              <a:rPr lang="en-US" dirty="0"/>
              <a:t>use-case scenarios 1</a:t>
            </a:r>
          </a:p>
        </p:txBody>
      </p:sp>
      <p:sp>
        <p:nvSpPr>
          <p:cNvPr id="3" name="Content Placeholder 2">
            <a:extLst>
              <a:ext uri="{FF2B5EF4-FFF2-40B4-BE49-F238E27FC236}">
                <a16:creationId xmlns:a16="http://schemas.microsoft.com/office/drawing/2014/main" id="{7A301502-C62F-A72A-126F-B8177D2C4325}"/>
              </a:ext>
            </a:extLst>
          </p:cNvPr>
          <p:cNvSpPr>
            <a:spLocks noGrp="1"/>
          </p:cNvSpPr>
          <p:nvPr>
            <p:ph idx="1"/>
          </p:nvPr>
        </p:nvSpPr>
        <p:spPr>
          <a:xfrm>
            <a:off x="407624" y="1890875"/>
            <a:ext cx="11567711" cy="4675178"/>
          </a:xfrm>
        </p:spPr>
        <p:txBody>
          <a:bodyPr>
            <a:normAutofit lnSpcReduction="10000"/>
          </a:bodyPr>
          <a:lstStyle/>
          <a:p>
            <a:pPr marL="0" marR="0">
              <a:lnSpc>
                <a:spcPct val="107000"/>
              </a:lnSpc>
              <a:spcBef>
                <a:spcPts val="0"/>
              </a:spcBef>
              <a:spcAft>
                <a:spcPts val="800"/>
              </a:spcAft>
            </a:pPr>
            <a:r>
              <a:rPr lang="en-GB" sz="1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Initial Assumption:</a:t>
            </a: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user browses the website to discover all the details about the church and contact them. The user is pleased and can contact the church through messaging or a phone call.</a:t>
            </a:r>
            <a:endParaRPr lang="en-US" sz="1800"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GB" sz="1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Normal:</a:t>
            </a: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Users should be able to access the contact information whenever they browse the web. The user should have the option to choose whether they want to call or send a message. When a user makes a phone call or sends a message, they should receive a response within 24 hours.</a:t>
            </a:r>
            <a:endParaRPr lang="en-US" sz="1800"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GB" sz="1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What can go wrong:</a:t>
            </a: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When a user sends a message, there may be a delay in receiving a response. Similarly, when a user makes a phone call, there may be instances where no one is available to answer, depending on the time the call was placed. Also, while trying to place the call, the number in question might be outdated or not in use.</a:t>
            </a:r>
            <a:endParaRPr lang="en-US" sz="1800"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GB" sz="1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Other activities:</a:t>
            </a: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website might be lacking contact details on there website which can make it difficult for users to reach the administration. The administration can decline the call because they are assigned an important task and need to focus.</a:t>
            </a:r>
            <a:endParaRPr lang="en-US" sz="1800"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GB" sz="1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System state on completion:</a:t>
            </a: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user can place calls and send messages. The users get responses for both phone calls and messages. They can navigate through the website effortlessly and locate all the required information. The user is happy and satisfied.</a:t>
            </a:r>
            <a:endParaRPr lang="en-US" sz="1800" dirty="0">
              <a:effectLst/>
              <a:latin typeface="Aptos" panose="020B0004020202020204" pitchFamily="34" charset="0"/>
              <a:ea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415142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EEECF-3246-907F-C762-2413110CFAB7}"/>
              </a:ext>
            </a:extLst>
          </p:cNvPr>
          <p:cNvSpPr>
            <a:spLocks noGrp="1"/>
          </p:cNvSpPr>
          <p:nvPr>
            <p:ph type="title"/>
          </p:nvPr>
        </p:nvSpPr>
        <p:spPr>
          <a:xfrm>
            <a:off x="581192" y="481819"/>
            <a:ext cx="11029616" cy="1188720"/>
          </a:xfrm>
        </p:spPr>
        <p:txBody>
          <a:bodyPr/>
          <a:lstStyle/>
          <a:p>
            <a:r>
              <a:rPr lang="en-US" dirty="0"/>
              <a:t>use-case scenarios 2</a:t>
            </a:r>
          </a:p>
        </p:txBody>
      </p:sp>
      <p:sp>
        <p:nvSpPr>
          <p:cNvPr id="3" name="Content Placeholder 2">
            <a:extLst>
              <a:ext uri="{FF2B5EF4-FFF2-40B4-BE49-F238E27FC236}">
                <a16:creationId xmlns:a16="http://schemas.microsoft.com/office/drawing/2014/main" id="{A2537547-DF52-E383-A162-D49788A8C688}"/>
              </a:ext>
            </a:extLst>
          </p:cNvPr>
          <p:cNvSpPr>
            <a:spLocks noGrp="1"/>
          </p:cNvSpPr>
          <p:nvPr>
            <p:ph idx="1"/>
          </p:nvPr>
        </p:nvSpPr>
        <p:spPr>
          <a:xfrm>
            <a:off x="374572" y="1938969"/>
            <a:ext cx="11490593" cy="4638101"/>
          </a:xfrm>
        </p:spPr>
        <p:txBody>
          <a:bodyPr>
            <a:normAutofit lnSpcReduction="10000"/>
          </a:bodyPr>
          <a:lstStyle/>
          <a:p>
            <a:pPr marL="0" marR="0">
              <a:lnSpc>
                <a:spcPct val="107000"/>
              </a:lnSpc>
              <a:spcBef>
                <a:spcPts val="0"/>
              </a:spcBef>
              <a:spcAft>
                <a:spcPts val="800"/>
              </a:spcAft>
            </a:pPr>
            <a:r>
              <a:rPr lang="en-GB" sz="1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Initial Assumption:</a:t>
            </a: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user browses through the website and finds the address of the church. church. The user copies the address and then proceeds to go to church in person. Additionally, the user has the option to click on the available link to watch the online service. </a:t>
            </a:r>
            <a:endParaRPr lang="en-US" sz="1800"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GB" sz="1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Normal:</a:t>
            </a: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Users should be able to access the church details on the website. The user should have the option to choose whether they want to attend Sunday service in person or virtually. Having done that, the church location should be visible to the user whenever they browse through the web. Users should have access to the online service link and can watch the Sunday service online without any obstruction. </a:t>
            </a:r>
            <a:endParaRPr lang="en-US" sz="1800"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GB" sz="1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What can go wrong:</a:t>
            </a: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While the user is watching the online service, they might experience slow internet service or face difficulties hearing the church due to loud noises or poor internet connectivity on the church's end. If the user chooses to attend church in person, the church address or location might be outdated, or they might post the wrong time for service. </a:t>
            </a:r>
            <a:endParaRPr lang="en-US" sz="1800"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GB" sz="1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Other activities: </a:t>
            </a: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Unknown </a:t>
            </a:r>
            <a:endParaRPr lang="en-US" sz="1800"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GB" sz="1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System state on completion:</a:t>
            </a: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They can navigate through the website effortlessly and locate all the required information. The online service is excellent; the internet connection is perfect, and there is minimal noise interference during the online session. The user can hear clearly and is satisfied.</a:t>
            </a:r>
            <a:endParaRPr lang="en-US" sz="1800" dirty="0">
              <a:effectLst/>
              <a:latin typeface="Aptos" panose="020B000402020202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27339035"/>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office theme</Template>
  <TotalTime>402</TotalTime>
  <Words>2377</Words>
  <Application>Microsoft Office PowerPoint</Application>
  <PresentationFormat>Widescreen</PresentationFormat>
  <Paragraphs>95</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Algerian</vt:lpstr>
      <vt:lpstr>Aptos</vt:lpstr>
      <vt:lpstr>Arial</vt:lpstr>
      <vt:lpstr>Arial Nova Light</vt:lpstr>
      <vt:lpstr>Gill Sans MT</vt:lpstr>
      <vt:lpstr>Times New Roman</vt:lpstr>
      <vt:lpstr>Wingdings 2</vt:lpstr>
      <vt:lpstr>DividendVTI</vt:lpstr>
      <vt:lpstr>MILESTONE 1: Planning and Proposal </vt:lpstr>
      <vt:lpstr>About The website</vt:lpstr>
      <vt:lpstr>Project SUmmary</vt:lpstr>
      <vt:lpstr>Functional Requirement</vt:lpstr>
      <vt:lpstr>non-functional requirement</vt:lpstr>
      <vt:lpstr>User stories </vt:lpstr>
      <vt:lpstr>USER STORY (Cont’d)</vt:lpstr>
      <vt:lpstr>use-case scenarios 1</vt:lpstr>
      <vt:lpstr>use-case scenarios 2</vt:lpstr>
      <vt:lpstr>USE case scenario 3</vt:lpstr>
      <vt:lpstr>USE case scenario 4</vt:lpstr>
      <vt:lpstr>USE CASE Diagram</vt:lpstr>
      <vt:lpstr>Database structure</vt:lpstr>
      <vt:lpstr>Pastor –To other relations</vt:lpstr>
      <vt:lpstr>Members –To other Relations</vt:lpstr>
      <vt:lpstr>Church- To other relations</vt:lpstr>
      <vt:lpstr>SITE MAP</vt:lpstr>
      <vt:lpstr>System Architecture</vt:lpstr>
      <vt:lpstr>MILESTONE TIMELINE</vt:lpstr>
      <vt:lpstr>GANTT CAHRT (TASK and estimate)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Iyanu Lamina</cp:lastModifiedBy>
  <cp:revision>69</cp:revision>
  <dcterms:created xsi:type="dcterms:W3CDTF">2024-01-29T05:58:54Z</dcterms:created>
  <dcterms:modified xsi:type="dcterms:W3CDTF">2024-01-31T01:50:01Z</dcterms:modified>
</cp:coreProperties>
</file>