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787" r:id="rId1"/>
  </p:sldMasterIdLst>
  <p:sldIdLst>
    <p:sldId id="256" r:id="rId2"/>
    <p:sldId id="257" r:id="rId3"/>
    <p:sldId id="276" r:id="rId4"/>
    <p:sldId id="263"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A52DEEE-DC56-4E22-A558-60AFE5C9E1EE}" v="191" dt="2024-01-29T06:16:50.58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111" d="100"/>
          <a:sy n="111" d="100"/>
        </p:scale>
        <p:origin x="30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10"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2090B45-71A5-41BF-AE74-899CCE1DC072}" type="doc">
      <dgm:prSet loTypeId="urn:microsoft.com/office/officeart/2005/8/layout/vProcess5" loCatId="process" qsTypeId="urn:microsoft.com/office/officeart/2005/8/quickstyle/simple1" qsCatId="simple" csTypeId="urn:microsoft.com/office/officeart/2005/8/colors/colorful2" csCatId="colorful"/>
      <dgm:spPr/>
      <dgm:t>
        <a:bodyPr/>
        <a:lstStyle/>
        <a:p>
          <a:endParaRPr lang="en-US"/>
        </a:p>
      </dgm:t>
    </dgm:pt>
    <dgm:pt modelId="{ED43B873-665F-404C-A789-7F4254D5BE08}">
      <dgm:prSet/>
      <dgm:spPr/>
      <dgm:t>
        <a:bodyPr/>
        <a:lstStyle/>
        <a:p>
          <a:r>
            <a:rPr lang="en-US" b="1"/>
            <a:t>Purpose of the website: </a:t>
          </a:r>
          <a:r>
            <a:rPr lang="en-US"/>
            <a:t>It is a means of informing the community about the activities of the church and facilitating outreach efforts to invite people to attend services. The primary purpose of the website is to serve as a platform where members of the organization and other potential users can access information about the church. Additionally, it will offer updates from the organization to keep potential users informed. Moreover, the website is designed to provide new users with the necessary information and guidance on how to locate the church when needed.</a:t>
          </a:r>
        </a:p>
      </dgm:t>
    </dgm:pt>
    <dgm:pt modelId="{8B87C873-4491-4B67-AF24-63F4333630FE}" type="parTrans" cxnId="{4818BD74-BD3A-4222-8898-D66D5B31B0B4}">
      <dgm:prSet/>
      <dgm:spPr/>
      <dgm:t>
        <a:bodyPr/>
        <a:lstStyle/>
        <a:p>
          <a:endParaRPr lang="en-US"/>
        </a:p>
      </dgm:t>
    </dgm:pt>
    <dgm:pt modelId="{60593D15-7980-4552-983B-2A1148F0C1CB}" type="sibTrans" cxnId="{4818BD74-BD3A-4222-8898-D66D5B31B0B4}">
      <dgm:prSet/>
      <dgm:spPr/>
      <dgm:t>
        <a:bodyPr/>
        <a:lstStyle/>
        <a:p>
          <a:endParaRPr lang="en-US"/>
        </a:p>
      </dgm:t>
    </dgm:pt>
    <dgm:pt modelId="{A4C3267B-7439-4057-B003-0B78064F0231}">
      <dgm:prSet/>
      <dgm:spPr/>
      <dgm:t>
        <a:bodyPr/>
        <a:lstStyle/>
        <a:p>
          <a:r>
            <a:rPr lang="en-US" b="1"/>
            <a:t>The problem it addresses: </a:t>
          </a:r>
          <a:r>
            <a:rPr lang="en-US"/>
            <a:t>We are aware that some individuals are unable to attend church physically, and we aim to share the word of God with them primarily through our online services, hosted via social media platforms such as Facebook. What sets it apart from other church websites is our plan to track attendance for each member. This allows us to foster a sense of community, enabling everyone to recognize each other and providing an avenue to reach out to those who couldn't attend church on a particular Sunday."</a:t>
          </a:r>
        </a:p>
      </dgm:t>
    </dgm:pt>
    <dgm:pt modelId="{EC609D2D-897E-4885-AFE3-89D8669AA38C}" type="parTrans" cxnId="{DF152D84-82BD-4B68-934C-CAD352621433}">
      <dgm:prSet/>
      <dgm:spPr/>
      <dgm:t>
        <a:bodyPr/>
        <a:lstStyle/>
        <a:p>
          <a:endParaRPr lang="en-US"/>
        </a:p>
      </dgm:t>
    </dgm:pt>
    <dgm:pt modelId="{66385AB2-130B-4DE0-B441-4A1FE16BF447}" type="sibTrans" cxnId="{DF152D84-82BD-4B68-934C-CAD352621433}">
      <dgm:prSet/>
      <dgm:spPr/>
      <dgm:t>
        <a:bodyPr/>
        <a:lstStyle/>
        <a:p>
          <a:endParaRPr lang="en-US"/>
        </a:p>
      </dgm:t>
    </dgm:pt>
    <dgm:pt modelId="{9A4F0E35-710A-41E7-9D69-95DEC27EA0A4}">
      <dgm:prSet/>
      <dgm:spPr/>
      <dgm:t>
        <a:bodyPr/>
        <a:lstStyle/>
        <a:p>
          <a:r>
            <a:rPr lang="en-US" b="1"/>
            <a:t>Why is it important: </a:t>
          </a:r>
          <a:r>
            <a:rPr lang="en-US"/>
            <a:t>It serves as a platform to communicate our vision to the public.</a:t>
          </a:r>
        </a:p>
      </dgm:t>
    </dgm:pt>
    <dgm:pt modelId="{57E1E2D4-F37C-42C6-B9E8-8F9315431CD3}" type="parTrans" cxnId="{FA5A9CF1-877C-4DE8-A11E-7FA8E3D4CC7C}">
      <dgm:prSet/>
      <dgm:spPr/>
      <dgm:t>
        <a:bodyPr/>
        <a:lstStyle/>
        <a:p>
          <a:endParaRPr lang="en-US"/>
        </a:p>
      </dgm:t>
    </dgm:pt>
    <dgm:pt modelId="{B1633B64-C982-421D-9CBE-2D526072C2EE}" type="sibTrans" cxnId="{FA5A9CF1-877C-4DE8-A11E-7FA8E3D4CC7C}">
      <dgm:prSet/>
      <dgm:spPr/>
      <dgm:t>
        <a:bodyPr/>
        <a:lstStyle/>
        <a:p>
          <a:endParaRPr lang="en-US"/>
        </a:p>
      </dgm:t>
    </dgm:pt>
    <dgm:pt modelId="{FE3D935C-99FB-48EB-B292-45D02059A842}">
      <dgm:prSet/>
      <dgm:spPr/>
      <dgm:t>
        <a:bodyPr/>
        <a:lstStyle/>
        <a:p>
          <a:r>
            <a:rPr lang="en-US" b="1"/>
            <a:t>Stakeholders: </a:t>
          </a:r>
          <a:r>
            <a:rPr lang="en-US"/>
            <a:t>The congregation and potential members, believers in Christ, the general public, developers, and project managers. </a:t>
          </a:r>
        </a:p>
      </dgm:t>
    </dgm:pt>
    <dgm:pt modelId="{840C5143-4EB3-4716-9FF3-A9DF0968BEEE}" type="parTrans" cxnId="{B98EE417-13A7-4FE2-9ABF-11ABFF83FC04}">
      <dgm:prSet/>
      <dgm:spPr/>
      <dgm:t>
        <a:bodyPr/>
        <a:lstStyle/>
        <a:p>
          <a:endParaRPr lang="en-US"/>
        </a:p>
      </dgm:t>
    </dgm:pt>
    <dgm:pt modelId="{69522F21-6069-4111-A5CB-5AF85549FC85}" type="sibTrans" cxnId="{B98EE417-13A7-4FE2-9ABF-11ABFF83FC04}">
      <dgm:prSet/>
      <dgm:spPr/>
      <dgm:t>
        <a:bodyPr/>
        <a:lstStyle/>
        <a:p>
          <a:endParaRPr lang="en-US"/>
        </a:p>
      </dgm:t>
    </dgm:pt>
    <dgm:pt modelId="{96FB6BC8-CEB8-431A-9D93-59008D22CD07}" type="pres">
      <dgm:prSet presAssocID="{02090B45-71A5-41BF-AE74-899CCE1DC072}" presName="outerComposite" presStyleCnt="0">
        <dgm:presLayoutVars>
          <dgm:chMax val="5"/>
          <dgm:dir/>
          <dgm:resizeHandles val="exact"/>
        </dgm:presLayoutVars>
      </dgm:prSet>
      <dgm:spPr/>
    </dgm:pt>
    <dgm:pt modelId="{1F700716-C72C-42A2-8CC1-F5D71C9CC9CF}" type="pres">
      <dgm:prSet presAssocID="{02090B45-71A5-41BF-AE74-899CCE1DC072}" presName="dummyMaxCanvas" presStyleCnt="0">
        <dgm:presLayoutVars/>
      </dgm:prSet>
      <dgm:spPr/>
    </dgm:pt>
    <dgm:pt modelId="{8C572EA9-BDE3-4949-A667-DFC86C6B7410}" type="pres">
      <dgm:prSet presAssocID="{02090B45-71A5-41BF-AE74-899CCE1DC072}" presName="FourNodes_1" presStyleLbl="node1" presStyleIdx="0" presStyleCnt="4">
        <dgm:presLayoutVars>
          <dgm:bulletEnabled val="1"/>
        </dgm:presLayoutVars>
      </dgm:prSet>
      <dgm:spPr/>
    </dgm:pt>
    <dgm:pt modelId="{D71DDCB2-F47F-4CED-9A85-1751B609D6F1}" type="pres">
      <dgm:prSet presAssocID="{02090B45-71A5-41BF-AE74-899CCE1DC072}" presName="FourNodes_2" presStyleLbl="node1" presStyleIdx="1" presStyleCnt="4">
        <dgm:presLayoutVars>
          <dgm:bulletEnabled val="1"/>
        </dgm:presLayoutVars>
      </dgm:prSet>
      <dgm:spPr/>
    </dgm:pt>
    <dgm:pt modelId="{C9BFDABF-8F48-4111-82DA-B6D84815A02C}" type="pres">
      <dgm:prSet presAssocID="{02090B45-71A5-41BF-AE74-899CCE1DC072}" presName="FourNodes_3" presStyleLbl="node1" presStyleIdx="2" presStyleCnt="4">
        <dgm:presLayoutVars>
          <dgm:bulletEnabled val="1"/>
        </dgm:presLayoutVars>
      </dgm:prSet>
      <dgm:spPr/>
    </dgm:pt>
    <dgm:pt modelId="{1E04D997-ECA5-49F9-89BF-C1E5B5BC3AC6}" type="pres">
      <dgm:prSet presAssocID="{02090B45-71A5-41BF-AE74-899CCE1DC072}" presName="FourNodes_4" presStyleLbl="node1" presStyleIdx="3" presStyleCnt="4">
        <dgm:presLayoutVars>
          <dgm:bulletEnabled val="1"/>
        </dgm:presLayoutVars>
      </dgm:prSet>
      <dgm:spPr/>
    </dgm:pt>
    <dgm:pt modelId="{6CE3F95D-ECC4-4128-9CDE-4DE458B05FE0}" type="pres">
      <dgm:prSet presAssocID="{02090B45-71A5-41BF-AE74-899CCE1DC072}" presName="FourConn_1-2" presStyleLbl="fgAccFollowNode1" presStyleIdx="0" presStyleCnt="3">
        <dgm:presLayoutVars>
          <dgm:bulletEnabled val="1"/>
        </dgm:presLayoutVars>
      </dgm:prSet>
      <dgm:spPr/>
    </dgm:pt>
    <dgm:pt modelId="{1A290E13-334D-4CEA-8F1C-9928D8A15990}" type="pres">
      <dgm:prSet presAssocID="{02090B45-71A5-41BF-AE74-899CCE1DC072}" presName="FourConn_2-3" presStyleLbl="fgAccFollowNode1" presStyleIdx="1" presStyleCnt="3">
        <dgm:presLayoutVars>
          <dgm:bulletEnabled val="1"/>
        </dgm:presLayoutVars>
      </dgm:prSet>
      <dgm:spPr/>
    </dgm:pt>
    <dgm:pt modelId="{647D8F4F-98C0-4CCD-8D3E-32E337FC2144}" type="pres">
      <dgm:prSet presAssocID="{02090B45-71A5-41BF-AE74-899CCE1DC072}" presName="FourConn_3-4" presStyleLbl="fgAccFollowNode1" presStyleIdx="2" presStyleCnt="3">
        <dgm:presLayoutVars>
          <dgm:bulletEnabled val="1"/>
        </dgm:presLayoutVars>
      </dgm:prSet>
      <dgm:spPr/>
    </dgm:pt>
    <dgm:pt modelId="{F304E07C-77B3-4411-BFBA-4BDF5C41648A}" type="pres">
      <dgm:prSet presAssocID="{02090B45-71A5-41BF-AE74-899CCE1DC072}" presName="FourNodes_1_text" presStyleLbl="node1" presStyleIdx="3" presStyleCnt="4">
        <dgm:presLayoutVars>
          <dgm:bulletEnabled val="1"/>
        </dgm:presLayoutVars>
      </dgm:prSet>
      <dgm:spPr/>
    </dgm:pt>
    <dgm:pt modelId="{0BDB2137-6A86-4FCF-93CA-EAE32F279DDE}" type="pres">
      <dgm:prSet presAssocID="{02090B45-71A5-41BF-AE74-899CCE1DC072}" presName="FourNodes_2_text" presStyleLbl="node1" presStyleIdx="3" presStyleCnt="4">
        <dgm:presLayoutVars>
          <dgm:bulletEnabled val="1"/>
        </dgm:presLayoutVars>
      </dgm:prSet>
      <dgm:spPr/>
    </dgm:pt>
    <dgm:pt modelId="{9D289050-F1B1-4D13-881A-F79895E38CC4}" type="pres">
      <dgm:prSet presAssocID="{02090B45-71A5-41BF-AE74-899CCE1DC072}" presName="FourNodes_3_text" presStyleLbl="node1" presStyleIdx="3" presStyleCnt="4">
        <dgm:presLayoutVars>
          <dgm:bulletEnabled val="1"/>
        </dgm:presLayoutVars>
      </dgm:prSet>
      <dgm:spPr/>
    </dgm:pt>
    <dgm:pt modelId="{2DAFD83A-9C17-4083-B0C2-B5A886CC402A}" type="pres">
      <dgm:prSet presAssocID="{02090B45-71A5-41BF-AE74-899CCE1DC072}" presName="FourNodes_4_text" presStyleLbl="node1" presStyleIdx="3" presStyleCnt="4">
        <dgm:presLayoutVars>
          <dgm:bulletEnabled val="1"/>
        </dgm:presLayoutVars>
      </dgm:prSet>
      <dgm:spPr/>
    </dgm:pt>
  </dgm:ptLst>
  <dgm:cxnLst>
    <dgm:cxn modelId="{DB04CB15-731D-4EB2-A106-131A30A1B276}" type="presOf" srcId="{9A4F0E35-710A-41E7-9D69-95DEC27EA0A4}" destId="{C9BFDABF-8F48-4111-82DA-B6D84815A02C}" srcOrd="0" destOrd="0" presId="urn:microsoft.com/office/officeart/2005/8/layout/vProcess5"/>
    <dgm:cxn modelId="{B98EE417-13A7-4FE2-9ABF-11ABFF83FC04}" srcId="{02090B45-71A5-41BF-AE74-899CCE1DC072}" destId="{FE3D935C-99FB-48EB-B292-45D02059A842}" srcOrd="3" destOrd="0" parTransId="{840C5143-4EB3-4716-9FF3-A9DF0968BEEE}" sibTransId="{69522F21-6069-4111-A5CB-5AF85549FC85}"/>
    <dgm:cxn modelId="{0CC2051F-C6BE-40F7-9D66-70B6F80A988C}" type="presOf" srcId="{FE3D935C-99FB-48EB-B292-45D02059A842}" destId="{1E04D997-ECA5-49F9-89BF-C1E5B5BC3AC6}" srcOrd="0" destOrd="0" presId="urn:microsoft.com/office/officeart/2005/8/layout/vProcess5"/>
    <dgm:cxn modelId="{9625566B-B5C6-4C4F-99E3-E28175F7C8C5}" type="presOf" srcId="{02090B45-71A5-41BF-AE74-899CCE1DC072}" destId="{96FB6BC8-CEB8-431A-9D93-59008D22CD07}" srcOrd="0" destOrd="0" presId="urn:microsoft.com/office/officeart/2005/8/layout/vProcess5"/>
    <dgm:cxn modelId="{4818BD74-BD3A-4222-8898-D66D5B31B0B4}" srcId="{02090B45-71A5-41BF-AE74-899CCE1DC072}" destId="{ED43B873-665F-404C-A789-7F4254D5BE08}" srcOrd="0" destOrd="0" parTransId="{8B87C873-4491-4B67-AF24-63F4333630FE}" sibTransId="{60593D15-7980-4552-983B-2A1148F0C1CB}"/>
    <dgm:cxn modelId="{D007F67A-3F32-4453-9857-A1B54320A512}" type="presOf" srcId="{A4C3267B-7439-4057-B003-0B78064F0231}" destId="{D71DDCB2-F47F-4CED-9A85-1751B609D6F1}" srcOrd="0" destOrd="0" presId="urn:microsoft.com/office/officeart/2005/8/layout/vProcess5"/>
    <dgm:cxn modelId="{DF152D84-82BD-4B68-934C-CAD352621433}" srcId="{02090B45-71A5-41BF-AE74-899CCE1DC072}" destId="{A4C3267B-7439-4057-B003-0B78064F0231}" srcOrd="1" destOrd="0" parTransId="{EC609D2D-897E-4885-AFE3-89D8669AA38C}" sibTransId="{66385AB2-130B-4DE0-B441-4A1FE16BF447}"/>
    <dgm:cxn modelId="{42210486-941D-42B6-A082-E92BA10D0187}" type="presOf" srcId="{A4C3267B-7439-4057-B003-0B78064F0231}" destId="{0BDB2137-6A86-4FCF-93CA-EAE32F279DDE}" srcOrd="1" destOrd="0" presId="urn:microsoft.com/office/officeart/2005/8/layout/vProcess5"/>
    <dgm:cxn modelId="{5EA10FA1-1E18-4C08-8216-83EF466235AF}" type="presOf" srcId="{FE3D935C-99FB-48EB-B292-45D02059A842}" destId="{2DAFD83A-9C17-4083-B0C2-B5A886CC402A}" srcOrd="1" destOrd="0" presId="urn:microsoft.com/office/officeart/2005/8/layout/vProcess5"/>
    <dgm:cxn modelId="{2649C5A5-8AB5-49CC-99A8-9ADE19F9A3D8}" type="presOf" srcId="{66385AB2-130B-4DE0-B441-4A1FE16BF447}" destId="{1A290E13-334D-4CEA-8F1C-9928D8A15990}" srcOrd="0" destOrd="0" presId="urn:microsoft.com/office/officeart/2005/8/layout/vProcess5"/>
    <dgm:cxn modelId="{D397D1B6-22E5-4218-9B62-5C21F07915DA}" type="presOf" srcId="{ED43B873-665F-404C-A789-7F4254D5BE08}" destId="{F304E07C-77B3-4411-BFBA-4BDF5C41648A}" srcOrd="1" destOrd="0" presId="urn:microsoft.com/office/officeart/2005/8/layout/vProcess5"/>
    <dgm:cxn modelId="{FA5A9CF1-877C-4DE8-A11E-7FA8E3D4CC7C}" srcId="{02090B45-71A5-41BF-AE74-899CCE1DC072}" destId="{9A4F0E35-710A-41E7-9D69-95DEC27EA0A4}" srcOrd="2" destOrd="0" parTransId="{57E1E2D4-F37C-42C6-B9E8-8F9315431CD3}" sibTransId="{B1633B64-C982-421D-9CBE-2D526072C2EE}"/>
    <dgm:cxn modelId="{1D4102F7-3998-43D2-8D81-E22707DFAC0C}" type="presOf" srcId="{B1633B64-C982-421D-9CBE-2D526072C2EE}" destId="{647D8F4F-98C0-4CCD-8D3E-32E337FC2144}" srcOrd="0" destOrd="0" presId="urn:microsoft.com/office/officeart/2005/8/layout/vProcess5"/>
    <dgm:cxn modelId="{FA5D7CF8-D84E-417E-B187-5CC9E93BB72C}" type="presOf" srcId="{ED43B873-665F-404C-A789-7F4254D5BE08}" destId="{8C572EA9-BDE3-4949-A667-DFC86C6B7410}" srcOrd="0" destOrd="0" presId="urn:microsoft.com/office/officeart/2005/8/layout/vProcess5"/>
    <dgm:cxn modelId="{7C9BA2FA-EBEF-427A-A35B-F6B525282BB5}" type="presOf" srcId="{60593D15-7980-4552-983B-2A1148F0C1CB}" destId="{6CE3F95D-ECC4-4128-9CDE-4DE458B05FE0}" srcOrd="0" destOrd="0" presId="urn:microsoft.com/office/officeart/2005/8/layout/vProcess5"/>
    <dgm:cxn modelId="{28FB46FB-E954-498C-8E39-2BC95EEF7F34}" type="presOf" srcId="{9A4F0E35-710A-41E7-9D69-95DEC27EA0A4}" destId="{9D289050-F1B1-4D13-881A-F79895E38CC4}" srcOrd="1" destOrd="0" presId="urn:microsoft.com/office/officeart/2005/8/layout/vProcess5"/>
    <dgm:cxn modelId="{65CBA85D-A62E-4AA4-B474-871CBD5BE6CB}" type="presParOf" srcId="{96FB6BC8-CEB8-431A-9D93-59008D22CD07}" destId="{1F700716-C72C-42A2-8CC1-F5D71C9CC9CF}" srcOrd="0" destOrd="0" presId="urn:microsoft.com/office/officeart/2005/8/layout/vProcess5"/>
    <dgm:cxn modelId="{26AF68CA-54B5-4062-8BD4-52A15699646F}" type="presParOf" srcId="{96FB6BC8-CEB8-431A-9D93-59008D22CD07}" destId="{8C572EA9-BDE3-4949-A667-DFC86C6B7410}" srcOrd="1" destOrd="0" presId="urn:microsoft.com/office/officeart/2005/8/layout/vProcess5"/>
    <dgm:cxn modelId="{8E4210E5-5C94-48BB-9B52-11C4FD6E86B7}" type="presParOf" srcId="{96FB6BC8-CEB8-431A-9D93-59008D22CD07}" destId="{D71DDCB2-F47F-4CED-9A85-1751B609D6F1}" srcOrd="2" destOrd="0" presId="urn:microsoft.com/office/officeart/2005/8/layout/vProcess5"/>
    <dgm:cxn modelId="{0A814313-8FDF-4629-97CB-D63059111B93}" type="presParOf" srcId="{96FB6BC8-CEB8-431A-9D93-59008D22CD07}" destId="{C9BFDABF-8F48-4111-82DA-B6D84815A02C}" srcOrd="3" destOrd="0" presId="urn:microsoft.com/office/officeart/2005/8/layout/vProcess5"/>
    <dgm:cxn modelId="{793235F5-81CC-4213-8927-AEFAC64F33A8}" type="presParOf" srcId="{96FB6BC8-CEB8-431A-9D93-59008D22CD07}" destId="{1E04D997-ECA5-49F9-89BF-C1E5B5BC3AC6}" srcOrd="4" destOrd="0" presId="urn:microsoft.com/office/officeart/2005/8/layout/vProcess5"/>
    <dgm:cxn modelId="{4CEB9503-1793-4E81-B4C2-92E00F3AFA2B}" type="presParOf" srcId="{96FB6BC8-CEB8-431A-9D93-59008D22CD07}" destId="{6CE3F95D-ECC4-4128-9CDE-4DE458B05FE0}" srcOrd="5" destOrd="0" presId="urn:microsoft.com/office/officeart/2005/8/layout/vProcess5"/>
    <dgm:cxn modelId="{EF320648-1526-4062-B66D-63BABED79246}" type="presParOf" srcId="{96FB6BC8-CEB8-431A-9D93-59008D22CD07}" destId="{1A290E13-334D-4CEA-8F1C-9928D8A15990}" srcOrd="6" destOrd="0" presId="urn:microsoft.com/office/officeart/2005/8/layout/vProcess5"/>
    <dgm:cxn modelId="{071A9933-F3C5-4CED-BE47-4CBC3C2DCECC}" type="presParOf" srcId="{96FB6BC8-CEB8-431A-9D93-59008D22CD07}" destId="{647D8F4F-98C0-4CCD-8D3E-32E337FC2144}" srcOrd="7" destOrd="0" presId="urn:microsoft.com/office/officeart/2005/8/layout/vProcess5"/>
    <dgm:cxn modelId="{F1DFA8D4-9BD4-4F03-AD8A-ACB0592B43EF}" type="presParOf" srcId="{96FB6BC8-CEB8-431A-9D93-59008D22CD07}" destId="{F304E07C-77B3-4411-BFBA-4BDF5C41648A}" srcOrd="8" destOrd="0" presId="urn:microsoft.com/office/officeart/2005/8/layout/vProcess5"/>
    <dgm:cxn modelId="{66F65E11-A5BD-4D2B-B71F-538E5B57F995}" type="presParOf" srcId="{96FB6BC8-CEB8-431A-9D93-59008D22CD07}" destId="{0BDB2137-6A86-4FCF-93CA-EAE32F279DDE}" srcOrd="9" destOrd="0" presId="urn:microsoft.com/office/officeart/2005/8/layout/vProcess5"/>
    <dgm:cxn modelId="{86C965CE-C79A-416F-86DA-F454FB029722}" type="presParOf" srcId="{96FB6BC8-CEB8-431A-9D93-59008D22CD07}" destId="{9D289050-F1B1-4D13-881A-F79895E38CC4}" srcOrd="10" destOrd="0" presId="urn:microsoft.com/office/officeart/2005/8/layout/vProcess5"/>
    <dgm:cxn modelId="{D14AD68C-591C-48EA-8044-79F96AA8D2E7}" type="presParOf" srcId="{96FB6BC8-CEB8-431A-9D93-59008D22CD07}" destId="{2DAFD83A-9C17-4083-B0C2-B5A886CC402A}"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572EA9-BDE3-4949-A667-DFC86C6B7410}">
      <dsp:nvSpPr>
        <dsp:cNvPr id="0" name=""/>
        <dsp:cNvSpPr/>
      </dsp:nvSpPr>
      <dsp:spPr>
        <a:xfrm>
          <a:off x="0" y="0"/>
          <a:ext cx="8823960" cy="839141"/>
        </a:xfrm>
        <a:prstGeom prst="roundRect">
          <a:avLst>
            <a:gd name="adj" fmla="val 10000"/>
          </a:avLst>
        </a:prstGeom>
        <a:solidFill>
          <a:schemeClr val="accent2">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b="1" kern="1200"/>
            <a:t>Purpose of the website: </a:t>
          </a:r>
          <a:r>
            <a:rPr lang="en-US" sz="1000" kern="1200"/>
            <a:t>It is a means of informing the community about the activities of the church and facilitating outreach efforts to invite people to attend services. The primary purpose of the website is to serve as a platform where members of the organization and other potential users can access information about the church. Additionally, it will offer updates from the organization to keep potential users informed. Moreover, the website is designed to provide new users with the necessary information and guidance on how to locate the church when needed.</a:t>
          </a:r>
        </a:p>
      </dsp:txBody>
      <dsp:txXfrm>
        <a:off x="24578" y="24578"/>
        <a:ext cx="7847552" cy="789985"/>
      </dsp:txXfrm>
    </dsp:sp>
    <dsp:sp modelId="{D71DDCB2-F47F-4CED-9A85-1751B609D6F1}">
      <dsp:nvSpPr>
        <dsp:cNvPr id="0" name=""/>
        <dsp:cNvSpPr/>
      </dsp:nvSpPr>
      <dsp:spPr>
        <a:xfrm>
          <a:off x="739006" y="991713"/>
          <a:ext cx="8823960" cy="839141"/>
        </a:xfrm>
        <a:prstGeom prst="roundRect">
          <a:avLst>
            <a:gd name="adj" fmla="val 10000"/>
          </a:avLst>
        </a:prstGeom>
        <a:solidFill>
          <a:schemeClr val="accent2">
            <a:hueOff val="3097225"/>
            <a:satOff val="-15871"/>
            <a:lumOff val="-8039"/>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b="1" kern="1200"/>
            <a:t>The problem it addresses: </a:t>
          </a:r>
          <a:r>
            <a:rPr lang="en-US" sz="1000" kern="1200"/>
            <a:t>We are aware that some individuals are unable to attend church physically, and we aim to share the word of God with them primarily through our online services, hosted via social media platforms such as Facebook. What sets it apart from other church websites is our plan to track attendance for each member. This allows us to foster a sense of community, enabling everyone to recognize each other and providing an avenue to reach out to those who couldn't attend church on a particular Sunday."</a:t>
          </a:r>
        </a:p>
      </dsp:txBody>
      <dsp:txXfrm>
        <a:off x="763584" y="1016291"/>
        <a:ext cx="7490355" cy="789985"/>
      </dsp:txXfrm>
    </dsp:sp>
    <dsp:sp modelId="{C9BFDABF-8F48-4111-82DA-B6D84815A02C}">
      <dsp:nvSpPr>
        <dsp:cNvPr id="0" name=""/>
        <dsp:cNvSpPr/>
      </dsp:nvSpPr>
      <dsp:spPr>
        <a:xfrm>
          <a:off x="1466983" y="1983426"/>
          <a:ext cx="8823960" cy="839141"/>
        </a:xfrm>
        <a:prstGeom prst="roundRect">
          <a:avLst>
            <a:gd name="adj" fmla="val 10000"/>
          </a:avLst>
        </a:prstGeom>
        <a:solidFill>
          <a:schemeClr val="accent2">
            <a:hueOff val="6194450"/>
            <a:satOff val="-31741"/>
            <a:lumOff val="-16079"/>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b="1" kern="1200"/>
            <a:t>Why is it important: </a:t>
          </a:r>
          <a:r>
            <a:rPr lang="en-US" sz="1000" kern="1200"/>
            <a:t>It serves as a platform to communicate our vision to the public.</a:t>
          </a:r>
        </a:p>
      </dsp:txBody>
      <dsp:txXfrm>
        <a:off x="1491561" y="2008004"/>
        <a:ext cx="7501385" cy="789985"/>
      </dsp:txXfrm>
    </dsp:sp>
    <dsp:sp modelId="{1E04D997-ECA5-49F9-89BF-C1E5B5BC3AC6}">
      <dsp:nvSpPr>
        <dsp:cNvPr id="0" name=""/>
        <dsp:cNvSpPr/>
      </dsp:nvSpPr>
      <dsp:spPr>
        <a:xfrm>
          <a:off x="2205989" y="2975139"/>
          <a:ext cx="8823960" cy="839141"/>
        </a:xfrm>
        <a:prstGeom prst="roundRect">
          <a:avLst>
            <a:gd name="adj" fmla="val 10000"/>
          </a:avLst>
        </a:prstGeom>
        <a:solidFill>
          <a:schemeClr val="accent2">
            <a:hueOff val="9291674"/>
            <a:satOff val="-47612"/>
            <a:lumOff val="-24118"/>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b="1" kern="1200"/>
            <a:t>Stakeholders: </a:t>
          </a:r>
          <a:r>
            <a:rPr lang="en-US" sz="1000" kern="1200"/>
            <a:t>The congregation and potential members, believers in Christ, the general public, developers, and project managers. </a:t>
          </a:r>
        </a:p>
      </dsp:txBody>
      <dsp:txXfrm>
        <a:off x="2230567" y="2999717"/>
        <a:ext cx="7490355" cy="789985"/>
      </dsp:txXfrm>
    </dsp:sp>
    <dsp:sp modelId="{6CE3F95D-ECC4-4128-9CDE-4DE458B05FE0}">
      <dsp:nvSpPr>
        <dsp:cNvPr id="0" name=""/>
        <dsp:cNvSpPr/>
      </dsp:nvSpPr>
      <dsp:spPr>
        <a:xfrm>
          <a:off x="8278517" y="642706"/>
          <a:ext cx="545442" cy="545442"/>
        </a:xfrm>
        <a:prstGeom prst="downArrow">
          <a:avLst>
            <a:gd name="adj1" fmla="val 55000"/>
            <a:gd name="adj2" fmla="val 45000"/>
          </a:avLst>
        </a:prstGeom>
        <a:solidFill>
          <a:schemeClr val="accent2">
            <a:tint val="40000"/>
            <a:alpha val="90000"/>
            <a:hueOff val="0"/>
            <a:satOff val="0"/>
            <a:lumOff val="0"/>
            <a:alphaOff val="0"/>
          </a:schemeClr>
        </a:solidFill>
        <a:ln w="22225"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a:off x="8401241" y="642706"/>
        <a:ext cx="299994" cy="410445"/>
      </dsp:txXfrm>
    </dsp:sp>
    <dsp:sp modelId="{1A290E13-334D-4CEA-8F1C-9928D8A15990}">
      <dsp:nvSpPr>
        <dsp:cNvPr id="0" name=""/>
        <dsp:cNvSpPr/>
      </dsp:nvSpPr>
      <dsp:spPr>
        <a:xfrm>
          <a:off x="9017524" y="1634419"/>
          <a:ext cx="545442" cy="545442"/>
        </a:xfrm>
        <a:prstGeom prst="downArrow">
          <a:avLst>
            <a:gd name="adj1" fmla="val 55000"/>
            <a:gd name="adj2" fmla="val 45000"/>
          </a:avLst>
        </a:prstGeom>
        <a:solidFill>
          <a:schemeClr val="accent2">
            <a:tint val="40000"/>
            <a:alpha val="90000"/>
            <a:hueOff val="4874071"/>
            <a:satOff val="-26624"/>
            <a:lumOff val="-3161"/>
            <a:alphaOff val="0"/>
          </a:schemeClr>
        </a:solidFill>
        <a:ln w="22225" cap="rnd" cmpd="sng" algn="ctr">
          <a:solidFill>
            <a:schemeClr val="accent2">
              <a:tint val="40000"/>
              <a:alpha val="90000"/>
              <a:hueOff val="4874071"/>
              <a:satOff val="-26624"/>
              <a:lumOff val="-316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a:off x="9140248" y="1634419"/>
        <a:ext cx="299994" cy="410445"/>
      </dsp:txXfrm>
    </dsp:sp>
    <dsp:sp modelId="{647D8F4F-98C0-4CCD-8D3E-32E337FC2144}">
      <dsp:nvSpPr>
        <dsp:cNvPr id="0" name=""/>
        <dsp:cNvSpPr/>
      </dsp:nvSpPr>
      <dsp:spPr>
        <a:xfrm>
          <a:off x="9745501" y="2626132"/>
          <a:ext cx="545442" cy="545442"/>
        </a:xfrm>
        <a:prstGeom prst="downArrow">
          <a:avLst>
            <a:gd name="adj1" fmla="val 55000"/>
            <a:gd name="adj2" fmla="val 45000"/>
          </a:avLst>
        </a:prstGeom>
        <a:solidFill>
          <a:schemeClr val="accent2">
            <a:tint val="40000"/>
            <a:alpha val="90000"/>
            <a:hueOff val="9748142"/>
            <a:satOff val="-53248"/>
            <a:lumOff val="-6323"/>
            <a:alphaOff val="0"/>
          </a:schemeClr>
        </a:solidFill>
        <a:ln w="22225" cap="rnd" cmpd="sng" algn="ctr">
          <a:solidFill>
            <a:schemeClr val="accent2">
              <a:tint val="40000"/>
              <a:alpha val="90000"/>
              <a:hueOff val="9748142"/>
              <a:satOff val="-53248"/>
              <a:lumOff val="-632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a:off x="9868225" y="2626132"/>
        <a:ext cx="299994" cy="410445"/>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4/18/2024</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717410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4/18/2024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26059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4/18/2024</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533357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4/18/2024</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162807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4/18/2024</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635482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4/18/2024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42515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4/18/2024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802453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4/18/2024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42921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529348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4/18/2024</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9761953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4/18/2024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090209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800">
                <a:solidFill>
                  <a:schemeClr val="tx1">
                    <a:lumMod val="75000"/>
                    <a:lumOff val="25000"/>
                  </a:schemeClr>
                </a:solidFill>
              </a:defRPr>
            </a:lvl1pPr>
          </a:lstStyle>
          <a:p>
            <a:fld id="{ED291B17-9318-49DB-B28B-6E5994AE9581}" type="datetime1">
              <a:rPr lang="en-US" smtClean="0"/>
              <a:t>4/18/2024</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8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8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158193406"/>
      </p:ext>
    </p:extLst>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0" r:id="rId6"/>
    <p:sldLayoutId id="2147483776" r:id="rId7"/>
    <p:sldLayoutId id="2147483777" r:id="rId8"/>
    <p:sldLayoutId id="2147483778" r:id="rId9"/>
    <p:sldLayoutId id="2147483779" r:id="rId10"/>
    <p:sldLayoutId id="2147483781" r:id="rId11"/>
  </p:sldLayoutIdLst>
  <p:hf sldNum="0" hdr="0" ftr="0" dt="0"/>
  <p:txStyles>
    <p:titleStyle>
      <a:lvl1pPr algn="l" defTabSz="457200" rtl="0" eaLnBrk="1" latinLnBrk="0" hangingPunct="1">
        <a:lnSpc>
          <a:spcPct val="90000"/>
        </a:lnSpc>
        <a:spcBef>
          <a:spcPct val="0"/>
        </a:spcBef>
        <a:buNone/>
        <a:defRPr sz="27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02" name="Rectangle 2101">
            <a:extLst>
              <a:ext uri="{FF2B5EF4-FFF2-40B4-BE49-F238E27FC236}">
                <a16:creationId xmlns:a16="http://schemas.microsoft.com/office/drawing/2014/main" id="{E08D4B6A-8113-4DFB-B82E-B60CAC8E0A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104" name="Rectangle 2103">
            <a:extLst>
              <a:ext uri="{FF2B5EF4-FFF2-40B4-BE49-F238E27FC236}">
                <a16:creationId xmlns:a16="http://schemas.microsoft.com/office/drawing/2014/main" id="{9822E561-F97C-4CBB-A9A6-A6BF6317B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p:cNvSpPr>
            <a:spLocks noGrp="1"/>
          </p:cNvSpPr>
          <p:nvPr>
            <p:ph type="ctrTitle"/>
          </p:nvPr>
        </p:nvSpPr>
        <p:spPr>
          <a:xfrm>
            <a:off x="267419" y="863695"/>
            <a:ext cx="4218317" cy="3302864"/>
          </a:xfrm>
        </p:spPr>
        <p:txBody>
          <a:bodyPr anchor="ctr">
            <a:normAutofit/>
          </a:bodyPr>
          <a:lstStyle/>
          <a:p>
            <a:r>
              <a:rPr lang="en-US" sz="3100" dirty="0">
                <a:solidFill>
                  <a:srgbClr val="FFFFFF"/>
                </a:solidFill>
              </a:rPr>
              <a:t>MILESTONE 4: </a:t>
            </a:r>
            <a:br>
              <a:rPr lang="en-US" sz="3100" dirty="0">
                <a:solidFill>
                  <a:srgbClr val="FFFFFF"/>
                </a:solidFill>
              </a:rPr>
            </a:br>
            <a:r>
              <a:rPr lang="en-US" sz="3100" i="1" dirty="0">
                <a:solidFill>
                  <a:srgbClr val="FFFFFF"/>
                </a:solidFill>
                <a:ea typeface="+mj-lt"/>
                <a:cs typeface="+mj-lt"/>
              </a:rPr>
              <a:t>FINAL PRESENTATION</a:t>
            </a:r>
            <a:endParaRPr lang="en-US" sz="3100" dirty="0">
              <a:solidFill>
                <a:srgbClr val="FFFFFF"/>
              </a:solidFill>
              <a:ea typeface="+mj-lt"/>
              <a:cs typeface="+mj-lt"/>
            </a:endParaRPr>
          </a:p>
          <a:p>
            <a:endParaRPr lang="en-US" sz="3100" dirty="0">
              <a:solidFill>
                <a:srgbClr val="FFFFFF"/>
              </a:solidFill>
            </a:endParaRPr>
          </a:p>
        </p:txBody>
      </p:sp>
      <p:sp>
        <p:nvSpPr>
          <p:cNvPr id="3" name="Subtitle 2"/>
          <p:cNvSpPr>
            <a:spLocks noGrp="1"/>
          </p:cNvSpPr>
          <p:nvPr>
            <p:ph type="subTitle" idx="1"/>
          </p:nvPr>
        </p:nvSpPr>
        <p:spPr>
          <a:xfrm>
            <a:off x="638621" y="4739780"/>
            <a:ext cx="3511233" cy="1147054"/>
          </a:xfrm>
        </p:spPr>
        <p:txBody>
          <a:bodyPr vert="horz" lIns="91440" tIns="45720" rIns="91440" bIns="45720" rtlCol="0" anchor="t">
            <a:normAutofit/>
          </a:bodyPr>
          <a:lstStyle/>
          <a:p>
            <a:pPr>
              <a:lnSpc>
                <a:spcPct val="110000"/>
              </a:lnSpc>
            </a:pPr>
            <a:r>
              <a:rPr lang="en-US" sz="1700">
                <a:solidFill>
                  <a:srgbClr val="FFFFFF">
                    <a:alpha val="75000"/>
                  </a:srgbClr>
                </a:solidFill>
                <a:latin typeface="Algerian" panose="04020705040A02060702" pitchFamily="82" charset="0"/>
                <a:cs typeface="Dreaming Outloud Script Pro" panose="020F0502020204030204" pitchFamily="66" charset="0"/>
              </a:rPr>
              <a:t>Project Name: RCCG Website</a:t>
            </a:r>
          </a:p>
          <a:p>
            <a:pPr>
              <a:lnSpc>
                <a:spcPct val="110000"/>
              </a:lnSpc>
            </a:pPr>
            <a:r>
              <a:rPr lang="en-US" sz="1700">
                <a:solidFill>
                  <a:srgbClr val="FFFFFF">
                    <a:alpha val="75000"/>
                  </a:srgbClr>
                </a:solidFill>
                <a:latin typeface="Algerian" panose="04020705040A02060702" pitchFamily="82" charset="0"/>
                <a:cs typeface="Dreaming Outloud Script Pro" panose="020F0502020204030204" pitchFamily="66" charset="0"/>
              </a:rPr>
              <a:t>By: Iyanu Lamina</a:t>
            </a:r>
          </a:p>
        </p:txBody>
      </p:sp>
      <p:sp>
        <p:nvSpPr>
          <p:cNvPr id="2106" name="Rectangle 2105">
            <a:extLst>
              <a:ext uri="{FF2B5EF4-FFF2-40B4-BE49-F238E27FC236}">
                <a16:creationId xmlns:a16="http://schemas.microsoft.com/office/drawing/2014/main" id="{B01B0E58-A5C8-4CDA-A2E0-35DF94E59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2050" name="Picture 2" descr="RCCG logo - Loop by elijagod - YouTube">
            <a:extLst>
              <a:ext uri="{FF2B5EF4-FFF2-40B4-BE49-F238E27FC236}">
                <a16:creationId xmlns:a16="http://schemas.microsoft.com/office/drawing/2014/main" id="{D561EF3B-5B4C-01B5-0CB1-574F6A1A5D4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6219" r="16219" b="1"/>
          <a:stretch/>
        </p:blipFill>
        <p:spPr bwMode="auto">
          <a:xfrm>
            <a:off x="4654295" y="457200"/>
            <a:ext cx="7086151" cy="5899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2B4C1F59-925F-BB41-A187-D6E6184E6BF1}"/>
              </a:ext>
            </a:extLst>
          </p:cNvPr>
          <p:cNvSpPr>
            <a:spLocks noGrp="1"/>
          </p:cNvSpPr>
          <p:nvPr>
            <p:ph type="title"/>
          </p:nvPr>
        </p:nvSpPr>
        <p:spPr>
          <a:xfrm>
            <a:off x="581192" y="702156"/>
            <a:ext cx="11029616" cy="1188720"/>
          </a:xfrm>
        </p:spPr>
        <p:txBody>
          <a:bodyPr vert="horz" lIns="91440" tIns="45720" rIns="91440" bIns="45720" rtlCol="0">
            <a:normAutofit/>
          </a:bodyPr>
          <a:lstStyle/>
          <a:p>
            <a:r>
              <a:rPr lang="en-US">
                <a:solidFill>
                  <a:schemeClr val="tx1">
                    <a:lumMod val="85000"/>
                    <a:lumOff val="15000"/>
                  </a:schemeClr>
                </a:solidFill>
              </a:rPr>
              <a:t>Project SUmmary</a:t>
            </a:r>
            <a:endParaRPr lang="en-US" b="0" kern="1200" cap="all">
              <a:solidFill>
                <a:schemeClr val="tx1">
                  <a:lumMod val="85000"/>
                  <a:lumOff val="15000"/>
                </a:schemeClr>
              </a:solidFill>
              <a:latin typeface="+mj-lt"/>
              <a:ea typeface="+mj-ea"/>
              <a:cs typeface="+mj-cs"/>
            </a:endParaRPr>
          </a:p>
        </p:txBody>
      </p:sp>
      <p:graphicFrame>
        <p:nvGraphicFramePr>
          <p:cNvPr id="141" name="Content Placeholder 9">
            <a:extLst>
              <a:ext uri="{FF2B5EF4-FFF2-40B4-BE49-F238E27FC236}">
                <a16:creationId xmlns:a16="http://schemas.microsoft.com/office/drawing/2014/main" id="{FAEB374D-C7DA-4D27-F810-45E52CB360B7}"/>
              </a:ext>
            </a:extLst>
          </p:cNvPr>
          <p:cNvGraphicFramePr>
            <a:graphicFrameLocks noGrp="1"/>
          </p:cNvGraphicFramePr>
          <p:nvPr>
            <p:ph idx="1"/>
            <p:extLst>
              <p:ext uri="{D42A27DB-BD31-4B8C-83A1-F6EECF244321}">
                <p14:modId xmlns:p14="http://schemas.microsoft.com/office/powerpoint/2010/main" val="2238235696"/>
              </p:ext>
            </p:extLst>
          </p:nvPr>
        </p:nvGraphicFramePr>
        <p:xfrm>
          <a:off x="581025" y="2341563"/>
          <a:ext cx="11029950" cy="38142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012452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6" name="Rectangle 75">
            <a:extLst>
              <a:ext uri="{FF2B5EF4-FFF2-40B4-BE49-F238E27FC236}">
                <a16:creationId xmlns:a16="http://schemas.microsoft.com/office/drawing/2014/main" id="{E6C8E6EB-4C59-429B-97E4-72A058CFC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8" name="Rectangle 77">
            <a:extLst>
              <a:ext uri="{FF2B5EF4-FFF2-40B4-BE49-F238E27FC236}">
                <a16:creationId xmlns:a16="http://schemas.microsoft.com/office/drawing/2014/main" id="{B5B90362-AFCC-46A9-B41C-A257A8C5B3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80" name="Rectangle 79">
            <a:extLst>
              <a:ext uri="{FF2B5EF4-FFF2-40B4-BE49-F238E27FC236}">
                <a16:creationId xmlns:a16="http://schemas.microsoft.com/office/drawing/2014/main" id="{F71EF7F1-38BA-471D-8CD4-2A9AE8E35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82" name="Rectangle 81">
            <a:extLst>
              <a:ext uri="{FF2B5EF4-FFF2-40B4-BE49-F238E27FC236}">
                <a16:creationId xmlns:a16="http://schemas.microsoft.com/office/drawing/2014/main" id="{C0524398-BFB4-4C4A-8317-83B8729F9B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84" name="Rectangle 83">
            <a:extLst>
              <a:ext uri="{FF2B5EF4-FFF2-40B4-BE49-F238E27FC236}">
                <a16:creationId xmlns:a16="http://schemas.microsoft.com/office/drawing/2014/main" id="{E08D4B6A-8113-4DFB-B82E-B60CAC8E0A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86" name="Rectangle 85">
            <a:extLst>
              <a:ext uri="{FF2B5EF4-FFF2-40B4-BE49-F238E27FC236}">
                <a16:creationId xmlns:a16="http://schemas.microsoft.com/office/drawing/2014/main" id="{9822E561-F97C-4CBB-A9A6-A6BF6317B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11DE9AD8-D449-B545-1CDB-26DDCDE89F74}"/>
              </a:ext>
            </a:extLst>
          </p:cNvPr>
          <p:cNvSpPr>
            <a:spLocks noGrp="1"/>
          </p:cNvSpPr>
          <p:nvPr>
            <p:ph type="title"/>
          </p:nvPr>
        </p:nvSpPr>
        <p:spPr>
          <a:xfrm>
            <a:off x="146649" y="863695"/>
            <a:ext cx="4833913" cy="3854953"/>
          </a:xfrm>
        </p:spPr>
        <p:txBody>
          <a:bodyPr vert="horz" lIns="91440" tIns="45720" rIns="91440" bIns="45720" rtlCol="0" anchor="ctr">
            <a:normAutofit/>
          </a:bodyPr>
          <a:lstStyle/>
          <a:p>
            <a:r>
              <a:rPr lang="en-US" sz="2500" dirty="0">
                <a:solidFill>
                  <a:schemeClr val="tx1"/>
                </a:solidFill>
              </a:rPr>
              <a:t>	Click through Demo</a:t>
            </a:r>
            <a:br>
              <a:rPr lang="en-US" sz="2500" dirty="0">
                <a:solidFill>
                  <a:schemeClr val="tx1"/>
                </a:solidFill>
              </a:rPr>
            </a:br>
            <a:r>
              <a:rPr lang="en-US" sz="2500" cap="none" dirty="0">
                <a:solidFill>
                  <a:schemeClr val="tx1"/>
                </a:solidFill>
              </a:rPr>
              <a:t>- </a:t>
            </a:r>
            <a:r>
              <a:rPr lang="en-US" sz="2000" cap="none" dirty="0">
                <a:solidFill>
                  <a:schemeClr val="tx1"/>
                </a:solidFill>
              </a:rPr>
              <a:t>Show major screens or pages</a:t>
            </a:r>
            <a:br>
              <a:rPr lang="en-US" sz="2000" cap="none" dirty="0">
                <a:solidFill>
                  <a:schemeClr val="tx1"/>
                </a:solidFill>
              </a:rPr>
            </a:br>
            <a:r>
              <a:rPr lang="en-US" sz="2000" cap="none" dirty="0">
                <a:solidFill>
                  <a:schemeClr val="tx1"/>
                </a:solidFill>
              </a:rPr>
              <a:t> - Demonstrate database CRUD operations</a:t>
            </a:r>
            <a:br>
              <a:rPr lang="en-US" sz="2000" cap="none" dirty="0">
                <a:solidFill>
                  <a:schemeClr val="tx1"/>
                </a:solidFill>
              </a:rPr>
            </a:br>
            <a:r>
              <a:rPr lang="en-US" sz="2000" cap="none" dirty="0">
                <a:solidFill>
                  <a:schemeClr val="tx1"/>
                </a:solidFill>
              </a:rPr>
              <a:t> - Show admin area</a:t>
            </a:r>
            <a:br>
              <a:rPr lang="en-US" sz="2000" cap="none" dirty="0">
                <a:solidFill>
                  <a:schemeClr val="tx1"/>
                </a:solidFill>
              </a:rPr>
            </a:br>
            <a:r>
              <a:rPr lang="en-US" sz="2000"/>
              <a:t>- </a:t>
            </a:r>
            <a:r>
              <a:rPr lang="en-US" sz="2000" cap="none" dirty="0"/>
              <a:t>I</a:t>
            </a:r>
            <a:r>
              <a:rPr lang="en-US" sz="2000" cap="none"/>
              <a:t>nformal </a:t>
            </a:r>
            <a:r>
              <a:rPr lang="en-US" sz="2000" cap="none" dirty="0"/>
              <a:t>code review </a:t>
            </a:r>
            <a:endParaRPr lang="en-US" sz="2000" u="sng" dirty="0">
              <a:solidFill>
                <a:schemeClr val="tx1"/>
              </a:solidFill>
            </a:endParaRPr>
          </a:p>
        </p:txBody>
      </p:sp>
      <p:sp>
        <p:nvSpPr>
          <p:cNvPr id="88" name="Rectangle 87">
            <a:extLst>
              <a:ext uri="{FF2B5EF4-FFF2-40B4-BE49-F238E27FC236}">
                <a16:creationId xmlns:a16="http://schemas.microsoft.com/office/drawing/2014/main" id="{B01B0E58-A5C8-4CDA-A2E0-35DF94E59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57" name="Picture 56" descr="Computer script on a screen">
            <a:extLst>
              <a:ext uri="{FF2B5EF4-FFF2-40B4-BE49-F238E27FC236}">
                <a16:creationId xmlns:a16="http://schemas.microsoft.com/office/drawing/2014/main" id="{0EFAD7CD-AEC2-F2A7-C232-39E5C6A29B03}"/>
              </a:ext>
            </a:extLst>
          </p:cNvPr>
          <p:cNvPicPr>
            <a:picLocks noChangeAspect="1"/>
          </p:cNvPicPr>
          <p:nvPr/>
        </p:nvPicPr>
        <p:blipFill rotWithShape="1">
          <a:blip r:embed="rId2"/>
          <a:srcRect r="26633" b="-1"/>
          <a:stretch/>
        </p:blipFill>
        <p:spPr>
          <a:xfrm>
            <a:off x="5087566" y="10"/>
            <a:ext cx="7104434" cy="6857990"/>
          </a:xfrm>
          <a:prstGeom prst="rect">
            <a:avLst/>
          </a:prstGeom>
        </p:spPr>
      </p:pic>
    </p:spTree>
    <p:extLst>
      <p:ext uri="{BB962C8B-B14F-4D97-AF65-F5344CB8AC3E}">
        <p14:creationId xmlns:p14="http://schemas.microsoft.com/office/powerpoint/2010/main" val="137404642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E9751CB9-7B25-4EB8-9A6F-82F822549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E1317383-CF3B-4B02-9512-BECBEF6362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5" name="Rectangle 24">
            <a:extLst>
              <a:ext uri="{FF2B5EF4-FFF2-40B4-BE49-F238E27FC236}">
                <a16:creationId xmlns:a16="http://schemas.microsoft.com/office/drawing/2014/main" id="{B1D4C7A0-6DF2-4F2D-A45D-F111582974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6" name="Rectangle 25">
            <a:extLst>
              <a:ext uri="{FF2B5EF4-FFF2-40B4-BE49-F238E27FC236}">
                <a16:creationId xmlns:a16="http://schemas.microsoft.com/office/drawing/2014/main" id="{DBF3943D-BCB6-4B31-809D-A005686483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7" name="Rectangle 26">
            <a:extLst>
              <a:ext uri="{FF2B5EF4-FFF2-40B4-BE49-F238E27FC236}">
                <a16:creationId xmlns:a16="http://schemas.microsoft.com/office/drawing/2014/main" id="{39373A6F-2E1F-4613-8E1D-D68057D29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01200"/>
            <a:ext cx="3707477" cy="562497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CBB7A60F-DD26-78F4-24B0-C5E9C66069D5}"/>
              </a:ext>
            </a:extLst>
          </p:cNvPr>
          <p:cNvSpPr>
            <a:spLocks noGrp="1"/>
          </p:cNvSpPr>
          <p:nvPr>
            <p:ph idx="1"/>
          </p:nvPr>
        </p:nvSpPr>
        <p:spPr>
          <a:xfrm>
            <a:off x="601255" y="2177142"/>
            <a:ext cx="3409782" cy="3823607"/>
          </a:xfrm>
        </p:spPr>
        <p:txBody>
          <a:bodyPr>
            <a:normAutofit/>
          </a:bodyPr>
          <a:lstStyle/>
          <a:p>
            <a:pPr marL="0" indent="0">
              <a:buNone/>
            </a:pPr>
            <a:r>
              <a:rPr lang="en-US" sz="4000" dirty="0">
                <a:solidFill>
                  <a:srgbClr val="FFFFFF"/>
                </a:solidFill>
              </a:rPr>
              <a:t>THANK YOU</a:t>
            </a:r>
            <a:endParaRPr lang="en-US"/>
          </a:p>
        </p:txBody>
      </p:sp>
      <p:pic>
        <p:nvPicPr>
          <p:cNvPr id="28" name="Graphic 27" descr="Smiling Face with No Fill">
            <a:extLst>
              <a:ext uri="{FF2B5EF4-FFF2-40B4-BE49-F238E27FC236}">
                <a16:creationId xmlns:a16="http://schemas.microsoft.com/office/drawing/2014/main" id="{59F7542A-C72A-AE15-1849-CF6B84A6DA1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23830" y="936141"/>
            <a:ext cx="4968305" cy="4968305"/>
          </a:xfrm>
          <a:prstGeom prst="rect">
            <a:avLst/>
          </a:prstGeom>
        </p:spPr>
      </p:pic>
    </p:spTree>
    <p:extLst>
      <p:ext uri="{BB962C8B-B14F-4D97-AF65-F5344CB8AC3E}">
        <p14:creationId xmlns:p14="http://schemas.microsoft.com/office/powerpoint/2010/main" val="2329371983"/>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DividendVTI">
  <a:themeElements>
    <a:clrScheme name="DividendVTI">
      <a:dk1>
        <a:sysClr val="windowText" lastClr="000000"/>
      </a:dk1>
      <a:lt1>
        <a:sysClr val="window" lastClr="FFFFFF"/>
      </a:lt1>
      <a:dk2>
        <a:srgbClr val="3D3D3D"/>
      </a:dk2>
      <a:lt2>
        <a:srgbClr val="EBEBEB"/>
      </a:lt2>
      <a:accent1>
        <a:srgbClr val="ED8428"/>
      </a:accent1>
      <a:accent2>
        <a:srgbClr val="E6C46D"/>
      </a:accent2>
      <a:accent3>
        <a:srgbClr val="537685"/>
      </a:accent3>
      <a:accent4>
        <a:srgbClr val="969FA7"/>
      </a:accent4>
      <a:accent5>
        <a:srgbClr val="A9C37C"/>
      </a:accent5>
      <a:accent6>
        <a:srgbClr val="5A8071"/>
      </a:accent6>
      <a:hlink>
        <a:srgbClr val="828282"/>
      </a:hlink>
      <a:folHlink>
        <a:srgbClr val="A5A5A5"/>
      </a:folHlink>
    </a:clrScheme>
    <a:fontScheme name="Dividend">
      <a:majorFont>
        <a:latin typeface="Arial Nova Ligh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ova Ligh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docProps/app.xml><?xml version="1.0" encoding="utf-8"?>
<Properties xmlns="http://schemas.openxmlformats.org/officeDocument/2006/extended-properties" xmlns:vt="http://schemas.openxmlformats.org/officeDocument/2006/docPropsVTypes">
  <Template>office theme</Template>
  <TotalTime>618</TotalTime>
  <Words>282</Words>
  <Application>Microsoft Office PowerPoint</Application>
  <PresentationFormat>Widescreen</PresentationFormat>
  <Paragraphs>10</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Algerian</vt:lpstr>
      <vt:lpstr>Arial Nova Light</vt:lpstr>
      <vt:lpstr>Gill Sans MT</vt:lpstr>
      <vt:lpstr>Wingdings 2</vt:lpstr>
      <vt:lpstr>DividendVTI</vt:lpstr>
      <vt:lpstr>MILESTONE 4:  FINAL PRESENTATION </vt:lpstr>
      <vt:lpstr>Project SUmmary</vt:lpstr>
      <vt:lpstr> Click through Demo - Show major screens or pages  - Demonstrate database CRUD operations  - Show admin area - Informal code review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iyanu lamina</cp:lastModifiedBy>
  <cp:revision>82</cp:revision>
  <cp:lastPrinted>2024-02-06T03:43:21Z</cp:lastPrinted>
  <dcterms:created xsi:type="dcterms:W3CDTF">2024-01-29T05:58:54Z</dcterms:created>
  <dcterms:modified xsi:type="dcterms:W3CDTF">2024-04-19T03:42:52Z</dcterms:modified>
</cp:coreProperties>
</file>