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87" r:id="rId1"/>
  </p:sldMasterIdLst>
  <p:sldIdLst>
    <p:sldId id="256" r:id="rId2"/>
    <p:sldId id="257" r:id="rId3"/>
    <p:sldId id="278" r:id="rId4"/>
    <p:sldId id="274" r:id="rId5"/>
    <p:sldId id="279" r:id="rId6"/>
    <p:sldId id="280" r:id="rId7"/>
    <p:sldId id="281" r:id="rId8"/>
    <p:sldId id="282" r:id="rId9"/>
    <p:sldId id="275" r:id="rId10"/>
    <p:sldId id="277" r:id="rId11"/>
    <p:sldId id="284" r:id="rId12"/>
    <p:sldId id="285" r:id="rId13"/>
    <p:sldId id="283" r:id="rId14"/>
    <p:sldId id="276"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52DEEE-DC56-4E22-A558-60AFE5C9E1EE}" v="191" dt="2024-01-29T06:16:50.5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p:scale>
          <a:sx n="37" d="100"/>
          <a:sy n="37" d="100"/>
        </p:scale>
        <p:origin x="1600" y="6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2/22/2024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71741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605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2/22/2024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53335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2/22/2024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16280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2/22/2024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63548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4251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80245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292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52934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2/22/2024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7619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2/22/2024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9020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2/22/2024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58193406"/>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0" r:id="rId6"/>
    <p:sldLayoutId id="2147483776" r:id="rId7"/>
    <p:sldLayoutId id="2147483777" r:id="rId8"/>
    <p:sldLayoutId id="2147483778" r:id="rId9"/>
    <p:sldLayoutId id="2147483779" r:id="rId10"/>
    <p:sldLayoutId id="2147483781"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pp.diagrams.net/#G14KzCLNPEv6EdWz0YDi-mbBs4vXnQ3EJe#%7B%22pageId%22%3A%22uCDeLbgkDnQyTEaeWCMo%22%7D" TargetMode="External"/><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hyperlink" Target="https://viewer.diagrams.net/?tags=%7B%7D&amp;highlight=0000ff&amp;layers=1&amp;nav=1&amp;page-id=uCDeLbgkDnQyTEaeWCMo#G14KzCLNPEv6EdWz0YDi-mbBs4vXnQ3EJ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6" name="Rectangle 2095">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097" name="Rectangle 2096">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ctrTitle"/>
          </p:nvPr>
        </p:nvSpPr>
        <p:spPr>
          <a:xfrm>
            <a:off x="142240" y="863695"/>
            <a:ext cx="4257040" cy="2773585"/>
          </a:xfrm>
        </p:spPr>
        <p:txBody>
          <a:bodyPr anchor="ctr">
            <a:normAutofit/>
          </a:bodyPr>
          <a:lstStyle/>
          <a:p>
            <a:r>
              <a:rPr lang="en-US" sz="2400" dirty="0">
                <a:solidFill>
                  <a:schemeClr val="tx1"/>
                </a:solidFill>
              </a:rPr>
              <a:t>MILESTONE 1: </a:t>
            </a:r>
            <a:r>
              <a:rPr lang="en-US" sz="2400" i="1" dirty="0">
                <a:solidFill>
                  <a:schemeClr val="tx1"/>
                </a:solidFill>
                <a:ea typeface="+mj-lt"/>
                <a:cs typeface="+mj-lt"/>
              </a:rPr>
              <a:t>Planning and Proposal</a:t>
            </a:r>
            <a:endParaRPr lang="en-US" sz="2400" dirty="0">
              <a:solidFill>
                <a:schemeClr val="tx1"/>
              </a:solidFill>
              <a:ea typeface="+mj-lt"/>
              <a:cs typeface="+mj-lt"/>
            </a:endParaRPr>
          </a:p>
          <a:p>
            <a:endParaRPr lang="en-US" dirty="0">
              <a:solidFill>
                <a:schemeClr val="tx1"/>
              </a:solidFill>
            </a:endParaRPr>
          </a:p>
        </p:txBody>
      </p:sp>
      <p:sp>
        <p:nvSpPr>
          <p:cNvPr id="3" name="Subtitle 2"/>
          <p:cNvSpPr>
            <a:spLocks noGrp="1"/>
          </p:cNvSpPr>
          <p:nvPr>
            <p:ph type="subTitle" idx="1"/>
          </p:nvPr>
        </p:nvSpPr>
        <p:spPr>
          <a:xfrm>
            <a:off x="638621" y="4739780"/>
            <a:ext cx="3511233" cy="1147054"/>
          </a:xfrm>
        </p:spPr>
        <p:txBody>
          <a:bodyPr vert="horz" lIns="91440" tIns="45720" rIns="91440" bIns="45720" rtlCol="0" anchor="t">
            <a:normAutofit/>
          </a:bodyPr>
          <a:lstStyle/>
          <a:p>
            <a:pPr>
              <a:lnSpc>
                <a:spcPct val="110000"/>
              </a:lnSpc>
            </a:pPr>
            <a:r>
              <a:rPr lang="en-US" sz="1700">
                <a:latin typeface="Algerian" panose="04020705040A02060702" pitchFamily="82" charset="0"/>
                <a:cs typeface="Dreaming Outloud Script Pro" panose="020F0502020204030204" pitchFamily="66" charset="0"/>
              </a:rPr>
              <a:t>Project Name: RCCG Website</a:t>
            </a:r>
          </a:p>
          <a:p>
            <a:pPr>
              <a:lnSpc>
                <a:spcPct val="110000"/>
              </a:lnSpc>
            </a:pPr>
            <a:r>
              <a:rPr lang="en-US" sz="1700">
                <a:latin typeface="Algerian" panose="04020705040A02060702" pitchFamily="82" charset="0"/>
                <a:cs typeface="Dreaming Outloud Script Pro" panose="020F0502020204030204" pitchFamily="66" charset="0"/>
              </a:rPr>
              <a:t>By: Iyanu Lamina</a:t>
            </a:r>
          </a:p>
        </p:txBody>
      </p:sp>
      <p:sp>
        <p:nvSpPr>
          <p:cNvPr id="2095" name="Rectangle 2094">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050" name="Picture 2" descr="RCCG logo - Loop by elijagod - YouTube">
            <a:extLst>
              <a:ext uri="{FF2B5EF4-FFF2-40B4-BE49-F238E27FC236}">
                <a16:creationId xmlns:a16="http://schemas.microsoft.com/office/drawing/2014/main" id="{D561EF3B-5B4C-01B5-0CB1-574F6A1A5D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088" r="19087"/>
          <a:stretch/>
        </p:blipFill>
        <p:spPr bwMode="auto">
          <a:xfrm>
            <a:off x="4654295" y="10"/>
            <a:ext cx="7537705"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4" name="Picture 23" descr="Illuminated technology network on a dark background">
            <a:extLst>
              <a:ext uri="{FF2B5EF4-FFF2-40B4-BE49-F238E27FC236}">
                <a16:creationId xmlns:a16="http://schemas.microsoft.com/office/drawing/2014/main" id="{02FCCD31-1A12-0188-6D57-5557DFA332AC}"/>
              </a:ext>
            </a:extLst>
          </p:cNvPr>
          <p:cNvPicPr>
            <a:picLocks noChangeAspect="1"/>
          </p:cNvPicPr>
          <p:nvPr/>
        </p:nvPicPr>
        <p:blipFill rotWithShape="1">
          <a:blip r:embed="rId2"/>
          <a:srcRect/>
          <a:stretch/>
        </p:blipFill>
        <p:spPr>
          <a:xfrm>
            <a:off x="-3047" y="10"/>
            <a:ext cx="12191999" cy="6857990"/>
          </a:xfrm>
          <a:prstGeom prst="rect">
            <a:avLst/>
          </a:prstGeom>
        </p:spPr>
      </p:pic>
      <p:sp>
        <p:nvSpPr>
          <p:cNvPr id="25" name="Rectangle 24">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2">
                  <a:alpha val="0"/>
                </a:schemeClr>
              </a:gs>
              <a:gs pos="50000">
                <a:schemeClr val="tx2">
                  <a:alpha val="35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27DE4F-326D-9DA4-D29C-3D7C16CC582D}"/>
              </a:ext>
            </a:extLst>
          </p:cNvPr>
          <p:cNvSpPr>
            <a:spLocks noGrp="1"/>
          </p:cNvSpPr>
          <p:nvPr>
            <p:ph type="title"/>
          </p:nvPr>
        </p:nvSpPr>
        <p:spPr>
          <a:xfrm>
            <a:off x="643466" y="643467"/>
            <a:ext cx="10905059" cy="3330353"/>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3600">
                <a:solidFill>
                  <a:schemeClr val="bg1"/>
                </a:solidFill>
              </a:rPr>
              <a:t>DATAbase structure </a:t>
            </a:r>
          </a:p>
        </p:txBody>
      </p:sp>
      <p:cxnSp>
        <p:nvCxnSpPr>
          <p:cNvPr id="19" name="Straight Connector 18">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9308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05729A4-6F0F-4423-AD0C-EF27345E6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204CB79E-F775-42E6-994C-D5FA8C17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3AAB5B94-95EF-4963-859C-1FA406D62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Picture 4">
            <a:extLst>
              <a:ext uri="{FF2B5EF4-FFF2-40B4-BE49-F238E27FC236}">
                <a16:creationId xmlns:a16="http://schemas.microsoft.com/office/drawing/2014/main" id="{5733F59B-44DF-17F3-E34F-0674E23A5E47}"/>
              </a:ext>
            </a:extLst>
          </p:cNvPr>
          <p:cNvPicPr>
            <a:picLocks noChangeAspect="1"/>
          </p:cNvPicPr>
          <p:nvPr/>
        </p:nvPicPr>
        <p:blipFill rotWithShape="1">
          <a:blip r:embed="rId2"/>
          <a:srcRect r="444"/>
          <a:stretch/>
        </p:blipFill>
        <p:spPr>
          <a:xfrm>
            <a:off x="20" y="10"/>
            <a:ext cx="12191980" cy="6857990"/>
          </a:xfrm>
          <a:prstGeom prst="rect">
            <a:avLst/>
          </a:prstGeom>
        </p:spPr>
      </p:pic>
    </p:spTree>
    <p:extLst>
      <p:ext uri="{BB962C8B-B14F-4D97-AF65-F5344CB8AC3E}">
        <p14:creationId xmlns:p14="http://schemas.microsoft.com/office/powerpoint/2010/main" val="2149996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1259A422-0023-4292-8200-E080556F3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F77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2413CA5-4739-4BC9-8BB3-B0A4928D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4CB1131-D5E6-276E-74C8-BA8220F0239E}"/>
              </a:ext>
            </a:extLst>
          </p:cNvPr>
          <p:cNvPicPr>
            <a:picLocks noGrp="1" noChangeAspect="1"/>
          </p:cNvPicPr>
          <p:nvPr>
            <p:ph idx="1"/>
          </p:nvPr>
        </p:nvPicPr>
        <p:blipFill>
          <a:blip r:embed="rId2"/>
          <a:stretch>
            <a:fillRect/>
          </a:stretch>
        </p:blipFill>
        <p:spPr>
          <a:xfrm>
            <a:off x="1743605" y="643467"/>
            <a:ext cx="8704789" cy="5571066"/>
          </a:xfrm>
          <a:prstGeom prst="rect">
            <a:avLst/>
          </a:prstGeom>
        </p:spPr>
      </p:pic>
    </p:spTree>
    <p:extLst>
      <p:ext uri="{BB962C8B-B14F-4D97-AF65-F5344CB8AC3E}">
        <p14:creationId xmlns:p14="http://schemas.microsoft.com/office/powerpoint/2010/main" val="3493394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05729A4-6F0F-4423-AD0C-EF27345E6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204CB79E-F775-42E6-994C-D5FA8C17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3AAB5B94-95EF-4963-859C-1FA406D62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a:extLst>
              <a:ext uri="{FF2B5EF4-FFF2-40B4-BE49-F238E27FC236}">
                <a16:creationId xmlns:a16="http://schemas.microsoft.com/office/drawing/2014/main" id="{F724DE47-472E-FCDC-EA53-810E5A11AA1D}"/>
              </a:ext>
            </a:extLst>
          </p:cNvPr>
          <p:cNvPicPr>
            <a:picLocks noGrp="1" noChangeAspect="1"/>
          </p:cNvPicPr>
          <p:nvPr>
            <p:ph idx="1"/>
          </p:nvPr>
        </p:nvPicPr>
        <p:blipFill rotWithShape="1">
          <a:blip r:embed="rId2"/>
          <a:srcRect t="2750" b="5413"/>
          <a:stretch/>
        </p:blipFill>
        <p:spPr>
          <a:xfrm>
            <a:off x="20" y="10"/>
            <a:ext cx="12191980" cy="6857990"/>
          </a:xfrm>
          <a:prstGeom prst="rect">
            <a:avLst/>
          </a:prstGeom>
        </p:spPr>
      </p:pic>
    </p:spTree>
    <p:extLst>
      <p:ext uri="{BB962C8B-B14F-4D97-AF65-F5344CB8AC3E}">
        <p14:creationId xmlns:p14="http://schemas.microsoft.com/office/powerpoint/2010/main" val="758619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Rectangle 27">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Rectangle 29">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Picture 4" descr="Camera lens close up">
            <a:extLst>
              <a:ext uri="{FF2B5EF4-FFF2-40B4-BE49-F238E27FC236}">
                <a16:creationId xmlns:a16="http://schemas.microsoft.com/office/drawing/2014/main" id="{BCCD3643-07A2-430F-490A-3CA5175CB135}"/>
              </a:ext>
            </a:extLst>
          </p:cNvPr>
          <p:cNvPicPr>
            <a:picLocks noChangeAspect="1"/>
          </p:cNvPicPr>
          <p:nvPr/>
        </p:nvPicPr>
        <p:blipFill rotWithShape="1">
          <a:blip r:embed="rId2"/>
          <a:srcRect t="15730"/>
          <a:stretch/>
        </p:blipFill>
        <p:spPr>
          <a:xfrm>
            <a:off x="-3047" y="10"/>
            <a:ext cx="12191999" cy="6857990"/>
          </a:xfrm>
          <a:prstGeom prst="rect">
            <a:avLst/>
          </a:prstGeom>
        </p:spPr>
      </p:pic>
      <p:sp>
        <p:nvSpPr>
          <p:cNvPr id="32" name="Rectangle 3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2">
                  <a:alpha val="0"/>
                </a:schemeClr>
              </a:gs>
              <a:gs pos="50000">
                <a:schemeClr val="tx2">
                  <a:alpha val="35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DE9AD8-D449-B545-1CDB-26DDCDE89F74}"/>
              </a:ext>
            </a:extLst>
          </p:cNvPr>
          <p:cNvSpPr>
            <a:spLocks noGrp="1"/>
          </p:cNvSpPr>
          <p:nvPr>
            <p:ph type="title"/>
          </p:nvPr>
        </p:nvSpPr>
        <p:spPr>
          <a:xfrm>
            <a:off x="643466" y="643467"/>
            <a:ext cx="10905059" cy="3330353"/>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3600" dirty="0">
                <a:solidFill>
                  <a:schemeClr val="bg1"/>
                </a:solidFill>
              </a:rPr>
              <a:t>Click through Demo</a:t>
            </a:r>
            <a:br>
              <a:rPr lang="en-US" sz="3600" dirty="0">
                <a:solidFill>
                  <a:schemeClr val="bg1"/>
                </a:solidFill>
              </a:rPr>
            </a:br>
            <a:r>
              <a:rPr lang="en-US" sz="3600" dirty="0">
                <a:hlinkClick r:id="rId3"/>
              </a:rPr>
              <a:t>Design Mockups &amp; </a:t>
            </a:r>
            <a:r>
              <a:rPr lang="en-US" sz="3600" dirty="0" err="1">
                <a:hlinkClick r:id="rId3"/>
              </a:rPr>
              <a:t>Wireframes.drawio</a:t>
            </a:r>
            <a:r>
              <a:rPr lang="en-US" sz="3600" dirty="0">
                <a:hlinkClick r:id="rId3"/>
              </a:rPr>
              <a:t> - draw.io (diagrams.net)</a:t>
            </a:r>
            <a:br>
              <a:rPr lang="en-US" sz="3600" dirty="0">
                <a:solidFill>
                  <a:schemeClr val="bg1"/>
                </a:solidFill>
              </a:rPr>
            </a:br>
            <a:r>
              <a:rPr lang="en-US" sz="3600" u="sng" dirty="0">
                <a:solidFill>
                  <a:schemeClr val="bg1"/>
                </a:solidFill>
              </a:rPr>
              <a:t>HTML Design</a:t>
            </a:r>
            <a:br>
              <a:rPr lang="en-US" sz="3600" dirty="0">
                <a:solidFill>
                  <a:schemeClr val="bg1"/>
                </a:solidFill>
              </a:rPr>
            </a:br>
            <a:r>
              <a:rPr lang="en-US" sz="3600" dirty="0">
                <a:solidFill>
                  <a:schemeClr val="bg1"/>
                </a:solidFill>
                <a:hlinkClick r:id="rId4"/>
              </a:rPr>
              <a:t>Published Design</a:t>
            </a:r>
            <a:endParaRPr lang="en-US" sz="3600" u="sng" dirty="0">
              <a:solidFill>
                <a:schemeClr val="bg1"/>
              </a:solidFill>
            </a:endParaRPr>
          </a:p>
        </p:txBody>
      </p:sp>
      <p:cxnSp>
        <p:nvCxnSpPr>
          <p:cNvPr id="34" name="Straight Connector 33">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404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CBB7A60F-DD26-78F4-24B0-C5E9C66069D5}"/>
              </a:ext>
            </a:extLst>
          </p:cNvPr>
          <p:cNvSpPr>
            <a:spLocks noGrp="1"/>
          </p:cNvSpPr>
          <p:nvPr>
            <p:ph idx="1"/>
          </p:nvPr>
        </p:nvSpPr>
        <p:spPr>
          <a:xfrm>
            <a:off x="601255" y="2177142"/>
            <a:ext cx="3409782" cy="3823607"/>
          </a:xfrm>
        </p:spPr>
        <p:txBody>
          <a:bodyPr>
            <a:normAutofit/>
          </a:bodyPr>
          <a:lstStyle/>
          <a:p>
            <a:pPr marL="0" indent="0">
              <a:buNone/>
            </a:pPr>
            <a:r>
              <a:rPr lang="en-US" sz="4000" dirty="0">
                <a:solidFill>
                  <a:srgbClr val="FFFFFF"/>
                </a:solidFill>
              </a:rPr>
              <a:t>THANK YOU</a:t>
            </a:r>
            <a:endParaRPr lang="en-US"/>
          </a:p>
        </p:txBody>
      </p:sp>
      <p:pic>
        <p:nvPicPr>
          <p:cNvPr id="28" name="Graphic 27" descr="Smiling Face with No Fill">
            <a:extLst>
              <a:ext uri="{FF2B5EF4-FFF2-40B4-BE49-F238E27FC236}">
                <a16:creationId xmlns:a16="http://schemas.microsoft.com/office/drawing/2014/main" id="{59F7542A-C72A-AE15-1849-CF6B84A6DA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23830" y="936141"/>
            <a:ext cx="4968305" cy="4968305"/>
          </a:xfrm>
          <a:prstGeom prst="rect">
            <a:avLst/>
          </a:prstGeom>
        </p:spPr>
      </p:pic>
    </p:spTree>
    <p:extLst>
      <p:ext uri="{BB962C8B-B14F-4D97-AF65-F5344CB8AC3E}">
        <p14:creationId xmlns:p14="http://schemas.microsoft.com/office/powerpoint/2010/main" val="232937198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0" name="Rectangle 119">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2" name="Rectangle 121">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4" name="Rectangle 123">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Title 13">
            <a:extLst>
              <a:ext uri="{FF2B5EF4-FFF2-40B4-BE49-F238E27FC236}">
                <a16:creationId xmlns:a16="http://schemas.microsoft.com/office/drawing/2014/main" id="{2B4C1F59-925F-BB41-A187-D6E6184E6BF1}"/>
              </a:ext>
            </a:extLst>
          </p:cNvPr>
          <p:cNvSpPr>
            <a:spLocks noGrp="1"/>
          </p:cNvSpPr>
          <p:nvPr>
            <p:ph type="title"/>
          </p:nvPr>
        </p:nvSpPr>
        <p:spPr>
          <a:xfrm>
            <a:off x="771148" y="1037967"/>
            <a:ext cx="3054091" cy="4709131"/>
          </a:xfrm>
        </p:spPr>
        <p:txBody>
          <a:bodyPr vert="horz" lIns="91440" tIns="45720" rIns="91440" bIns="45720" rtlCol="0" anchor="ctr">
            <a:normAutofit/>
          </a:bodyPr>
          <a:lstStyle/>
          <a:p>
            <a:r>
              <a:rPr lang="en-US">
                <a:solidFill>
                  <a:srgbClr val="FFFEFF"/>
                </a:solidFill>
              </a:rPr>
              <a:t>Project SUmmary</a:t>
            </a:r>
            <a:endParaRPr lang="en-US" b="0" kern="1200" cap="all">
              <a:solidFill>
                <a:srgbClr val="FFFEFF"/>
              </a:solidFill>
              <a:latin typeface="+mj-lt"/>
              <a:ea typeface="+mj-ea"/>
              <a:cs typeface="+mj-cs"/>
            </a:endParaRPr>
          </a:p>
        </p:txBody>
      </p:sp>
      <p:sp>
        <p:nvSpPr>
          <p:cNvPr id="10" name="Content Placeholder 9">
            <a:extLst>
              <a:ext uri="{FF2B5EF4-FFF2-40B4-BE49-F238E27FC236}">
                <a16:creationId xmlns:a16="http://schemas.microsoft.com/office/drawing/2014/main" id="{396A2C8A-927F-6D3B-D130-DCD5776B4614}"/>
              </a:ext>
            </a:extLst>
          </p:cNvPr>
          <p:cNvSpPr>
            <a:spLocks noGrp="1"/>
          </p:cNvSpPr>
          <p:nvPr>
            <p:ph idx="1"/>
          </p:nvPr>
        </p:nvSpPr>
        <p:spPr>
          <a:xfrm>
            <a:off x="4298918" y="658603"/>
            <a:ext cx="7761002" cy="6016518"/>
          </a:xfrm>
        </p:spPr>
        <p:txBody>
          <a:bodyPr vert="horz" lIns="91440" tIns="45720" rIns="91440" bIns="45720" rtlCol="0">
            <a:noAutofit/>
          </a:bodyPr>
          <a:lstStyle/>
          <a:p>
            <a:pPr marL="0" indent="0">
              <a:lnSpc>
                <a:spcPct val="110000"/>
              </a:lnSpc>
              <a:buNone/>
            </a:pPr>
            <a:r>
              <a:rPr lang="en-US" b="1" dirty="0">
                <a:latin typeface="Times New Roman" panose="02020603050405020304" pitchFamily="18" charset="0"/>
                <a:cs typeface="Times New Roman" panose="02020603050405020304" pitchFamily="18" charset="0"/>
              </a:rPr>
              <a:t>Purpose of the website: </a:t>
            </a:r>
            <a:r>
              <a:rPr lang="en-US" dirty="0">
                <a:latin typeface="Times New Roman" panose="02020603050405020304" pitchFamily="18" charset="0"/>
                <a:cs typeface="Times New Roman" panose="02020603050405020304" pitchFamily="18" charset="0"/>
              </a:rPr>
              <a:t>It is a means of informing the community about the activities of the church and facilitating outreach efforts to invite people to attend services. The primary purpose of the website is to serve as a platform where members of the organization and other potential users can access information about the church. Additionally, it will offer updates from the organization to keep potential users informed. Moreover, the website is designed to provide new users with the necessary information and guidance on how to locate the church when needed.</a:t>
            </a:r>
            <a:endParaRPr lang="en-US" b="1" dirty="0">
              <a:latin typeface="Times New Roman" panose="02020603050405020304" pitchFamily="18" charset="0"/>
              <a:cs typeface="Times New Roman" panose="02020603050405020304" pitchFamily="18" charset="0"/>
            </a:endParaRPr>
          </a:p>
          <a:p>
            <a:pPr marL="0" indent="0">
              <a:lnSpc>
                <a:spcPct val="110000"/>
              </a:lnSpc>
              <a:buNone/>
            </a:pPr>
            <a:r>
              <a:rPr lang="en-US" b="1" dirty="0">
                <a:latin typeface="Times New Roman" panose="02020603050405020304" pitchFamily="18" charset="0"/>
                <a:cs typeface="Times New Roman" panose="02020603050405020304" pitchFamily="18" charset="0"/>
              </a:rPr>
              <a:t>The problem it addresses: </a:t>
            </a:r>
            <a:r>
              <a:rPr lang="en-US" dirty="0">
                <a:latin typeface="Times New Roman" panose="02020603050405020304" pitchFamily="18" charset="0"/>
                <a:cs typeface="Times New Roman" panose="02020603050405020304" pitchFamily="18" charset="0"/>
              </a:rPr>
              <a:t>We are aware that some individuals are unable to attend church physically, and we aim to share the word of God with them primarily through our online services, hosted via social media platforms such as Facebook. What sets it apart from other church websites is our plan to track attendance for each member. This allows us to foster a sense of community, enabling everyone to recognize each other and providing an avenue to reach out to those who couldn't attend church on a particular Sunday."</a:t>
            </a:r>
          </a:p>
          <a:p>
            <a:pPr marL="0" indent="0">
              <a:lnSpc>
                <a:spcPct val="110000"/>
              </a:lnSpc>
              <a:buNone/>
            </a:pPr>
            <a:r>
              <a:rPr lang="en-US" b="1" dirty="0">
                <a:latin typeface="Times New Roman" panose="02020603050405020304" pitchFamily="18" charset="0"/>
                <a:cs typeface="Times New Roman" panose="02020603050405020304" pitchFamily="18" charset="0"/>
              </a:rPr>
              <a:t>Why is it important: </a:t>
            </a:r>
            <a:r>
              <a:rPr lang="en-US" dirty="0">
                <a:latin typeface="Times New Roman" panose="02020603050405020304" pitchFamily="18" charset="0"/>
                <a:cs typeface="Times New Roman" panose="02020603050405020304" pitchFamily="18" charset="0"/>
              </a:rPr>
              <a:t>It serves as a platform to communicate our vision to the public.</a:t>
            </a:r>
          </a:p>
          <a:p>
            <a:pPr marL="0" indent="0">
              <a:lnSpc>
                <a:spcPct val="110000"/>
              </a:lnSpc>
              <a:buNone/>
            </a:pPr>
            <a:r>
              <a:rPr lang="en-US" b="1" dirty="0">
                <a:latin typeface="Times New Roman" panose="02020603050405020304" pitchFamily="18" charset="0"/>
                <a:cs typeface="Times New Roman" panose="02020603050405020304" pitchFamily="18" charset="0"/>
              </a:rPr>
              <a:t>Stakeholders: </a:t>
            </a:r>
            <a:r>
              <a:rPr lang="en-US" dirty="0">
                <a:latin typeface="Times New Roman" panose="02020603050405020304" pitchFamily="18" charset="0"/>
                <a:cs typeface="Times New Roman" panose="02020603050405020304" pitchFamily="18" charset="0"/>
              </a:rPr>
              <a:t>The congregation and potential members, believers in Christ, the general public, developers, and project managers. </a:t>
            </a:r>
          </a:p>
        </p:txBody>
      </p:sp>
    </p:spTree>
    <p:extLst>
      <p:ext uri="{BB962C8B-B14F-4D97-AF65-F5344CB8AC3E}">
        <p14:creationId xmlns:p14="http://schemas.microsoft.com/office/powerpoint/2010/main" val="3001245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0FB6B-C4AC-93DD-6C38-75642A7B5B60}"/>
              </a:ext>
            </a:extLst>
          </p:cNvPr>
          <p:cNvSpPr>
            <a:spLocks noGrp="1"/>
          </p:cNvSpPr>
          <p:nvPr>
            <p:ph type="title"/>
          </p:nvPr>
        </p:nvSpPr>
        <p:spPr/>
        <p:txBody>
          <a:bodyPr/>
          <a:lstStyle/>
          <a:p>
            <a:r>
              <a:rPr lang="en-US" dirty="0"/>
              <a:t>USER story 1</a:t>
            </a:r>
          </a:p>
        </p:txBody>
      </p:sp>
      <p:sp>
        <p:nvSpPr>
          <p:cNvPr id="3" name="Content Placeholder 2">
            <a:extLst>
              <a:ext uri="{FF2B5EF4-FFF2-40B4-BE49-F238E27FC236}">
                <a16:creationId xmlns:a16="http://schemas.microsoft.com/office/drawing/2014/main" id="{999BBCDA-DA49-9AF4-C129-EB9B1B77654C}"/>
              </a:ext>
            </a:extLst>
          </p:cNvPr>
          <p:cNvSpPr>
            <a:spLocks noGrp="1"/>
          </p:cNvSpPr>
          <p:nvPr>
            <p:ph idx="1"/>
          </p:nvPr>
        </p:nvSpPr>
        <p:spPr/>
        <p:txBody>
          <a:bodyPr/>
          <a:lstStyle/>
          <a:p>
            <a:r>
              <a:rPr lang="en-US" b="0" i="0" dirty="0">
                <a:solidFill>
                  <a:srgbClr val="000000"/>
                </a:solidFill>
                <a:effectLst/>
                <a:latin typeface="Times New Roman" panose="02020603050405020304" pitchFamily="18" charset="0"/>
              </a:rPr>
              <a:t>Mayowa is a diligent student who faithfully attends church services throughout the week and on Sundays. One day, she wanted to connect with someone from the church but realized she didn't have their contact information. To remedy this, she decided to search for the church website online. Upon finding the website, she discovered that it lacked any contact details. Determined to reach out, Mayowa resolved to inquire about the church's contact information from the pastor or another church executive during Sunday service. She expressed hope that the church would update its website to include essential information, such as a contact form.</a:t>
            </a:r>
            <a:endParaRPr lang="en-US" dirty="0"/>
          </a:p>
        </p:txBody>
      </p:sp>
    </p:spTree>
    <p:extLst>
      <p:ext uri="{BB962C8B-B14F-4D97-AF65-F5344CB8AC3E}">
        <p14:creationId xmlns:p14="http://schemas.microsoft.com/office/powerpoint/2010/main" val="2001568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5" name="Rectangle 24">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a:extLst>
              <a:ext uri="{FF2B5EF4-FFF2-40B4-BE49-F238E27FC236}">
                <a16:creationId xmlns:a16="http://schemas.microsoft.com/office/drawing/2014/main" id="{315A4E15-07CD-2A25-8B41-6D8460ED7CFA}"/>
              </a:ext>
            </a:extLst>
          </p:cNvPr>
          <p:cNvPicPr>
            <a:picLocks noChangeAspect="1"/>
          </p:cNvPicPr>
          <p:nvPr/>
        </p:nvPicPr>
        <p:blipFill rotWithShape="1">
          <a:blip r:embed="rId2">
            <a:alphaModFix amt="40000"/>
          </a:blip>
          <a:srcRect t="3981" b="6019"/>
          <a:stretch/>
        </p:blipFill>
        <p:spPr>
          <a:xfrm>
            <a:off x="20" y="10"/>
            <a:ext cx="12191980" cy="6857990"/>
          </a:xfrm>
          <a:prstGeom prst="rect">
            <a:avLst/>
          </a:prstGeom>
        </p:spPr>
      </p:pic>
      <p:sp>
        <p:nvSpPr>
          <p:cNvPr id="2" name="Title 1">
            <a:extLst>
              <a:ext uri="{FF2B5EF4-FFF2-40B4-BE49-F238E27FC236}">
                <a16:creationId xmlns:a16="http://schemas.microsoft.com/office/drawing/2014/main" id="{FB397CE0-801B-EC97-EE26-DA76B1FE48FA}"/>
              </a:ext>
            </a:extLst>
          </p:cNvPr>
          <p:cNvSpPr>
            <a:spLocks noGrp="1"/>
          </p:cNvSpPr>
          <p:nvPr>
            <p:ph type="title"/>
          </p:nvPr>
        </p:nvSpPr>
        <p:spPr>
          <a:xfrm>
            <a:off x="965201" y="1020431"/>
            <a:ext cx="10225530" cy="1475013"/>
          </a:xfrm>
        </p:spPr>
        <p:txBody>
          <a:bodyPr vert="horz" lIns="91440" tIns="45720" rIns="91440" bIns="45720" rtlCol="0" anchor="b">
            <a:normAutofit/>
          </a:bodyPr>
          <a:lstStyle/>
          <a:p>
            <a:r>
              <a:rPr lang="en-US" sz="4000" dirty="0">
                <a:solidFill>
                  <a:schemeClr val="tx1"/>
                </a:solidFill>
              </a:rPr>
              <a:t>UML Diagrams For Use case scenario</a:t>
            </a:r>
          </a:p>
        </p:txBody>
      </p:sp>
    </p:spTree>
    <p:extLst>
      <p:ext uri="{BB962C8B-B14F-4D97-AF65-F5344CB8AC3E}">
        <p14:creationId xmlns:p14="http://schemas.microsoft.com/office/powerpoint/2010/main" val="132583370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4" name="Rectangle 23">
            <a:extLst>
              <a:ext uri="{FF2B5EF4-FFF2-40B4-BE49-F238E27FC236}">
                <a16:creationId xmlns:a16="http://schemas.microsoft.com/office/drawing/2014/main" id="{20C97E5C-C165-417B-BBDE-6701E226BE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5D0E1C6-221C-4835-B0D4-24184F6B6E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4F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98F2782-0AD1-4AB6-BBB8-3BA1BB416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yellow hexagons with black text&#10;&#10;Description automatically generated">
            <a:extLst>
              <a:ext uri="{FF2B5EF4-FFF2-40B4-BE49-F238E27FC236}">
                <a16:creationId xmlns:a16="http://schemas.microsoft.com/office/drawing/2014/main" id="{7807DCB3-3444-43C3-3B2D-C243C21487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3126" y="1123527"/>
            <a:ext cx="9445742" cy="4604800"/>
          </a:xfrm>
          <a:prstGeom prst="rect">
            <a:avLst/>
          </a:prstGeom>
        </p:spPr>
      </p:pic>
    </p:spTree>
    <p:extLst>
      <p:ext uri="{BB962C8B-B14F-4D97-AF65-F5344CB8AC3E}">
        <p14:creationId xmlns:p14="http://schemas.microsoft.com/office/powerpoint/2010/main" val="139226028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6" name="Rectangle 15">
            <a:extLst>
              <a:ext uri="{FF2B5EF4-FFF2-40B4-BE49-F238E27FC236}">
                <a16:creationId xmlns:a16="http://schemas.microsoft.com/office/drawing/2014/main" id="{20C97E5C-C165-417B-BBDE-6701E226BE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5D0E1C6-221C-4835-B0D4-24184F6B6E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3F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98F2782-0AD1-4AB6-BBB8-3BA1BB416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yellow hexagons with black text&#10;&#10;Description automatically generated">
            <a:extLst>
              <a:ext uri="{FF2B5EF4-FFF2-40B4-BE49-F238E27FC236}">
                <a16:creationId xmlns:a16="http://schemas.microsoft.com/office/drawing/2014/main" id="{CFE40DA1-18F7-9837-3225-330C52D907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4568" y="1123527"/>
            <a:ext cx="8222859" cy="4604800"/>
          </a:xfrm>
          <a:prstGeom prst="rect">
            <a:avLst/>
          </a:prstGeom>
        </p:spPr>
      </p:pic>
    </p:spTree>
    <p:extLst>
      <p:ext uri="{BB962C8B-B14F-4D97-AF65-F5344CB8AC3E}">
        <p14:creationId xmlns:p14="http://schemas.microsoft.com/office/powerpoint/2010/main" val="153485379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1259A422-0023-4292-8200-E080556F3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B6D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2413CA5-4739-4BC9-8BB3-B0A4928D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yellow hexagons with black text&#10;&#10;Description automatically generated">
            <a:extLst>
              <a:ext uri="{FF2B5EF4-FFF2-40B4-BE49-F238E27FC236}">
                <a16:creationId xmlns:a16="http://schemas.microsoft.com/office/drawing/2014/main" id="{1FD4FB93-4FFD-404B-D53D-B83B2A6A6C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1084412"/>
            <a:ext cx="10905066" cy="4689176"/>
          </a:xfrm>
          <a:prstGeom prst="rect">
            <a:avLst/>
          </a:prstGeom>
        </p:spPr>
      </p:pic>
    </p:spTree>
    <p:extLst>
      <p:ext uri="{BB962C8B-B14F-4D97-AF65-F5344CB8AC3E}">
        <p14:creationId xmlns:p14="http://schemas.microsoft.com/office/powerpoint/2010/main" val="2978738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1259A422-0023-4292-8200-E080556F3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768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2413CA5-4739-4BC9-8BB3-B0A4928D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yellow hexagons with text&#10;&#10;Description automatically generated">
            <a:extLst>
              <a:ext uri="{FF2B5EF4-FFF2-40B4-BE49-F238E27FC236}">
                <a16:creationId xmlns:a16="http://schemas.microsoft.com/office/drawing/2014/main" id="{B2E18502-3B3F-9686-168E-36CE17E0BB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920835"/>
            <a:ext cx="10905066" cy="5016329"/>
          </a:xfrm>
          <a:prstGeom prst="rect">
            <a:avLst/>
          </a:prstGeom>
        </p:spPr>
      </p:pic>
    </p:spTree>
    <p:extLst>
      <p:ext uri="{BB962C8B-B14F-4D97-AF65-F5344CB8AC3E}">
        <p14:creationId xmlns:p14="http://schemas.microsoft.com/office/powerpoint/2010/main" val="817459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8F1C7-B6B0-323A-C08B-D934E8AC8E69}"/>
              </a:ext>
            </a:extLst>
          </p:cNvPr>
          <p:cNvSpPr>
            <a:spLocks noGrp="1"/>
          </p:cNvSpPr>
          <p:nvPr>
            <p:ph type="title"/>
          </p:nvPr>
        </p:nvSpPr>
        <p:spPr/>
        <p:txBody>
          <a:bodyPr/>
          <a:lstStyle/>
          <a:p>
            <a:r>
              <a:rPr lang="en-US" dirty="0"/>
              <a:t>UML Diagrams for User Story 1</a:t>
            </a:r>
          </a:p>
        </p:txBody>
      </p:sp>
      <p:pic>
        <p:nvPicPr>
          <p:cNvPr id="5" name="Content Placeholder 4" descr="A diagram of a person&#10;&#10;Description automatically generated">
            <a:extLst>
              <a:ext uri="{FF2B5EF4-FFF2-40B4-BE49-F238E27FC236}">
                <a16:creationId xmlns:a16="http://schemas.microsoft.com/office/drawing/2014/main" id="{27FEA243-3DF4-530F-F3BF-8522F15C7D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5343" y="2341563"/>
            <a:ext cx="7941314" cy="3633787"/>
          </a:xfrm>
        </p:spPr>
      </p:pic>
    </p:spTree>
    <p:extLst>
      <p:ext uri="{BB962C8B-B14F-4D97-AF65-F5344CB8AC3E}">
        <p14:creationId xmlns:p14="http://schemas.microsoft.com/office/powerpoint/2010/main" val="1983616130"/>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emplate>office theme</Template>
  <TotalTime>507</TotalTime>
  <Words>407</Words>
  <Application>Microsoft Office PowerPoint</Application>
  <PresentationFormat>Widescreen</PresentationFormat>
  <Paragraphs>15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Algerian</vt:lpstr>
      <vt:lpstr>Arial Nova Light</vt:lpstr>
      <vt:lpstr>Gill Sans MT</vt:lpstr>
      <vt:lpstr>Times New Roman</vt:lpstr>
      <vt:lpstr>Wingdings 2</vt:lpstr>
      <vt:lpstr>DividendVTI</vt:lpstr>
      <vt:lpstr>MILESTONE 1: Planning and Proposal </vt:lpstr>
      <vt:lpstr>Project SUmmary</vt:lpstr>
      <vt:lpstr>USER story 1</vt:lpstr>
      <vt:lpstr>UML Diagrams For Use case scenario</vt:lpstr>
      <vt:lpstr>PowerPoint Presentation</vt:lpstr>
      <vt:lpstr>PowerPoint Presentation</vt:lpstr>
      <vt:lpstr>PowerPoint Presentation</vt:lpstr>
      <vt:lpstr>PowerPoint Presentation</vt:lpstr>
      <vt:lpstr>UML Diagrams for User Story 1</vt:lpstr>
      <vt:lpstr>DATAbase structure </vt:lpstr>
      <vt:lpstr>PowerPoint Presentation</vt:lpstr>
      <vt:lpstr>PowerPoint Presentation</vt:lpstr>
      <vt:lpstr>PowerPoint Presentation</vt:lpstr>
      <vt:lpstr>Click through Demo Design Mockups &amp; Wireframes.drawio - draw.io (diagrams.net) HTML Design Published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Iyanu Lamina</cp:lastModifiedBy>
  <cp:revision>77</cp:revision>
  <cp:lastPrinted>2024-02-06T03:43:21Z</cp:lastPrinted>
  <dcterms:created xsi:type="dcterms:W3CDTF">2024-01-29T05:58:54Z</dcterms:created>
  <dcterms:modified xsi:type="dcterms:W3CDTF">2024-02-23T02:39:09Z</dcterms:modified>
</cp:coreProperties>
</file>