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869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8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15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9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6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9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C450-B3AA-4C4B-A316-DF663DFD6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043" y="167768"/>
            <a:ext cx="8837931" cy="2387600"/>
          </a:xfrm>
        </p:spPr>
        <p:txBody>
          <a:bodyPr>
            <a:normAutofit/>
          </a:bodyPr>
          <a:lstStyle/>
          <a:p>
            <a:pPr algn="ctr"/>
            <a:r>
              <a:rPr lang="en-US" sz="3200" b="0" i="0" dirty="0">
                <a:effectLst/>
                <a:latin typeface="Arial" panose="020B0604020202020204" pitchFamily="34" charset="0"/>
              </a:rPr>
              <a:t>Advanced Topics in Computer Networks Capture &amp; Decode LoRa Signals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endParaRPr lang="el-GR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392C-CFF2-4EF8-A32D-A25A06164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57600"/>
            <a:ext cx="7797593" cy="1600200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err="1">
                <a:latin typeface="Arial" panose="020B0604020202020204" pitchFamily="34" charset="0"/>
              </a:rPr>
              <a:t>I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liadis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</a:rPr>
              <a:t>I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lias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2523</a:t>
            </a:r>
            <a:br>
              <a:rPr lang="en-US" sz="2400" b="0" i="0" cap="none" dirty="0">
                <a:effectLst/>
                <a:latin typeface="Arial" panose="020B0604020202020204" pitchFamily="34" charset="0"/>
              </a:rPr>
            </a:br>
            <a:r>
              <a:rPr lang="en-US" sz="2400" cap="none" dirty="0" err="1">
                <a:latin typeface="Arial" panose="020B0604020202020204" pitchFamily="34" charset="0"/>
              </a:rPr>
              <a:t>L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amprinos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</a:rPr>
              <a:t>I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sidoros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2551</a:t>
            </a:r>
            <a:endParaRPr lang="el-GR" sz="2400" u="sng" cap="none" dirty="0"/>
          </a:p>
        </p:txBody>
      </p:sp>
      <p:pic>
        <p:nvPicPr>
          <p:cNvPr id="6" name="Picture 5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1D60A21D-3441-4F92-8F08-304E2BBB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16" y="2925268"/>
            <a:ext cx="3409962" cy="20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F8845-A09D-468E-B805-D720B9F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EBEBEB"/>
                </a:solidFill>
              </a:rPr>
              <a:t>Dynamic Implementation</a:t>
            </a:r>
            <a:endParaRPr lang="el-GR" sz="2700">
              <a:solidFill>
                <a:srgbClr val="EBEBEB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54482D9-B900-4FFF-9189-BA1E0634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This GRC schema is the one we used to produce the python file that we used to implement the dynamic algorithm of our project.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D15EC0-993E-4956-BCA1-E4C8F880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793165"/>
            <a:ext cx="6495847" cy="38812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907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D1AFF-299C-4892-BD9D-A3C31DD3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Decoding</a:t>
            </a:r>
            <a:endParaRPr lang="el-GR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C44E59-FD84-4CB1-B073-5E122EB0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833489"/>
            <a:ext cx="5449889" cy="571803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75FAE2-BF13-43BD-96BA-BD209FE30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BEBEB"/>
                </a:solidFill>
              </a:rPr>
              <a:t>Listening to port 40868 for 20”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BEBEB"/>
                </a:solidFill>
              </a:rPr>
              <a:t>If no data captured change mode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BEBEB"/>
                </a:solidFill>
              </a:rPr>
              <a:t>Else continue listening </a:t>
            </a:r>
          </a:p>
          <a:p>
            <a:pPr marL="400050">
              <a:buFont typeface="Wingdings" panose="05000000000000000000" pitchFamily="2" charset="2"/>
              <a:buChar char="ü"/>
            </a:pPr>
            <a:endParaRPr lang="en-US" dirty="0">
              <a:solidFill>
                <a:srgbClr val="EBEBEB"/>
              </a:solidFill>
            </a:endParaRPr>
          </a:p>
          <a:p>
            <a:pPr marL="4000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BEBEB"/>
                </a:solidFill>
              </a:rPr>
              <a:t>Get source IP address and port from msg[1]</a:t>
            </a:r>
          </a:p>
          <a:p>
            <a:pPr marL="4000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EBEBEB"/>
                </a:solidFill>
              </a:rPr>
              <a:t>Unhexlify</a:t>
            </a:r>
            <a:r>
              <a:rPr lang="en-US" dirty="0">
                <a:solidFill>
                  <a:srgbClr val="EBEBEB"/>
                </a:solidFill>
              </a:rPr>
              <a:t> data and search for delimiters </a:t>
            </a:r>
          </a:p>
        </p:txBody>
      </p:sp>
    </p:spTree>
    <p:extLst>
      <p:ext uri="{BB962C8B-B14F-4D97-AF65-F5344CB8AC3E}">
        <p14:creationId xmlns:p14="http://schemas.microsoft.com/office/powerpoint/2010/main" val="278008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E53E-9A2A-4419-BFA9-FA6F48A5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pPr algn="ctr"/>
            <a:r>
              <a:rPr lang="en-US" dirty="0"/>
              <a:t>Experiment Results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9089-AA65-42DE-A075-30631D2B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6770"/>
            <a:ext cx="8946541" cy="4841630"/>
          </a:xfrm>
        </p:spPr>
        <p:txBody>
          <a:bodyPr/>
          <a:lstStyle/>
          <a:p>
            <a:r>
              <a:rPr lang="en-US" dirty="0"/>
              <a:t>On modes 8,9,10 BW is set to 500kHz and corrupted packets are frequently observed. For modes 8,9 distance between receiver and transmitter affects the packet correctness.</a:t>
            </a:r>
          </a:p>
          <a:p>
            <a:endParaRPr lang="en-US" dirty="0"/>
          </a:p>
          <a:p>
            <a:r>
              <a:rPr lang="en-US" dirty="0"/>
              <a:t>In mode 6 we seldom observe any transmission.</a:t>
            </a:r>
          </a:p>
          <a:p>
            <a:endParaRPr lang="en-US" dirty="0"/>
          </a:p>
          <a:p>
            <a:r>
              <a:rPr lang="en-US" dirty="0"/>
              <a:t>Modes with BW 250kHz and mode 3 with BW 125kHz are the most reliable for correct transmission.</a:t>
            </a:r>
          </a:p>
          <a:p>
            <a:endParaRPr lang="en-US" dirty="0"/>
          </a:p>
          <a:p>
            <a:r>
              <a:rPr lang="en-US" dirty="0"/>
              <a:t>In mode 1 if the distance between transmitter and receiver is lower than 1.5m no transmission is detected.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3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CE65-7A26-479B-9CB8-A224EEAE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Work/LoRa Transmitter</a:t>
            </a:r>
            <a:endParaRPr lang="el-GR" dirty="0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A15711A-CF60-4461-84FA-8AFBF4FBB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2" y="1853248"/>
            <a:ext cx="9751579" cy="4165875"/>
          </a:xfrm>
        </p:spPr>
      </p:pic>
    </p:spTree>
    <p:extLst>
      <p:ext uri="{BB962C8B-B14F-4D97-AF65-F5344CB8AC3E}">
        <p14:creationId xmlns:p14="http://schemas.microsoft.com/office/powerpoint/2010/main" val="275056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B4E1-8743-49C7-BDED-9C0841D8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787E-4F6A-468C-8CC5-981E2DA4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Any Questions?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24713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42D8-1FCA-444F-9718-E8277212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LoRa characteristics</a:t>
            </a:r>
            <a:endParaRPr lang="el-GR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5B5A7D-8242-4032-ADE1-96A2155A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2004095"/>
            <a:ext cx="5449889" cy="284980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4EEA-7317-476B-8E10-84815B44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LoRa? 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Low-power wide-area network modulation technique</a:t>
            </a:r>
          </a:p>
          <a:p>
            <a:pPr marL="457200" lvl="1" indent="0">
              <a:buNone/>
            </a:pPr>
            <a:endParaRPr lang="en-US">
              <a:solidFill>
                <a:srgbClr val="EBEBEB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It provides long-range communications</a:t>
            </a:r>
          </a:p>
          <a:p>
            <a:endParaRPr lang="en-US">
              <a:solidFill>
                <a:srgbClr val="EBEBEB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Accommodates vast range of IoT applications</a:t>
            </a:r>
            <a:endParaRPr lang="el-GR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98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9193-E3CD-4AE6-B417-CB431033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420624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LoRa frequency bands</a:t>
            </a:r>
            <a:endParaRPr lang="el-GR" sz="3200" dirty="0">
              <a:solidFill>
                <a:srgbClr val="EBEBEB"/>
              </a:solidFill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3831B1-3776-4BC9-87D2-0213B6FC0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43" y="1946787"/>
            <a:ext cx="3634966" cy="4073013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Europe: 433MHz and 868MHz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Australia and North America: 915MHz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Asia: 923 MHz </a:t>
            </a:r>
          </a:p>
        </p:txBody>
      </p:sp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3D7BED-F627-46D5-857B-CCED0FD1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426510"/>
            <a:ext cx="6495847" cy="26145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776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BA94B-F66B-4365-9AF3-9FFE98DB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Identify Transmission Frequency </a:t>
            </a:r>
            <a:endParaRPr lang="el-GR" dirty="0">
              <a:solidFill>
                <a:schemeClr val="bg1"/>
              </a:solidFill>
            </a:endParaRPr>
          </a:p>
        </p:txBody>
      </p:sp>
      <p:sp useBgFill="1">
        <p:nvSpPr>
          <p:cNvPr id="27" name="Freeform: Shape 2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Content Placeholder 12">
            <a:extLst>
              <a:ext uri="{FF2B5EF4-FFF2-40B4-BE49-F238E27FC236}">
                <a16:creationId xmlns:a16="http://schemas.microsoft.com/office/drawing/2014/main" id="{577C8B2F-23C1-4763-829A-38D54B87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device we used in order to implement this project is </a:t>
            </a:r>
            <a:r>
              <a:rPr lang="en-US" dirty="0" err="1"/>
              <a:t>Adalm</a:t>
            </a:r>
            <a:r>
              <a:rPr lang="en-US" dirty="0"/>
              <a:t>-Pluto SDR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Blocks:</a:t>
            </a:r>
          </a:p>
          <a:p>
            <a:r>
              <a:rPr lang="en-US" dirty="0"/>
              <a:t>QT GUI Waterfall Sink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QT GUI Frequency Sink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0251795-4A63-4D6C-BA1E-5F11DF1C3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124387"/>
            <a:ext cx="5451627" cy="25098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226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682015-BF2E-41EF-B6EF-D5D99C1DE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3" y="452718"/>
            <a:ext cx="9961977" cy="484350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530234-317B-462D-B693-2CEB2535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4" y="5780716"/>
            <a:ext cx="7319914" cy="62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3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283B7-8C84-497B-9C95-6DDF2A1E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Demodulating Captured Signals</a:t>
            </a:r>
            <a:endParaRPr lang="el-GR" sz="3200">
              <a:solidFill>
                <a:srgbClr val="EBEBEB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A94075A8-9B63-4814-B234-E99FE3C4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Schema used for real time LoRa signal demodulation 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181E6C0-DFA1-43F8-A837-1D8D7E29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52" y="1447799"/>
            <a:ext cx="6035644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3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19C-6848-42EB-8D17-0FB2FBC9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Modulation Parameters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3DFF-2572-4490-82FE-EFA33043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Rate(CR):</a:t>
            </a:r>
          </a:p>
          <a:p>
            <a:pPr lvl="1"/>
            <a:r>
              <a:rPr lang="en-US" dirty="0"/>
              <a:t>Amount of redundant bits added for error correction(FEC)</a:t>
            </a:r>
          </a:p>
          <a:p>
            <a:r>
              <a:rPr lang="en-US" dirty="0"/>
              <a:t>Bandwidth(BW):</a:t>
            </a:r>
          </a:p>
          <a:p>
            <a:pPr lvl="1"/>
            <a:r>
              <a:rPr lang="en-US" dirty="0"/>
              <a:t>Frequency Width </a:t>
            </a:r>
          </a:p>
          <a:p>
            <a:pPr lvl="1"/>
            <a:r>
              <a:rPr lang="en-US" dirty="0"/>
              <a:t>Higher BW        Higher Data Rate, Lower Sensitivity </a:t>
            </a:r>
          </a:p>
          <a:p>
            <a:r>
              <a:rPr lang="en-US" dirty="0"/>
              <a:t>Spreading Factor(SF): </a:t>
            </a:r>
            <a:endParaRPr lang="el-GR" dirty="0"/>
          </a:p>
          <a:p>
            <a:pPr lvl="1"/>
            <a:r>
              <a:rPr lang="en-US" dirty="0"/>
              <a:t>SF range: 7-12 </a:t>
            </a:r>
          </a:p>
          <a:p>
            <a:pPr lvl="1"/>
            <a:r>
              <a:rPr lang="en-US" dirty="0"/>
              <a:t>Larger  SF        Higher processing Gain , Longer Transmission Rang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3FCD8A-8183-46EF-A614-CE840C43DB13}"/>
              </a:ext>
            </a:extLst>
          </p:cNvPr>
          <p:cNvSpPr/>
          <p:nvPr/>
        </p:nvSpPr>
        <p:spPr>
          <a:xfrm>
            <a:off x="3054706" y="5019099"/>
            <a:ext cx="281354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752FC94-D69B-4CF9-A98F-854EB5A16B14}"/>
              </a:ext>
            </a:extLst>
          </p:cNvPr>
          <p:cNvSpPr/>
          <p:nvPr/>
        </p:nvSpPr>
        <p:spPr>
          <a:xfrm>
            <a:off x="3185331" y="3789799"/>
            <a:ext cx="281354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34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35DD-E82D-41F1-9CFF-5E654DD3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LoRa Transmission Modes (1/2) </a:t>
            </a:r>
            <a:endParaRPr lang="el-GR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1D9F94F-39DF-4DA9-B24D-927176A0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57415"/>
            <a:ext cx="10440066" cy="4994109"/>
          </a:xfrm>
        </p:spPr>
      </p:pic>
    </p:spTree>
    <p:extLst>
      <p:ext uri="{BB962C8B-B14F-4D97-AF65-F5344CB8AC3E}">
        <p14:creationId xmlns:p14="http://schemas.microsoft.com/office/powerpoint/2010/main" val="418739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98A-14F6-4A12-BC3C-31A577F9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LoRa Transmission Modes (2/2) </a:t>
            </a:r>
            <a:endParaRPr lang="el-GR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EBA8ABB-AA10-4A19-BFD8-8428E35F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01" y="1695334"/>
            <a:ext cx="4338409" cy="4196185"/>
          </a:xfrm>
        </p:spPr>
        <p:txBody>
          <a:bodyPr>
            <a:normAutofit/>
          </a:bodyPr>
          <a:lstStyle/>
          <a:p>
            <a:r>
              <a:rPr lang="en-US"/>
              <a:t>We manually changed the SF and BW in order to find the current transmission mode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B57E6D4-6E04-410C-A6FB-ABCFA24FB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5" y="2746308"/>
            <a:ext cx="8546229" cy="40410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266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145</TotalTime>
  <Words>322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Advanced Topics in Computer Networks Capture &amp; Decode LoRa Signals </vt:lpstr>
      <vt:lpstr>LoRa characteristics</vt:lpstr>
      <vt:lpstr>LoRa frequency bands</vt:lpstr>
      <vt:lpstr>Identify Transmission Frequency </vt:lpstr>
      <vt:lpstr>PowerPoint Presentation</vt:lpstr>
      <vt:lpstr>Demodulating Captured Signals</vt:lpstr>
      <vt:lpstr>Modulation Parameters</vt:lpstr>
      <vt:lpstr>LoRa Transmission Modes (1/2) </vt:lpstr>
      <vt:lpstr>LoRa Transmission Modes (2/2) </vt:lpstr>
      <vt:lpstr>Dynamic Implementation</vt:lpstr>
      <vt:lpstr>Decoding</vt:lpstr>
      <vt:lpstr>Experiment Results</vt:lpstr>
      <vt:lpstr>Future Work/LoRa Transmitter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Computer Networks Capture &amp; Decode LoRa Signals </dc:title>
  <dc:creator>ΛΑΜΠΡΙΝΟΣ ΙΣΙΔΩΡΟΣ</dc:creator>
  <cp:lastModifiedBy>ΛΑΜΠΡΙΝΟΣ ΙΣΙΔΩΡΟΣ</cp:lastModifiedBy>
  <cp:revision>2</cp:revision>
  <dcterms:created xsi:type="dcterms:W3CDTF">2022-02-23T17:25:39Z</dcterms:created>
  <dcterms:modified xsi:type="dcterms:W3CDTF">2022-02-23T19:50:57Z</dcterms:modified>
</cp:coreProperties>
</file>