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3A95-AACC-4EA0-8C6F-8626B81A737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B700-1C81-4D22-8018-356CCF69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7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3A95-AACC-4EA0-8C6F-8626B81A737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B700-1C81-4D22-8018-356CCF69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8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3A95-AACC-4EA0-8C6F-8626B81A737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B700-1C81-4D22-8018-356CCF69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3A95-AACC-4EA0-8C6F-8626B81A737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B700-1C81-4D22-8018-356CCF69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9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3A95-AACC-4EA0-8C6F-8626B81A737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B700-1C81-4D22-8018-356CCF69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3A95-AACC-4EA0-8C6F-8626B81A737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B700-1C81-4D22-8018-356CCF69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5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3A95-AACC-4EA0-8C6F-8626B81A737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B700-1C81-4D22-8018-356CCF69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3A95-AACC-4EA0-8C6F-8626B81A737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B700-1C81-4D22-8018-356CCF69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3A95-AACC-4EA0-8C6F-8626B81A737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B700-1C81-4D22-8018-356CCF69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6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3A95-AACC-4EA0-8C6F-8626B81A737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B700-1C81-4D22-8018-356CCF69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6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3A95-AACC-4EA0-8C6F-8626B81A737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B700-1C81-4D22-8018-356CCF69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8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83A95-AACC-4EA0-8C6F-8626B81A737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B700-1C81-4D22-8018-356CCF69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Registration with Authentication  Flow</a:t>
            </a:r>
            <a:endParaRPr lang="en-US" dirty="0"/>
          </a:p>
        </p:txBody>
      </p:sp>
      <p:cxnSp>
        <p:nvCxnSpPr>
          <p:cNvPr id="5" name="Прямая со стрелкой 4"/>
          <p:cNvCxnSpPr>
            <a:endCxn id="17" idx="0"/>
          </p:cNvCxnSpPr>
          <p:nvPr/>
        </p:nvCxnSpPr>
        <p:spPr>
          <a:xfrm flipV="1">
            <a:off x="1676400" y="1219200"/>
            <a:ext cx="296492" cy="4729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342899" y="685800"/>
            <a:ext cx="3200400" cy="6096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Registration (</a:t>
            </a: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ain thread)</a:t>
            </a: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953000" y="1295400"/>
            <a:ext cx="3124200" cy="5410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AuthenticationTokenWaiter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Thread  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</a:rPr>
              <a:t>params</a:t>
            </a:r>
            <a:r>
              <a:rPr lang="en-US" sz="1300" dirty="0" smtClean="0">
                <a:solidFill>
                  <a:schemeClr val="tx1"/>
                </a:solidFill>
              </a:rPr>
              <a:t>: Token, </a:t>
            </a:r>
            <a:r>
              <a:rPr lang="en-US" sz="1300" dirty="0" err="1" smtClean="0">
                <a:solidFill>
                  <a:schemeClr val="tx1"/>
                </a:solidFill>
              </a:rPr>
              <a:t>fileName</a:t>
            </a:r>
            <a:r>
              <a:rPr lang="en-US" sz="1300" dirty="0" smtClean="0">
                <a:solidFill>
                  <a:schemeClr val="tx1"/>
                </a:solidFill>
              </a:rPr>
              <a:t>, </a:t>
            </a:r>
            <a:r>
              <a:rPr lang="en-US" sz="1300" dirty="0" err="1" smtClean="0">
                <a:solidFill>
                  <a:schemeClr val="tx1"/>
                </a:solidFill>
              </a:rPr>
              <a:t>delayTiem</a:t>
            </a:r>
            <a:r>
              <a:rPr lang="en-US" sz="1300" dirty="0" smtClean="0">
                <a:solidFill>
                  <a:schemeClr val="tx1"/>
                </a:solidFill>
              </a:rPr>
              <a:t>)</a:t>
            </a:r>
            <a:endParaRPr lang="en-US" sz="1300" dirty="0">
              <a:solidFill>
                <a:schemeClr val="tx1"/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33399" y="1219200"/>
            <a:ext cx="2878985" cy="38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Check user’s credentials </a:t>
            </a:r>
          </a:p>
          <a:p>
            <a:pPr algn="ctr"/>
            <a:r>
              <a:rPr lang="en-US" sz="1300" i="1" dirty="0" smtClean="0">
                <a:solidFill>
                  <a:schemeClr val="tx2">
                    <a:lumMod val="75000"/>
                  </a:schemeClr>
                </a:solidFill>
              </a:rPr>
              <a:t>(username, password)</a:t>
            </a:r>
            <a:endParaRPr lang="en-US" sz="13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105400" y="2258020"/>
            <a:ext cx="2667000" cy="56614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synchronized(</a:t>
            </a:r>
            <a:r>
              <a:rPr lang="en-US" sz="1500" b="1" dirty="0" err="1" smtClean="0">
                <a:solidFill>
                  <a:schemeClr val="tx1"/>
                </a:solidFill>
              </a:rPr>
              <a:t>obj</a:t>
            </a:r>
            <a:r>
              <a:rPr lang="en-US" sz="1500" dirty="0" smtClean="0"/>
              <a:t>)</a:t>
            </a:r>
            <a:r>
              <a:rPr lang="en-US" sz="1500" dirty="0" smtClean="0">
                <a:solidFill>
                  <a:schemeClr val="bg1"/>
                </a:solidFill>
              </a:rPr>
              <a:t>{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wait(</a:t>
            </a:r>
            <a:r>
              <a:rPr lang="en-US" sz="1500" b="1" dirty="0" err="1" smtClean="0">
                <a:solidFill>
                  <a:schemeClr val="tx1"/>
                </a:solidFill>
              </a:rPr>
              <a:t>obj</a:t>
            </a:r>
            <a:r>
              <a:rPr lang="en-US" sz="1500" b="1" dirty="0" smtClean="0">
                <a:solidFill>
                  <a:schemeClr val="tx1"/>
                </a:solidFill>
              </a:rPr>
              <a:t>)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smtClean="0"/>
              <a:t>- file}</a:t>
            </a:r>
            <a:endParaRPr lang="en-US" sz="15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533400" y="3200400"/>
            <a:ext cx="2133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Create File with Token</a:t>
            </a:r>
            <a:endParaRPr lang="en-US" sz="15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33400" y="1828800"/>
            <a:ext cx="2878984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Take current time_1</a:t>
            </a:r>
            <a:endParaRPr lang="en-US" sz="15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600200" y="2133600"/>
            <a:ext cx="0" cy="248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Скругленный прямоугольник 55"/>
          <p:cNvSpPr/>
          <p:nvPr/>
        </p:nvSpPr>
        <p:spPr>
          <a:xfrm>
            <a:off x="457200" y="3719512"/>
            <a:ext cx="2895600" cy="1119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synchronized(</a:t>
            </a:r>
            <a:r>
              <a:rPr lang="en-US" sz="1500" b="1" dirty="0" err="1" smtClean="0">
                <a:solidFill>
                  <a:schemeClr val="tx1"/>
                </a:solidFill>
              </a:rPr>
              <a:t>obj</a:t>
            </a:r>
            <a:r>
              <a:rPr lang="en-US" sz="1500" dirty="0" smtClean="0"/>
              <a:t>){</a:t>
            </a:r>
          </a:p>
          <a:p>
            <a:pPr marL="342900" indent="-342900">
              <a:buAutoNum type="arabicPeriod"/>
            </a:pPr>
            <a:r>
              <a:rPr lang="en-US" sz="1500" b="1" dirty="0" err="1" smtClean="0">
                <a:solidFill>
                  <a:schemeClr val="tx1"/>
                </a:solidFill>
              </a:rPr>
              <a:t>obj.notify</a:t>
            </a:r>
            <a:r>
              <a:rPr lang="en-US" sz="1500" b="1" dirty="0" smtClean="0">
                <a:solidFill>
                  <a:schemeClr val="tx1"/>
                </a:solidFill>
              </a:rPr>
              <a:t>() </a:t>
            </a:r>
            <a:r>
              <a:rPr lang="en-US" sz="1500" dirty="0" smtClean="0">
                <a:solidFill>
                  <a:schemeClr val="bg1"/>
                </a:solidFill>
              </a:rPr>
              <a:t>-</a:t>
            </a:r>
            <a:r>
              <a:rPr lang="en-US" sz="1500" b="1" dirty="0" smtClean="0">
                <a:solidFill>
                  <a:schemeClr val="tx1"/>
                </a:solidFill>
              </a:rPr>
              <a:t> </a:t>
            </a:r>
            <a:r>
              <a:rPr lang="en-US" sz="1500" dirty="0" smtClean="0"/>
              <a:t>file is ready</a:t>
            </a:r>
          </a:p>
          <a:p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obj.wait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  <a:r>
              <a:rPr lang="en-US" sz="1500" dirty="0" smtClean="0"/>
              <a:t>- Token verified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  <p:cxnSp>
        <p:nvCxnSpPr>
          <p:cNvPr id="72" name="Скругленная соединительная линия 71"/>
          <p:cNvCxnSpPr>
            <a:stCxn id="113" idx="3"/>
          </p:cNvCxnSpPr>
          <p:nvPr/>
        </p:nvCxnSpPr>
        <p:spPr>
          <a:xfrm flipV="1">
            <a:off x="3412384" y="1412084"/>
            <a:ext cx="1769216" cy="127110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1600200" y="1604963"/>
            <a:ext cx="0" cy="22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1600200" y="3505200"/>
            <a:ext cx="0" cy="22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кругленная соединительная линия 82"/>
          <p:cNvCxnSpPr/>
          <p:nvPr/>
        </p:nvCxnSpPr>
        <p:spPr>
          <a:xfrm flipV="1">
            <a:off x="2819400" y="2626520"/>
            <a:ext cx="2198702" cy="1488280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5" name="Скругленный прямоугольник 84"/>
          <p:cNvSpPr/>
          <p:nvPr/>
        </p:nvSpPr>
        <p:spPr>
          <a:xfrm>
            <a:off x="5105400" y="3657600"/>
            <a:ext cx="2667000" cy="1905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Open file,</a:t>
            </a:r>
          </a:p>
          <a:p>
            <a:pPr algn="ctr"/>
            <a:r>
              <a:rPr lang="en-US" sz="1500" dirty="0" smtClean="0"/>
              <a:t>Read Token</a:t>
            </a:r>
          </a:p>
          <a:p>
            <a:pPr algn="ctr"/>
            <a:r>
              <a:rPr lang="en-US" sz="1500" dirty="0" smtClean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sz="1200" dirty="0" smtClean="0">
                <a:solidFill>
                  <a:schemeClr val="bg2">
                    <a:lumMod val="90000"/>
                  </a:schemeClr>
                </a:solidFill>
              </a:rPr>
              <a:t>Compare tokens</a:t>
            </a:r>
            <a:r>
              <a:rPr lang="en-US" sz="1500" dirty="0" smtClean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algn="ctr"/>
            <a:endParaRPr lang="en-US" sz="1500" dirty="0" smtClean="0"/>
          </a:p>
          <a:p>
            <a:r>
              <a:rPr lang="en-US" sz="1500" dirty="0" smtClean="0"/>
              <a:t>synchronized(</a:t>
            </a:r>
            <a:r>
              <a:rPr lang="en-US" sz="1500" b="1" dirty="0" err="1" smtClean="0">
                <a:solidFill>
                  <a:schemeClr val="tx1"/>
                </a:solidFill>
              </a:rPr>
              <a:t>obj</a:t>
            </a:r>
            <a:r>
              <a:rPr lang="en-US" sz="1500" dirty="0" smtClean="0"/>
              <a:t>){</a:t>
            </a:r>
          </a:p>
          <a:p>
            <a:r>
              <a:rPr lang="en-US" sz="1500" b="1" dirty="0" err="1" smtClean="0">
                <a:solidFill>
                  <a:schemeClr val="tx1"/>
                </a:solidFill>
              </a:rPr>
              <a:t>obj.notify</a:t>
            </a:r>
            <a:r>
              <a:rPr lang="en-US" sz="1500" b="1" dirty="0" smtClean="0">
                <a:solidFill>
                  <a:schemeClr val="tx1"/>
                </a:solidFill>
              </a:rPr>
              <a:t>() </a:t>
            </a:r>
            <a:r>
              <a:rPr lang="en-US" sz="1500" dirty="0" smtClean="0">
                <a:solidFill>
                  <a:schemeClr val="bg1"/>
                </a:solidFill>
              </a:rPr>
              <a:t>–</a:t>
            </a:r>
            <a:r>
              <a:rPr lang="en-US" sz="1500" b="1" dirty="0" smtClean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rgbClr val="00CC00"/>
                </a:solidFill>
              </a:rPr>
              <a:t>Token is valid</a:t>
            </a:r>
          </a:p>
          <a:p>
            <a:r>
              <a:rPr lang="en-US" sz="1500" dirty="0" smtClean="0"/>
              <a:t>}</a:t>
            </a:r>
          </a:p>
          <a:p>
            <a:endParaRPr lang="en-US" sz="1500" dirty="0"/>
          </a:p>
        </p:txBody>
      </p:sp>
      <p:sp>
        <p:nvSpPr>
          <p:cNvPr id="90" name="Скругленный прямоугольник 89"/>
          <p:cNvSpPr/>
          <p:nvPr/>
        </p:nvSpPr>
        <p:spPr>
          <a:xfrm>
            <a:off x="5105400" y="3064668"/>
            <a:ext cx="2667000" cy="39528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delay</a:t>
            </a:r>
            <a:endParaRPr lang="en-US" sz="1500" dirty="0"/>
          </a:p>
        </p:txBody>
      </p:sp>
      <p:sp>
        <p:nvSpPr>
          <p:cNvPr id="92" name="Скругленный прямоугольник 91"/>
          <p:cNvSpPr/>
          <p:nvPr/>
        </p:nvSpPr>
        <p:spPr>
          <a:xfrm>
            <a:off x="609599" y="5105400"/>
            <a:ext cx="26670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Wait for Authentication thread to dye</a:t>
            </a:r>
          </a:p>
        </p:txBody>
      </p:sp>
      <p:sp>
        <p:nvSpPr>
          <p:cNvPr id="95" name="Выгнутая вниз стрелка 94"/>
          <p:cNvSpPr/>
          <p:nvPr/>
        </p:nvSpPr>
        <p:spPr>
          <a:xfrm rot="15907171" flipH="1">
            <a:off x="3234313" y="5251946"/>
            <a:ext cx="356144" cy="1558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Выгнутая вверх стрелка 95"/>
          <p:cNvSpPr/>
          <p:nvPr/>
        </p:nvSpPr>
        <p:spPr>
          <a:xfrm rot="16200000">
            <a:off x="354302" y="5188003"/>
            <a:ext cx="205794" cy="1676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533399" y="5715000"/>
            <a:ext cx="274319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1. Check Authentication time</a:t>
            </a:r>
          </a:p>
          <a:p>
            <a:r>
              <a:rPr lang="en-US" sz="1500" dirty="0" smtClean="0"/>
              <a:t>2. Compare tokens</a:t>
            </a:r>
            <a:br>
              <a:rPr lang="en-US" sz="1500" dirty="0" smtClean="0"/>
            </a:br>
            <a:r>
              <a:rPr lang="en-US" sz="1500" smtClean="0"/>
              <a:t>Finish registration</a:t>
            </a:r>
            <a:endParaRPr lang="en-US" sz="1500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>
            <a:off x="1607820" y="48387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>
            <a:off x="1600200" y="5524500"/>
            <a:ext cx="762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кругленная соединительная линия 109"/>
          <p:cNvCxnSpPr/>
          <p:nvPr/>
        </p:nvCxnSpPr>
        <p:spPr>
          <a:xfrm rot="10800000">
            <a:off x="2895600" y="4495800"/>
            <a:ext cx="2362202" cy="22860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Скругленный прямоугольник 112"/>
          <p:cNvSpPr/>
          <p:nvPr/>
        </p:nvSpPr>
        <p:spPr>
          <a:xfrm>
            <a:off x="541020" y="2362200"/>
            <a:ext cx="2871364" cy="641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Start </a:t>
            </a:r>
            <a:r>
              <a:rPr lang="en-US" sz="1500" dirty="0" err="1" smtClean="0"/>
              <a:t>AuthenticationWaiter</a:t>
            </a:r>
            <a:r>
              <a:rPr lang="en-US" sz="1500" dirty="0" smtClean="0"/>
              <a:t> Thread </a:t>
            </a:r>
            <a:r>
              <a:rPr lang="en-US" sz="1300" dirty="0" smtClean="0">
                <a:solidFill>
                  <a:schemeClr val="tx1"/>
                </a:solidFill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</a:rPr>
              <a:t>Tokem</a:t>
            </a:r>
            <a:r>
              <a:rPr lang="en-US" sz="1300" dirty="0" smtClean="0">
                <a:solidFill>
                  <a:schemeClr val="tx1"/>
                </a:solidFill>
              </a:rPr>
              <a:t>, </a:t>
            </a:r>
            <a:r>
              <a:rPr lang="en-US" sz="1300" dirty="0" err="1" smtClean="0">
                <a:solidFill>
                  <a:schemeClr val="tx1"/>
                </a:solidFill>
              </a:rPr>
              <a:t>fileName</a:t>
            </a:r>
            <a:r>
              <a:rPr lang="en-US" sz="1300" dirty="0" smtClean="0">
                <a:solidFill>
                  <a:schemeClr val="tx1"/>
                </a:solidFill>
              </a:rPr>
              <a:t>, </a:t>
            </a:r>
            <a:r>
              <a:rPr lang="en-US" sz="1300" dirty="0" err="1" smtClean="0">
                <a:solidFill>
                  <a:schemeClr val="tx1"/>
                </a:solidFill>
              </a:rPr>
              <a:t>delayTime</a:t>
            </a:r>
            <a:r>
              <a:rPr lang="en-US" sz="1300" dirty="0" smtClean="0">
                <a:solidFill>
                  <a:schemeClr val="tx1"/>
                </a:solidFill>
              </a:rPr>
              <a:t>)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118" name="Прямая со стрелкой 117"/>
          <p:cNvCxnSpPr>
            <a:endCxn id="20" idx="0"/>
          </p:cNvCxnSpPr>
          <p:nvPr/>
        </p:nvCxnSpPr>
        <p:spPr>
          <a:xfrm>
            <a:off x="1600200" y="3004186"/>
            <a:ext cx="0" cy="19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>
            <a:off x="6438900" y="2840831"/>
            <a:ext cx="0" cy="22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/>
          <p:nvPr/>
        </p:nvCxnSpPr>
        <p:spPr>
          <a:xfrm>
            <a:off x="6419850" y="3479007"/>
            <a:ext cx="0" cy="178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1219200"/>
            <a:ext cx="4191001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accent6"/>
                </a:solidFill>
              </a:rPr>
              <a:t>R</a:t>
            </a:r>
            <a:r>
              <a:rPr lang="en-US" b="1" dirty="0" smtClean="0">
                <a:solidFill>
                  <a:schemeClr val="accent6"/>
                </a:solidFill>
              </a:rPr>
              <a:t>egistration.java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/>
              <a:t>public class </a:t>
            </a:r>
            <a:r>
              <a:rPr lang="en-US" b="1" dirty="0" smtClean="0">
                <a:solidFill>
                  <a:schemeClr val="tx1"/>
                </a:solidFill>
              </a:rPr>
              <a:t>Registration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65952" y="3124200"/>
            <a:ext cx="3417903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class </a:t>
            </a:r>
            <a:r>
              <a:rPr lang="en-US" b="1" dirty="0" err="1" smtClean="0">
                <a:solidFill>
                  <a:schemeClr val="tx1"/>
                </a:solidFill>
              </a:rPr>
              <a:t>AuthenticationTokenWaiter</a:t>
            </a:r>
            <a:r>
              <a:rPr lang="en-US" dirty="0" smtClean="0"/>
              <a:t> extends Thread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3401" y="2146917"/>
            <a:ext cx="34290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class 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InputManager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53000" y="1219200"/>
            <a:ext cx="2971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6"/>
                </a:solidFill>
              </a:rPr>
              <a:t>Printer.java</a:t>
            </a:r>
          </a:p>
          <a:p>
            <a:r>
              <a:rPr lang="en-US" dirty="0" smtClean="0"/>
              <a:t>public class </a:t>
            </a:r>
            <a:r>
              <a:rPr lang="en-US" b="1" dirty="0" smtClean="0">
                <a:solidFill>
                  <a:schemeClr val="tx1"/>
                </a:solidFill>
              </a:rPr>
              <a:t>Printer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53000" y="2546967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6"/>
                </a:solidFill>
              </a:rPr>
              <a:t>RegistrationTests.java</a:t>
            </a:r>
          </a:p>
          <a:p>
            <a:r>
              <a:rPr lang="en-US" dirty="0" smtClean="0"/>
              <a:t>public class </a:t>
            </a:r>
            <a:r>
              <a:rPr lang="en-US" b="1" dirty="0" err="1" smtClean="0">
                <a:solidFill>
                  <a:schemeClr val="tx1"/>
                </a:solidFill>
              </a:rPr>
              <a:t>RegistrationTester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b="1" dirty="0" err="1" smtClean="0">
                <a:solidFill>
                  <a:srgbClr val="7030A0"/>
                </a:solidFill>
              </a:rPr>
              <a:t>RegistrationTester</a:t>
            </a:r>
            <a:r>
              <a:rPr lang="en-US" sz="1200" dirty="0" smtClean="0"/>
              <a:t> {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private </a:t>
            </a:r>
            <a:r>
              <a:rPr lang="en-US" sz="1200" dirty="0"/>
              <a:t>static </a:t>
            </a:r>
            <a:r>
              <a:rPr lang="en-US" sz="1200" dirty="0" smtClean="0"/>
              <a:t>Registration </a:t>
            </a:r>
            <a:r>
              <a:rPr lang="en-US" sz="1200" b="1" i="1" dirty="0">
                <a:solidFill>
                  <a:schemeClr val="accent2">
                    <a:lumMod val="75000"/>
                  </a:schemeClr>
                </a:solidFill>
              </a:rPr>
              <a:t>tester</a:t>
            </a:r>
            <a:r>
              <a:rPr lang="en-US" sz="1200" dirty="0"/>
              <a:t>;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@</a:t>
            </a:r>
            <a:r>
              <a:rPr lang="en-US" sz="1200" b="1" dirty="0" err="1" smtClean="0"/>
              <a:t>BeforeClass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public static void </a:t>
            </a:r>
            <a:r>
              <a:rPr lang="en-US" sz="1200" b="1" dirty="0" err="1" smtClean="0"/>
              <a:t>testSetup</a:t>
            </a:r>
            <a:r>
              <a:rPr lang="en-US" sz="1200" dirty="0" smtClean="0"/>
              <a:t>() {</a:t>
            </a:r>
            <a:br>
              <a:rPr lang="en-US" sz="1200" dirty="0" smtClean="0"/>
            </a:br>
            <a:r>
              <a:rPr lang="en-US" sz="1200" dirty="0" smtClean="0"/>
              <a:t>    </a:t>
            </a:r>
            <a:r>
              <a:rPr lang="en-US" sz="1200" b="1" i="1" dirty="0" smtClean="0">
                <a:solidFill>
                  <a:schemeClr val="accent2">
                    <a:lumMod val="75000"/>
                  </a:schemeClr>
                </a:solidFill>
              </a:rPr>
              <a:t>tester</a:t>
            </a:r>
            <a:r>
              <a:rPr lang="en-US" sz="1200" b="1" i="1" dirty="0" smtClean="0"/>
              <a:t> </a:t>
            </a:r>
            <a:r>
              <a:rPr lang="en-US" sz="1200" b="1" dirty="0" smtClean="0"/>
              <a:t>= new Registration();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@</a:t>
            </a:r>
            <a:r>
              <a:rPr lang="en-US" sz="1200" b="1" dirty="0"/>
              <a:t>Test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public void </a:t>
            </a:r>
            <a:r>
              <a:rPr lang="en-US" sz="1200" b="1" dirty="0" err="1"/>
              <a:t>delayViaAuthentication</a:t>
            </a:r>
            <a:r>
              <a:rPr lang="en-US" sz="1200" dirty="0" smtClean="0"/>
              <a:t>() {</a:t>
            </a:r>
            <a:br>
              <a:rPr lang="en-US" sz="1200" dirty="0" smtClean="0"/>
            </a:br>
            <a:r>
              <a:rPr lang="en-US" sz="1200" dirty="0" smtClean="0"/>
              <a:t>    </a:t>
            </a:r>
            <a:r>
              <a:rPr lang="en-US" sz="1200" dirty="0" err="1" smtClean="0"/>
              <a:t>System.</a:t>
            </a:r>
            <a:r>
              <a:rPr lang="en-US" sz="1200" i="1" dirty="0" err="1"/>
              <a:t>out</a:t>
            </a:r>
            <a:r>
              <a:rPr lang="en-US" sz="1200" dirty="0" err="1" smtClean="0"/>
              <a:t>.println</a:t>
            </a:r>
            <a:r>
              <a:rPr lang="en-US" sz="1200" dirty="0" smtClean="0"/>
              <a:t>(</a:t>
            </a:r>
            <a:r>
              <a:rPr lang="en-US" sz="1200" dirty="0"/>
              <a:t>"Test - </a:t>
            </a:r>
            <a:r>
              <a:rPr lang="en-US" sz="1200" dirty="0" err="1"/>
              <a:t>noDelayViaAuthentication</a:t>
            </a:r>
            <a:r>
              <a:rPr lang="en-US" sz="1200" dirty="0"/>
              <a:t> - started"</a:t>
            </a:r>
            <a:r>
              <a:rPr lang="en-US" sz="1200" dirty="0" smtClean="0"/>
              <a:t>)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try </a:t>
            </a:r>
            <a:r>
              <a:rPr lang="en-US" sz="1200" dirty="0" smtClean="0"/>
              <a:t>{</a:t>
            </a:r>
            <a:br>
              <a:rPr lang="en-US" sz="1200" dirty="0" smtClean="0"/>
            </a:br>
            <a:r>
              <a:rPr lang="en-US" sz="1200" b="1" dirty="0" smtClean="0"/>
              <a:t>        </a:t>
            </a:r>
            <a:r>
              <a:rPr lang="en-US" sz="1200" b="1" i="1" dirty="0" err="1">
                <a:solidFill>
                  <a:schemeClr val="accent2">
                    <a:lumMod val="75000"/>
                  </a:schemeClr>
                </a:solidFill>
              </a:rPr>
              <a:t>tester</a:t>
            </a:r>
            <a:r>
              <a:rPr lang="en-US" sz="1200" b="1" dirty="0" err="1" smtClean="0"/>
              <a:t>.first_registration</a:t>
            </a:r>
            <a:r>
              <a:rPr lang="en-US" sz="1200" b="1" dirty="0" smtClean="0"/>
              <a:t>(</a:t>
            </a:r>
            <a:r>
              <a:rPr lang="en-US" sz="1200" b="1" dirty="0"/>
              <a:t>"12er34</a:t>
            </a:r>
            <a:r>
              <a:rPr lang="en-US" sz="1200" b="1" dirty="0" smtClean="0"/>
              <a:t>",  </a:t>
            </a:r>
            <a:r>
              <a:rPr lang="en-US" sz="1200" b="1" dirty="0"/>
              <a:t>"12er34R</a:t>
            </a:r>
            <a:r>
              <a:rPr lang="en-US" sz="1200" b="1" dirty="0" smtClean="0"/>
              <a:t>%",  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                                           2,      </a:t>
            </a:r>
            <a:r>
              <a:rPr lang="en-US" sz="1200" b="1" dirty="0" smtClean="0">
                <a:solidFill>
                  <a:srgbClr val="007A37"/>
                </a:solidFill>
              </a:rPr>
              <a:t>//authentication  time should last not more than 2 secs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                                           10);  </a:t>
            </a:r>
            <a:r>
              <a:rPr lang="en-US" sz="1200" b="1" dirty="0" smtClean="0">
                <a:solidFill>
                  <a:srgbClr val="007A37"/>
                </a:solidFill>
              </a:rPr>
              <a:t>//</a:t>
            </a:r>
            <a:r>
              <a:rPr lang="en-US" sz="1200" b="1" dirty="0" err="1" smtClean="0">
                <a:solidFill>
                  <a:srgbClr val="007A37"/>
                </a:solidFill>
              </a:rPr>
              <a:t>delayTime</a:t>
            </a:r>
            <a:r>
              <a:rPr lang="en-US" sz="1200" b="1" dirty="0" smtClean="0">
                <a:solidFill>
                  <a:srgbClr val="007A37"/>
                </a:solidFill>
              </a:rPr>
              <a:t> (secs)</a:t>
            </a:r>
            <a:r>
              <a:rPr lang="en-US" sz="1200" b="1" dirty="0">
                <a:solidFill>
                  <a:srgbClr val="00B050"/>
                </a:solidFill>
              </a:rPr>
              <a:t/>
            </a:r>
            <a:br>
              <a:rPr lang="en-US" sz="1200" b="1" dirty="0">
                <a:solidFill>
                  <a:srgbClr val="00B050"/>
                </a:solidFill>
              </a:rPr>
            </a:br>
            <a:r>
              <a:rPr lang="en-US" sz="1200" dirty="0"/>
              <a:t>        </a:t>
            </a:r>
            <a:r>
              <a:rPr lang="en-US" sz="1200" dirty="0" err="1" smtClean="0"/>
              <a:t>System.</a:t>
            </a:r>
            <a:r>
              <a:rPr lang="en-US" sz="1200" i="1" dirty="0" err="1"/>
              <a:t>out</a:t>
            </a:r>
            <a:r>
              <a:rPr lang="en-US" sz="1200" dirty="0" err="1" smtClean="0"/>
              <a:t>.println</a:t>
            </a:r>
            <a:r>
              <a:rPr lang="en-US" sz="1200" dirty="0" smtClean="0"/>
              <a:t>(</a:t>
            </a:r>
            <a:r>
              <a:rPr lang="en-US" sz="1200" dirty="0"/>
              <a:t>"Test - </a:t>
            </a:r>
            <a:r>
              <a:rPr lang="en-US" sz="1200" dirty="0" err="1"/>
              <a:t>noDelayViaAuthentication</a:t>
            </a:r>
            <a:r>
              <a:rPr lang="en-US" sz="1200" dirty="0"/>
              <a:t> - Passed</a:t>
            </a:r>
            <a:r>
              <a:rPr lang="en-US" sz="1200" dirty="0" smtClean="0"/>
              <a:t>");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} </a:t>
            </a:r>
            <a:r>
              <a:rPr lang="en-US" sz="1200" dirty="0"/>
              <a:t>catch </a:t>
            </a:r>
            <a:r>
              <a:rPr lang="en-US" sz="1200" dirty="0" smtClean="0"/>
              <a:t>(Exception e) {</a:t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en-US" sz="1200" dirty="0" err="1" smtClean="0"/>
              <a:t>System.</a:t>
            </a:r>
            <a:r>
              <a:rPr lang="en-US" sz="1200" i="1" dirty="0" err="1"/>
              <a:t>out</a:t>
            </a:r>
            <a:r>
              <a:rPr lang="en-US" sz="1200" dirty="0" err="1" smtClean="0"/>
              <a:t>.println</a:t>
            </a:r>
            <a:r>
              <a:rPr lang="en-US" sz="1200" dirty="0" smtClean="0"/>
              <a:t>(</a:t>
            </a:r>
            <a:r>
              <a:rPr lang="en-US" sz="1200" dirty="0"/>
              <a:t>"Test - </a:t>
            </a:r>
            <a:r>
              <a:rPr lang="en-US" sz="1200" dirty="0" err="1"/>
              <a:t>noDelayViaAuthentication</a:t>
            </a:r>
            <a:r>
              <a:rPr lang="en-US" sz="1200" dirty="0"/>
              <a:t> - Failed"</a:t>
            </a:r>
            <a:r>
              <a:rPr lang="en-US" sz="1200" dirty="0" smtClean="0"/>
              <a:t>)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 smtClean="0"/>
              <a:t>e.printStackTrace</a:t>
            </a:r>
            <a:r>
              <a:rPr lang="en-US" sz="1200" dirty="0" smtClean="0"/>
              <a:t>()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smtClean="0"/>
              <a:t>}</a:t>
            </a:r>
            <a:br>
              <a:rPr lang="en-US" sz="1200" dirty="0" smtClean="0"/>
            </a:br>
            <a:r>
              <a:rPr lang="en-US" sz="1200" dirty="0" smtClean="0"/>
              <a:t>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More tests: </a:t>
            </a:r>
            <a:endParaRPr lang="en-US" sz="1200" b="1" dirty="0"/>
          </a:p>
          <a:p>
            <a:pPr marL="0" indent="0">
              <a:buNone/>
            </a:pPr>
            <a:r>
              <a:rPr lang="en-US" sz="1200" dirty="0" smtClean="0"/>
              <a:t>-  </a:t>
            </a:r>
            <a:r>
              <a:rPr lang="en-US" sz="1200" dirty="0" err="1" smtClean="0"/>
              <a:t>noDelayViaAuthentication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-  </a:t>
            </a:r>
            <a:r>
              <a:rPr lang="en-US" sz="1200" dirty="0" err="1" smtClean="0"/>
              <a:t>invalidUsername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-  </a:t>
            </a:r>
            <a:r>
              <a:rPr lang="en-US" sz="1200" dirty="0" err="1" smtClean="0"/>
              <a:t>shortUsername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-  </a:t>
            </a:r>
            <a:r>
              <a:rPr lang="en-US" sz="1200" dirty="0" err="1" smtClean="0"/>
              <a:t>onlyLettersUsernameername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-  </a:t>
            </a:r>
            <a:r>
              <a:rPr lang="en-US" sz="1200" dirty="0" err="1" smtClean="0"/>
              <a:t>specialCharssUsername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b="1" dirty="0" smtClean="0"/>
              <a:t>…..</a:t>
            </a:r>
          </a:p>
          <a:p>
            <a:pPr marL="0" indent="0">
              <a:buNone/>
            </a:pPr>
            <a:r>
              <a:rPr lang="en-US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64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413</TotalTime>
  <Words>136</Words>
  <Application>Microsoft Office PowerPoint</Application>
  <PresentationFormat>Экран (4:3)</PresentationFormat>
  <Paragraphs>104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Registration</vt:lpstr>
      <vt:lpstr>First Registration with Authentication  Flow</vt:lpstr>
      <vt:lpstr>Classes</vt:lpstr>
      <vt:lpstr>Tests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 Class Diagram &amp; Flow </dc:title>
  <dc:creator>imelnik</dc:creator>
  <cp:lastModifiedBy>imelnik</cp:lastModifiedBy>
  <cp:revision>22</cp:revision>
  <dcterms:created xsi:type="dcterms:W3CDTF">2020-09-20T11:40:36Z</dcterms:created>
  <dcterms:modified xsi:type="dcterms:W3CDTF">2020-09-20T18:33:54Z</dcterms:modified>
</cp:coreProperties>
</file>