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30275213" cy="42803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3B8D"/>
    <a:srgbClr val="C303C6"/>
    <a:srgbClr val="0099FF"/>
    <a:srgbClr val="FF00FF"/>
    <a:srgbClr val="FFFE90"/>
    <a:srgbClr val="0098FF"/>
    <a:srgbClr val="407EDB"/>
    <a:srgbClr val="004DB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54"/>
    <p:restoredTop sz="94710"/>
  </p:normalViewPr>
  <p:slideViewPr>
    <p:cSldViewPr snapToGrid="0">
      <p:cViewPr>
        <p:scale>
          <a:sx n="24" d="100"/>
          <a:sy n="24" d="100"/>
        </p:scale>
        <p:origin x="329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647EB03-85E4-C946-8461-BFADBABAAC4F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338388" y="1143000"/>
            <a:ext cx="2181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CCB3CB-2F99-2A4C-82D4-BDD6AB19FA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8982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1pPr>
    <a:lvl2pPr marL="175386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2pPr>
    <a:lvl3pPr marL="350773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3pPr>
    <a:lvl4pPr marL="526159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4pPr>
    <a:lvl5pPr marL="701546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5pPr>
    <a:lvl6pPr marL="8769325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6pPr>
    <a:lvl7pPr marL="10523190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7pPr>
    <a:lvl8pPr marL="12277054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8pPr>
    <a:lvl9pPr marL="14030919" algn="l" defTabSz="3507730" rtl="0" eaLnBrk="1" latinLnBrk="0" hangingPunct="1">
      <a:defRPr sz="4603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2CCB3CB-2F99-2A4C-82D4-BDD6AB19FAB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0902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0641" y="7005156"/>
            <a:ext cx="25733931" cy="14902051"/>
          </a:xfrm>
        </p:spPr>
        <p:txBody>
          <a:bodyPr anchor="b"/>
          <a:lstStyle>
            <a:lvl1pPr algn="ctr"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84402" y="22481887"/>
            <a:ext cx="22706410" cy="10334331"/>
          </a:xfrm>
        </p:spPr>
        <p:txBody>
          <a:bodyPr/>
          <a:lstStyle>
            <a:lvl1pPr marL="0" indent="0" algn="ctr">
              <a:buNone/>
              <a:defRPr sz="7946"/>
            </a:lvl1pPr>
            <a:lvl2pPr marL="1513743" indent="0" algn="ctr">
              <a:buNone/>
              <a:defRPr sz="6622"/>
            </a:lvl2pPr>
            <a:lvl3pPr marL="3027487" indent="0" algn="ctr">
              <a:buNone/>
              <a:defRPr sz="5960"/>
            </a:lvl3pPr>
            <a:lvl4pPr marL="4541230" indent="0" algn="ctr">
              <a:buNone/>
              <a:defRPr sz="5297"/>
            </a:lvl4pPr>
            <a:lvl5pPr marL="6054974" indent="0" algn="ctr">
              <a:buNone/>
              <a:defRPr sz="5297"/>
            </a:lvl5pPr>
            <a:lvl6pPr marL="7568717" indent="0" algn="ctr">
              <a:buNone/>
              <a:defRPr sz="5297"/>
            </a:lvl6pPr>
            <a:lvl7pPr marL="9082461" indent="0" algn="ctr">
              <a:buNone/>
              <a:defRPr sz="5297"/>
            </a:lvl7pPr>
            <a:lvl8pPr marL="10596204" indent="0" algn="ctr">
              <a:buNone/>
              <a:defRPr sz="5297"/>
            </a:lvl8pPr>
            <a:lvl9pPr marL="12109948" indent="0" algn="ctr">
              <a:buNone/>
              <a:defRPr sz="5297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7533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84236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665701" y="2278904"/>
            <a:ext cx="6528093" cy="3627421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81423" y="2278904"/>
            <a:ext cx="19205838" cy="3627421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4125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055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65654" y="10671229"/>
            <a:ext cx="26112371" cy="17805173"/>
          </a:xfrm>
        </p:spPr>
        <p:txBody>
          <a:bodyPr anchor="b"/>
          <a:lstStyle>
            <a:lvl1pPr>
              <a:defRPr sz="1986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65654" y="28644846"/>
            <a:ext cx="26112371" cy="9363320"/>
          </a:xfrm>
        </p:spPr>
        <p:txBody>
          <a:bodyPr/>
          <a:lstStyle>
            <a:lvl1pPr marL="0" indent="0">
              <a:buNone/>
              <a:defRPr sz="7946">
                <a:solidFill>
                  <a:schemeClr val="tx1">
                    <a:tint val="82000"/>
                  </a:schemeClr>
                </a:solidFill>
              </a:defRPr>
            </a:lvl1pPr>
            <a:lvl2pPr marL="1513743" indent="0">
              <a:buNone/>
              <a:defRPr sz="6622">
                <a:solidFill>
                  <a:schemeClr val="tx1">
                    <a:tint val="82000"/>
                  </a:schemeClr>
                </a:solidFill>
              </a:defRPr>
            </a:lvl2pPr>
            <a:lvl3pPr marL="3027487" indent="0">
              <a:buNone/>
              <a:defRPr sz="5960">
                <a:solidFill>
                  <a:schemeClr val="tx1">
                    <a:tint val="82000"/>
                  </a:schemeClr>
                </a:solidFill>
              </a:defRPr>
            </a:lvl3pPr>
            <a:lvl4pPr marL="4541230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4pPr>
            <a:lvl5pPr marL="605497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5pPr>
            <a:lvl6pPr marL="7568717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6pPr>
            <a:lvl7pPr marL="9082461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7pPr>
            <a:lvl8pPr marL="10596204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8pPr>
            <a:lvl9pPr marL="12109948" indent="0">
              <a:buNone/>
              <a:defRPr sz="5297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3894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81421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26826" y="11394520"/>
            <a:ext cx="12866966" cy="271585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694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278913"/>
            <a:ext cx="26112371" cy="82734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5368" y="10492870"/>
            <a:ext cx="12807832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85368" y="15635264"/>
            <a:ext cx="12807832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326828" y="10492870"/>
            <a:ext cx="12870909" cy="5142393"/>
          </a:xfrm>
        </p:spPr>
        <p:txBody>
          <a:bodyPr anchor="b"/>
          <a:lstStyle>
            <a:lvl1pPr marL="0" indent="0">
              <a:buNone/>
              <a:defRPr sz="7946" b="1"/>
            </a:lvl1pPr>
            <a:lvl2pPr marL="1513743" indent="0">
              <a:buNone/>
              <a:defRPr sz="6622" b="1"/>
            </a:lvl2pPr>
            <a:lvl3pPr marL="3027487" indent="0">
              <a:buNone/>
              <a:defRPr sz="5960" b="1"/>
            </a:lvl3pPr>
            <a:lvl4pPr marL="4541230" indent="0">
              <a:buNone/>
              <a:defRPr sz="5297" b="1"/>
            </a:lvl4pPr>
            <a:lvl5pPr marL="6054974" indent="0">
              <a:buNone/>
              <a:defRPr sz="5297" b="1"/>
            </a:lvl5pPr>
            <a:lvl6pPr marL="7568717" indent="0">
              <a:buNone/>
              <a:defRPr sz="5297" b="1"/>
            </a:lvl6pPr>
            <a:lvl7pPr marL="9082461" indent="0">
              <a:buNone/>
              <a:defRPr sz="5297" b="1"/>
            </a:lvl7pPr>
            <a:lvl8pPr marL="10596204" indent="0">
              <a:buNone/>
              <a:defRPr sz="5297" b="1"/>
            </a:lvl8pPr>
            <a:lvl9pPr marL="12109948" indent="0">
              <a:buNone/>
              <a:defRPr sz="5297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326828" y="15635264"/>
            <a:ext cx="12870909" cy="2299711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91706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8890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653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70909" y="6162959"/>
            <a:ext cx="15326827" cy="30418415"/>
          </a:xfrm>
        </p:spPr>
        <p:txBody>
          <a:bodyPr/>
          <a:lstStyle>
            <a:lvl1pPr>
              <a:defRPr sz="10595"/>
            </a:lvl1pPr>
            <a:lvl2pPr>
              <a:defRPr sz="9271"/>
            </a:lvl2pPr>
            <a:lvl3pPr>
              <a:defRPr sz="7946"/>
            </a:lvl3pPr>
            <a:lvl4pPr>
              <a:defRPr sz="6622"/>
            </a:lvl4pPr>
            <a:lvl5pPr>
              <a:defRPr sz="6622"/>
            </a:lvl5pPr>
            <a:lvl6pPr>
              <a:defRPr sz="6622"/>
            </a:lvl6pPr>
            <a:lvl7pPr>
              <a:defRPr sz="6622"/>
            </a:lvl7pPr>
            <a:lvl8pPr>
              <a:defRPr sz="6622"/>
            </a:lvl8pPr>
            <a:lvl9pPr>
              <a:defRPr sz="6622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97190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85364" y="2853584"/>
            <a:ext cx="9764544" cy="9987545"/>
          </a:xfrm>
        </p:spPr>
        <p:txBody>
          <a:bodyPr anchor="b"/>
          <a:lstStyle>
            <a:lvl1pPr>
              <a:defRPr sz="1059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70909" y="6162959"/>
            <a:ext cx="15326827" cy="30418415"/>
          </a:xfrm>
        </p:spPr>
        <p:txBody>
          <a:bodyPr anchor="t"/>
          <a:lstStyle>
            <a:lvl1pPr marL="0" indent="0">
              <a:buNone/>
              <a:defRPr sz="10595"/>
            </a:lvl1pPr>
            <a:lvl2pPr marL="1513743" indent="0">
              <a:buNone/>
              <a:defRPr sz="9271"/>
            </a:lvl2pPr>
            <a:lvl3pPr marL="3027487" indent="0">
              <a:buNone/>
              <a:defRPr sz="7946"/>
            </a:lvl3pPr>
            <a:lvl4pPr marL="4541230" indent="0">
              <a:buNone/>
              <a:defRPr sz="6622"/>
            </a:lvl4pPr>
            <a:lvl5pPr marL="6054974" indent="0">
              <a:buNone/>
              <a:defRPr sz="6622"/>
            </a:lvl5pPr>
            <a:lvl6pPr marL="7568717" indent="0">
              <a:buNone/>
              <a:defRPr sz="6622"/>
            </a:lvl6pPr>
            <a:lvl7pPr marL="9082461" indent="0">
              <a:buNone/>
              <a:defRPr sz="6622"/>
            </a:lvl7pPr>
            <a:lvl8pPr marL="10596204" indent="0">
              <a:buNone/>
              <a:defRPr sz="6622"/>
            </a:lvl8pPr>
            <a:lvl9pPr marL="12109948" indent="0">
              <a:buNone/>
              <a:defRPr sz="6622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85364" y="12841129"/>
            <a:ext cx="9764544" cy="23789780"/>
          </a:xfrm>
        </p:spPr>
        <p:txBody>
          <a:bodyPr/>
          <a:lstStyle>
            <a:lvl1pPr marL="0" indent="0">
              <a:buNone/>
              <a:defRPr sz="5297"/>
            </a:lvl1pPr>
            <a:lvl2pPr marL="1513743" indent="0">
              <a:buNone/>
              <a:defRPr sz="4635"/>
            </a:lvl2pPr>
            <a:lvl3pPr marL="3027487" indent="0">
              <a:buNone/>
              <a:defRPr sz="3973"/>
            </a:lvl3pPr>
            <a:lvl4pPr marL="4541230" indent="0">
              <a:buNone/>
              <a:defRPr sz="3311"/>
            </a:lvl4pPr>
            <a:lvl5pPr marL="6054974" indent="0">
              <a:buNone/>
              <a:defRPr sz="3311"/>
            </a:lvl5pPr>
            <a:lvl6pPr marL="7568717" indent="0">
              <a:buNone/>
              <a:defRPr sz="3311"/>
            </a:lvl6pPr>
            <a:lvl7pPr marL="9082461" indent="0">
              <a:buNone/>
              <a:defRPr sz="3311"/>
            </a:lvl7pPr>
            <a:lvl8pPr marL="10596204" indent="0">
              <a:buNone/>
              <a:defRPr sz="3311"/>
            </a:lvl8pPr>
            <a:lvl9pPr marL="12109948" indent="0">
              <a:buNone/>
              <a:defRPr sz="331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46501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81421" y="2278913"/>
            <a:ext cx="26112371" cy="82734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81421" y="11394520"/>
            <a:ext cx="26112371" cy="27158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81421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D5B7EB-D2FF-BB4F-AFC0-DC53E17E9B21}" type="datetimeFigureOut">
              <a:rPr lang="en-US" smtClean="0"/>
              <a:t>8/10/25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028665" y="39672756"/>
            <a:ext cx="10217884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81869" y="39672756"/>
            <a:ext cx="6811923" cy="227890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3973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019EF1A-4C1C-4146-AF5F-FAB3F9FE66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104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3027487" rtl="0" eaLnBrk="1" latinLnBrk="0" hangingPunct="1">
        <a:lnSpc>
          <a:spcPct val="90000"/>
        </a:lnSpc>
        <a:spcBef>
          <a:spcPct val="0"/>
        </a:spcBef>
        <a:buNone/>
        <a:defRPr sz="14568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756872" indent="-756872" algn="l" defTabSz="3027487" rtl="0" eaLnBrk="1" latinLnBrk="0" hangingPunct="1">
        <a:lnSpc>
          <a:spcPct val="90000"/>
        </a:lnSpc>
        <a:spcBef>
          <a:spcPts val="3311"/>
        </a:spcBef>
        <a:buFont typeface="Arial" panose="020B0604020202020204" pitchFamily="34" charset="0"/>
        <a:buChar char="•"/>
        <a:defRPr sz="9271" kern="1200">
          <a:solidFill>
            <a:schemeClr val="tx1"/>
          </a:solidFill>
          <a:latin typeface="+mn-lt"/>
          <a:ea typeface="+mn-ea"/>
          <a:cs typeface="+mn-cs"/>
        </a:defRPr>
      </a:lvl1pPr>
      <a:lvl2pPr marL="2270615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7946" kern="1200">
          <a:solidFill>
            <a:schemeClr val="tx1"/>
          </a:solidFill>
          <a:latin typeface="+mn-lt"/>
          <a:ea typeface="+mn-ea"/>
          <a:cs typeface="+mn-cs"/>
        </a:defRPr>
      </a:lvl2pPr>
      <a:lvl3pPr marL="378435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6622" kern="1200">
          <a:solidFill>
            <a:schemeClr val="tx1"/>
          </a:solidFill>
          <a:latin typeface="+mn-lt"/>
          <a:ea typeface="+mn-ea"/>
          <a:cs typeface="+mn-cs"/>
        </a:defRPr>
      </a:lvl3pPr>
      <a:lvl4pPr marL="5298102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81184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8325589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839333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1353076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866820" indent="-756872" algn="l" defTabSz="3027487" rtl="0" eaLnBrk="1" latinLnBrk="0" hangingPunct="1">
        <a:lnSpc>
          <a:spcPct val="90000"/>
        </a:lnSpc>
        <a:spcBef>
          <a:spcPts val="1655"/>
        </a:spcBef>
        <a:buFont typeface="Arial" panose="020B0604020202020204" pitchFamily="34" charset="0"/>
        <a:buChar char="•"/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1pPr>
      <a:lvl2pPr marL="1513743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2pPr>
      <a:lvl3pPr marL="302748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3pPr>
      <a:lvl4pPr marL="4541230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4pPr>
      <a:lvl5pPr marL="605497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5pPr>
      <a:lvl6pPr marL="7568717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6pPr>
      <a:lvl7pPr marL="9082461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7pPr>
      <a:lvl8pPr marL="10596204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8pPr>
      <a:lvl9pPr marL="12109948" algn="l" defTabSz="3027487" rtl="0" eaLnBrk="1" latinLnBrk="0" hangingPunct="1">
        <a:defRPr sz="596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10" Type="http://schemas.openxmlformats.org/officeDocument/2006/relationships/image" Target="../media/image8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7D295F3-031D-482E-91DC-378DEEAB907F}"/>
              </a:ext>
            </a:extLst>
          </p:cNvPr>
          <p:cNvSpPr/>
          <p:nvPr/>
        </p:nvSpPr>
        <p:spPr>
          <a:xfrm>
            <a:off x="14982353" y="9933177"/>
            <a:ext cx="14966557" cy="2531537"/>
          </a:xfrm>
          <a:prstGeom prst="roundRect">
            <a:avLst/>
          </a:prstGeom>
          <a:solidFill>
            <a:srgbClr val="003B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highlight>
                <a:srgbClr val="003B8D"/>
              </a:highlight>
              <a:latin typeface="Twentieth Century"/>
            </a:endParaRP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86FD999A-5DDB-B7F1-3D95-B46807C79974}"/>
              </a:ext>
            </a:extLst>
          </p:cNvPr>
          <p:cNvSpPr/>
          <p:nvPr/>
        </p:nvSpPr>
        <p:spPr>
          <a:xfrm>
            <a:off x="15268614" y="7133649"/>
            <a:ext cx="14389048" cy="2563857"/>
          </a:xfrm>
          <a:prstGeom prst="roundRect">
            <a:avLst/>
          </a:prstGeom>
          <a:solidFill>
            <a:srgbClr val="003B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highlight>
                <a:srgbClr val="003B8D"/>
              </a:highlight>
              <a:latin typeface="Twentieth Century"/>
            </a:endParaRP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81BA5CA1-30AD-01E8-B496-7B84226D3D91}"/>
              </a:ext>
            </a:extLst>
          </p:cNvPr>
          <p:cNvSpPr/>
          <p:nvPr/>
        </p:nvSpPr>
        <p:spPr>
          <a:xfrm flipV="1">
            <a:off x="300182" y="11272633"/>
            <a:ext cx="13959700" cy="1335807"/>
          </a:xfrm>
          <a:prstGeom prst="roundRect">
            <a:avLst/>
          </a:prstGeom>
          <a:solidFill>
            <a:srgbClr val="003B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25A2A095-BD09-DAE1-ED79-F5BF32C6D04C}"/>
              </a:ext>
            </a:extLst>
          </p:cNvPr>
          <p:cNvSpPr/>
          <p:nvPr/>
        </p:nvSpPr>
        <p:spPr>
          <a:xfrm>
            <a:off x="216569" y="34734584"/>
            <a:ext cx="9110312" cy="7777984"/>
          </a:xfrm>
          <a:prstGeom prst="roundRect">
            <a:avLst/>
          </a:prstGeom>
          <a:solidFill>
            <a:srgbClr val="003B8D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highlight>
                <a:srgbClr val="003B8D"/>
              </a:highlight>
              <a:latin typeface="Twentieth Century"/>
            </a:endParaRPr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F1F9287C-52EB-9706-C1C3-877CAB3C232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108" t="9098" r="6743" b="8328"/>
          <a:stretch/>
        </p:blipFill>
        <p:spPr bwMode="auto">
          <a:xfrm>
            <a:off x="216568" y="3044685"/>
            <a:ext cx="5390148" cy="1842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2" name="Picture 28">
            <a:extLst>
              <a:ext uri="{FF2B5EF4-FFF2-40B4-BE49-F238E27FC236}">
                <a16:creationId xmlns:a16="http://schemas.microsoft.com/office/drawing/2014/main" id="{129CACE9-D9CC-EF0F-C8C7-F412458049A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86"/>
          <a:stretch/>
        </p:blipFill>
        <p:spPr bwMode="auto">
          <a:xfrm>
            <a:off x="9322352" y="37659202"/>
            <a:ext cx="11857700" cy="5046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712DEE5-7096-8A83-F1A5-82A7CDDFA684}"/>
              </a:ext>
            </a:extLst>
          </p:cNvPr>
          <p:cNvSpPr txBox="1"/>
          <p:nvPr/>
        </p:nvSpPr>
        <p:spPr>
          <a:xfrm>
            <a:off x="0" y="27931"/>
            <a:ext cx="30275213" cy="3098721"/>
          </a:xfrm>
          <a:prstGeom prst="roundRect">
            <a:avLst/>
          </a:prstGeom>
          <a:solidFill>
            <a:srgbClr val="003B8D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800" b="1" dirty="0">
                <a:solidFill>
                  <a:schemeClr val="bg1"/>
                </a:solidFill>
              </a:rPr>
              <a:t>Synthesizing Composite Hierarchical Structure from Symbolic Music Corpora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AD2A94-BB1E-91A1-79E1-14E6A659EA81}"/>
              </a:ext>
            </a:extLst>
          </p:cNvPr>
          <p:cNvSpPr txBox="1"/>
          <p:nvPr/>
        </p:nvSpPr>
        <p:spPr>
          <a:xfrm>
            <a:off x="5823284" y="3128235"/>
            <a:ext cx="20473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dirty="0"/>
              <a:t>Ilana Shapiro</a:t>
            </a:r>
            <a:r>
              <a:rPr lang="en-US" sz="4400" baseline="30000" dirty="0"/>
              <a:t> 1</a:t>
            </a:r>
            <a:r>
              <a:rPr lang="en-US" sz="4400" dirty="0"/>
              <a:t>,</a:t>
            </a:r>
            <a:r>
              <a:rPr lang="en-US" sz="4400" baseline="30000" dirty="0"/>
              <a:t> </a:t>
            </a:r>
            <a:r>
              <a:rPr lang="en-US" sz="4400" dirty="0"/>
              <a:t> </a:t>
            </a:r>
            <a:r>
              <a:rPr lang="en-US" sz="4400" dirty="0" err="1"/>
              <a:t>Ruanqianqian</a:t>
            </a:r>
            <a:r>
              <a:rPr lang="en-US" sz="4400" dirty="0"/>
              <a:t> Huang</a:t>
            </a:r>
            <a:r>
              <a:rPr lang="en-US" sz="4400" baseline="30000" dirty="0"/>
              <a:t> 1</a:t>
            </a:r>
            <a:r>
              <a:rPr lang="en-US" sz="4400" dirty="0"/>
              <a:t>, Zachary Novack</a:t>
            </a:r>
            <a:r>
              <a:rPr lang="en-US" sz="4400" baseline="30000" dirty="0"/>
              <a:t> 1</a:t>
            </a:r>
            <a:r>
              <a:rPr lang="en-US" sz="4400" dirty="0"/>
              <a:t>, Cheng-</a:t>
            </a:r>
            <a:r>
              <a:rPr lang="en-US" sz="4400" dirty="0" err="1"/>
              <a:t>i</a:t>
            </a:r>
            <a:r>
              <a:rPr lang="en-US" sz="4400" dirty="0"/>
              <a:t> Wang</a:t>
            </a:r>
            <a:r>
              <a:rPr lang="en-US" sz="4400" baseline="30000" dirty="0"/>
              <a:t> 2</a:t>
            </a:r>
            <a:r>
              <a:rPr lang="en-US" sz="4400" dirty="0"/>
              <a:t>, Hao-Wen Dong</a:t>
            </a:r>
            <a:r>
              <a:rPr lang="en-US" sz="4400" baseline="30000" dirty="0"/>
              <a:t> 1</a:t>
            </a:r>
            <a:r>
              <a:rPr lang="en-US" sz="4400" dirty="0"/>
              <a:t>, Taylor Berg-Kirkpatrick</a:t>
            </a:r>
            <a:r>
              <a:rPr lang="en-US" sz="4400" baseline="30000" dirty="0"/>
              <a:t> 1</a:t>
            </a:r>
            <a:r>
              <a:rPr lang="en-US" sz="4400" dirty="0"/>
              <a:t>, </a:t>
            </a:r>
            <a:r>
              <a:rPr lang="en-US" sz="4400" dirty="0" err="1"/>
              <a:t>Shlomo</a:t>
            </a:r>
            <a:r>
              <a:rPr lang="en-US" sz="4400" dirty="0"/>
              <a:t> </a:t>
            </a:r>
            <a:r>
              <a:rPr lang="en-US" sz="4400" dirty="0" err="1"/>
              <a:t>Dubnov</a:t>
            </a:r>
            <a:r>
              <a:rPr lang="en-US" sz="4400" baseline="30000" dirty="0"/>
              <a:t> 1</a:t>
            </a:r>
            <a:r>
              <a:rPr lang="en-US" sz="4400" dirty="0"/>
              <a:t>, Sorin Lerner</a:t>
            </a:r>
            <a:r>
              <a:rPr lang="en-US" sz="4400" baseline="30000" dirty="0"/>
              <a:t> 1</a:t>
            </a:r>
            <a:endParaRPr lang="en-US" sz="4400" dirty="0"/>
          </a:p>
        </p:txBody>
      </p:sp>
      <p:pic>
        <p:nvPicPr>
          <p:cNvPr id="1036" name="Picture 12" descr="AI stem-separation startup Audioshake launches its first SDK ...">
            <a:extLst>
              <a:ext uri="{FF2B5EF4-FFF2-40B4-BE49-F238E27FC236}">
                <a16:creationId xmlns:a16="http://schemas.microsoft.com/office/drawing/2014/main" id="{03E5E08B-4F9E-2D82-4475-05AFE96B13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720" t="33450" r="8950" b="37207"/>
          <a:stretch/>
        </p:blipFill>
        <p:spPr bwMode="auto">
          <a:xfrm>
            <a:off x="489549" y="4888190"/>
            <a:ext cx="3908864" cy="1044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95F6092-8B30-23D4-8680-5CA9D32ADEE8}"/>
              </a:ext>
            </a:extLst>
          </p:cNvPr>
          <p:cNvSpPr txBox="1"/>
          <p:nvPr/>
        </p:nvSpPr>
        <p:spPr>
          <a:xfrm>
            <a:off x="5823284" y="4557385"/>
            <a:ext cx="2047367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aseline="30000" dirty="0"/>
              <a:t>1 </a:t>
            </a:r>
            <a:r>
              <a:rPr lang="en-US" sz="4400" dirty="0"/>
              <a:t>UC San Diego, Department of Computer Science and Engineering, La Jolla, CA, USA</a:t>
            </a:r>
          </a:p>
          <a:p>
            <a:pPr algn="ctr"/>
            <a:r>
              <a:rPr lang="en-US" sz="4400" baseline="30000" dirty="0"/>
              <a:t>2</a:t>
            </a:r>
            <a:r>
              <a:rPr lang="en-US" sz="4400" dirty="0"/>
              <a:t>AudioShake, San Francisco, CA, USA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92A0C0A0-1F58-6E46-21B3-B2059604C3B5}"/>
              </a:ext>
            </a:extLst>
          </p:cNvPr>
          <p:cNvSpPr/>
          <p:nvPr/>
        </p:nvSpPr>
        <p:spPr>
          <a:xfrm>
            <a:off x="-18539" y="5940826"/>
            <a:ext cx="14639598" cy="689685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0" i="0" u="none" strike="noStrike" dirty="0">
              <a:solidFill>
                <a:srgbClr val="1CADE4"/>
              </a:solidFill>
              <a:effectLst/>
              <a:highlight>
                <a:srgbClr val="FFFE90"/>
              </a:highlight>
              <a:latin typeface="Twentieth Century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6BC834-8E2C-E026-8D5C-1B9A33BB788E}"/>
              </a:ext>
            </a:extLst>
          </p:cNvPr>
          <p:cNvSpPr txBox="1"/>
          <p:nvPr/>
        </p:nvSpPr>
        <p:spPr>
          <a:xfrm>
            <a:off x="14723451" y="5932211"/>
            <a:ext cx="1555176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Contributions</a:t>
            </a:r>
            <a:r>
              <a:rPr lang="en-US" sz="3600" b="1" i="0" u="none" strike="noStrike" dirty="0">
                <a:solidFill>
                  <a:srgbClr val="003B8D"/>
                </a:solidFill>
                <a:effectLst/>
                <a:highlight>
                  <a:srgbClr val="003B8D"/>
                </a:highlight>
              </a:rPr>
              <a:t>.</a:t>
            </a:r>
            <a:r>
              <a:rPr lang="en-US" sz="36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</a:t>
            </a:r>
            <a:endParaRPr lang="en-US" sz="6000" b="1" i="0" u="none" strike="noStrike" dirty="0">
              <a:solidFill>
                <a:schemeClr val="bg1"/>
              </a:solidFill>
              <a:effectLst/>
              <a:highlight>
                <a:srgbClr val="003B8D"/>
              </a:highlight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C93A0AB-90D2-54AE-D76F-CA36FD191F95}"/>
              </a:ext>
            </a:extLst>
          </p:cNvPr>
          <p:cNvSpPr txBox="1"/>
          <p:nvPr/>
        </p:nvSpPr>
        <p:spPr>
          <a:xfrm>
            <a:off x="-37221" y="5915488"/>
            <a:ext cx="1466762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Motivation</a:t>
            </a:r>
            <a:r>
              <a:rPr lang="en-US" sz="3600" b="1" i="0" u="none" strike="noStrike" dirty="0">
                <a:solidFill>
                  <a:srgbClr val="003B8D"/>
                </a:solidFill>
                <a:effectLst/>
                <a:highlight>
                  <a:srgbClr val="003B8D"/>
                </a:highlight>
              </a:rPr>
              <a:t>.</a:t>
            </a:r>
            <a:r>
              <a:rPr lang="en-US" sz="36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</a:t>
            </a:r>
            <a:endParaRPr lang="en-US" sz="6000" b="1" i="0" u="none" strike="noStrike" dirty="0">
              <a:solidFill>
                <a:schemeClr val="bg1"/>
              </a:solidFill>
              <a:effectLst/>
              <a:highlight>
                <a:srgbClr val="003B8D"/>
              </a:highlight>
            </a:endParaRP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F607BB46-6CCF-EEFB-BC6C-1F034029126E}"/>
              </a:ext>
            </a:extLst>
          </p:cNvPr>
          <p:cNvSpPr/>
          <p:nvPr/>
        </p:nvSpPr>
        <p:spPr>
          <a:xfrm>
            <a:off x="143" y="12868119"/>
            <a:ext cx="14639598" cy="577340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532F0C0-89CB-9F58-C96A-0169D9318863}"/>
              </a:ext>
            </a:extLst>
          </p:cNvPr>
          <p:cNvSpPr txBox="1"/>
          <p:nvPr/>
        </p:nvSpPr>
        <p:spPr>
          <a:xfrm>
            <a:off x="42573" y="12868119"/>
            <a:ext cx="1463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Overview of Method</a:t>
            </a:r>
            <a:r>
              <a:rPr lang="en-US" sz="3600" b="1" i="0" u="none" strike="noStrike" dirty="0">
                <a:solidFill>
                  <a:srgbClr val="003B8D"/>
                </a:solidFill>
                <a:effectLst/>
                <a:highlight>
                  <a:srgbClr val="003B8D"/>
                </a:highlight>
              </a:rPr>
              <a:t>.</a:t>
            </a:r>
            <a:r>
              <a:rPr lang="en-US" sz="36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</a:t>
            </a:r>
            <a:endParaRPr lang="en-US" sz="6000" b="1" i="0" u="none" strike="noStrike" dirty="0">
              <a:solidFill>
                <a:schemeClr val="bg1"/>
              </a:solidFill>
              <a:effectLst/>
              <a:highlight>
                <a:srgbClr val="003B8D"/>
              </a:highlight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2805F5F-0462-2AD5-7293-5D18D834145F}"/>
              </a:ext>
            </a:extLst>
          </p:cNvPr>
          <p:cNvSpPr txBox="1"/>
          <p:nvPr/>
        </p:nvSpPr>
        <p:spPr>
          <a:xfrm>
            <a:off x="216568" y="13909399"/>
            <a:ext cx="14404491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b="1" i="0" u="none" strike="noStrike" dirty="0">
                <a:solidFill>
                  <a:schemeClr val="bg1"/>
                </a:solidFill>
                <a:effectLst/>
                <a:highlight>
                  <a:srgbClr val="0099FF"/>
                </a:highlight>
                <a:latin typeface="Twentieth Century"/>
              </a:rPr>
              <a:t> Step 1: </a:t>
            </a:r>
            <a:r>
              <a:rPr lang="en-US" sz="505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</a:t>
            </a:r>
            <a:r>
              <a:rPr lang="en-US" sz="505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Develop an interpretable structural representation of individual items (i.e. music pieces)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b="1" i="0" u="none" strike="noStrike" dirty="0">
                <a:solidFill>
                  <a:schemeClr val="bg1"/>
                </a:solidFill>
                <a:effectLst/>
                <a:highlight>
                  <a:srgbClr val="0099FF"/>
                </a:highlight>
                <a:latin typeface="Twentieth Century"/>
              </a:rPr>
              <a:t> Step 2: </a:t>
            </a:r>
            <a:r>
              <a:rPr lang="en-US" sz="505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</a:t>
            </a:r>
            <a:r>
              <a:rPr lang="en-US" sz="505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Define a distance metric between these representations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b="1" i="0" u="none" strike="noStrike" dirty="0">
                <a:solidFill>
                  <a:schemeClr val="bg1"/>
                </a:solidFill>
                <a:effectLst/>
                <a:highlight>
                  <a:srgbClr val="0099FF"/>
                </a:highlight>
                <a:latin typeface="Twentieth Century"/>
              </a:rPr>
              <a:t> Step 3: </a:t>
            </a:r>
            <a:r>
              <a:rPr lang="en-US" sz="505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</a:t>
            </a:r>
            <a:r>
              <a:rPr lang="en-US" sz="505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Construct the “centroid” (i.e. median) of the set of representations under this distance metric</a:t>
            </a:r>
          </a:p>
        </p:txBody>
      </p: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2C15A9E7-CDF4-2E4A-2339-43DAE9643C8B}"/>
              </a:ext>
            </a:extLst>
          </p:cNvPr>
          <p:cNvSpPr/>
          <p:nvPr/>
        </p:nvSpPr>
        <p:spPr>
          <a:xfrm>
            <a:off x="14637336" y="5953191"/>
            <a:ext cx="15654011" cy="6884494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0" i="0" u="none" strike="noStrike" dirty="0">
              <a:solidFill>
                <a:srgbClr val="1CADE4"/>
              </a:solidFill>
              <a:effectLst/>
              <a:highlight>
                <a:srgbClr val="FFFE90"/>
              </a:highlight>
              <a:latin typeface="Twentieth Century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F720CE4-C669-7972-D7DA-BFD79F09F892}"/>
              </a:ext>
            </a:extLst>
          </p:cNvPr>
          <p:cNvSpPr txBox="1"/>
          <p:nvPr/>
        </p:nvSpPr>
        <p:spPr>
          <a:xfrm>
            <a:off x="14868696" y="9883470"/>
            <a:ext cx="15128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We use this data structure to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derive </a:t>
            </a:r>
            <a:r>
              <a:rPr lang="en-US" sz="5400" b="1" i="1" u="none" strike="noStrike" dirty="0">
                <a:solidFill>
                  <a:schemeClr val="bg1"/>
                </a:solidFill>
                <a:effectLst/>
                <a:latin typeface="Twentieth Century"/>
              </a:rPr>
              <a:t>representative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structure 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from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</a:t>
            </a:r>
            <a:r>
              <a:rPr lang="en-US" sz="5400" b="1" i="1" u="none" strike="noStrike" dirty="0">
                <a:solidFill>
                  <a:schemeClr val="bg1"/>
                </a:solidFill>
                <a:effectLst/>
                <a:latin typeface="Twentieth Century"/>
              </a:rPr>
              <a:t>corpora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of symbolic music data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using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stochastic and SMT optimization techniques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.</a:t>
            </a:r>
            <a:endParaRPr lang="en-US" sz="5400" dirty="0">
              <a:solidFill>
                <a:schemeClr val="bg1"/>
              </a:solidFill>
              <a:effectLst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0D81386-199B-43CC-6A9F-901EE56E2A3A}"/>
              </a:ext>
            </a:extLst>
          </p:cNvPr>
          <p:cNvSpPr txBox="1"/>
          <p:nvPr/>
        </p:nvSpPr>
        <p:spPr>
          <a:xfrm>
            <a:off x="15024424" y="7091675"/>
            <a:ext cx="1512845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400"/>
              </a:spcBef>
              <a:spcAft>
                <a:spcPts val="0"/>
              </a:spcAft>
            </a:pP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We propose a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graph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data structure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to encapsulate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complete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hierarchical, relational structure </a:t>
            </a:r>
            <a:r>
              <a:rPr lang="en-US" sz="5400" i="0" u="none" strike="noStrike" dirty="0">
                <a:solidFill>
                  <a:schemeClr val="bg1"/>
                </a:solidFill>
                <a:effectLst/>
                <a:latin typeface="Twentieth Century"/>
              </a:rPr>
              <a:t>from</a:t>
            </a:r>
            <a:r>
              <a:rPr lang="en-US" sz="540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symbolic music data. </a:t>
            </a:r>
            <a:endParaRPr lang="en-US" sz="5400" b="1" dirty="0">
              <a:solidFill>
                <a:schemeClr val="bg1"/>
              </a:solidFill>
              <a:effectLst/>
            </a:endParaRPr>
          </a:p>
        </p:txBody>
      </p:sp>
      <p:pic>
        <p:nvPicPr>
          <p:cNvPr id="1046" name="Picture 22">
            <a:extLst>
              <a:ext uri="{FF2B5EF4-FFF2-40B4-BE49-F238E27FC236}">
                <a16:creationId xmlns:a16="http://schemas.microsoft.com/office/drawing/2014/main" id="{3005360B-E33C-AEEB-60AF-F53432E2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38928" y="13781693"/>
            <a:ext cx="7631520" cy="2783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B1AB4E58-55EA-AC6C-AE84-3E74BEE6B8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30134" y="17420808"/>
            <a:ext cx="7275954" cy="24442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>
            <a:extLst>
              <a:ext uri="{FF2B5EF4-FFF2-40B4-BE49-F238E27FC236}">
                <a16:creationId xmlns:a16="http://schemas.microsoft.com/office/drawing/2014/main" id="{BF7EE610-0427-F2E5-9EE6-F8653842E7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024424" y="20836441"/>
            <a:ext cx="7534466" cy="45122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E603171-F75F-C93B-3E57-86F4E8EA3F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2536367" y="13941356"/>
            <a:ext cx="4564084" cy="3764926"/>
          </a:xfrm>
          <a:prstGeom prst="rect">
            <a:avLst/>
          </a:prstGeom>
        </p:spPr>
      </p:pic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BD6CF6B3-D7AC-374A-897F-DC7E44C14503}"/>
              </a:ext>
            </a:extLst>
          </p:cNvPr>
          <p:cNvSpPr/>
          <p:nvPr/>
        </p:nvSpPr>
        <p:spPr>
          <a:xfrm>
            <a:off x="14627995" y="12837685"/>
            <a:ext cx="15670287" cy="13299132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8601621E-4EB4-8C8B-EF05-9300F572C81B}"/>
              </a:ext>
            </a:extLst>
          </p:cNvPr>
          <p:cNvSpPr txBox="1"/>
          <p:nvPr/>
        </p:nvSpPr>
        <p:spPr>
          <a:xfrm>
            <a:off x="15357549" y="12829027"/>
            <a:ext cx="1463959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98FF"/>
                </a:highlight>
              </a:rPr>
              <a:t> Step 1: STG Data Structure</a:t>
            </a:r>
            <a:r>
              <a:rPr lang="en-US" sz="3600" b="1" i="0" u="none" strike="noStrike" dirty="0">
                <a:solidFill>
                  <a:srgbClr val="0099FF"/>
                </a:solidFill>
                <a:effectLst/>
                <a:highlight>
                  <a:srgbClr val="0098FF"/>
                </a:highlight>
              </a:rPr>
              <a:t>. </a:t>
            </a:r>
            <a:endParaRPr lang="en-US" sz="6000" b="1" i="0" u="none" strike="noStrike" dirty="0">
              <a:solidFill>
                <a:srgbClr val="0099FF"/>
              </a:solidFill>
              <a:effectLst/>
              <a:highlight>
                <a:srgbClr val="0098FF"/>
              </a:highlight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BDD8FF7-9223-0EED-9D3F-C63CC161CF64}"/>
              </a:ext>
            </a:extLst>
          </p:cNvPr>
          <p:cNvSpPr txBox="1"/>
          <p:nvPr/>
        </p:nvSpPr>
        <p:spPr>
          <a:xfrm>
            <a:off x="21630718" y="18089972"/>
            <a:ext cx="8708367" cy="80483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700" b="1" i="1" u="none" strike="noStrike" dirty="0">
                <a:solidFill>
                  <a:srgbClr val="000000"/>
                </a:solidFill>
                <a:effectLst/>
                <a:latin typeface="Twentieth Century"/>
              </a:rPr>
              <a:t>k-</a:t>
            </a:r>
            <a:r>
              <a:rPr lang="en-US" sz="4700" b="1" u="none" strike="noStrike" dirty="0">
                <a:solidFill>
                  <a:srgbClr val="000000"/>
                </a:solidFill>
                <a:effectLst/>
                <a:latin typeface="Twentieth Century"/>
              </a:rPr>
              <a:t>partite directed acyclic graph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700" b="1" dirty="0">
                <a:solidFill>
                  <a:srgbClr val="000000"/>
                </a:solidFill>
                <a:latin typeface="Twentieth Century"/>
              </a:rPr>
              <a:t>U</a:t>
            </a:r>
            <a:r>
              <a:rPr lang="en-US" sz="4700" b="1" u="none" strike="noStrike" dirty="0">
                <a:solidFill>
                  <a:srgbClr val="000000"/>
                </a:solidFill>
                <a:effectLst/>
                <a:latin typeface="Twentieth Century"/>
              </a:rPr>
              <a:t>nified meta-representation </a:t>
            </a:r>
            <a:r>
              <a:rPr lang="en-US" sz="4700" u="none" strike="noStrike" dirty="0">
                <a:solidFill>
                  <a:srgbClr val="000000"/>
                </a:solidFill>
                <a:effectLst/>
                <a:latin typeface="Twentieth Century"/>
              </a:rPr>
              <a:t>of </a:t>
            </a:r>
            <a:r>
              <a:rPr lang="en-US" sz="4700" b="1" u="none" strike="noStrike" dirty="0">
                <a:solidFill>
                  <a:srgbClr val="000000"/>
                </a:solidFill>
                <a:effectLst/>
                <a:latin typeface="Twentieth Century"/>
              </a:rPr>
              <a:t>complete music structure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700" dirty="0">
                <a:solidFill>
                  <a:srgbClr val="000000"/>
                </a:solidFill>
                <a:latin typeface="Twentieth Century"/>
              </a:rPr>
              <a:t>D</a:t>
            </a:r>
            <a:r>
              <a:rPr lang="en-US" sz="4700" u="none" strike="noStrike" dirty="0">
                <a:solidFill>
                  <a:srgbClr val="000000"/>
                </a:solidFill>
                <a:effectLst/>
                <a:latin typeface="Twentieth Century"/>
              </a:rPr>
              <a:t>ecomposes the data into a </a:t>
            </a:r>
            <a:r>
              <a:rPr lang="en-US" sz="4700" b="1" u="none" strike="noStrike" dirty="0">
                <a:solidFill>
                  <a:srgbClr val="000000"/>
                </a:solidFill>
                <a:effectLst/>
                <a:latin typeface="Twentieth Century"/>
              </a:rPr>
              <a:t>hierarchy of increasingly granular structural features </a:t>
            </a:r>
            <a:r>
              <a:rPr lang="en-US" sz="4700" u="none" strike="noStrike" dirty="0">
                <a:solidFill>
                  <a:srgbClr val="000000"/>
                </a:solidFill>
                <a:effectLst/>
                <a:latin typeface="Twentieth Century"/>
              </a:rPr>
              <a:t>(e.g. harmony labels) as nodes.</a:t>
            </a:r>
            <a:endParaRPr lang="en-US" sz="4700" dirty="0">
              <a:solidFill>
                <a:srgbClr val="000000"/>
              </a:solidFill>
              <a:latin typeface="Twentieth Century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4700" b="1" u="none" strike="noStrike" dirty="0">
                <a:solidFill>
                  <a:srgbClr val="000000"/>
                </a:solidFill>
                <a:effectLst/>
                <a:latin typeface="Twentieth Century"/>
              </a:rPr>
              <a:t>Ordered/temporal relationships</a:t>
            </a:r>
            <a:r>
              <a:rPr lang="en-US" sz="4700" u="none" strike="noStrike" dirty="0">
                <a:solidFill>
                  <a:srgbClr val="000000"/>
                </a:solidFill>
                <a:effectLst/>
                <a:latin typeface="Twentieth Century"/>
              </a:rPr>
              <a:t> between adjacent level nodes (features) are edges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7348D2C-1745-045A-C055-3FDCB75B37F5}"/>
              </a:ext>
            </a:extLst>
          </p:cNvPr>
          <p:cNvSpPr txBox="1"/>
          <p:nvPr/>
        </p:nvSpPr>
        <p:spPr>
          <a:xfrm>
            <a:off x="25955353" y="13786947"/>
            <a:ext cx="4286172" cy="29546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2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Structural Temporal Graph (STG)</a:t>
            </a:r>
            <a:endParaRPr lang="en-US" sz="6200" b="1" dirty="0">
              <a:solidFill>
                <a:srgbClr val="000000"/>
              </a:solidFill>
              <a:latin typeface="Twentieth Century"/>
            </a:endParaRPr>
          </a:p>
        </p:txBody>
      </p:sp>
      <p:sp>
        <p:nvSpPr>
          <p:cNvPr id="36" name="Down Arrow 35">
            <a:extLst>
              <a:ext uri="{FF2B5EF4-FFF2-40B4-BE49-F238E27FC236}">
                <a16:creationId xmlns:a16="http://schemas.microsoft.com/office/drawing/2014/main" id="{9A7520DD-EF4A-BD0C-AA30-A5292DF2C3BE}"/>
              </a:ext>
            </a:extLst>
          </p:cNvPr>
          <p:cNvSpPr/>
          <p:nvPr/>
        </p:nvSpPr>
        <p:spPr>
          <a:xfrm>
            <a:off x="18136989" y="16582059"/>
            <a:ext cx="1271449" cy="79459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A05A4A96-8799-F074-A2BF-7F3DEC49D288}"/>
              </a:ext>
            </a:extLst>
          </p:cNvPr>
          <p:cNvSpPr/>
          <p:nvPr/>
        </p:nvSpPr>
        <p:spPr>
          <a:xfrm>
            <a:off x="17766" y="18645328"/>
            <a:ext cx="14610229" cy="7491489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456ACAC-8447-B674-0B3F-0929D3C23445}"/>
              </a:ext>
            </a:extLst>
          </p:cNvPr>
          <p:cNvSpPr txBox="1"/>
          <p:nvPr/>
        </p:nvSpPr>
        <p:spPr>
          <a:xfrm>
            <a:off x="0" y="18608619"/>
            <a:ext cx="14627995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98FF"/>
                </a:highlight>
              </a:rPr>
              <a:t> Step 2: Structural Distance</a:t>
            </a:r>
            <a:r>
              <a:rPr lang="en-US" sz="3600" b="1" i="0" u="none" strike="noStrike" dirty="0">
                <a:solidFill>
                  <a:srgbClr val="0099FF"/>
                </a:solidFill>
                <a:effectLst/>
                <a:highlight>
                  <a:srgbClr val="0098FF"/>
                </a:highlight>
              </a:rPr>
              <a:t>. </a:t>
            </a:r>
            <a:endParaRPr lang="en-US" sz="6000" b="1" i="0" u="none" strike="noStrike" dirty="0">
              <a:solidFill>
                <a:srgbClr val="0099FF"/>
              </a:solidFill>
              <a:effectLst/>
              <a:highlight>
                <a:srgbClr val="0098FF"/>
              </a:highlight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4535A51-22C0-215D-C9CB-17C9D6985608}"/>
              </a:ext>
            </a:extLst>
          </p:cNvPr>
          <p:cNvSpPr txBox="1"/>
          <p:nvPr/>
        </p:nvSpPr>
        <p:spPr>
          <a:xfrm>
            <a:off x="414195" y="19750537"/>
            <a:ext cx="14404491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b="0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Naively, distance between STGs is Graph Edit Distance (GED)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 -&gt; but this is NP-Hard!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Idea: take NP-Hard part of GED (the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optimal graph alignment problem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) and offshore to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simulated annealing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, a stochastic optimization process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Once two STGs are near-optimally aligned, directly compute edit distance from their adjacency matrices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We call this resulting metric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structural distance</a:t>
            </a:r>
            <a:endParaRPr lang="en-US" sz="5050" dirty="0">
              <a:solidFill>
                <a:srgbClr val="000000"/>
              </a:solidFill>
              <a:latin typeface="Twentieth Century"/>
            </a:endParaRPr>
          </a:p>
        </p:txBody>
      </p:sp>
      <p:sp>
        <p:nvSpPr>
          <p:cNvPr id="41" name="Down Arrow 40">
            <a:extLst>
              <a:ext uri="{FF2B5EF4-FFF2-40B4-BE49-F238E27FC236}">
                <a16:creationId xmlns:a16="http://schemas.microsoft.com/office/drawing/2014/main" id="{259C579B-0C63-12C0-EF1F-E3EB30220525}"/>
              </a:ext>
            </a:extLst>
          </p:cNvPr>
          <p:cNvSpPr/>
          <p:nvPr/>
        </p:nvSpPr>
        <p:spPr>
          <a:xfrm>
            <a:off x="18136989" y="19905551"/>
            <a:ext cx="1271449" cy="794590"/>
          </a:xfrm>
          <a:prstGeom prst="downArrow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96228AF-D1AA-D2FE-7621-F898A0B83C42}"/>
              </a:ext>
            </a:extLst>
          </p:cNvPr>
          <p:cNvSpPr/>
          <p:nvPr/>
        </p:nvSpPr>
        <p:spPr>
          <a:xfrm>
            <a:off x="8883" y="26136818"/>
            <a:ext cx="30289399" cy="834019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pic>
        <p:nvPicPr>
          <p:cNvPr id="43" name="Picture 42">
            <a:extLst>
              <a:ext uri="{FF2B5EF4-FFF2-40B4-BE49-F238E27FC236}">
                <a16:creationId xmlns:a16="http://schemas.microsoft.com/office/drawing/2014/main" id="{832C35D8-AB4F-398E-DCD2-F056B471A955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6898921" y="3121450"/>
            <a:ext cx="2816405" cy="2823446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0DF60D20-A5D5-3BB7-4103-D36228547600}"/>
              </a:ext>
            </a:extLst>
          </p:cNvPr>
          <p:cNvSpPr txBox="1"/>
          <p:nvPr/>
        </p:nvSpPr>
        <p:spPr>
          <a:xfrm>
            <a:off x="-17409" y="26125359"/>
            <a:ext cx="3036281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98FF"/>
                </a:highlight>
              </a:rPr>
              <a:t> Step 3: Finding the Centroid STG</a:t>
            </a:r>
            <a:r>
              <a:rPr lang="en-US" sz="3600" b="1" i="0" u="none" strike="noStrike" dirty="0">
                <a:solidFill>
                  <a:srgbClr val="0099FF"/>
                </a:solidFill>
                <a:effectLst/>
                <a:highlight>
                  <a:srgbClr val="0098FF"/>
                </a:highlight>
              </a:rPr>
              <a:t>.</a:t>
            </a:r>
            <a:r>
              <a:rPr lang="en-US" sz="3600" b="1" i="0" u="none" strike="noStrike" dirty="0">
                <a:solidFill>
                  <a:srgbClr val="00B0F0"/>
                </a:solidFill>
                <a:effectLst/>
                <a:highlight>
                  <a:srgbClr val="0098FF"/>
                </a:highlight>
              </a:rPr>
              <a:t> </a:t>
            </a:r>
            <a:endParaRPr lang="en-US" sz="6000" b="1" i="0" u="none" strike="noStrike" dirty="0">
              <a:solidFill>
                <a:srgbClr val="00B0F0"/>
              </a:solidFill>
              <a:effectLst/>
              <a:highlight>
                <a:srgbClr val="0098FF"/>
              </a:highlight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5F4EC9A-FE50-549E-1CD7-9D6E64A9B9D0}"/>
              </a:ext>
            </a:extLst>
          </p:cNvPr>
          <p:cNvSpPr txBox="1"/>
          <p:nvPr/>
        </p:nvSpPr>
        <p:spPr>
          <a:xfrm>
            <a:off x="238190" y="28083454"/>
            <a:ext cx="14863972" cy="63094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Goal: construct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centroid STG 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structurally summarizing an STG corpus (i.e. find the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generalized median graph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Two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nested NP-Hard combinatorial optimization problems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: structural distance, and minimization over these distances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Offshore each NP-Hard part to simulated annealing (SA): solve with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nested SA over structural distances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But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result may not be a valid STG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4825BFB6-26DA-927C-5A7C-5EFFFB1679A0}"/>
              </a:ext>
            </a:extLst>
          </p:cNvPr>
          <p:cNvSpPr txBox="1"/>
          <p:nvPr/>
        </p:nvSpPr>
        <p:spPr>
          <a:xfrm>
            <a:off x="-46560" y="27112431"/>
            <a:ext cx="1518416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C303C6"/>
                </a:highlight>
              </a:rPr>
              <a:t> Step 3.1: Construct Approximate Centroid</a:t>
            </a:r>
            <a:r>
              <a:rPr lang="en-US" sz="6000" b="1" i="0" u="none" strike="noStrike" dirty="0">
                <a:solidFill>
                  <a:srgbClr val="C303C6"/>
                </a:solidFill>
                <a:effectLst/>
                <a:highlight>
                  <a:srgbClr val="C303C6"/>
                </a:highlight>
              </a:rPr>
              <a:t>. 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68A323E-366E-7273-D89B-17B4DC34AEE9}"/>
              </a:ext>
            </a:extLst>
          </p:cNvPr>
          <p:cNvSpPr txBox="1"/>
          <p:nvPr/>
        </p:nvSpPr>
        <p:spPr>
          <a:xfrm>
            <a:off x="15421005" y="27102150"/>
            <a:ext cx="1484532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C303C6"/>
                </a:highlight>
              </a:rPr>
              <a:t> Step 3.2: Graph Repair with SMT</a:t>
            </a:r>
            <a:r>
              <a:rPr lang="en-US" sz="6000" b="1" i="0" u="none" strike="noStrike" dirty="0">
                <a:solidFill>
                  <a:srgbClr val="C303C6"/>
                </a:solidFill>
                <a:effectLst/>
                <a:highlight>
                  <a:srgbClr val="C303C6"/>
                </a:highlight>
              </a:rPr>
              <a:t>.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67C81CF-2A2C-01AF-0396-000C03F3A40A}"/>
              </a:ext>
            </a:extLst>
          </p:cNvPr>
          <p:cNvSpPr txBox="1"/>
          <p:nvPr/>
        </p:nvSpPr>
        <p:spPr>
          <a:xfrm>
            <a:off x="15149288" y="28101607"/>
            <a:ext cx="15117041" cy="64940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Encode the STG’s structure as rules in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quantifier-free first-order logic formulae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Use the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SMT solver Z3’s optimizer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 to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project the approximate centroid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 graph onto the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nearest structurally valid STG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 that satisfies all rules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i.e. search for the valid STG that’s </a:t>
            </a:r>
            <a:r>
              <a:rPr lang="en-US" sz="5050" i="1" dirty="0">
                <a:solidFill>
                  <a:srgbClr val="000000"/>
                </a:solidFill>
                <a:latin typeface="Twentieth Century"/>
              </a:rPr>
              <a:t>as close as possible </a:t>
            </a:r>
            <a:r>
              <a:rPr lang="en-US" sz="5050" dirty="0">
                <a:solidFill>
                  <a:srgbClr val="000000"/>
                </a:solidFill>
                <a:latin typeface="Twentieth Century"/>
              </a:rPr>
              <a:t>to the approximate centroid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50" dirty="0">
                <a:solidFill>
                  <a:srgbClr val="000000"/>
                </a:solidFill>
                <a:latin typeface="Twentieth Century"/>
              </a:rPr>
              <a:t>Result: </a:t>
            </a:r>
            <a:r>
              <a:rPr lang="en-US" sz="5050" b="1" dirty="0">
                <a:solidFill>
                  <a:srgbClr val="000000"/>
                </a:solidFill>
                <a:latin typeface="Twentieth Century"/>
              </a:rPr>
              <a:t>final, valid centroid STG</a:t>
            </a:r>
            <a:endParaRPr lang="en-US" sz="5050" dirty="0">
              <a:solidFill>
                <a:srgbClr val="000000"/>
              </a:solidFill>
              <a:latin typeface="Twentieth Century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A852BDC-02E4-3636-9D3A-ECC7D31E6C46}"/>
              </a:ext>
            </a:extLst>
          </p:cNvPr>
          <p:cNvSpPr/>
          <p:nvPr/>
        </p:nvSpPr>
        <p:spPr>
          <a:xfrm>
            <a:off x="-30621" y="34467055"/>
            <a:ext cx="30289399" cy="831944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457200" indent="-457200">
              <a:buFont typeface="Arial" panose="020B0604020202020204" pitchFamily="34" charset="0"/>
              <a:buChar char="•"/>
            </a:pPr>
            <a:endParaRPr lang="en-US" sz="4400" b="0" i="0" u="none" strike="noStrike" dirty="0">
              <a:solidFill>
                <a:srgbClr val="000000"/>
              </a:solidFill>
              <a:effectLst/>
              <a:latin typeface="Twentieth Century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3ABD433-38BB-8C87-1C84-D87FB95555CA}"/>
              </a:ext>
            </a:extLst>
          </p:cNvPr>
          <p:cNvSpPr txBox="1"/>
          <p:nvPr/>
        </p:nvSpPr>
        <p:spPr>
          <a:xfrm>
            <a:off x="-47875" y="34467055"/>
            <a:ext cx="30289399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i="0" u="none" strike="noStrike" dirty="0">
                <a:solidFill>
                  <a:schemeClr val="bg1"/>
                </a:solidFill>
                <a:effectLst/>
                <a:highlight>
                  <a:srgbClr val="003B8D"/>
                </a:highlight>
              </a:rPr>
              <a:t> Summary of Results</a:t>
            </a:r>
            <a:r>
              <a:rPr lang="en-US" sz="6000" b="1" i="0" u="none" strike="noStrike" dirty="0">
                <a:solidFill>
                  <a:srgbClr val="003B8D"/>
                </a:solidFill>
                <a:effectLst/>
                <a:highlight>
                  <a:srgbClr val="003B8D"/>
                </a:highlight>
              </a:rPr>
              <a:t>.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CCE8E9F-B7D5-9C00-F70E-7ED8F4A253E8}"/>
              </a:ext>
            </a:extLst>
          </p:cNvPr>
          <p:cNvSpPr txBox="1"/>
          <p:nvPr/>
        </p:nvSpPr>
        <p:spPr>
          <a:xfrm>
            <a:off x="9125790" y="35344809"/>
            <a:ext cx="12954078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>
              <a:spcBef>
                <a:spcPts val="0"/>
              </a:spcBef>
              <a:spcAft>
                <a:spcPts val="0"/>
              </a:spcAft>
            </a:pPr>
            <a:r>
              <a:rPr lang="en-US" sz="5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Relative error in loss: comparing </a:t>
            </a:r>
            <a:r>
              <a:rPr lang="en-US" sz="5400" b="1" i="0" u="none" strike="noStrike" dirty="0">
                <a:solidFill>
                  <a:srgbClr val="EB3223"/>
                </a:solidFill>
                <a:effectLst/>
                <a:latin typeface="Twentieth Century"/>
              </a:rPr>
              <a:t>derived vs ground-truth centroid</a:t>
            </a:r>
            <a:r>
              <a:rPr lang="en-US" sz="5400" b="1" i="0" u="none" strike="noStrike" dirty="0">
                <a:solidFill>
                  <a:srgbClr val="000000"/>
                </a:solidFill>
                <a:effectLst/>
                <a:latin typeface="Twentieth Century"/>
              </a:rPr>
              <a:t> to </a:t>
            </a:r>
            <a:r>
              <a:rPr lang="en-US" sz="5400" b="1" i="0" u="none" strike="noStrike" dirty="0">
                <a:solidFill>
                  <a:srgbClr val="4CAFEA"/>
                </a:solidFill>
                <a:effectLst/>
                <a:latin typeface="Twentieth Century"/>
              </a:rPr>
              <a:t>naive vs ground-truth centroid</a:t>
            </a:r>
            <a:endParaRPr lang="en-US" sz="5400" b="1" dirty="0">
              <a:solidFill>
                <a:srgbClr val="000000"/>
              </a:solidFill>
              <a:latin typeface="Twentieth Century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162276B-9B3F-C7A2-8C50-D711E6EE084B}"/>
              </a:ext>
            </a:extLst>
          </p:cNvPr>
          <p:cNvSpPr txBox="1"/>
          <p:nvPr/>
        </p:nvSpPr>
        <p:spPr>
          <a:xfrm>
            <a:off x="216568" y="34660188"/>
            <a:ext cx="9110312" cy="79406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>
                <a:solidFill>
                  <a:schemeClr val="bg1"/>
                </a:solidFill>
                <a:latin typeface="Twentieth Century"/>
              </a:rPr>
              <a:t>Conclusion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Twentieth Century"/>
              </a:rPr>
              <a:t>Derived centroid STGs fulfill their objective of </a:t>
            </a:r>
            <a:r>
              <a:rPr lang="en-US" sz="5000" b="1" dirty="0">
                <a:solidFill>
                  <a:schemeClr val="bg1"/>
                </a:solidFill>
                <a:latin typeface="Twentieth Century"/>
              </a:rPr>
              <a:t>minimizing structural distance over their respective corpora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Twentieth Century"/>
              </a:rPr>
              <a:t>Centroid approaches true </a:t>
            </a:r>
            <a:r>
              <a:rPr lang="en-US" sz="5000" b="1" dirty="0">
                <a:solidFill>
                  <a:schemeClr val="bg1"/>
                </a:solidFill>
                <a:latin typeface="Twentieth Century"/>
              </a:rPr>
              <a:t>generalized median STG</a:t>
            </a:r>
            <a:r>
              <a:rPr lang="en-US" sz="5000" dirty="0">
                <a:solidFill>
                  <a:schemeClr val="bg1"/>
                </a:solidFill>
                <a:latin typeface="Twentieth Century"/>
              </a:rPr>
              <a:t> </a:t>
            </a:r>
            <a:endParaRPr lang="en-US" sz="5000" b="1" dirty="0">
              <a:solidFill>
                <a:schemeClr val="bg1"/>
              </a:solidFill>
              <a:latin typeface="Twentieth Century"/>
            </a:endParaRP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sz="5000" dirty="0">
                <a:solidFill>
                  <a:schemeClr val="bg1"/>
                </a:solidFill>
                <a:latin typeface="Twentieth Century"/>
              </a:rPr>
              <a:t>Confirms the centroid serves as </a:t>
            </a:r>
            <a:r>
              <a:rPr lang="en-US" sz="5000" b="1" dirty="0">
                <a:solidFill>
                  <a:schemeClr val="bg1"/>
                </a:solidFill>
                <a:latin typeface="Twentieth Century"/>
              </a:rPr>
              <a:t>representative structural constraints </a:t>
            </a:r>
            <a:r>
              <a:rPr lang="en-US" sz="5000" dirty="0">
                <a:solidFill>
                  <a:schemeClr val="bg1"/>
                </a:solidFill>
                <a:latin typeface="Twentieth Century"/>
              </a:rPr>
              <a:t>for its corpus</a:t>
            </a:r>
          </a:p>
        </p:txBody>
      </p:sp>
      <p:sp>
        <p:nvSpPr>
          <p:cNvPr id="1056" name="Rounded Rectangle 1055">
            <a:extLst>
              <a:ext uri="{FF2B5EF4-FFF2-40B4-BE49-F238E27FC236}">
                <a16:creationId xmlns:a16="http://schemas.microsoft.com/office/drawing/2014/main" id="{70C8BFCA-4494-CAAD-A022-A9D867CAA30E}"/>
              </a:ext>
            </a:extLst>
          </p:cNvPr>
          <p:cNvSpPr/>
          <p:nvPr/>
        </p:nvSpPr>
        <p:spPr>
          <a:xfrm>
            <a:off x="14289" y="3135309"/>
            <a:ext cx="30227235" cy="2823445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400" b="0" i="0" u="none" strike="noStrike" dirty="0">
              <a:solidFill>
                <a:srgbClr val="1CADE4"/>
              </a:solidFill>
              <a:effectLst/>
              <a:highlight>
                <a:srgbClr val="FFFE90"/>
              </a:highlight>
              <a:latin typeface="Twentieth Century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FB27D2-A3E3-95CC-3013-4A095AB8B1B1}"/>
              </a:ext>
            </a:extLst>
          </p:cNvPr>
          <p:cNvSpPr txBox="1"/>
          <p:nvPr/>
        </p:nvSpPr>
        <p:spPr>
          <a:xfrm>
            <a:off x="21659175" y="34380452"/>
            <a:ext cx="8644673" cy="85869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50" dirty="0">
                <a:solidFill>
                  <a:srgbClr val="000000"/>
                </a:solidFill>
                <a:latin typeface="Twentieth Century"/>
              </a:rPr>
              <a:t>Start with base STG </a:t>
            </a:r>
            <a:r>
              <a:rPr lang="en-US" sz="4550" i="1" dirty="0">
                <a:solidFill>
                  <a:srgbClr val="000000"/>
                </a:solidFill>
                <a:latin typeface="Twentieth Century"/>
              </a:rPr>
              <a:t>G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50" dirty="0">
                <a:solidFill>
                  <a:srgbClr val="000000"/>
                </a:solidFill>
                <a:latin typeface="Twentieth Century"/>
              </a:rPr>
              <a:t>Generate 11 corpora of synthetic STGs, all equidistant from </a:t>
            </a:r>
            <a:r>
              <a:rPr lang="en-US" sz="4550" i="1" dirty="0">
                <a:solidFill>
                  <a:srgbClr val="000000"/>
                </a:solidFill>
                <a:latin typeface="Twentieth Century"/>
              </a:rPr>
              <a:t>G </a:t>
            </a:r>
            <a:r>
              <a:rPr lang="en-US" sz="4550" dirty="0">
                <a:solidFill>
                  <a:srgbClr val="000000"/>
                </a:solidFill>
                <a:latin typeface="Twentieth Century"/>
              </a:rPr>
              <a:t>(ground-truth centroid by construction)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50" dirty="0">
                <a:solidFill>
                  <a:srgbClr val="000000"/>
                </a:solidFill>
                <a:latin typeface="Twentieth Century"/>
              </a:rPr>
              <a:t>Generate derived centroid for each corpus with our algorithm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50" dirty="0">
                <a:solidFill>
                  <a:srgbClr val="000000"/>
                </a:solidFill>
                <a:latin typeface="Twentieth Century"/>
              </a:rPr>
              <a:t>Compare with naïve centroid (best STG already in corpus)</a:t>
            </a:r>
          </a:p>
          <a:p>
            <a:pPr marL="685800" indent="-685800">
              <a:buFont typeface="Arial" panose="020B0604020202020204" pitchFamily="34" charset="0"/>
              <a:buChar char="•"/>
            </a:pPr>
            <a:r>
              <a:rPr lang="en-US" sz="4550" dirty="0">
                <a:solidFill>
                  <a:srgbClr val="000000"/>
                </a:solidFill>
                <a:latin typeface="Twentieth Century"/>
              </a:rPr>
              <a:t>Derived centroids had </a:t>
            </a:r>
            <a:r>
              <a:rPr lang="en-US" sz="4550" b="1" dirty="0">
                <a:solidFill>
                  <a:srgbClr val="000000"/>
                </a:solidFill>
                <a:latin typeface="Twentieth Century"/>
              </a:rPr>
              <a:t>less than 3% error</a:t>
            </a:r>
            <a:r>
              <a:rPr lang="en-US" sz="4550" b="1" i="1" dirty="0">
                <a:solidFill>
                  <a:srgbClr val="000000"/>
                </a:solidFill>
                <a:latin typeface="Twentieth Century"/>
              </a:rPr>
              <a:t> </a:t>
            </a:r>
            <a:r>
              <a:rPr lang="en-US" sz="4550" dirty="0">
                <a:solidFill>
                  <a:srgbClr val="000000"/>
                </a:solidFill>
                <a:latin typeface="Twentieth Century"/>
              </a:rPr>
              <a:t>from ground truth, </a:t>
            </a:r>
            <a:r>
              <a:rPr lang="en-US" sz="4550" b="1" dirty="0">
                <a:solidFill>
                  <a:srgbClr val="000000"/>
                </a:solidFill>
                <a:latin typeface="Twentieth Century"/>
              </a:rPr>
              <a:t>17.23x better than naïve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BB29860-D5C8-5D2E-0E0A-5C79DDDB1852}"/>
              </a:ext>
            </a:extLst>
          </p:cNvPr>
          <p:cNvSpPr txBox="1"/>
          <p:nvPr/>
        </p:nvSpPr>
        <p:spPr>
          <a:xfrm>
            <a:off x="17766" y="6834708"/>
            <a:ext cx="14682171" cy="59862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4700" i="0" u="none" strike="noStrike" dirty="0">
                <a:effectLst/>
                <a:latin typeface="Twentieth Century"/>
              </a:rPr>
              <a:t>Music decomposes into a unified hierarchical system of interacting levels of structure</a:t>
            </a:r>
          </a:p>
          <a:p>
            <a:pPr marL="914400" lvl="1" indent="-457200" rtl="0" fontAlgn="base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4700" i="0" u="none" strike="noStrike" dirty="0">
                <a:effectLst/>
                <a:latin typeface="Twentieth Century"/>
              </a:rPr>
              <a:t>How do melodies relate to harmonies?</a:t>
            </a:r>
            <a:endParaRPr lang="en-US" sz="4700" i="0" u="none" strike="noStrike" dirty="0">
              <a:latin typeface="Twentieth Century"/>
            </a:endParaRPr>
          </a:p>
          <a:p>
            <a:pPr marL="457200" indent="-457200" fontAlgn="base">
              <a:buFont typeface="Arial" panose="020B0604020202020204" pitchFamily="34" charset="0"/>
              <a:buChar char="•"/>
            </a:pPr>
            <a:r>
              <a:rPr lang="en-US" sz="4700" dirty="0">
                <a:latin typeface="Twentieth Century"/>
              </a:rPr>
              <a:t>Such structure isn’t</a:t>
            </a:r>
            <a:r>
              <a:rPr lang="en-US" sz="4700" i="0" u="none" strike="noStrike" dirty="0">
                <a:effectLst/>
                <a:latin typeface="Twentieth Century"/>
              </a:rPr>
              <a:t> guaranteed in symbolic music generation (and other kinds of sequence data as well!)</a:t>
            </a:r>
          </a:p>
          <a:p>
            <a:pPr marL="914400" lvl="1" indent="-457200" fontAlgn="base">
              <a:buFont typeface="Arial" panose="020B0604020202020204" pitchFamily="34" charset="0"/>
              <a:buChar char="•"/>
            </a:pPr>
            <a:r>
              <a:rPr lang="en-US" sz="4700" i="0" u="none" strike="noStrike" dirty="0">
                <a:effectLst/>
                <a:latin typeface="Twentieth Century"/>
              </a:rPr>
              <a:t>Users have little ability to interact with such constraints </a:t>
            </a:r>
          </a:p>
          <a:p>
            <a:pPr algn="ctr" fontAlgn="base"/>
            <a:r>
              <a:rPr lang="en-US" sz="5050" b="1" i="0" u="none" strike="noStrike" dirty="0">
                <a:solidFill>
                  <a:schemeClr val="bg1"/>
                </a:solidFill>
                <a:latin typeface="Twentieth Century"/>
              </a:rPr>
              <a:t>RQ: How can we</a:t>
            </a:r>
            <a:r>
              <a:rPr lang="en-US" sz="5050" b="1" i="0" u="none" strike="noStrike" dirty="0">
                <a:solidFill>
                  <a:schemeClr val="bg1"/>
                </a:solidFill>
                <a:effectLst/>
                <a:latin typeface="Twentieth Century"/>
              </a:rPr>
              <a:t> synthesize interpretable structural constraints from corpora of symbolic music data?</a:t>
            </a:r>
          </a:p>
        </p:txBody>
      </p:sp>
    </p:spTree>
    <p:extLst>
      <p:ext uri="{BB962C8B-B14F-4D97-AF65-F5344CB8AC3E}">
        <p14:creationId xmlns:p14="http://schemas.microsoft.com/office/powerpoint/2010/main" val="31476585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249</TotalTime>
  <Words>620</Words>
  <Application>Microsoft Macintosh PowerPoint</Application>
  <PresentationFormat>Custom</PresentationFormat>
  <Paragraphs>51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Twentieth Century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Ilana Shapiro</dc:creator>
  <cp:lastModifiedBy>Ilana Shapiro</cp:lastModifiedBy>
  <cp:revision>50</cp:revision>
  <cp:lastPrinted>2025-08-10T21:53:09Z</cp:lastPrinted>
  <dcterms:created xsi:type="dcterms:W3CDTF">2025-08-10T19:00:02Z</dcterms:created>
  <dcterms:modified xsi:type="dcterms:W3CDTF">2025-08-11T00:12:14Z</dcterms:modified>
</cp:coreProperties>
</file>