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7" d="100"/>
          <a:sy n="57" d="100"/>
        </p:scale>
        <p:origin x="171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B81AE95-778E-4281-80A3-BE5ACBE22CD0}" type="datetimeFigureOut">
              <a:rPr lang="es-PE" smtClean="0"/>
              <a:t>19/05/2023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164655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1AE95-778E-4281-80A3-BE5ACBE22CD0}" type="datetimeFigureOut">
              <a:rPr lang="es-PE" smtClean="0"/>
              <a:t>19/05/2023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318981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1AE95-778E-4281-80A3-BE5ACBE22CD0}" type="datetimeFigureOut">
              <a:rPr lang="es-PE" smtClean="0"/>
              <a:t>19/05/2023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61914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1AE95-778E-4281-80A3-BE5ACBE22CD0}" type="datetimeFigureOut">
              <a:rPr lang="es-PE" smtClean="0"/>
              <a:t>19/05/2023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357747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81AE95-778E-4281-80A3-BE5ACBE22CD0}" type="datetimeFigureOut">
              <a:rPr lang="es-PE" smtClean="0"/>
              <a:t>19/05/2023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512062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81AE95-778E-4281-80A3-BE5ACBE22CD0}" type="datetimeFigureOut">
              <a:rPr lang="es-PE" smtClean="0"/>
              <a:t>19/05/2023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5207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81AE95-778E-4281-80A3-BE5ACBE22CD0}" type="datetimeFigureOut">
              <a:rPr lang="es-PE" smtClean="0"/>
              <a:t>19/05/2023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215218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81AE95-778E-4281-80A3-BE5ACBE22CD0}" type="datetimeFigureOut">
              <a:rPr lang="es-PE" smtClean="0"/>
              <a:t>19/05/2023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180827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1AE95-778E-4281-80A3-BE5ACBE22CD0}" type="datetimeFigureOut">
              <a:rPr lang="es-PE" smtClean="0"/>
              <a:t>19/05/2023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111250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81AE95-778E-4281-80A3-BE5ACBE22CD0}" type="datetimeFigureOut">
              <a:rPr lang="es-PE" smtClean="0"/>
              <a:t>19/05/2023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238515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81AE95-778E-4281-80A3-BE5ACBE22CD0}" type="datetimeFigureOut">
              <a:rPr lang="es-PE" smtClean="0"/>
              <a:t>19/05/2023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7322B8C-32B6-4B46-8D6C-9F9D84297F8D}" type="slidenum">
              <a:rPr lang="es-PE" smtClean="0"/>
              <a:t>‹Nº›</a:t>
            </a:fld>
            <a:endParaRPr lang="es-PE"/>
          </a:p>
        </p:txBody>
      </p:sp>
    </p:spTree>
    <p:extLst>
      <p:ext uri="{BB962C8B-B14F-4D97-AF65-F5344CB8AC3E}">
        <p14:creationId xmlns:p14="http://schemas.microsoft.com/office/powerpoint/2010/main" val="74511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1AE95-778E-4281-80A3-BE5ACBE22CD0}" type="datetimeFigureOut">
              <a:rPr lang="es-PE" smtClean="0"/>
              <a:t>19/05/2023</a:t>
            </a:fld>
            <a:endParaRPr lang="es-P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22B8C-32B6-4B46-8D6C-9F9D84297F8D}" type="slidenum">
              <a:rPr lang="es-PE" smtClean="0"/>
              <a:t>‹Nº›</a:t>
            </a:fld>
            <a:endParaRPr lang="es-PE"/>
          </a:p>
        </p:txBody>
      </p:sp>
    </p:spTree>
    <p:extLst>
      <p:ext uri="{BB962C8B-B14F-4D97-AF65-F5344CB8AC3E}">
        <p14:creationId xmlns:p14="http://schemas.microsoft.com/office/powerpoint/2010/main" val="1531579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5F7E30F-3F82-4734-BA7E-40ACF80AE02D}"/>
              </a:ext>
            </a:extLst>
          </p:cNvPr>
          <p:cNvSpPr/>
          <p:nvPr/>
        </p:nvSpPr>
        <p:spPr>
          <a:xfrm>
            <a:off x="0" y="0"/>
            <a:ext cx="457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5" name="Rectángulo 4">
            <a:extLst>
              <a:ext uri="{FF2B5EF4-FFF2-40B4-BE49-F238E27FC236}">
                <a16:creationId xmlns:a16="http://schemas.microsoft.com/office/drawing/2014/main" id="{3E8DF8B6-4C64-482E-B86F-83F76050FDF4}"/>
              </a:ext>
            </a:extLst>
          </p:cNvPr>
          <p:cNvSpPr/>
          <p:nvPr/>
        </p:nvSpPr>
        <p:spPr>
          <a:xfrm>
            <a:off x="4572000" y="0"/>
            <a:ext cx="457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pic>
        <p:nvPicPr>
          <p:cNvPr id="21" name="Imagen 20">
            <a:extLst>
              <a:ext uri="{FF2B5EF4-FFF2-40B4-BE49-F238E27FC236}">
                <a16:creationId xmlns:a16="http://schemas.microsoft.com/office/drawing/2014/main" id="{81B434BC-687E-4D62-83EA-81CDFF3BFFA9}"/>
              </a:ext>
            </a:extLst>
          </p:cNvPr>
          <p:cNvPicPr>
            <a:picLocks noChangeAspect="1"/>
          </p:cNvPicPr>
          <p:nvPr/>
        </p:nvPicPr>
        <p:blipFill>
          <a:blip r:embed="rId2"/>
          <a:stretch>
            <a:fillRect/>
          </a:stretch>
        </p:blipFill>
        <p:spPr>
          <a:xfrm>
            <a:off x="4578999" y="-1"/>
            <a:ext cx="4572000" cy="6858000"/>
          </a:xfrm>
          <a:prstGeom prst="rect">
            <a:avLst/>
          </a:prstGeom>
        </p:spPr>
      </p:pic>
      <p:sp>
        <p:nvSpPr>
          <p:cNvPr id="8" name="CuadroTexto 7">
            <a:extLst>
              <a:ext uri="{FF2B5EF4-FFF2-40B4-BE49-F238E27FC236}">
                <a16:creationId xmlns:a16="http://schemas.microsoft.com/office/drawing/2014/main" id="{EE642C3A-D695-4BEF-AB69-9100D0C63251}"/>
              </a:ext>
            </a:extLst>
          </p:cNvPr>
          <p:cNvSpPr txBox="1"/>
          <p:nvPr/>
        </p:nvSpPr>
        <p:spPr>
          <a:xfrm>
            <a:off x="5024130" y="2971340"/>
            <a:ext cx="3697599" cy="338554"/>
          </a:xfrm>
          <a:prstGeom prst="rect">
            <a:avLst/>
          </a:prstGeom>
          <a:noFill/>
        </p:spPr>
        <p:txBody>
          <a:bodyPr wrap="square" rtlCol="0">
            <a:spAutoFit/>
          </a:bodyPr>
          <a:lstStyle/>
          <a:p>
            <a:pPr algn="ctr"/>
            <a:r>
              <a:rPr lang="es-MX" sz="1600" b="1" dirty="0">
                <a:latin typeface="Swis721 Blk BT" panose="020B0904030502020204" pitchFamily="34" charset="0"/>
              </a:rPr>
              <a:t>IGLESIA VIRGEN DEL CARMEN</a:t>
            </a:r>
            <a:endParaRPr lang="es-PE" sz="1600" b="1" dirty="0">
              <a:latin typeface="Swis721 Blk BT" panose="020B0904030502020204" pitchFamily="34" charset="0"/>
            </a:endParaRPr>
          </a:p>
        </p:txBody>
      </p:sp>
      <p:sp>
        <p:nvSpPr>
          <p:cNvPr id="13" name="CuadroTexto 12">
            <a:extLst>
              <a:ext uri="{FF2B5EF4-FFF2-40B4-BE49-F238E27FC236}">
                <a16:creationId xmlns:a16="http://schemas.microsoft.com/office/drawing/2014/main" id="{D40BBFDF-F0AB-4DAA-AA00-D190C2D0199C}"/>
              </a:ext>
            </a:extLst>
          </p:cNvPr>
          <p:cNvSpPr txBox="1"/>
          <p:nvPr/>
        </p:nvSpPr>
        <p:spPr>
          <a:xfrm>
            <a:off x="5175583" y="93319"/>
            <a:ext cx="3394697" cy="646331"/>
          </a:xfrm>
          <a:prstGeom prst="rect">
            <a:avLst/>
          </a:prstGeom>
          <a:noFill/>
        </p:spPr>
        <p:txBody>
          <a:bodyPr wrap="square" rtlCol="0">
            <a:spAutoFit/>
          </a:bodyPr>
          <a:lstStyle/>
          <a:p>
            <a:pPr algn="ctr"/>
            <a:r>
              <a:rPr lang="es-MX" sz="2400" b="1" dirty="0"/>
              <a:t>CENTRO CULTURAL</a:t>
            </a:r>
          </a:p>
          <a:p>
            <a:pPr algn="ctr"/>
            <a:r>
              <a:rPr lang="es-MX" sz="1200" b="1" dirty="0"/>
              <a:t>MANUEL H. CISNEROS ZAVALETA</a:t>
            </a:r>
            <a:endParaRPr lang="es-PE" sz="1200" b="1" dirty="0"/>
          </a:p>
        </p:txBody>
      </p:sp>
      <p:sp>
        <p:nvSpPr>
          <p:cNvPr id="14" name="CuadroTexto 13">
            <a:extLst>
              <a:ext uri="{FF2B5EF4-FFF2-40B4-BE49-F238E27FC236}">
                <a16:creationId xmlns:a16="http://schemas.microsoft.com/office/drawing/2014/main" id="{3D85AFDF-8359-4BCE-B209-5DED75A6F309}"/>
              </a:ext>
            </a:extLst>
          </p:cNvPr>
          <p:cNvSpPr txBox="1"/>
          <p:nvPr/>
        </p:nvSpPr>
        <p:spPr>
          <a:xfrm>
            <a:off x="4847183" y="5269388"/>
            <a:ext cx="4051495" cy="307777"/>
          </a:xfrm>
          <a:prstGeom prst="rect">
            <a:avLst/>
          </a:prstGeom>
          <a:noFill/>
        </p:spPr>
        <p:txBody>
          <a:bodyPr wrap="square" rtlCol="0">
            <a:spAutoFit/>
          </a:bodyPr>
          <a:lstStyle/>
          <a:p>
            <a:pPr algn="just"/>
            <a:endParaRPr lang="es-MX" sz="1400" dirty="0"/>
          </a:p>
        </p:txBody>
      </p:sp>
      <p:pic>
        <p:nvPicPr>
          <p:cNvPr id="23" name="Imagen 22">
            <a:extLst>
              <a:ext uri="{FF2B5EF4-FFF2-40B4-BE49-F238E27FC236}">
                <a16:creationId xmlns:a16="http://schemas.microsoft.com/office/drawing/2014/main" id="{C646E825-0F73-4CFF-B040-107382E01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759" y="911503"/>
            <a:ext cx="1787641" cy="1787641"/>
          </a:xfrm>
          <a:prstGeom prst="rect">
            <a:avLst/>
          </a:prstGeom>
        </p:spPr>
      </p:pic>
      <p:pic>
        <p:nvPicPr>
          <p:cNvPr id="12" name="Imagen 11">
            <a:extLst>
              <a:ext uri="{FF2B5EF4-FFF2-40B4-BE49-F238E27FC236}">
                <a16:creationId xmlns:a16="http://schemas.microsoft.com/office/drawing/2014/main" id="{4960E9BA-445A-4982-8732-A63417176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4130" y="3299903"/>
            <a:ext cx="3697598" cy="20786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CuadroTexto 14">
            <a:extLst>
              <a:ext uri="{FF2B5EF4-FFF2-40B4-BE49-F238E27FC236}">
                <a16:creationId xmlns:a16="http://schemas.microsoft.com/office/drawing/2014/main" id="{166FE774-9923-4D50-ACDE-CF7187E3CEEB}"/>
              </a:ext>
            </a:extLst>
          </p:cNvPr>
          <p:cNvSpPr txBox="1"/>
          <p:nvPr/>
        </p:nvSpPr>
        <p:spPr>
          <a:xfrm>
            <a:off x="4847183" y="5498831"/>
            <a:ext cx="4011067" cy="1200329"/>
          </a:xfrm>
          <a:prstGeom prst="rect">
            <a:avLst/>
          </a:prstGeom>
          <a:noFill/>
        </p:spPr>
        <p:txBody>
          <a:bodyPr wrap="square" rtlCol="0">
            <a:spAutoFit/>
          </a:bodyPr>
          <a:lstStyle/>
          <a:p>
            <a:pPr algn="just"/>
            <a:r>
              <a:rPr lang="es-MX" sz="1200" dirty="0"/>
              <a:t>Una iglesia que ha sido completamente refaccionada por el párroco </a:t>
            </a:r>
            <a:r>
              <a:rPr lang="es-MX" sz="1200" dirty="0" err="1"/>
              <a:t>Cútolo</a:t>
            </a:r>
            <a:r>
              <a:rPr lang="es-MX" sz="1200" dirty="0"/>
              <a:t>; está pavimentada con mosaicos, la sacristía tiene una ornamentación completa en muy buenas condiciones. La patrona es la virgen del Carmen. Se celebran con solemnidad, además de la patrona, las fiestas del sagrado corazón, san José y Semana Santa.</a:t>
            </a:r>
          </a:p>
        </p:txBody>
      </p:sp>
      <p:pic>
        <p:nvPicPr>
          <p:cNvPr id="20" name="Imagen 19">
            <a:extLst>
              <a:ext uri="{FF2B5EF4-FFF2-40B4-BE49-F238E27FC236}">
                <a16:creationId xmlns:a16="http://schemas.microsoft.com/office/drawing/2014/main" id="{36236279-1A1C-4F64-A725-8DC2D8050EC6}"/>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6999" y="1"/>
            <a:ext cx="4572000" cy="6858000"/>
          </a:xfrm>
          <a:prstGeom prst="rect">
            <a:avLst/>
          </a:prstGeom>
        </p:spPr>
      </p:pic>
      <p:sp>
        <p:nvSpPr>
          <p:cNvPr id="22" name="CuadroTexto 21">
            <a:extLst>
              <a:ext uri="{FF2B5EF4-FFF2-40B4-BE49-F238E27FC236}">
                <a16:creationId xmlns:a16="http://schemas.microsoft.com/office/drawing/2014/main" id="{A5981629-78B0-4002-BEB2-3B3A38DB5628}"/>
              </a:ext>
            </a:extLst>
          </p:cNvPr>
          <p:cNvSpPr txBox="1"/>
          <p:nvPr/>
        </p:nvSpPr>
        <p:spPr>
          <a:xfrm>
            <a:off x="323557" y="239151"/>
            <a:ext cx="3987258" cy="92333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b="1" dirty="0">
                <a:solidFill>
                  <a:schemeClr val="tx1"/>
                </a:solidFill>
              </a:rPr>
              <a:t>FOTOGRAFÍAS ANTIGUAS DE LA PLAZA CENTRAL Y IGLESIA VIRGEN DEL CARMEN - AMBO</a:t>
            </a:r>
            <a:endParaRPr lang="es-PE" b="1" dirty="0">
              <a:solidFill>
                <a:schemeClr val="tx1"/>
              </a:solidFill>
            </a:endParaRPr>
          </a:p>
        </p:txBody>
      </p:sp>
      <p:pic>
        <p:nvPicPr>
          <p:cNvPr id="31" name="Imagen 30">
            <a:extLst>
              <a:ext uri="{FF2B5EF4-FFF2-40B4-BE49-F238E27FC236}">
                <a16:creationId xmlns:a16="http://schemas.microsoft.com/office/drawing/2014/main" id="{95116F4F-25BF-4D99-A8C8-F219468E03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396" y="2259759"/>
            <a:ext cx="3143208" cy="2027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2" name="CuadroTexto 31">
            <a:extLst>
              <a:ext uri="{FF2B5EF4-FFF2-40B4-BE49-F238E27FC236}">
                <a16:creationId xmlns:a16="http://schemas.microsoft.com/office/drawing/2014/main" id="{0D6D3010-CAF8-4D53-8640-AC38F5653A3A}"/>
              </a:ext>
            </a:extLst>
          </p:cNvPr>
          <p:cNvSpPr txBox="1"/>
          <p:nvPr/>
        </p:nvSpPr>
        <p:spPr>
          <a:xfrm>
            <a:off x="330556" y="1244096"/>
            <a:ext cx="3979526" cy="954107"/>
          </a:xfrm>
          <a:prstGeom prst="rect">
            <a:avLst/>
          </a:prstGeom>
          <a:noFill/>
        </p:spPr>
        <p:txBody>
          <a:bodyPr wrap="square" rtlCol="0">
            <a:spAutoFit/>
          </a:bodyPr>
          <a:lstStyle/>
          <a:p>
            <a:pPr algn="just"/>
            <a:r>
              <a:rPr lang="es-MX" sz="1400" b="0" i="0" dirty="0">
                <a:solidFill>
                  <a:srgbClr val="000000"/>
                </a:solidFill>
                <a:effectLst/>
              </a:rPr>
              <a:t>Plaza de armas de la Provincia de Ambo, en ese entonces considerada como villa.</a:t>
            </a:r>
          </a:p>
          <a:p>
            <a:pPr algn="just"/>
            <a:r>
              <a:rPr lang="es-MX" sz="1400" b="0" i="0" dirty="0">
                <a:solidFill>
                  <a:srgbClr val="000000"/>
                </a:solidFill>
                <a:effectLst/>
              </a:rPr>
              <a:t>Data del año de 1890 en la celebración de la Imagen de la Virgen del Carmen patrona de la Provincia.</a:t>
            </a:r>
          </a:p>
        </p:txBody>
      </p:sp>
      <p:sp>
        <p:nvSpPr>
          <p:cNvPr id="34" name="CuadroTexto 33">
            <a:extLst>
              <a:ext uri="{FF2B5EF4-FFF2-40B4-BE49-F238E27FC236}">
                <a16:creationId xmlns:a16="http://schemas.microsoft.com/office/drawing/2014/main" id="{DF71D5DE-FFC9-4ACB-BF38-FF96C6934B64}"/>
              </a:ext>
            </a:extLst>
          </p:cNvPr>
          <p:cNvSpPr txBox="1"/>
          <p:nvPr/>
        </p:nvSpPr>
        <p:spPr>
          <a:xfrm>
            <a:off x="323557" y="4293707"/>
            <a:ext cx="3979526" cy="954107"/>
          </a:xfrm>
          <a:prstGeom prst="rect">
            <a:avLst/>
          </a:prstGeom>
          <a:noFill/>
        </p:spPr>
        <p:txBody>
          <a:bodyPr wrap="square" rtlCol="0">
            <a:spAutoFit/>
          </a:bodyPr>
          <a:lstStyle/>
          <a:p>
            <a:r>
              <a:rPr lang="es-MX" sz="1400" dirty="0"/>
              <a:t>La iglesia virgen del Carmen, santa y patrona de la ciudad de Ambo y la antigua pileta al centro de la plaza que fue remplazada por un aspecto grotesco y la nueva plaza central de Ambo </a:t>
            </a:r>
            <a:endParaRPr lang="es-PE" sz="1400" dirty="0"/>
          </a:p>
        </p:txBody>
      </p:sp>
      <p:pic>
        <p:nvPicPr>
          <p:cNvPr id="36" name="Imagen 35">
            <a:extLst>
              <a:ext uri="{FF2B5EF4-FFF2-40B4-BE49-F238E27FC236}">
                <a16:creationId xmlns:a16="http://schemas.microsoft.com/office/drawing/2014/main" id="{16ABA124-9F2E-4924-B95B-5E886529E6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272" y="5254393"/>
            <a:ext cx="2010110" cy="14447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0" name="Imagen 39">
            <a:extLst>
              <a:ext uri="{FF2B5EF4-FFF2-40B4-BE49-F238E27FC236}">
                <a16:creationId xmlns:a16="http://schemas.microsoft.com/office/drawing/2014/main" id="{89504222-E9FE-48F5-9D36-9111B01244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1806" y="5254393"/>
            <a:ext cx="1416990" cy="14447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3" name="Conector recto 2">
            <a:extLst>
              <a:ext uri="{FF2B5EF4-FFF2-40B4-BE49-F238E27FC236}">
                <a16:creationId xmlns:a16="http://schemas.microsoft.com/office/drawing/2014/main" id="{2F06F6D3-5030-4370-8CD4-13B2EA8E5132}"/>
              </a:ext>
            </a:extLst>
          </p:cNvPr>
          <p:cNvCxnSpPr/>
          <p:nvPr/>
        </p:nvCxnSpPr>
        <p:spPr>
          <a:xfrm>
            <a:off x="4572000" y="0"/>
            <a:ext cx="0" cy="685799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8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5F7E30F-3F82-4734-BA7E-40ACF80AE02D}"/>
              </a:ext>
            </a:extLst>
          </p:cNvPr>
          <p:cNvSpPr/>
          <p:nvPr/>
        </p:nvSpPr>
        <p:spPr>
          <a:xfrm>
            <a:off x="0" y="0"/>
            <a:ext cx="457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5" name="Rectángulo 4">
            <a:extLst>
              <a:ext uri="{FF2B5EF4-FFF2-40B4-BE49-F238E27FC236}">
                <a16:creationId xmlns:a16="http://schemas.microsoft.com/office/drawing/2014/main" id="{3E8DF8B6-4C64-482E-B86F-83F76050FDF4}"/>
              </a:ext>
            </a:extLst>
          </p:cNvPr>
          <p:cNvSpPr/>
          <p:nvPr/>
        </p:nvSpPr>
        <p:spPr>
          <a:xfrm>
            <a:off x="4572000" y="0"/>
            <a:ext cx="457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pic>
        <p:nvPicPr>
          <p:cNvPr id="14" name="Imagen 13">
            <a:extLst>
              <a:ext uri="{FF2B5EF4-FFF2-40B4-BE49-F238E27FC236}">
                <a16:creationId xmlns:a16="http://schemas.microsoft.com/office/drawing/2014/main" id="{5F437156-9F2C-4C1B-8933-5D664ED0FEC9}"/>
              </a:ext>
            </a:extLst>
          </p:cNvPr>
          <p:cNvPicPr>
            <a:picLocks noChangeAspect="1"/>
          </p:cNvPicPr>
          <p:nvPr/>
        </p:nvPicPr>
        <p:blipFill>
          <a:blip r:embed="rId2"/>
          <a:stretch>
            <a:fillRect/>
          </a:stretch>
        </p:blipFill>
        <p:spPr>
          <a:xfrm>
            <a:off x="0" y="0"/>
            <a:ext cx="4572000" cy="6858000"/>
          </a:xfrm>
          <a:prstGeom prst="rect">
            <a:avLst/>
          </a:prstGeom>
        </p:spPr>
      </p:pic>
      <p:sp>
        <p:nvSpPr>
          <p:cNvPr id="6" name="CuadroTexto 5">
            <a:extLst>
              <a:ext uri="{FF2B5EF4-FFF2-40B4-BE49-F238E27FC236}">
                <a16:creationId xmlns:a16="http://schemas.microsoft.com/office/drawing/2014/main" id="{920FD5FC-0F65-4F43-B4FB-188C956BF910}"/>
              </a:ext>
            </a:extLst>
          </p:cNvPr>
          <p:cNvSpPr txBox="1"/>
          <p:nvPr/>
        </p:nvSpPr>
        <p:spPr>
          <a:xfrm>
            <a:off x="422199" y="194770"/>
            <a:ext cx="3897318" cy="3131627"/>
          </a:xfrm>
          <a:prstGeom prst="rect">
            <a:avLst/>
          </a:prstGeom>
          <a:noFill/>
        </p:spPr>
        <p:txBody>
          <a:bodyPr wrap="square" rtlCol="0">
            <a:spAutoFit/>
          </a:bodyPr>
          <a:lstStyle/>
          <a:p>
            <a:pPr algn="just"/>
            <a:br>
              <a:rPr lang="es-MX" sz="1050" dirty="0"/>
            </a:br>
            <a:r>
              <a:rPr lang="es-MX" sz="1100" b="0" i="0" dirty="0">
                <a:solidFill>
                  <a:srgbClr val="050505"/>
                </a:solidFill>
                <a:effectLst/>
                <a:latin typeface="Segoe UI Historic" panose="020B0502040204020203" pitchFamily="34" charset="0"/>
              </a:rPr>
              <a:t>En 1895 llega la Venerada Imagen de la Santísima Virgen del Carmen a la que actualmente es la Provincia de Ambo. De España Ciudad de los Reyes llegan tres Vírgenes del Carmen, una de ellas se quedó en la ciudad de Huánuco en la actual Iglesia de San Cristóbal (Primera Iglesia de Huánuco), otra se quedó entre los pueblos de </a:t>
            </a:r>
            <a:r>
              <a:rPr lang="es-MX" sz="1100" b="0" i="0" dirty="0" err="1">
                <a:solidFill>
                  <a:srgbClr val="050505"/>
                </a:solidFill>
                <a:effectLst/>
                <a:latin typeface="Segoe UI Historic" panose="020B0502040204020203" pitchFamily="34" charset="0"/>
              </a:rPr>
              <a:t>Llata</a:t>
            </a:r>
            <a:r>
              <a:rPr lang="es-MX" sz="1100" b="0" i="0" dirty="0">
                <a:solidFill>
                  <a:srgbClr val="050505"/>
                </a:solidFill>
                <a:effectLst/>
                <a:latin typeface="Segoe UI Historic" panose="020B0502040204020203" pitchFamily="34" charset="0"/>
              </a:rPr>
              <a:t> y la Unión, y la otra imagen se quedó en Ambo, la venerada imagen de la Virgen del Carmen tiene una gran trayectoria, en primer lugar que es muy Milagrosa.</a:t>
            </a:r>
            <a:br>
              <a:rPr lang="es-MX" sz="1100" dirty="0"/>
            </a:br>
            <a:r>
              <a:rPr lang="es-MX" sz="1100" b="0" i="0" dirty="0">
                <a:solidFill>
                  <a:srgbClr val="050505"/>
                </a:solidFill>
                <a:effectLst/>
                <a:latin typeface="Segoe UI Historic" panose="020B0502040204020203" pitchFamily="34" charset="0"/>
              </a:rPr>
              <a:t>Se dice que cuando llegaron los Chilenos a invadir Ambo y </a:t>
            </a:r>
            <a:r>
              <a:rPr lang="es-MX" sz="1100" b="0" i="0" dirty="0" err="1">
                <a:solidFill>
                  <a:srgbClr val="050505"/>
                </a:solidFill>
                <a:effectLst/>
                <a:latin typeface="Segoe UI Historic" panose="020B0502040204020203" pitchFamily="34" charset="0"/>
              </a:rPr>
              <a:t>Ayancocha</a:t>
            </a:r>
            <a:r>
              <a:rPr lang="es-MX" sz="1100" b="0" i="0" dirty="0">
                <a:solidFill>
                  <a:srgbClr val="050505"/>
                </a:solidFill>
                <a:effectLst/>
                <a:latin typeface="Segoe UI Historic" panose="020B0502040204020203" pitchFamily="34" charset="0"/>
              </a:rPr>
              <a:t>, todo el lugar se cubrió de neblina, donde no se veía nada, entonces no tocaron Ambo por el milagro de la Virgen. En cambio en </a:t>
            </a:r>
            <a:r>
              <a:rPr lang="es-MX" sz="1100" b="0" i="0" dirty="0" err="1">
                <a:solidFill>
                  <a:srgbClr val="050505"/>
                </a:solidFill>
                <a:effectLst/>
                <a:latin typeface="Segoe UI Historic" panose="020B0502040204020203" pitchFamily="34" charset="0"/>
              </a:rPr>
              <a:t>Ayancocha</a:t>
            </a:r>
            <a:r>
              <a:rPr lang="es-MX" sz="1100" b="0" i="0" dirty="0">
                <a:solidFill>
                  <a:srgbClr val="050505"/>
                </a:solidFill>
                <a:effectLst/>
                <a:latin typeface="Segoe UI Historic" panose="020B0502040204020203" pitchFamily="34" charset="0"/>
              </a:rPr>
              <a:t> se produjo la pelea y tal evento que acabaron muriendo muchos Peruanos en dicha Batalla, por eso el monumento de </a:t>
            </a:r>
            <a:r>
              <a:rPr lang="es-MX" sz="1100" b="0" i="0" dirty="0" err="1">
                <a:solidFill>
                  <a:srgbClr val="050505"/>
                </a:solidFill>
                <a:effectLst/>
                <a:latin typeface="Segoe UI Historic" panose="020B0502040204020203" pitchFamily="34" charset="0"/>
              </a:rPr>
              <a:t>Arcopunco</a:t>
            </a:r>
            <a:r>
              <a:rPr lang="es-MX" sz="1100" b="0" i="0" dirty="0">
                <a:solidFill>
                  <a:srgbClr val="050505"/>
                </a:solidFill>
                <a:effectLst/>
                <a:latin typeface="Segoe UI Historic" panose="020B0502040204020203" pitchFamily="34" charset="0"/>
              </a:rPr>
              <a:t> es Histórico hasta hoy en día.</a:t>
            </a:r>
            <a:br>
              <a:rPr lang="es-MX" sz="1100" dirty="0"/>
            </a:br>
            <a:endParaRPr lang="es-MX" sz="1100" b="1" i="0" u="none" strike="noStrike" dirty="0">
              <a:solidFill>
                <a:srgbClr val="050505"/>
              </a:solidFill>
              <a:effectLst/>
              <a:latin typeface="Segoe UI Historic" panose="020B0502040204020203" pitchFamily="34" charset="0"/>
            </a:endParaRPr>
          </a:p>
        </p:txBody>
      </p:sp>
      <p:pic>
        <p:nvPicPr>
          <p:cNvPr id="16" name="Imagen 15">
            <a:extLst>
              <a:ext uri="{FF2B5EF4-FFF2-40B4-BE49-F238E27FC236}">
                <a16:creationId xmlns:a16="http://schemas.microsoft.com/office/drawing/2014/main" id="{7ED1733B-E5F9-4962-B71A-8DD6CC7BADD5}"/>
              </a:ext>
            </a:extLst>
          </p:cNvPr>
          <p:cNvPicPr>
            <a:picLocks noChangeAspect="1"/>
          </p:cNvPicPr>
          <p:nvPr/>
        </p:nvPicPr>
        <p:blipFill>
          <a:blip r:embed="rId2"/>
          <a:stretch>
            <a:fillRect/>
          </a:stretch>
        </p:blipFill>
        <p:spPr>
          <a:xfrm>
            <a:off x="4572000" y="0"/>
            <a:ext cx="4572000" cy="6858000"/>
          </a:xfrm>
          <a:prstGeom prst="rect">
            <a:avLst/>
          </a:prstGeom>
        </p:spPr>
      </p:pic>
      <p:sp>
        <p:nvSpPr>
          <p:cNvPr id="15" name="CuadroTexto 14">
            <a:extLst>
              <a:ext uri="{FF2B5EF4-FFF2-40B4-BE49-F238E27FC236}">
                <a16:creationId xmlns:a16="http://schemas.microsoft.com/office/drawing/2014/main" id="{0A5CF62C-B97C-4388-8BD9-51CD318500A1}"/>
              </a:ext>
            </a:extLst>
          </p:cNvPr>
          <p:cNvSpPr txBox="1"/>
          <p:nvPr/>
        </p:nvSpPr>
        <p:spPr>
          <a:xfrm>
            <a:off x="4881320" y="194770"/>
            <a:ext cx="3840481" cy="4755148"/>
          </a:xfrm>
          <a:prstGeom prst="rect">
            <a:avLst/>
          </a:prstGeom>
          <a:noFill/>
        </p:spPr>
        <p:txBody>
          <a:bodyPr wrap="square" rtlCol="0">
            <a:spAutoFit/>
          </a:bodyPr>
          <a:lstStyle/>
          <a:p>
            <a:pPr algn="just"/>
            <a:r>
              <a:rPr lang="es-MX" sz="1100" b="0" i="0" dirty="0">
                <a:solidFill>
                  <a:srgbClr val="050505"/>
                </a:solidFill>
                <a:effectLst/>
                <a:latin typeface="Segoe UI Historic" panose="020B0502040204020203" pitchFamily="34" charset="0"/>
              </a:rPr>
              <a:t>La Santísima Virgen del Carmen años tras años tiene una gran Fiesta que se celebra cada 16 de Julio de cada año, los primeros años de su vida en esta Tierra Bella y Generosa lo celebraron las Festividades los Cerreños haciendo las llamadas corridas de toros en la plaza de armas, ellos con el gran fervor asía la santísima Virgen del Carmen obsequiaron las Coronas tanto de la Virgen y San José, desde ese entonces las festividades lo hacían con mucho amor, porque la virgen del Carmen es milagrosa, desde esos años los muchos Antepasados lo celebraban con gran Solemnidad, pero casi la mayoría de los que conocieron a la Virgen o sea de los </a:t>
            </a:r>
            <a:r>
              <a:rPr lang="es-MX" sz="1100" b="0" i="0" dirty="0" err="1">
                <a:solidFill>
                  <a:srgbClr val="050505"/>
                </a:solidFill>
                <a:effectLst/>
                <a:latin typeface="Segoe UI Historic" panose="020B0502040204020203" pitchFamily="34" charset="0"/>
              </a:rPr>
              <a:t>Ambinos</a:t>
            </a:r>
            <a:r>
              <a:rPr lang="es-MX" sz="1100" b="0" i="0" dirty="0">
                <a:solidFill>
                  <a:srgbClr val="050505"/>
                </a:solidFill>
                <a:effectLst/>
                <a:latin typeface="Segoe UI Historic" panose="020B0502040204020203" pitchFamily="34" charset="0"/>
              </a:rPr>
              <a:t> ya están descansando en Paz, es así que los </a:t>
            </a:r>
            <a:r>
              <a:rPr lang="es-MX" sz="1100" b="0" i="0" dirty="0" err="1">
                <a:solidFill>
                  <a:srgbClr val="050505"/>
                </a:solidFill>
                <a:effectLst/>
                <a:latin typeface="Segoe UI Historic" panose="020B0502040204020203" pitchFamily="34" charset="0"/>
              </a:rPr>
              <a:t>Ambinos</a:t>
            </a:r>
            <a:r>
              <a:rPr lang="es-MX" sz="1100" b="0" i="0" dirty="0">
                <a:solidFill>
                  <a:srgbClr val="050505"/>
                </a:solidFill>
                <a:effectLst/>
                <a:latin typeface="Segoe UI Historic" panose="020B0502040204020203" pitchFamily="34" charset="0"/>
              </a:rPr>
              <a:t> tienen la suerte de tener como Protectora y como Madre a la Santísima Virgen del Carmen, y de celebrar cada año sus festividades todo el mes de Julio conmemorando así la maternidad de la Madre de Dios.</a:t>
            </a:r>
            <a:br>
              <a:rPr lang="es-MX" sz="1100" dirty="0"/>
            </a:br>
            <a:r>
              <a:rPr lang="es-MX" sz="1100" b="0" i="0" dirty="0">
                <a:solidFill>
                  <a:srgbClr val="050505"/>
                </a:solidFill>
                <a:effectLst/>
                <a:latin typeface="Segoe UI Historic" panose="020B0502040204020203" pitchFamily="34" charset="0"/>
              </a:rPr>
              <a:t>Hoy en Día muchos fieles expresan su cariño hacia la Madre de Dios, la llaman la Virgen Milagrosa, la Virgen Poderosa y otros con mucho cariño la Mamá Carmen, hoy en día los hijos de los </a:t>
            </a:r>
            <a:r>
              <a:rPr lang="es-MX" sz="1100" b="0" i="0" dirty="0" err="1">
                <a:solidFill>
                  <a:srgbClr val="050505"/>
                </a:solidFill>
                <a:effectLst/>
                <a:latin typeface="Segoe UI Historic" panose="020B0502040204020203" pitchFamily="34" charset="0"/>
              </a:rPr>
              <a:t>Ambinos</a:t>
            </a:r>
            <a:r>
              <a:rPr lang="es-MX" sz="1100" b="0" i="0" dirty="0">
                <a:solidFill>
                  <a:srgbClr val="050505"/>
                </a:solidFill>
                <a:effectLst/>
                <a:latin typeface="Segoe UI Historic" panose="020B0502040204020203" pitchFamily="34" charset="0"/>
              </a:rPr>
              <a:t> siguen con esa tradición de festejar grandemente la fiesta de la Virgen del Carmen, teniendo como devotos a muchos fieles grandes y pequeños, ricos y pobres, la fe es lo que los une teniendo como Mediadora de todas las Gracias a la Santísima Virgen del Carmen cómo Patrona de Ambo</a:t>
            </a:r>
            <a:r>
              <a:rPr lang="es-MX" sz="1400" b="0" i="0" dirty="0">
                <a:solidFill>
                  <a:srgbClr val="050505"/>
                </a:solidFill>
                <a:effectLst/>
                <a:latin typeface="Segoe UI Historic" panose="020B0502040204020203" pitchFamily="34" charset="0"/>
              </a:rPr>
              <a:t>.</a:t>
            </a:r>
            <a:br>
              <a:rPr lang="es-MX" sz="1400" dirty="0"/>
            </a:br>
            <a:endParaRPr lang="es-PE" sz="1400" dirty="0"/>
          </a:p>
        </p:txBody>
      </p:sp>
      <p:pic>
        <p:nvPicPr>
          <p:cNvPr id="10" name="Imagen 9">
            <a:extLst>
              <a:ext uri="{FF2B5EF4-FFF2-40B4-BE49-F238E27FC236}">
                <a16:creationId xmlns:a16="http://schemas.microsoft.com/office/drawing/2014/main" id="{4EAAA14C-B510-4051-B6C2-545719690231}"/>
              </a:ext>
            </a:extLst>
          </p:cNvPr>
          <p:cNvPicPr>
            <a:picLocks noChangeAspect="1"/>
          </p:cNvPicPr>
          <p:nvPr/>
        </p:nvPicPr>
        <p:blipFill rotWithShape="1">
          <a:blip r:embed="rId3">
            <a:extLst>
              <a:ext uri="{28A0092B-C50C-407E-A947-70E740481C1C}">
                <a14:useLocalDpi xmlns:a14="http://schemas.microsoft.com/office/drawing/2010/main" val="0"/>
              </a:ext>
            </a:extLst>
          </a:blip>
          <a:srcRect t="12308"/>
          <a:stretch/>
        </p:blipFill>
        <p:spPr>
          <a:xfrm>
            <a:off x="1182221" y="3226536"/>
            <a:ext cx="2376905" cy="32314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Imagen 12">
            <a:extLst>
              <a:ext uri="{FF2B5EF4-FFF2-40B4-BE49-F238E27FC236}">
                <a16:creationId xmlns:a16="http://schemas.microsoft.com/office/drawing/2014/main" id="{00F1A976-F6C2-4E68-9952-EF5B3CCE0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396" y="4713421"/>
            <a:ext cx="2907570" cy="19498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 name="Imagen 1">
            <a:extLst>
              <a:ext uri="{FF2B5EF4-FFF2-40B4-BE49-F238E27FC236}">
                <a16:creationId xmlns:a16="http://schemas.microsoft.com/office/drawing/2014/main" id="{042F7C11-CB9E-43B2-A283-8C8B8C6B56F1}"/>
              </a:ext>
            </a:extLst>
          </p:cNvPr>
          <p:cNvPicPr>
            <a:picLocks noChangeAspect="1"/>
          </p:cNvPicPr>
          <p:nvPr/>
        </p:nvPicPr>
        <p:blipFill>
          <a:blip r:embed="rId5"/>
          <a:stretch>
            <a:fillRect/>
          </a:stretch>
        </p:blipFill>
        <p:spPr>
          <a:xfrm>
            <a:off x="4532620" y="-1"/>
            <a:ext cx="79245" cy="6900375"/>
          </a:xfrm>
          <a:prstGeom prst="rect">
            <a:avLst/>
          </a:prstGeom>
        </p:spPr>
      </p:pic>
    </p:spTree>
    <p:extLst>
      <p:ext uri="{BB962C8B-B14F-4D97-AF65-F5344CB8AC3E}">
        <p14:creationId xmlns:p14="http://schemas.microsoft.com/office/powerpoint/2010/main" val="278829440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TotalTime>
  <Words>597</Words>
  <Application>Microsoft Office PowerPoint</Application>
  <PresentationFormat>Carta (216 x 279 mm)</PresentationFormat>
  <Paragraphs>10</Paragraphs>
  <Slides>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Arial</vt:lpstr>
      <vt:lpstr>Calibri</vt:lpstr>
      <vt:lpstr>Calibri Light</vt:lpstr>
      <vt:lpstr>Segoe UI Historic</vt:lpstr>
      <vt:lpstr>Swis721 Blk BT</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Dell</dc:creator>
  <cp:lastModifiedBy>Dell</cp:lastModifiedBy>
  <cp:revision>24</cp:revision>
  <dcterms:created xsi:type="dcterms:W3CDTF">2023-05-11T15:45:47Z</dcterms:created>
  <dcterms:modified xsi:type="dcterms:W3CDTF">2023-05-19T19:04:05Z</dcterms:modified>
</cp:coreProperties>
</file>