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23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55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98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91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74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206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1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2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50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15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1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AE95-778E-4281-80A3-BE5ACBE22CD0}" type="datetimeFigureOut">
              <a:rPr lang="es-PE" smtClean="0"/>
              <a:t>19/05/2023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2B8C-32B6-4B46-8D6C-9F9D84297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15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F7E30F-3F82-4734-BA7E-40ACF80AE02D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8DF8B6-4C64-482E-B86F-83F76050FDF4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AFA5D2-B660-4B83-B326-F9A01768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642C3A-D695-4BEF-AB69-9100D0C63251}"/>
              </a:ext>
            </a:extLst>
          </p:cNvPr>
          <p:cNvSpPr txBox="1"/>
          <p:nvPr/>
        </p:nvSpPr>
        <p:spPr>
          <a:xfrm>
            <a:off x="5160651" y="2971340"/>
            <a:ext cx="33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Swis721 Blk BT" panose="020B0904030502020204" pitchFamily="34" charset="0"/>
              </a:rPr>
              <a:t>PUENTE HUANCAPATA</a:t>
            </a:r>
            <a:endParaRPr lang="es-PE" sz="1600" b="1" dirty="0">
              <a:latin typeface="Swis721 Blk BT" panose="020B09040305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65C437-62AD-4D36-B757-C31942BB1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3" y="3309894"/>
            <a:ext cx="2926983" cy="1991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40BBFDF-F0AB-4DAA-AA00-D190C2D0199C}"/>
              </a:ext>
            </a:extLst>
          </p:cNvPr>
          <p:cNvSpPr txBox="1"/>
          <p:nvPr/>
        </p:nvSpPr>
        <p:spPr>
          <a:xfrm>
            <a:off x="5175583" y="93319"/>
            <a:ext cx="339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CENTRO CULTURAL</a:t>
            </a:r>
          </a:p>
          <a:p>
            <a:pPr algn="ctr"/>
            <a:r>
              <a:rPr lang="es-MX" sz="1200" b="1" dirty="0"/>
              <a:t>MANUEL H. CISNEROS ZAVALETA</a:t>
            </a:r>
            <a:endParaRPr lang="es-PE" sz="1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85AFDF-8359-4BCE-B209-5DED75A6F309}"/>
              </a:ext>
            </a:extLst>
          </p:cNvPr>
          <p:cNvSpPr txBox="1"/>
          <p:nvPr/>
        </p:nvSpPr>
        <p:spPr>
          <a:xfrm>
            <a:off x="4847183" y="5269388"/>
            <a:ext cx="40514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200" dirty="0">
              <a:latin typeface="Eras Bold ITC" panose="020B0907030504020204" pitchFamily="34" charset="0"/>
            </a:endParaRPr>
          </a:p>
          <a:p>
            <a:pPr algn="just"/>
            <a:r>
              <a:rPr lang="es-MX" sz="14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Construido </a:t>
            </a:r>
            <a:r>
              <a:rPr lang="es-MX" sz="1400" dirty="0">
                <a:solidFill>
                  <a:srgbClr val="444444"/>
                </a:solidFill>
                <a:latin typeface="Roboto" panose="020B0604020202020204" pitchFamily="2" charset="0"/>
              </a:rPr>
              <a:t>histórico </a:t>
            </a:r>
            <a:r>
              <a:rPr lang="es-MX" sz="14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por los italianos Santos Benedetti y Lozano Albertini, con piedras, cal, Se culmino su construcción en el año de 1879</a:t>
            </a:r>
          </a:p>
          <a:p>
            <a:pPr algn="just"/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Declarado Patrimonio Cultural de la Nación con R.D. </a:t>
            </a:r>
            <a:r>
              <a:rPr lang="es-MX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Nº</a:t>
            </a:r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988/INC DEL 9 De Julio del 2009</a:t>
            </a:r>
            <a:endParaRPr lang="es-MX" sz="1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99A119C-75B6-4719-9876-62B07BB1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"/>
            <a:ext cx="4571999" cy="685271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7953E87-119C-43C4-B8C0-6FA5DE00F17C}"/>
              </a:ext>
            </a:extLst>
          </p:cNvPr>
          <p:cNvSpPr txBox="1"/>
          <p:nvPr/>
        </p:nvSpPr>
        <p:spPr>
          <a:xfrm>
            <a:off x="285750" y="353591"/>
            <a:ext cx="4145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Sostiene, que los dos puentes tenían como elemento común haber sido construidos en base a cal y canto </a:t>
            </a:r>
            <a:r>
              <a:rPr lang="es-MX" sz="1400" dirty="0">
                <a:solidFill>
                  <a:srgbClr val="343434"/>
                </a:solidFill>
                <a:latin typeface="Roboto" panose="02000000000000000000" pitchFamily="2" charset="0"/>
              </a:rPr>
              <a:t>(</a:t>
            </a:r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piedra), pero el rasgo diferenciador es, que el cruzaba el Huertas tenía dos ojos o arcos, mientras que el ubicado sobre el Huallaga tiene solo uno. Y sobre el puente Arcopunco dijo que lamentablemente por embates de la naturaleza se cayó en 1907, perdiéndose para siempre una de las joyas de la arquitectura de la región.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B62608F-0BE3-4ABB-8BB1-64D5C3EB3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5" y="3250356"/>
            <a:ext cx="2864443" cy="1982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646E825-0F73-4CFF-B040-107382E01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59" y="911503"/>
            <a:ext cx="1787641" cy="178764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FD65794-192D-4989-8305-93FB8A5A8964}"/>
              </a:ext>
            </a:extLst>
          </p:cNvPr>
          <p:cNvSpPr txBox="1"/>
          <p:nvPr/>
        </p:nvSpPr>
        <p:spPr>
          <a:xfrm>
            <a:off x="285750" y="2796483"/>
            <a:ext cx="320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Swis721 Blk BT" panose="020B0904030502020204" pitchFamily="34" charset="0"/>
              </a:rPr>
              <a:t>PUENTE ARCOPUNCO</a:t>
            </a:r>
            <a:endParaRPr lang="es-PE" sz="1400" b="1" dirty="0">
              <a:latin typeface="Swis721 Blk BT" panose="020B09040305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90C0CB-C39A-4147-95B8-18865C21DE26}"/>
              </a:ext>
            </a:extLst>
          </p:cNvPr>
          <p:cNvSpPr txBox="1"/>
          <p:nvPr/>
        </p:nvSpPr>
        <p:spPr>
          <a:xfrm>
            <a:off x="285750" y="5498831"/>
            <a:ext cx="18288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b="1" dirty="0"/>
              <a:t>PUENTE ARCOPUNCO – </a:t>
            </a:r>
            <a:r>
              <a:rPr lang="es-MX" sz="1400" dirty="0"/>
              <a:t>Antiguo ingreso a la ciudad que se cayo </a:t>
            </a:r>
            <a:r>
              <a:rPr lang="es-MX" sz="1400"/>
              <a:t>en año </a:t>
            </a:r>
            <a:r>
              <a:rPr lang="es-MX" sz="1400" dirty="0"/>
              <a:t>1907</a:t>
            </a:r>
            <a:endParaRPr lang="es-PE" sz="1400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6D38E3F-6FDB-44FF-9A51-BCB20906F939}"/>
              </a:ext>
            </a:extLst>
          </p:cNvPr>
          <p:cNvSpPr/>
          <p:nvPr/>
        </p:nvSpPr>
        <p:spPr>
          <a:xfrm>
            <a:off x="2114550" y="5882441"/>
            <a:ext cx="208763" cy="1868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8681324-A3B9-41C4-A008-B5C8E249B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5" y="5378541"/>
            <a:ext cx="2072990" cy="1125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5C0A038-FD31-4936-A099-3DB6D6C5D251}"/>
              </a:ext>
            </a:extLst>
          </p:cNvPr>
          <p:cNvCxnSpPr/>
          <p:nvPr/>
        </p:nvCxnSpPr>
        <p:spPr>
          <a:xfrm>
            <a:off x="4571999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F7E30F-3F82-4734-BA7E-40ACF80AE02D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8DF8B6-4C64-482E-B86F-83F76050FDF4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AFA5D2-B660-4B83-B326-F9A01768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01" y="0"/>
            <a:ext cx="457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4DA32D7-00FA-4E6B-B70C-4200870F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" y="0"/>
            <a:ext cx="4572396" cy="685249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6A4EB7-858A-43A8-8CBE-8D941167AA5F}"/>
              </a:ext>
            </a:extLst>
          </p:cNvPr>
          <p:cNvSpPr txBox="1"/>
          <p:nvPr/>
        </p:nvSpPr>
        <p:spPr>
          <a:xfrm>
            <a:off x="573720" y="295422"/>
            <a:ext cx="36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Swis721 Blk BT" panose="020B0904030502020204" pitchFamily="34" charset="0"/>
              </a:rPr>
              <a:t>CONSTRUCCIÓN DEL PUENTE HUANCAPATA</a:t>
            </a:r>
            <a:endParaRPr lang="es-PE" b="1" dirty="0">
              <a:latin typeface="Swis721 Blk BT" panose="020B09040305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0FD5FC-0F65-4F43-B4FB-188C956BF910}"/>
              </a:ext>
            </a:extLst>
          </p:cNvPr>
          <p:cNvSpPr txBox="1"/>
          <p:nvPr/>
        </p:nvSpPr>
        <p:spPr>
          <a:xfrm>
            <a:off x="573720" y="1295979"/>
            <a:ext cx="36325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Construido por los italianos Santos Benedetti y Lozano Albertini, con piedras, cal, Se culmino su construcción en el año de 1879, tiene una longitud de 25.85 </a:t>
            </a:r>
            <a:r>
              <a:rPr lang="es-MX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mt</a:t>
            </a:r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y un ancho de 5.46 </a:t>
            </a:r>
            <a:r>
              <a:rPr lang="es-MX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mt</a:t>
            </a:r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Para la construcción del puente fueron empleadas rocas sacadas de diversas canteras (esquistos) y las areniscas en el mismo río Huallaga, lugares de donde probablemente fueron traídas, el 90 % de materiales empleados en la construcción lo conforman las rocas intrusivas o de origen volcánico, (granito).</a:t>
            </a:r>
            <a:endParaRPr lang="es-MX" sz="1400" dirty="0">
              <a:solidFill>
                <a:srgbClr val="444444"/>
              </a:solidFill>
              <a:latin typeface="Roboto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F1ED81-4881-47FF-8BED-F7AF3F47F393}"/>
              </a:ext>
            </a:extLst>
          </p:cNvPr>
          <p:cNvSpPr txBox="1"/>
          <p:nvPr/>
        </p:nvSpPr>
        <p:spPr>
          <a:xfrm>
            <a:off x="590654" y="4164357"/>
            <a:ext cx="363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Declarado Patrimonio Cultural de la Nación con R.D. </a:t>
            </a:r>
            <a:r>
              <a:rPr lang="es-MX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Nº</a:t>
            </a:r>
            <a:r>
              <a:rPr lang="es-MX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988/INC DEL 9 De Julio del 2009</a:t>
            </a:r>
            <a:endParaRPr lang="es-PE" sz="1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626878-FBF8-43C7-B11E-6434B5ED7BC3}"/>
              </a:ext>
            </a:extLst>
          </p:cNvPr>
          <p:cNvSpPr txBox="1"/>
          <p:nvPr/>
        </p:nvSpPr>
        <p:spPr>
          <a:xfrm>
            <a:off x="4937758" y="249255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Swis721 Blk BT" panose="020B0904030502020204" pitchFamily="34" charset="0"/>
              </a:rPr>
              <a:t>UBIACIÓN</a:t>
            </a:r>
            <a:endParaRPr lang="es-PE" b="1" dirty="0">
              <a:latin typeface="Swis721 Blk BT" panose="020B09040305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5CF62C-B97C-4388-8BD9-51CD318500A1}"/>
              </a:ext>
            </a:extLst>
          </p:cNvPr>
          <p:cNvSpPr txBox="1"/>
          <p:nvPr/>
        </p:nvSpPr>
        <p:spPr>
          <a:xfrm>
            <a:off x="4937758" y="656680"/>
            <a:ext cx="3840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Esta ubicado al noreste de la ciudad de Ambo En las coordenadas UTM, 18l 0368159 E – 8880188, enclavado en el río HUALLAGA, uniendo la ciudad de Ambo con el Centro Poblado de </a:t>
            </a:r>
            <a:r>
              <a:rPr lang="es-MX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Huancapata</a:t>
            </a:r>
            <a:r>
              <a:rPr lang="es-MX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  <a:endParaRPr lang="es-PE" sz="1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6C6687-8D00-47C1-B851-F03757AC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69" y="1826231"/>
            <a:ext cx="2921540" cy="2123658"/>
          </a:xfrm>
          <a:prstGeom prst="rect">
            <a:avLst/>
          </a:prstGeom>
        </p:spPr>
      </p:pic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BF06D6B7-D4D1-4600-B346-BFBE67CFB48B}"/>
              </a:ext>
            </a:extLst>
          </p:cNvPr>
          <p:cNvSpPr/>
          <p:nvPr/>
        </p:nvSpPr>
        <p:spPr>
          <a:xfrm rot="3263145">
            <a:off x="7031419" y="2428694"/>
            <a:ext cx="109215" cy="48275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EFDC56-38F4-4A73-9FD7-435F2B429D81}"/>
              </a:ext>
            </a:extLst>
          </p:cNvPr>
          <p:cNvSpPr txBox="1"/>
          <p:nvPr/>
        </p:nvSpPr>
        <p:spPr>
          <a:xfrm>
            <a:off x="4937758" y="4001308"/>
            <a:ext cx="38404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Además, indica que según los relatos de viajeros como de escritores, los dos puentes de cal y canto eran contemporáneos pero no idénticos. Uno ubicado sobre el rio Huertas o Huácar a cual se le llamaba Arcopunco por estar contiguo al cerro del mismo nombre donde se desarrolló la famosa batalla de </a:t>
            </a:r>
            <a:r>
              <a:rPr lang="es-MX" sz="1400" b="0" dirty="0" err="1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arcopunco</a:t>
            </a:r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. Y al otro ubicado sobre el rio Huallaga</a:t>
            </a:r>
            <a:r>
              <a:rPr lang="es-MX" sz="1400" dirty="0">
                <a:solidFill>
                  <a:srgbClr val="343434"/>
                </a:solidFill>
                <a:latin typeface="Roboto" panose="02000000000000000000" pitchFamily="2" charset="0"/>
              </a:rPr>
              <a:t> </a:t>
            </a:r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 o Huariaca que conecta al tradicional barrio </a:t>
            </a:r>
            <a:r>
              <a:rPr lang="es-MX" sz="1400" b="0" dirty="0" err="1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Mayro</a:t>
            </a:r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, se le llamaba </a:t>
            </a:r>
            <a:r>
              <a:rPr lang="es-MX" sz="1400" b="0" dirty="0" err="1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Llunco</a:t>
            </a:r>
            <a:r>
              <a:rPr lang="es-MX" sz="1400" b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 y actualmente </a:t>
            </a:r>
            <a:r>
              <a:rPr lang="es-MX" sz="1400" b="0" dirty="0" err="1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Huancapata</a:t>
            </a:r>
            <a:r>
              <a:rPr lang="es-MX" sz="1400" dirty="0">
                <a:solidFill>
                  <a:srgbClr val="343434"/>
                </a:solidFill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5D974E5-62FE-4B4E-BFEA-BA127D6B9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88" y="4908523"/>
            <a:ext cx="2278536" cy="17089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4FAA0D-C363-465C-98D6-EB5605385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21" y="0"/>
            <a:ext cx="79276" cy="69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94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391</Words>
  <Application>Microsoft Office PowerPoint</Application>
  <PresentationFormat>Carta (216 x 279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Eras Bold ITC</vt:lpstr>
      <vt:lpstr>Roboto</vt:lpstr>
      <vt:lpstr>Swis721 Blk BT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14</cp:revision>
  <dcterms:created xsi:type="dcterms:W3CDTF">2023-05-11T15:45:47Z</dcterms:created>
  <dcterms:modified xsi:type="dcterms:W3CDTF">2023-05-19T19:08:57Z</dcterms:modified>
</cp:coreProperties>
</file>