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Survey of attendees developing against SQL Server, then of those using VMs or local instance installs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Copy AW2022LT.bak into container</a:t>
            </a:r>
          </a:p>
          <a:p>
            <a:pPr marL="228600" indent="-228600">
              <a:buSzPct val="100000"/>
              <a:buAutoNum type="arabicPeriod" startAt="1"/>
            </a:pPr>
            <a:r>
              <a:t>Restore bak from .sql script</a:t>
            </a:r>
          </a:p>
          <a:p>
            <a:pPr marL="228600" indent="-228600">
              <a:buSzPct val="100000"/>
              <a:buAutoNum type="arabicPeriod" startAt="1"/>
            </a:pPr>
            <a:r>
              <a:t>`docker exec –it SQL22 sh`</a:t>
            </a:r>
          </a:p>
          <a:p>
            <a:pPr marL="228600" indent="-228600">
              <a:buSzPct val="100000"/>
              <a:buAutoNum type="arabicPeriod" startAt="1"/>
            </a:pPr>
            <a:r>
              <a:t>ls pwd and show contents in /opt/mssql/data</a:t>
            </a:r>
          </a:p>
          <a:p>
            <a:pPr marL="228600" indent="-228600">
              <a:buSzPct val="100000"/>
              <a:buAutoNum type="arabicPeriod" startAt="1"/>
            </a:pPr>
            <a:r>
              <a:t>Connect &amp; show database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 that option 1 is the only customization available if the image doesn’t have environment variables exposed/documented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Docker is like Ford for cars or Xerox for copy machines</a:t>
            </a:r>
          </a:p>
          <a:p>
            <a:pPr/>
            <a:r>
              <a:t>- Credit to BSD Jails for being one of the first instances of a container</a:t>
            </a:r>
          </a:p>
          <a:p>
            <a:pPr/>
            <a:r>
              <a:t>- The set of software products is multiple items: an API, (sometimes) a Virtual Machine, and a set of file-system changes.</a:t>
            </a:r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Have a copy of the run command open</a:t>
            </a:r>
          </a:p>
          <a:p>
            <a:pPr/>
            <a:r>
              <a:t>“We’ll cover the run command in more detail later”</a:t>
            </a:r>
          </a:p>
          <a:p>
            <a:pPr/>
            <a:r>
              <a:t>You can also type “docker run hello-world”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Docker Run</a:t>
            </a:r>
          </a:p>
          <a:p>
            <a:pPr marL="228600" indent="-228600">
              <a:buSzPct val="100000"/>
              <a:buAutoNum type="arabicPeriod" startAt="1"/>
            </a:pPr>
            <a:r>
              <a:t>SSMS or ADS: select @@hostname</a:t>
            </a:r>
          </a:p>
          <a:p>
            <a:pPr marL="228600" indent="-228600">
              <a:buSzPct val="100000"/>
              <a:buAutoNum type="arabicPeriod" startAt="1"/>
            </a:pPr>
            <a:r>
              <a:t>Select SERVERPROPERTY(‘InstanceName’)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SzPct val="100000"/>
              <a:buChar char="-"/>
            </a:pPr>
            <a:r>
              <a:t>Bring up that if you don’t want to use WSL2, you need to enable Hyper-V on Windows</a:t>
            </a:r>
          </a:p>
          <a:p>
            <a:pPr marL="171450" indent="-171450">
              <a:buSzPct val="100000"/>
              <a:buChar char="-"/>
            </a:pPr>
            <a:r>
              <a:t>Rancher, Podman, and OrbStack are alternatives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Points to bring up:</a:t>
            </a:r>
          </a:p>
          <a:p>
            <a:pPr/>
            <a:r>
              <a:t>- How large a VM is</a:t>
            </a:r>
          </a:p>
          <a:p>
            <a:pPr/>
            <a:r>
              <a:t>- How much memory it takes</a:t>
            </a:r>
          </a:p>
          <a:p>
            <a:pPr/>
            <a:r>
              <a:t>- All of the OS-setup jazz</a:t>
            </a:r>
          </a:p>
          <a:p>
            <a:pPr/>
            <a:r>
              <a:t>  vs.</a:t>
            </a:r>
          </a:p>
          <a:p>
            <a:pPr/>
            <a:r>
              <a:t>- Containers are on the same host OS</a:t>
            </a:r>
          </a:p>
          <a:p>
            <a:pPr/>
            <a:r>
              <a:t>- They run in their own space</a:t>
            </a:r>
          </a:p>
          <a:p>
            <a:pPr/>
            <a:r>
              <a:t>- They take less space than a VM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Mention –it instead of –d to run interactively in the CLI</a:t>
            </a:r>
          </a:p>
          <a:p>
            <a:pPr marL="228600" indent="-228600">
              <a:buSzPct val="100000"/>
              <a:buAutoNum type="arabicPeriod" startAt="1"/>
            </a:pPr>
            <a:r>
              <a:t>If you don’t give the Container a name, you get a hex string</a:t>
            </a:r>
          </a:p>
          <a:p>
            <a:pPr marL="228600" indent="-228600">
              <a:buSzPct val="100000"/>
              <a:buAutoNum type="arabicPeriod" startAt="1"/>
            </a:pPr>
            <a:r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SzPct val="100000"/>
              <a:buAutoNum type="arabicPeriod" startAt="1"/>
            </a:pPr>
            <a:r>
              <a:t>Go over the tag after the colon and that those are important. Demo leaving the tag off and the Docker engine doesn’t know what to do with 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to the path of the named volume after creating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I delete a VM, the VHDX files are still there. But if I store files local to the container filesystem and the container is removed, then my data is gone.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dbafromthecold" TargetMode="External"/><Relationship Id="rId3" Type="http://schemas.openxmlformats.org/officeDocument/2006/relationships/hyperlink" Target="https://github.com/dbafromthecold/sqlserver2022/blob/main/dockerfile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athrinewilhelmsen.net/2018/12/02/sql-server-2019-docker-container/" TargetMode="External"/><Relationship Id="rId3" Type="http://schemas.openxmlformats.org/officeDocument/2006/relationships/hyperlink" Target="https://dbafromthecold.com/2017/03/15/summary-of-my-container-series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lanham@gmail.com" TargetMode="External"/><Relationship Id="rId3" Type="http://schemas.openxmlformats.org/officeDocument/2006/relationships/hyperlink" Target="https://github.com/ilanham/Presentations" TargetMode="External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s.microsoft.com/detail/9n0dx20hk701?hl=en-us&amp;gl=US" TargetMode="External"/><Relationship Id="rId4" Type="http://schemas.openxmlformats.org/officeDocument/2006/relationships/hyperlink" Target="https://hub.docker.com/_/microsoft-mssql-server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b.docker.com/" TargetMode="External"/><Relationship Id="rId4" Type="http://schemas.openxmlformats.org/officeDocument/2006/relationships/hyperlink" Target="https://docs.docker.com/desktop/install/windows-install/" TargetMode="External"/><Relationship Id="rId5" Type="http://schemas.openxmlformats.org/officeDocument/2006/relationships/hyperlink" Target="https://www.docker.com/blog/updating-product-subscription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ocker.com/reference/dockerfile/" TargetMode="External"/><Relationship Id="rId3" Type="http://schemas.openxmlformats.org/officeDocument/2006/relationships/hyperlink" Target="https://bluelight.co/blog/how-to-choose-a-container-registry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athrinewilhelmsen.net/2018/12/02/sql-server-2019-docker-container/" TargetMode="External"/><Relationship Id="rId4" Type="http://schemas.openxmlformats.org/officeDocument/2006/relationships/hyperlink" Target="https://www.ianlanham.com/blog/docker_run_command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Developing for SQL Server with Docker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Ian Lanham</a:t>
            </a:r>
          </a:p>
        </p:txBody>
      </p:sp>
      <p:sp>
        <p:nvSpPr>
          <p:cNvPr id="96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 Mounts and Named Volumes</a:t>
            </a:r>
          </a:p>
        </p:txBody>
      </p:sp>
      <p:sp>
        <p:nvSpPr>
          <p:cNvPr id="23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Guideline:</a:t>
            </a:r>
            <a:br/>
            <a:r>
              <a:t>Use named volumes if a bind-mount isn’t </a:t>
            </a:r>
            <a:r>
              <a:rPr u="sng"/>
              <a:t>required</a:t>
            </a:r>
            <a:endParaRPr u="sng"/>
          </a:p>
          <a:p>
            <a:pPr/>
            <a:r>
              <a:t>Create a named volume:</a:t>
            </a:r>
            <a:br/>
            <a:r>
              <a: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volume create test_vol</a:t>
            </a:r>
            <a:endParaRPr>
              <a:solidFill>
                <a:srgbClr val="0070C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/>
            <a:r>
              <a:t>See where the named volume lives on your OS:</a:t>
            </a:r>
            <a:br/>
            <a:r>
              <a: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volume inspect test_vol</a:t>
            </a:r>
          </a:p>
        </p:txBody>
      </p:sp>
      <p:sp>
        <p:nvSpPr>
          <p:cNvPr id="232" name="Slide Number Placeholder 3"/>
          <p:cNvSpPr txBox="1"/>
          <p:nvPr>
            <p:ph type="sldNum" sz="quarter" idx="2"/>
          </p:nvPr>
        </p:nvSpPr>
        <p:spPr>
          <a:xfrm>
            <a:off x="11148010" y="6404292"/>
            <a:ext cx="20579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Keeping data from your Container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Three ways to transfer data into and out of your running Containers:</a:t>
            </a:r>
          </a:p>
          <a:p>
            <a:pPr>
              <a:lnSpc>
                <a:spcPct val="135000"/>
              </a:lnSpc>
              <a:buFontTx/>
              <a:buAutoNum type="arabicPeriod" startAt="1"/>
              <a:def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docker cp</a:t>
            </a:r>
          </a:p>
          <a:p>
            <a:pPr>
              <a:lnSpc>
                <a:spcPct val="135000"/>
              </a:lnSpc>
              <a:buFontTx/>
              <a:buAutoNum type="arabicPeriod" startAt="1"/>
            </a:pPr>
            <a:r>
              <a:t>Bind Mounts</a:t>
            </a:r>
          </a:p>
          <a:p>
            <a:pPr>
              <a:lnSpc>
                <a:spcPct val="135000"/>
              </a:lnSpc>
              <a:buFontTx/>
              <a:buAutoNum type="arabicPeriod" startAt="1"/>
            </a:pPr>
            <a:r>
              <a:t>Named Volumes</a:t>
            </a:r>
          </a:p>
          <a:p>
            <a:pPr lvl="1" marL="685800" indent="-228600">
              <a:lnSpc>
                <a:spcPct val="102600"/>
              </a:lnSpc>
              <a:spcBef>
                <a:spcPts val="500"/>
              </a:spcBef>
              <a:defRPr sz="2400"/>
            </a:pPr>
            <a:r>
              <a:t>Heads up: both types are added with the </a:t>
            </a:r>
            <a:r>
              <a:rPr>
                <a:solidFill>
                  <a:srgbClr val="074F6B"/>
                </a:solidFill>
                <a:latin typeface="IBM Plex Mono"/>
                <a:ea typeface="IBM Plex Mono"/>
                <a:cs typeface="IBM Plex Mono"/>
                <a:sym typeface="IBM Plex Mono"/>
              </a:rPr>
              <a:t>–v</a:t>
            </a:r>
            <a:r>
              <a:t> flag in the </a:t>
            </a:r>
            <a:r>
              <a: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run</a:t>
            </a:r>
            <a:r>
              <a:rPr>
                <a:solidFill>
                  <a:srgbClr val="0070C0"/>
                </a:solidFill>
              </a:rPr>
              <a:t> </a:t>
            </a:r>
            <a:r>
              <a:t>command!</a:t>
            </a:r>
            <a:br/>
            <a:r>
              <a:t>Format dictates which type is used</a:t>
            </a:r>
          </a:p>
        </p:txBody>
      </p:sp>
      <p:sp>
        <p:nvSpPr>
          <p:cNvPr id="238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 Mount vs Named Volume</a:t>
            </a:r>
          </a:p>
        </p:txBody>
      </p:sp>
      <p:sp>
        <p:nvSpPr>
          <p:cNvPr id="24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Volumes separate the local filesystem path from the logical name of the storage path</a:t>
            </a:r>
          </a:p>
          <a:p>
            <a:pPr/>
          </a:p>
          <a:p>
            <a:pPr/>
            <a:r>
              <a:t>Named volumes can use drivers or plugins to go to Azure or S3 storage (to name just a few types)</a:t>
            </a:r>
          </a:p>
          <a:p>
            <a:pPr/>
          </a:p>
          <a:p>
            <a:pPr/>
            <a:r>
              <a:t>Bind Mounts make a 1:1 link from local filesystem to the Container’s paths</a:t>
            </a:r>
          </a:p>
        </p:txBody>
      </p:sp>
      <p:sp>
        <p:nvSpPr>
          <p:cNvPr id="244" name="Slide Number Placeholder 3"/>
          <p:cNvSpPr txBox="1"/>
          <p:nvPr>
            <p:ph type="sldNum" sz="quarter" idx="2"/>
          </p:nvPr>
        </p:nvSpPr>
        <p:spPr>
          <a:xfrm>
            <a:off x="11091381" y="6404292"/>
            <a:ext cx="26242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#2 – Mounting a Volume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our local volume contents</a:t>
            </a:r>
          </a:p>
          <a:p>
            <a:pPr/>
          </a:p>
          <a:p>
            <a:pPr/>
            <a:r>
              <a:t>Copy files into the local path</a:t>
            </a:r>
          </a:p>
          <a:p>
            <a:pPr/>
          </a:p>
          <a:p>
            <a:pPr/>
            <a:r>
              <a:t>Show the new files visible to the container</a:t>
            </a:r>
          </a:p>
        </p:txBody>
      </p:sp>
      <p:sp>
        <p:nvSpPr>
          <p:cNvPr id="248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I customize a Docker Container?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couple of different ways: </a:t>
            </a:r>
          </a:p>
          <a:p>
            <a:pPr/>
          </a:p>
          <a:p>
            <a:pPr marL="342900" indent="-342900">
              <a:buFontTx/>
              <a:buAutoNum type="arabicPeriod" startAt="1"/>
            </a:pPr>
            <a:r>
              <a:t>Create a post-deployment script (.ps1/.sh/etc)</a:t>
            </a:r>
          </a:p>
          <a:p>
            <a:pPr lvl="1" marL="800100" indent="-342900">
              <a:spcBef>
                <a:spcPts val="500"/>
              </a:spcBef>
              <a:buFontTx/>
              <a:buAutoNum type="arabicPeriod" startAt="1"/>
              <a:defRPr sz="2400"/>
            </a:pPr>
          </a:p>
          <a:p>
            <a:pPr marL="342900" indent="-342900">
              <a:buFontTx/>
              <a:buAutoNum type="arabicPeriod" startAt="1"/>
              <a:defRPr u="sng"/>
            </a:pPr>
            <a:r>
              <a:t>Usual suggestion</a:t>
            </a:r>
            <a:r>
              <a:rPr u="none"/>
              <a:t>: create an Image using a Dockerfile</a:t>
            </a:r>
          </a:p>
        </p:txBody>
      </p:sp>
      <p:sp>
        <p:nvSpPr>
          <p:cNvPr id="254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build a Docker Image?</a:t>
            </a:r>
          </a:p>
        </p:txBody>
      </p:sp>
      <p:sp>
        <p:nvSpPr>
          <p:cNvPr id="25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t>We use a Dockerfile</a:t>
            </a:r>
          </a:p>
          <a:p>
            <a:pPr>
              <a:lnSpc>
                <a:spcPct val="100000"/>
              </a:lnSpc>
            </a:pPr>
            <a:r>
              <a:t>We’ve been using the Microsoft image, but official examples are &gt; 3 years old</a:t>
            </a:r>
          </a:p>
          <a:p>
            <a:pPr>
              <a:lnSpc>
                <a:spcPct val="100000"/>
              </a:lnSpc>
            </a:pPr>
            <a:r>
              <a:t>Community spotlight: Andrew Pruski (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2" invalidUrl="" action="" tgtFrame="" tooltip="" history="1" highlightClick="0" endSnd="0"/>
              </a:rPr>
              <a:t>@dbafromthecold</a:t>
            </a:r>
            <a:r>
              <a:t>)</a:t>
            </a:r>
          </a:p>
          <a:p>
            <a:pPr lvl="1" marL="685800" indent="-228600">
              <a:lnSpc>
                <a:spcPct val="100000"/>
              </a:lnSpc>
            </a:pP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Example repo for SQL 2022</a:t>
            </a:r>
            <a:r>
              <a:t> </a:t>
            </a:r>
          </a:p>
        </p:txBody>
      </p:sp>
      <p:sp>
        <p:nvSpPr>
          <p:cNvPr id="260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#3 – Custom Image with a Dockerfile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create a Dockerfile based on Image</a:t>
            </a:r>
            <a:br/>
            <a:r>
              <a: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microsoft/mssql-server-windows-developer:2022-latest</a:t>
            </a:r>
            <a:endParaRPr>
              <a:solidFill>
                <a:srgbClr val="0070C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>
              <a:defRPr>
                <a:solidFill>
                  <a:srgbClr val="074F6B"/>
                </a:solidFill>
                <a:latin typeface="IBM Plex Mono"/>
                <a:ea typeface="IBM Plex Mono"/>
                <a:cs typeface="IBM Plex Mono"/>
                <a:sym typeface="IBM Plex Mono"/>
              </a:defRPr>
            </a:pPr>
          </a:p>
          <a:p>
            <a:pPr/>
            <a:r>
              <a:t>We’ll attach a few databases at Container Instance runtime so we don’t need to do so manually</a:t>
            </a:r>
          </a:p>
        </p:txBody>
      </p:sp>
      <p:sp>
        <p:nvSpPr>
          <p:cNvPr id="264" name="Slide Number Placeholder 3"/>
          <p:cNvSpPr txBox="1"/>
          <p:nvPr>
            <p:ph type="sldNum" sz="quarter" idx="2"/>
          </p:nvPr>
        </p:nvSpPr>
        <p:spPr>
          <a:xfrm>
            <a:off x="11148010" y="6404292"/>
            <a:ext cx="205790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Info for customizing MSSQL Dockerfiles</a:t>
            </a:r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t>SQL Server on Kubernetes – Apress – Anthony Nocentino &amp; Ben Weissman – 2021</a:t>
            </a:r>
          </a:p>
          <a:p>
            <a:pPr lvl="1" marL="685800" indent="-228600">
              <a:lnSpc>
                <a:spcPct val="200000"/>
              </a:lnSpc>
              <a:spcBef>
                <a:spcPts val="500"/>
              </a:spcBef>
              <a:defRPr sz="2400"/>
            </a:pPr>
            <a:r>
              <a:t>Anthony Nocentino has a blog with several articles on Docker too</a:t>
            </a:r>
          </a:p>
          <a:p>
            <a:pPr>
              <a:lnSpc>
                <a:spcPct val="200000"/>
              </a:lnSpc>
            </a:pPr>
            <a:r>
              <a:t>The SQL Server DBA’s Guide to Docker Containers – Apress – Edwin Sarmiento - 2020</a:t>
            </a:r>
          </a:p>
        </p:txBody>
      </p:sp>
      <p:sp>
        <p:nvSpPr>
          <p:cNvPr id="270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Credits and Acknowledgements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None of this presentation would be possible without two key sources: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AutoNum type="arabicPeriod" startAt="1"/>
              <a:defRPr sz="2772"/>
            </a:pPr>
            <a:r>
              <a:t>Catherine Wilhelmsen (@catherinew)</a:t>
            </a:r>
          </a:p>
          <a:p>
            <a:pPr lvl="1" marL="678941" indent="-226313" defTabSz="905255">
              <a:lnSpc>
                <a:spcPct val="81000"/>
              </a:lnSpc>
              <a:spcBef>
                <a:spcPts val="400"/>
              </a:spcBef>
              <a:defRPr sz="2376"/>
            </a:pPr>
            <a:r>
              <a:t>Her article on Docker is a great way to get started in a short amount of time</a:t>
            </a:r>
            <a:br/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2" invalidUrl="" action="" tgtFrame="" tooltip="" history="1" highlightClick="0" endSnd="0"/>
              </a:rPr>
              <a:t>https://www.cathrinewilhelmsen.net/2018/12/02/sql-server-2019-docker-container/</a:t>
            </a:r>
            <a:endParaRPr>
              <a:solidFill>
                <a:srgbClr val="13501B"/>
              </a:solidFill>
            </a:endParaRPr>
          </a:p>
          <a:p>
            <a:pPr lvl="1" marL="678941" indent="-226313" defTabSz="905255">
              <a:lnSpc>
                <a:spcPct val="81000"/>
              </a:lnSpc>
              <a:spcBef>
                <a:spcPts val="400"/>
              </a:spcBef>
              <a:defRPr sz="2376"/>
            </a:pP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buFontTx/>
              <a:buAutoNum type="arabicPeriod" startAt="1"/>
              <a:defRPr sz="2772"/>
            </a:pPr>
            <a:r>
              <a:t>Andrew Pruski (@dbafromthecold)</a:t>
            </a:r>
          </a:p>
          <a:p>
            <a:pPr lvl="1" marL="678941" indent="-226313" defTabSz="905255">
              <a:lnSpc>
                <a:spcPct val="81000"/>
              </a:lnSpc>
              <a:spcBef>
                <a:spcPts val="400"/>
              </a:spcBef>
              <a:defRPr sz="2376"/>
            </a:pPr>
            <a:r>
              <a:t>His container series is phenomenal</a:t>
            </a:r>
            <a:br/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https://dbafromthecold.com/2017/03/15/summary-of-my-container-series/</a:t>
            </a:r>
          </a:p>
        </p:txBody>
      </p:sp>
      <p:sp>
        <p:nvSpPr>
          <p:cNvPr id="274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7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699156"/>
            <a:ext cx="7772400" cy="5459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Docker?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services that give process-level virtualization and isolation</a:t>
            </a:r>
            <a:endParaRPr baseline="40000">
              <a:solidFill>
                <a:srgbClr val="ACD433"/>
              </a:solidFill>
            </a:endParaRPr>
          </a:p>
          <a:p>
            <a:pPr lvl="1" marL="685800" indent="-228600">
              <a:spcBef>
                <a:spcPts val="500"/>
              </a:spcBef>
              <a:defRPr sz="2400"/>
            </a:pPr>
            <a:r>
              <a:t>The Docker Engine and Docker Desktop are technically separate</a:t>
            </a:r>
          </a:p>
          <a:p>
            <a:pPr/>
            <a:endParaRPr sz="2400"/>
          </a:p>
          <a:p>
            <a:pPr/>
            <a:r>
              <a:t>Software is packaged and published as an image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You can customize an image by passing runtime arguments when creating a container</a:t>
            </a:r>
          </a:p>
        </p:txBody>
      </p:sp>
      <p:sp>
        <p:nvSpPr>
          <p:cNvPr id="102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 Info</a:t>
            </a:r>
          </a:p>
        </p:txBody>
      </p:sp>
      <p:sp>
        <p:nvSpPr>
          <p:cNvPr id="280" name="Content Placeholder 2"/>
          <p:cNvSpPr txBox="1"/>
          <p:nvPr>
            <p:ph type="body" sz="half" idx="1"/>
          </p:nvPr>
        </p:nvSpPr>
        <p:spPr>
          <a:xfrm>
            <a:off x="838200" y="1825625"/>
            <a:ext cx="10515600" cy="217653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t>E-mail: 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2" invalidUrl="" action="" tgtFrame="" tooltip="" history="1" highlightClick="0" endSnd="0"/>
              </a:rPr>
              <a:t>ilanham@gmail.com</a:t>
            </a:r>
            <a:endParaRPr>
              <a:solidFill>
                <a:srgbClr val="13501B"/>
              </a:solidFill>
            </a:endParaRPr>
          </a:p>
          <a:p>
            <a:pPr>
              <a:lnSpc>
                <a:spcPct val="150000"/>
              </a:lnSpc>
            </a:pPr>
            <a:r>
              <a:t>A copy of this presentation is on GitHub:</a:t>
            </a:r>
            <a:br/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https://github.com/ilanham/Presentations</a:t>
            </a:r>
          </a:p>
        </p:txBody>
      </p:sp>
      <p:sp>
        <p:nvSpPr>
          <p:cNvPr id="281" name="Slide Number Placeholder 3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2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38490" y="1200218"/>
            <a:ext cx="3427344" cy="3427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can I try it out?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838200" y="1690688"/>
            <a:ext cx="10515600" cy="4034368"/>
          </a:xfrm>
          <a:prstGeom prst="rect">
            <a:avLst/>
          </a:prstGeom>
        </p:spPr>
        <p:txBody>
          <a:bodyPr/>
          <a:lstStyle/>
          <a:p>
            <a:pPr/>
            <a:r>
              <a:t>1. Open a command line prompt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Use 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Windows Terminal</a:t>
            </a:r>
            <a:r>
              <a:t> 👀</a:t>
            </a:r>
          </a:p>
          <a:p>
            <a:pPr>
              <a:defRPr sz="2000"/>
            </a:pPr>
          </a:p>
          <a:p>
            <a:pPr/>
            <a:r>
              <a:t>2. Download an Image from a registry (often Docker Hub)</a:t>
            </a:r>
            <a:br/>
            <a:r>
              <a:rPr sz="24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pull mcr.microsoft.com/mssql/server:2022-latest</a:t>
            </a:r>
            <a:br>
              <a:rPr sz="24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sz="2400"/>
              <a:t>(</a:t>
            </a:r>
            <a:r>
              <a:rPr sz="2400"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4" invalidUrl="" action="" tgtFrame="" tooltip="" history="1" highlightClick="0" endSnd="0"/>
              </a:rPr>
              <a:t>https://hub.docker.com/_/microsoft-mssql-server</a:t>
            </a:r>
            <a:r>
              <a:rPr sz="2400"/>
              <a:t>)</a:t>
            </a:r>
            <a:endParaRPr sz="2400"/>
          </a:p>
          <a:p>
            <a:pPr/>
            <a:endParaRPr sz="2400"/>
          </a:p>
          <a:p>
            <a:pPr/>
            <a:r>
              <a:t>3. </a:t>
            </a:r>
            <a:r>
              <a:rPr sz="2400"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run [OPTIONS] IMAGE [COMMAND] [ARG...]</a:t>
            </a:r>
            <a:br>
              <a:rPr>
                <a:solidFill>
                  <a:srgbClr val="0070C0"/>
                </a:solidFill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sz="2400"/>
              <a:t>(</a:t>
            </a:r>
            <a:r>
              <a:rPr sz="2400"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4" invalidUrl="" action="" tgtFrame="" tooltip="" history="1" highlightClick="0" endSnd="0"/>
              </a:rPr>
              <a:t>https://hub.docker.com/_/microsoft-mssql-server</a:t>
            </a:r>
            <a:r>
              <a:rPr sz="2400"/>
              <a:t>)</a:t>
            </a:r>
          </a:p>
        </p:txBody>
      </p:sp>
      <p:sp>
        <p:nvSpPr>
          <p:cNvPr id="108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#1 – Starting a Container</a:t>
            </a:r>
          </a:p>
        </p:txBody>
      </p:sp>
      <p:sp>
        <p:nvSpPr>
          <p:cNvPr id="113" name="Content Placeholder 2"/>
          <p:cNvSpPr txBox="1"/>
          <p:nvPr>
            <p:ph type="body" sz="half" idx="1"/>
          </p:nvPr>
        </p:nvSpPr>
        <p:spPr>
          <a:xfrm>
            <a:off x="1154953" y="2640259"/>
            <a:ext cx="8761414" cy="3416301"/>
          </a:xfrm>
          <a:prstGeom prst="rect">
            <a:avLst/>
          </a:prstGeom>
        </p:spPr>
        <p:txBody>
          <a:bodyPr/>
          <a:lstStyle/>
          <a:p>
            <a:pPr/>
            <a:r>
              <a:t>Start our container (SQL)</a:t>
            </a:r>
          </a:p>
          <a:p>
            <a:pPr/>
          </a:p>
          <a:p>
            <a:pPr/>
          </a:p>
          <a:p>
            <a:pPr/>
            <a:r>
              <a:t>Connect with SSMS</a:t>
            </a:r>
          </a:p>
        </p:txBody>
      </p:sp>
      <p:sp>
        <p:nvSpPr>
          <p:cNvPr id="114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Prereqs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We’re going to be using </a:t>
            </a:r>
            <a:r>
              <a:rPr b="1"/>
              <a:t>Docker Desktop</a:t>
            </a:r>
            <a:endParaRPr b="1"/>
          </a:p>
          <a:p>
            <a:pPr lvl="1" marL="685800" indent="-228600">
              <a:spcBef>
                <a:spcPts val="500"/>
              </a:spcBef>
              <a:defRPr sz="2400"/>
            </a:pPr>
            <a:r>
              <a:t>In order to download the Installer EXE, you’ll need a 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Docker Hub</a:t>
            </a:r>
            <a:r>
              <a:t> account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</a:p>
          <a:p>
            <a:pPr>
              <a:defRPr>
                <a:solidFill>
                  <a:srgbClr val="13501B"/>
                </a:solidFill>
              </a:defRPr>
            </a:pP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4" invalidUrl="" action="" tgtFrame="" tooltip="" history="1" highlightClick="0" endSnd="0"/>
              </a:rPr>
              <a:t>Full Windows pre-requisites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Suggested to enable WSLv2 for Windows</a:t>
            </a:r>
          </a:p>
          <a:p>
            <a:pPr/>
            <a:endParaRPr sz="2400"/>
          </a:p>
          <a:p>
            <a:pPr>
              <a:defRPr>
                <a:solidFill>
                  <a:srgbClr val="13501B"/>
                </a:solidFill>
              </a:defRPr>
            </a:pP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5" invalidUrl="" action="" tgtFrame="" tooltip="" history="1" highlightClick="0" endSnd="0"/>
              </a:rPr>
              <a:t>Licensing Changes - Sept 2021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tl;dr – “Free for ‘</a:t>
            </a:r>
            <a:r>
              <a:rPr i="1"/>
              <a:t>Personal Use</a:t>
            </a:r>
            <a:r>
              <a:t>’ (terms and conditions apply)”</a:t>
            </a:r>
          </a:p>
        </p:txBody>
      </p:sp>
      <p:sp>
        <p:nvSpPr>
          <p:cNvPr id="120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an Image?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“install source” for running a Container (like an ISO)</a:t>
            </a:r>
          </a:p>
          <a:p>
            <a:pPr/>
          </a:p>
          <a:p>
            <a:pPr/>
            <a:r>
              <a:t>It’s an ordered collection of root filesystem changes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Specified in a 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2" invalidUrl="" action="" tgtFrame="" tooltip="" history="1" highlightClick="0" endSnd="0"/>
              </a:rPr>
              <a:t>Dockerfile</a:t>
            </a:r>
            <a:r>
              <a:t>, commands look like a bash script</a:t>
            </a:r>
          </a:p>
          <a:p>
            <a:pPr marL="0" indent="0">
              <a:buSzTx/>
              <a:buNone/>
            </a:pPr>
            <a:endParaRPr sz="2400"/>
          </a:p>
          <a:p>
            <a:pPr>
              <a:buClr>
                <a:srgbClr val="000000"/>
              </a:buClr>
            </a:pPr>
            <a:r>
              <a:t>Stateless</a:t>
            </a:r>
          </a:p>
          <a:p>
            <a:pPr/>
            <a:endParaRPr u="sng">
              <a:solidFill>
                <a:srgbClr val="FF0000"/>
              </a:solidFill>
            </a:endParaRPr>
          </a:p>
          <a:p>
            <a:pPr/>
            <a:r>
              <a:t>Created by the </a:t>
            </a:r>
            <a:r>
              <a:rPr>
                <a:solidFill>
                  <a:schemeClr val="accent4">
                    <a:lumOff val="-8941"/>
                  </a:schemeClr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pull</a:t>
            </a:r>
            <a:r>
              <a:t> command (</a:t>
            </a: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example list</a:t>
            </a:r>
            <a:r>
              <a:t>)</a:t>
            </a:r>
          </a:p>
        </p:txBody>
      </p:sp>
      <p:sp>
        <p:nvSpPr>
          <p:cNvPr id="126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Container?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838200" y="1800193"/>
            <a:ext cx="10515600" cy="4351339"/>
          </a:xfrm>
          <a:prstGeom prst="rect">
            <a:avLst/>
          </a:prstGeom>
        </p:spPr>
        <p:txBody>
          <a:bodyPr/>
          <a:lstStyle/>
          <a:p>
            <a:pPr/>
            <a:r>
              <a:t>It’s a runtime instance of a Docker Image with your customizations</a:t>
            </a:r>
          </a:p>
          <a:p>
            <a:pPr/>
          </a:p>
          <a:p>
            <a:pPr/>
            <a:r>
              <a:t>Created by the </a:t>
            </a:r>
            <a:r>
              <a:rPr>
                <a:solidFill>
                  <a:srgbClr val="0D70C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docker run</a:t>
            </a:r>
            <a:r>
              <a:rPr>
                <a:solidFill>
                  <a:srgbClr val="0070C0"/>
                </a:solidFill>
              </a:rPr>
              <a:t> </a:t>
            </a:r>
            <a:r>
              <a:t>command</a:t>
            </a:r>
          </a:p>
          <a:p>
            <a:pPr marL="0" indent="0">
              <a:buSzTx/>
              <a:buNone/>
            </a:pPr>
          </a:p>
          <a:p>
            <a:pPr/>
            <a:r>
              <a:t>Two main types: </a:t>
            </a:r>
          </a:p>
          <a:p>
            <a:pPr lvl="1" marL="914400" indent="-457200">
              <a:spcBef>
                <a:spcPts val="500"/>
              </a:spcBef>
              <a:buFontTx/>
              <a:buAutoNum type="arabicPeriod" startAt="1"/>
              <a:defRPr sz="2400"/>
            </a:pPr>
            <a:r>
              <a:t>Linux Containers</a:t>
            </a:r>
          </a:p>
          <a:p>
            <a:pPr lvl="1" marL="914400" indent="-457200">
              <a:spcBef>
                <a:spcPts val="500"/>
              </a:spcBef>
              <a:buFontTx/>
              <a:buAutoNum type="arabicPeriod" startAt="1"/>
              <a:defRPr sz="2400"/>
            </a:pPr>
            <a:r>
              <a:t>Windows Containers (only on Windows)</a:t>
            </a:r>
          </a:p>
        </p:txBody>
      </p:sp>
      <p:sp>
        <p:nvSpPr>
          <p:cNvPr id="130" name="Slide Number Placeholder 3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Containers vs Virtual Machines</a:t>
            </a:r>
          </a:p>
        </p:txBody>
      </p:sp>
      <p:sp>
        <p:nvSpPr>
          <p:cNvPr id="133" name="Slide Number Placeholder 16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6" name="Group 28"/>
          <p:cNvGrpSpPr/>
          <p:nvPr/>
        </p:nvGrpSpPr>
        <p:grpSpPr>
          <a:xfrm>
            <a:off x="1546972" y="1999263"/>
            <a:ext cx="3200404" cy="3970991"/>
            <a:chOff x="0" y="0"/>
            <a:chExt cx="3200402" cy="3970990"/>
          </a:xfrm>
        </p:grpSpPr>
        <p:grpSp>
          <p:nvGrpSpPr>
            <p:cNvPr id="136" name="Rectangle 2"/>
            <p:cNvGrpSpPr/>
            <p:nvPr/>
          </p:nvGrpSpPr>
          <p:grpSpPr>
            <a:xfrm>
              <a:off x="1" y="3476564"/>
              <a:ext cx="3200401" cy="494427"/>
              <a:chOff x="0" y="0"/>
              <a:chExt cx="3200400" cy="494426"/>
            </a:xfrm>
          </p:grpSpPr>
          <p:sp>
            <p:nvSpPr>
              <p:cNvPr id="134" name="Rectangle"/>
              <p:cNvSpPr/>
              <p:nvPr/>
            </p:nvSpPr>
            <p:spPr>
              <a:xfrm>
                <a:off x="0" y="-1"/>
                <a:ext cx="3200400" cy="494428"/>
              </a:xfrm>
              <a:prstGeom prst="rect">
                <a:avLst/>
              </a:prstGeom>
              <a:solidFill>
                <a:srgbClr val="D9F2D0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Server"/>
              <p:cNvSpPr txBox="1"/>
              <p:nvPr/>
            </p:nvSpPr>
            <p:spPr>
              <a:xfrm>
                <a:off x="55244" y="61793"/>
                <a:ext cx="30899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Server</a:t>
                </a:r>
              </a:p>
            </p:txBody>
          </p:sp>
        </p:grpSp>
        <p:grpSp>
          <p:nvGrpSpPr>
            <p:cNvPr id="139" name="Rectangle 3"/>
            <p:cNvGrpSpPr/>
            <p:nvPr/>
          </p:nvGrpSpPr>
          <p:grpSpPr>
            <a:xfrm>
              <a:off x="-1" y="2982138"/>
              <a:ext cx="3200401" cy="494427"/>
              <a:chOff x="0" y="0"/>
              <a:chExt cx="3200400" cy="494426"/>
            </a:xfrm>
          </p:grpSpPr>
          <p:sp>
            <p:nvSpPr>
              <p:cNvPr id="137" name="Rectangle"/>
              <p:cNvSpPr/>
              <p:nvPr/>
            </p:nvSpPr>
            <p:spPr>
              <a:xfrm>
                <a:off x="0" y="-1"/>
                <a:ext cx="3200400" cy="494428"/>
              </a:xfrm>
              <a:prstGeom prst="rect">
                <a:avLst/>
              </a:prstGeom>
              <a:solidFill>
                <a:srgbClr val="D9F2D0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" name="Host OS"/>
              <p:cNvSpPr txBox="1"/>
              <p:nvPr/>
            </p:nvSpPr>
            <p:spPr>
              <a:xfrm>
                <a:off x="55244" y="61793"/>
                <a:ext cx="30899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Host OS</a:t>
                </a:r>
              </a:p>
            </p:txBody>
          </p:sp>
        </p:grpSp>
        <p:grpSp>
          <p:nvGrpSpPr>
            <p:cNvPr id="142" name="Rectangle 4"/>
            <p:cNvGrpSpPr/>
            <p:nvPr/>
          </p:nvGrpSpPr>
          <p:grpSpPr>
            <a:xfrm>
              <a:off x="-1" y="2487712"/>
              <a:ext cx="3200401" cy="494427"/>
              <a:chOff x="0" y="0"/>
              <a:chExt cx="3200400" cy="494426"/>
            </a:xfrm>
          </p:grpSpPr>
          <p:sp>
            <p:nvSpPr>
              <p:cNvPr id="140" name="Rectangle"/>
              <p:cNvSpPr/>
              <p:nvPr/>
            </p:nvSpPr>
            <p:spPr>
              <a:xfrm>
                <a:off x="0" y="-1"/>
                <a:ext cx="3200400" cy="494428"/>
              </a:xfrm>
              <a:prstGeom prst="rect">
                <a:avLst/>
              </a:prstGeom>
              <a:solidFill>
                <a:srgbClr val="D9F2D0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Docker"/>
              <p:cNvSpPr txBox="1"/>
              <p:nvPr/>
            </p:nvSpPr>
            <p:spPr>
              <a:xfrm>
                <a:off x="55244" y="61793"/>
                <a:ext cx="30899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Docker</a:t>
                </a:r>
              </a:p>
            </p:txBody>
          </p:sp>
        </p:grpSp>
        <p:grpSp>
          <p:nvGrpSpPr>
            <p:cNvPr id="145" name="Rectangle 18"/>
            <p:cNvGrpSpPr/>
            <p:nvPr/>
          </p:nvGrpSpPr>
          <p:grpSpPr>
            <a:xfrm>
              <a:off x="-1" y="494425"/>
              <a:ext cx="731521" cy="1874751"/>
              <a:chOff x="0" y="0"/>
              <a:chExt cx="731520" cy="1874750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-1" y="-1"/>
                <a:ext cx="731522" cy="1874752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217C5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Container MS SQL"/>
              <p:cNvSpPr txBox="1"/>
              <p:nvPr/>
            </p:nvSpPr>
            <p:spPr>
              <a:xfrm rot="16200000">
                <a:off x="-516371" y="669404"/>
                <a:ext cx="1764262" cy="535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100">
                    <a:solidFill>
                      <a:srgbClr val="0B77A0"/>
                    </a:solidFill>
                  </a:defRPr>
                </a:pPr>
                <a:r>
                  <a:t>Container</a:t>
                </a:r>
                <a:br/>
                <a:r>
                  <a:rPr sz="1800">
                    <a:solidFill>
                      <a:srgbClr val="000000"/>
                    </a:solidFill>
                  </a:rPr>
                  <a:t>MS SQL</a:t>
                </a:r>
              </a:p>
            </p:txBody>
          </p:sp>
        </p:grpSp>
        <p:grpSp>
          <p:nvGrpSpPr>
            <p:cNvPr id="148" name="Rectangle 19"/>
            <p:cNvGrpSpPr/>
            <p:nvPr/>
          </p:nvGrpSpPr>
          <p:grpSpPr>
            <a:xfrm>
              <a:off x="821427" y="494425"/>
              <a:ext cx="731521" cy="1874751"/>
              <a:chOff x="0" y="0"/>
              <a:chExt cx="731520" cy="1874750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-1" y="-1"/>
                <a:ext cx="731522" cy="1874752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217C5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Container IIS"/>
              <p:cNvSpPr txBox="1"/>
              <p:nvPr/>
            </p:nvSpPr>
            <p:spPr>
              <a:xfrm rot="16200000">
                <a:off x="-516371" y="669404"/>
                <a:ext cx="1764262" cy="535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100">
                    <a:solidFill>
                      <a:srgbClr val="0B77A0"/>
                    </a:solidFill>
                  </a:defRPr>
                </a:pPr>
                <a:r>
                  <a:t>Container</a:t>
                </a:r>
                <a:br/>
                <a:r>
                  <a:rPr sz="1800">
                    <a:solidFill>
                      <a:srgbClr val="000000"/>
                    </a:solidFill>
                  </a:rPr>
                  <a:t>IIS</a:t>
                </a:r>
              </a:p>
            </p:txBody>
          </p:sp>
        </p:grpSp>
        <p:grpSp>
          <p:nvGrpSpPr>
            <p:cNvPr id="151" name="Rectangle 20"/>
            <p:cNvGrpSpPr/>
            <p:nvPr/>
          </p:nvGrpSpPr>
          <p:grpSpPr>
            <a:xfrm>
              <a:off x="1645154" y="494425"/>
              <a:ext cx="731521" cy="1874751"/>
              <a:chOff x="0" y="0"/>
              <a:chExt cx="731520" cy="1874750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-1" y="-1"/>
                <a:ext cx="731522" cy="1874752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217C5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Container MS SQL 2"/>
              <p:cNvSpPr txBox="1"/>
              <p:nvPr/>
            </p:nvSpPr>
            <p:spPr>
              <a:xfrm rot="16200000">
                <a:off x="-516371" y="669404"/>
                <a:ext cx="1764262" cy="535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100">
                    <a:solidFill>
                      <a:srgbClr val="0B77A0"/>
                    </a:solidFill>
                  </a:defRPr>
                </a:pPr>
                <a:r>
                  <a:t>Container</a:t>
                </a:r>
                <a:br/>
                <a:r>
                  <a:rPr sz="1800">
                    <a:solidFill>
                      <a:srgbClr val="000000"/>
                    </a:solidFill>
                  </a:rPr>
                  <a:t>MS SQL 2</a:t>
                </a:r>
              </a:p>
            </p:txBody>
          </p:sp>
        </p:grpSp>
        <p:grpSp>
          <p:nvGrpSpPr>
            <p:cNvPr id="154" name="Rectangle 21"/>
            <p:cNvGrpSpPr/>
            <p:nvPr/>
          </p:nvGrpSpPr>
          <p:grpSpPr>
            <a:xfrm>
              <a:off x="2468879" y="494425"/>
              <a:ext cx="731521" cy="1874751"/>
              <a:chOff x="0" y="0"/>
              <a:chExt cx="731520" cy="1874750"/>
            </a:xfrm>
          </p:grpSpPr>
          <p:sp>
            <p:nvSpPr>
              <p:cNvPr id="152" name="Rectangle"/>
              <p:cNvSpPr/>
              <p:nvPr/>
            </p:nvSpPr>
            <p:spPr>
              <a:xfrm>
                <a:off x="-1" y="-1"/>
                <a:ext cx="731522" cy="1874752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217C5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Container WCF Services"/>
              <p:cNvSpPr txBox="1"/>
              <p:nvPr/>
            </p:nvSpPr>
            <p:spPr>
              <a:xfrm rot="16200000">
                <a:off x="-516371" y="669404"/>
                <a:ext cx="1764262" cy="535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100">
                    <a:solidFill>
                      <a:srgbClr val="0B77A0"/>
                    </a:solidFill>
                  </a:defRPr>
                </a:pPr>
                <a:r>
                  <a:t>Container</a:t>
                </a:r>
                <a:br/>
                <a:r>
                  <a:rPr sz="1800">
                    <a:solidFill>
                      <a:srgbClr val="000000"/>
                    </a:solidFill>
                  </a:rPr>
                  <a:t>WCF Services</a:t>
                </a:r>
              </a:p>
            </p:txBody>
          </p:sp>
        </p:grpSp>
        <p:sp>
          <p:nvSpPr>
            <p:cNvPr id="155" name="TextBox 24"/>
            <p:cNvSpPr txBox="1"/>
            <p:nvPr/>
          </p:nvSpPr>
          <p:spPr>
            <a:xfrm>
              <a:off x="799867" y="-1"/>
              <a:ext cx="160066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Containers</a:t>
              </a:r>
            </a:p>
          </p:txBody>
        </p:sp>
      </p:grpSp>
      <p:grpSp>
        <p:nvGrpSpPr>
          <p:cNvPr id="200" name="Group 34"/>
          <p:cNvGrpSpPr/>
          <p:nvPr/>
        </p:nvGrpSpPr>
        <p:grpSpPr>
          <a:xfrm>
            <a:off x="7453817" y="1996645"/>
            <a:ext cx="3222998" cy="3975038"/>
            <a:chOff x="0" y="0"/>
            <a:chExt cx="3222997" cy="3975036"/>
          </a:xfrm>
        </p:grpSpPr>
        <p:grpSp>
          <p:nvGrpSpPr>
            <p:cNvPr id="159" name="Rectangle 5"/>
            <p:cNvGrpSpPr/>
            <p:nvPr/>
          </p:nvGrpSpPr>
          <p:grpSpPr>
            <a:xfrm>
              <a:off x="0" y="3480610"/>
              <a:ext cx="3200401" cy="494427"/>
              <a:chOff x="0" y="0"/>
              <a:chExt cx="3200400" cy="494426"/>
            </a:xfrm>
          </p:grpSpPr>
          <p:sp>
            <p:nvSpPr>
              <p:cNvPr id="157" name="Rectangle"/>
              <p:cNvSpPr/>
              <p:nvPr/>
            </p:nvSpPr>
            <p:spPr>
              <a:xfrm>
                <a:off x="0" y="-1"/>
                <a:ext cx="3200400" cy="494428"/>
              </a:xfrm>
              <a:prstGeom prst="rect">
                <a:avLst/>
              </a:prstGeom>
              <a:solidFill>
                <a:srgbClr val="D9F2D0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" name="Server"/>
              <p:cNvSpPr txBox="1"/>
              <p:nvPr/>
            </p:nvSpPr>
            <p:spPr>
              <a:xfrm>
                <a:off x="55244" y="61793"/>
                <a:ext cx="30899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Server</a:t>
                </a:r>
              </a:p>
            </p:txBody>
          </p:sp>
        </p:grpSp>
        <p:grpSp>
          <p:nvGrpSpPr>
            <p:cNvPr id="162" name="Rectangle 6"/>
            <p:cNvGrpSpPr/>
            <p:nvPr/>
          </p:nvGrpSpPr>
          <p:grpSpPr>
            <a:xfrm>
              <a:off x="0" y="2984755"/>
              <a:ext cx="3200401" cy="494428"/>
              <a:chOff x="0" y="0"/>
              <a:chExt cx="3200400" cy="494426"/>
            </a:xfrm>
          </p:grpSpPr>
          <p:sp>
            <p:nvSpPr>
              <p:cNvPr id="160" name="Rectangle"/>
              <p:cNvSpPr/>
              <p:nvPr/>
            </p:nvSpPr>
            <p:spPr>
              <a:xfrm>
                <a:off x="0" y="-1"/>
                <a:ext cx="3200400" cy="494428"/>
              </a:xfrm>
              <a:prstGeom prst="rect">
                <a:avLst/>
              </a:prstGeom>
              <a:solidFill>
                <a:srgbClr val="D9F2D0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1" name="Host OS/Hypervisor"/>
              <p:cNvSpPr txBox="1"/>
              <p:nvPr/>
            </p:nvSpPr>
            <p:spPr>
              <a:xfrm>
                <a:off x="55244" y="61793"/>
                <a:ext cx="308991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/>
                <a:r>
                  <a:t>Host OS/Hypervisor</a:t>
                </a:r>
              </a:p>
            </p:txBody>
          </p:sp>
        </p:grpSp>
        <p:grpSp>
          <p:nvGrpSpPr>
            <p:cNvPr id="165" name="Rectangle: Rounded Corners 7"/>
            <p:cNvGrpSpPr/>
            <p:nvPr/>
          </p:nvGrpSpPr>
          <p:grpSpPr>
            <a:xfrm>
              <a:off x="0" y="497043"/>
              <a:ext cx="777241" cy="2352628"/>
              <a:chOff x="0" y="0"/>
              <a:chExt cx="777240" cy="2352626"/>
            </a:xfrm>
          </p:grpSpPr>
          <p:sp>
            <p:nvSpPr>
              <p:cNvPr id="163" name="Rounded Rectangle"/>
              <p:cNvSpPr/>
              <p:nvPr/>
            </p:nvSpPr>
            <p:spPr>
              <a:xfrm>
                <a:off x="0" y="0"/>
                <a:ext cx="777241" cy="23526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27541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0B77A0"/>
                    </a:solidFill>
                  </a:defRPr>
                </a:pPr>
              </a:p>
            </p:txBody>
          </p:sp>
          <p:sp>
            <p:nvSpPr>
              <p:cNvPr id="164" name="VM"/>
              <p:cNvSpPr txBox="1"/>
              <p:nvPr/>
            </p:nvSpPr>
            <p:spPr>
              <a:xfrm>
                <a:off x="93186" y="47466"/>
                <a:ext cx="5908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0B77A0"/>
                    </a:solidFill>
                  </a:defRPr>
                </a:lvl1pPr>
              </a:lstStyle>
              <a:p>
                <a:pPr/>
                <a:r>
                  <a:t>VM</a:t>
                </a:r>
              </a:p>
            </p:txBody>
          </p:sp>
        </p:grpSp>
        <p:grpSp>
          <p:nvGrpSpPr>
            <p:cNvPr id="168" name="Rectangle: Rounded Corners 8"/>
            <p:cNvGrpSpPr/>
            <p:nvPr/>
          </p:nvGrpSpPr>
          <p:grpSpPr>
            <a:xfrm>
              <a:off x="814537" y="497043"/>
              <a:ext cx="777241" cy="2352628"/>
              <a:chOff x="0" y="0"/>
              <a:chExt cx="777240" cy="2352626"/>
            </a:xfrm>
          </p:grpSpPr>
          <p:sp>
            <p:nvSpPr>
              <p:cNvPr id="166" name="Rounded Rectangle"/>
              <p:cNvSpPr/>
              <p:nvPr/>
            </p:nvSpPr>
            <p:spPr>
              <a:xfrm>
                <a:off x="0" y="0"/>
                <a:ext cx="777241" cy="23526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27541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0B77A0"/>
                    </a:solidFill>
                  </a:defRPr>
                </a:pPr>
              </a:p>
            </p:txBody>
          </p:sp>
          <p:sp>
            <p:nvSpPr>
              <p:cNvPr id="167" name="VM"/>
              <p:cNvSpPr txBox="1"/>
              <p:nvPr/>
            </p:nvSpPr>
            <p:spPr>
              <a:xfrm>
                <a:off x="93186" y="47466"/>
                <a:ext cx="5908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0B77A0"/>
                    </a:solidFill>
                  </a:defRPr>
                </a:lvl1pPr>
              </a:lstStyle>
              <a:p>
                <a:pPr/>
                <a:r>
                  <a:t>VM</a:t>
                </a:r>
              </a:p>
            </p:txBody>
          </p:sp>
        </p:grpSp>
        <p:grpSp>
          <p:nvGrpSpPr>
            <p:cNvPr id="171" name="Rectangle: Rounded Corners 9"/>
            <p:cNvGrpSpPr/>
            <p:nvPr/>
          </p:nvGrpSpPr>
          <p:grpSpPr>
            <a:xfrm>
              <a:off x="2445757" y="497043"/>
              <a:ext cx="777241" cy="2352628"/>
              <a:chOff x="0" y="0"/>
              <a:chExt cx="777240" cy="2352626"/>
            </a:xfrm>
          </p:grpSpPr>
          <p:sp>
            <p:nvSpPr>
              <p:cNvPr id="169" name="Rounded Rectangle"/>
              <p:cNvSpPr/>
              <p:nvPr/>
            </p:nvSpPr>
            <p:spPr>
              <a:xfrm>
                <a:off x="0" y="0"/>
                <a:ext cx="777241" cy="23526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27541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0" name="VM"/>
              <p:cNvSpPr txBox="1"/>
              <p:nvPr/>
            </p:nvSpPr>
            <p:spPr>
              <a:xfrm>
                <a:off x="93186" y="47466"/>
                <a:ext cx="5908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0B77A0"/>
                    </a:solidFill>
                  </a:defRPr>
                </a:lvl1pPr>
              </a:lstStyle>
              <a:p>
                <a:pPr/>
                <a:r>
                  <a:t>VM</a:t>
                </a:r>
              </a:p>
            </p:txBody>
          </p:sp>
        </p:grpSp>
        <p:grpSp>
          <p:nvGrpSpPr>
            <p:cNvPr id="174" name="Rectangle 10"/>
            <p:cNvGrpSpPr/>
            <p:nvPr/>
          </p:nvGrpSpPr>
          <p:grpSpPr>
            <a:xfrm>
              <a:off x="57436" y="2027170"/>
              <a:ext cx="621011" cy="643297"/>
              <a:chOff x="0" y="0"/>
              <a:chExt cx="621010" cy="643296"/>
            </a:xfrm>
          </p:grpSpPr>
          <p:sp>
            <p:nvSpPr>
              <p:cNvPr id="172" name="Rectangle"/>
              <p:cNvSpPr/>
              <p:nvPr/>
            </p:nvSpPr>
            <p:spPr>
              <a:xfrm>
                <a:off x="-1" y="-1"/>
                <a:ext cx="621012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OS"/>
              <p:cNvSpPr txBox="1"/>
              <p:nvPr/>
            </p:nvSpPr>
            <p:spPr>
              <a:xfrm>
                <a:off x="55244" y="167978"/>
                <a:ext cx="51052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OS</a:t>
                </a:r>
              </a:p>
            </p:txBody>
          </p:sp>
        </p:grpSp>
        <p:grpSp>
          <p:nvGrpSpPr>
            <p:cNvPr id="177" name="Rectangle 11"/>
            <p:cNvGrpSpPr/>
            <p:nvPr/>
          </p:nvGrpSpPr>
          <p:grpSpPr>
            <a:xfrm>
              <a:off x="871553" y="2027170"/>
              <a:ext cx="663207" cy="643297"/>
              <a:chOff x="0" y="0"/>
              <a:chExt cx="663206" cy="643296"/>
            </a:xfrm>
          </p:grpSpPr>
          <p:sp>
            <p:nvSpPr>
              <p:cNvPr id="175" name="Rectangle"/>
              <p:cNvSpPr/>
              <p:nvPr/>
            </p:nvSpPr>
            <p:spPr>
              <a:xfrm>
                <a:off x="-1" y="-1"/>
                <a:ext cx="663208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6" name="OS"/>
              <p:cNvSpPr txBox="1"/>
              <p:nvPr/>
            </p:nvSpPr>
            <p:spPr>
              <a:xfrm>
                <a:off x="55244" y="167978"/>
                <a:ext cx="552718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OS</a:t>
                </a:r>
              </a:p>
            </p:txBody>
          </p:sp>
        </p:grpSp>
        <p:grpSp>
          <p:nvGrpSpPr>
            <p:cNvPr id="180" name="Rectangle 12"/>
            <p:cNvGrpSpPr/>
            <p:nvPr/>
          </p:nvGrpSpPr>
          <p:grpSpPr>
            <a:xfrm>
              <a:off x="2508555" y="2027170"/>
              <a:ext cx="666270" cy="643297"/>
              <a:chOff x="0" y="0"/>
              <a:chExt cx="666269" cy="643296"/>
            </a:xfrm>
          </p:grpSpPr>
          <p:sp>
            <p:nvSpPr>
              <p:cNvPr id="178" name="Rectangle"/>
              <p:cNvSpPr/>
              <p:nvPr/>
            </p:nvSpPr>
            <p:spPr>
              <a:xfrm>
                <a:off x="-1" y="-1"/>
                <a:ext cx="666271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9" name="OS"/>
              <p:cNvSpPr txBox="1"/>
              <p:nvPr/>
            </p:nvSpPr>
            <p:spPr>
              <a:xfrm>
                <a:off x="55244" y="167978"/>
                <a:ext cx="55578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OS</a:t>
                </a:r>
              </a:p>
            </p:txBody>
          </p:sp>
        </p:grpSp>
        <p:grpSp>
          <p:nvGrpSpPr>
            <p:cNvPr id="183" name="Rectangle 13"/>
            <p:cNvGrpSpPr/>
            <p:nvPr/>
          </p:nvGrpSpPr>
          <p:grpSpPr>
            <a:xfrm>
              <a:off x="57436" y="1316330"/>
              <a:ext cx="621011" cy="643297"/>
              <a:chOff x="0" y="0"/>
              <a:chExt cx="621010" cy="643296"/>
            </a:xfrm>
          </p:grpSpPr>
          <p:sp>
            <p:nvSpPr>
              <p:cNvPr id="181" name="Rectangle"/>
              <p:cNvSpPr/>
              <p:nvPr/>
            </p:nvSpPr>
            <p:spPr>
              <a:xfrm>
                <a:off x="-1" y="-1"/>
                <a:ext cx="621012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MS SQL"/>
              <p:cNvSpPr txBox="1"/>
              <p:nvPr/>
            </p:nvSpPr>
            <p:spPr>
              <a:xfrm>
                <a:off x="55244" y="98128"/>
                <a:ext cx="510521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MS SQL</a:t>
                </a:r>
              </a:p>
            </p:txBody>
          </p:sp>
        </p:grpSp>
        <p:grpSp>
          <p:nvGrpSpPr>
            <p:cNvPr id="186" name="Rectangle 14"/>
            <p:cNvGrpSpPr/>
            <p:nvPr/>
          </p:nvGrpSpPr>
          <p:grpSpPr>
            <a:xfrm>
              <a:off x="871553" y="1316330"/>
              <a:ext cx="663207" cy="643297"/>
              <a:chOff x="0" y="0"/>
              <a:chExt cx="663206" cy="643296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-1" y="-1"/>
                <a:ext cx="663208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/>
                </a:pPr>
              </a:p>
            </p:txBody>
          </p:sp>
          <p:sp>
            <p:nvSpPr>
              <p:cNvPr id="185" name="IIS"/>
              <p:cNvSpPr txBox="1"/>
              <p:nvPr/>
            </p:nvSpPr>
            <p:spPr>
              <a:xfrm>
                <a:off x="55244" y="187028"/>
                <a:ext cx="552718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IIS</a:t>
                </a:r>
              </a:p>
            </p:txBody>
          </p:sp>
        </p:grpSp>
        <p:grpSp>
          <p:nvGrpSpPr>
            <p:cNvPr id="189" name="Rectangle 15"/>
            <p:cNvGrpSpPr/>
            <p:nvPr/>
          </p:nvGrpSpPr>
          <p:grpSpPr>
            <a:xfrm>
              <a:off x="2508555" y="1316330"/>
              <a:ext cx="666270" cy="643297"/>
              <a:chOff x="0" y="0"/>
              <a:chExt cx="666269" cy="643296"/>
            </a:xfrm>
          </p:grpSpPr>
          <p:sp>
            <p:nvSpPr>
              <p:cNvPr id="187" name="Rectangle"/>
              <p:cNvSpPr/>
              <p:nvPr/>
            </p:nvSpPr>
            <p:spPr>
              <a:xfrm>
                <a:off x="-1" y="-1"/>
                <a:ext cx="666271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/>
                </a:pPr>
              </a:p>
            </p:txBody>
          </p:sp>
          <p:sp>
            <p:nvSpPr>
              <p:cNvPr id="188" name="WCF Svcs"/>
              <p:cNvSpPr txBox="1"/>
              <p:nvPr/>
            </p:nvSpPr>
            <p:spPr>
              <a:xfrm>
                <a:off x="55244" y="98128"/>
                <a:ext cx="555780" cy="447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200"/>
                </a:pPr>
                <a:r>
                  <a:t>WCF</a:t>
                </a:r>
                <a:br/>
                <a:r>
                  <a:t>Svcs</a:t>
                </a:r>
              </a:p>
            </p:txBody>
          </p:sp>
        </p:grpSp>
        <p:sp>
          <p:nvSpPr>
            <p:cNvPr id="190" name="TextBox 25"/>
            <p:cNvSpPr txBox="1"/>
            <p:nvPr/>
          </p:nvSpPr>
          <p:spPr>
            <a:xfrm>
              <a:off x="1233993" y="0"/>
              <a:ext cx="73241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VMs</a:t>
              </a:r>
            </a:p>
          </p:txBody>
        </p:sp>
        <p:grpSp>
          <p:nvGrpSpPr>
            <p:cNvPr id="193" name="Rectangle: Rounded Corners 31"/>
            <p:cNvGrpSpPr/>
            <p:nvPr/>
          </p:nvGrpSpPr>
          <p:grpSpPr>
            <a:xfrm>
              <a:off x="1630147" y="497043"/>
              <a:ext cx="777241" cy="2352628"/>
              <a:chOff x="0" y="0"/>
              <a:chExt cx="777240" cy="2352626"/>
            </a:xfrm>
          </p:grpSpPr>
          <p:sp>
            <p:nvSpPr>
              <p:cNvPr id="191" name="Rounded Rectangle"/>
              <p:cNvSpPr/>
              <p:nvPr/>
            </p:nvSpPr>
            <p:spPr>
              <a:xfrm>
                <a:off x="0" y="0"/>
                <a:ext cx="777241" cy="23526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9050" cap="flat">
                <a:solidFill>
                  <a:srgbClr val="27541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" name="VM"/>
              <p:cNvSpPr txBox="1"/>
              <p:nvPr/>
            </p:nvSpPr>
            <p:spPr>
              <a:xfrm>
                <a:off x="93186" y="47466"/>
                <a:ext cx="59086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600">
                    <a:solidFill>
                      <a:srgbClr val="0B77A0"/>
                    </a:solidFill>
                  </a:defRPr>
                </a:lvl1pPr>
              </a:lstStyle>
              <a:p>
                <a:pPr/>
                <a:r>
                  <a:t>VM</a:t>
                </a:r>
              </a:p>
            </p:txBody>
          </p:sp>
        </p:grpSp>
        <p:grpSp>
          <p:nvGrpSpPr>
            <p:cNvPr id="196" name="Rectangle 32"/>
            <p:cNvGrpSpPr/>
            <p:nvPr/>
          </p:nvGrpSpPr>
          <p:grpSpPr>
            <a:xfrm>
              <a:off x="1708262" y="1316330"/>
              <a:ext cx="621011" cy="643297"/>
              <a:chOff x="0" y="0"/>
              <a:chExt cx="621010" cy="643296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-1" y="-1"/>
                <a:ext cx="621012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MS SQL 2"/>
              <p:cNvSpPr txBox="1"/>
              <p:nvPr/>
            </p:nvSpPr>
            <p:spPr>
              <a:xfrm>
                <a:off x="55244" y="9228"/>
                <a:ext cx="510521" cy="624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200"/>
                </a:lvl1pPr>
              </a:lstStyle>
              <a:p>
                <a:pPr/>
                <a:r>
                  <a:t>MS SQL 2</a:t>
                </a:r>
              </a:p>
            </p:txBody>
          </p:sp>
        </p:grpSp>
        <p:grpSp>
          <p:nvGrpSpPr>
            <p:cNvPr id="199" name="Rectangle 33"/>
            <p:cNvGrpSpPr/>
            <p:nvPr/>
          </p:nvGrpSpPr>
          <p:grpSpPr>
            <a:xfrm>
              <a:off x="1685631" y="2030383"/>
              <a:ext cx="666271" cy="643297"/>
              <a:chOff x="0" y="0"/>
              <a:chExt cx="666269" cy="643296"/>
            </a:xfrm>
          </p:grpSpPr>
          <p:sp>
            <p:nvSpPr>
              <p:cNvPr id="197" name="Rectangle"/>
              <p:cNvSpPr/>
              <p:nvPr/>
            </p:nvSpPr>
            <p:spPr>
              <a:xfrm>
                <a:off x="-1" y="-1"/>
                <a:ext cx="666271" cy="643298"/>
              </a:xfrm>
              <a:prstGeom prst="rect">
                <a:avLst/>
              </a:prstGeom>
              <a:solidFill>
                <a:srgbClr val="CAEEFB"/>
              </a:solidFill>
              <a:ln w="19050" cap="flat">
                <a:solidFill>
                  <a:srgbClr val="074F6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" name="OS"/>
              <p:cNvSpPr txBox="1"/>
              <p:nvPr/>
            </p:nvSpPr>
            <p:spPr>
              <a:xfrm>
                <a:off x="55244" y="167978"/>
                <a:ext cx="555780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400"/>
                </a:lvl1pPr>
              </a:lstStyle>
              <a:p>
                <a:pPr/>
                <a:r>
                  <a:t>OS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838200" y="337727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Docker Run Breakdown</a:t>
            </a:r>
          </a:p>
        </p:txBody>
      </p:sp>
      <p:sp>
        <p:nvSpPr>
          <p:cNvPr id="205" name="Slide Number Placeholder 2"/>
          <p:cNvSpPr txBox="1"/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08" name="Group 4"/>
          <p:cNvGrpSpPr/>
          <p:nvPr/>
        </p:nvGrpSpPr>
        <p:grpSpPr>
          <a:xfrm>
            <a:off x="2450854" y="3729378"/>
            <a:ext cx="9385967" cy="608827"/>
            <a:chOff x="0" y="0"/>
            <a:chExt cx="9385965" cy="608825"/>
          </a:xfrm>
        </p:grpSpPr>
        <p:sp>
          <p:nvSpPr>
            <p:cNvPr id="206" name="Straight Connector 10"/>
            <p:cNvSpPr/>
            <p:nvPr/>
          </p:nvSpPr>
          <p:spPr>
            <a:xfrm>
              <a:off x="-1" y="163213"/>
              <a:ext cx="6342969" cy="5515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TextBox 14"/>
            <p:cNvSpPr txBox="1"/>
            <p:nvPr/>
          </p:nvSpPr>
          <p:spPr>
            <a:xfrm>
              <a:off x="6385775" y="0"/>
              <a:ext cx="3000192" cy="6088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/>
            </a:lstStyle>
            <a:p>
              <a:pPr/>
              <a:r>
                <a:t>Run in background/as daemon</a:t>
              </a:r>
            </a:p>
          </p:txBody>
        </p:sp>
      </p:grpSp>
      <p:grpSp>
        <p:nvGrpSpPr>
          <p:cNvPr id="211" name="Group 5"/>
          <p:cNvGrpSpPr/>
          <p:nvPr/>
        </p:nvGrpSpPr>
        <p:grpSpPr>
          <a:xfrm>
            <a:off x="5446058" y="1952231"/>
            <a:ext cx="6529445" cy="370842"/>
            <a:chOff x="0" y="0"/>
            <a:chExt cx="6529442" cy="370840"/>
          </a:xfrm>
        </p:grpSpPr>
        <p:sp>
          <p:nvSpPr>
            <p:cNvPr id="209" name="Straight Connector 16"/>
            <p:cNvSpPr/>
            <p:nvPr/>
          </p:nvSpPr>
          <p:spPr>
            <a:xfrm>
              <a:off x="0" y="170238"/>
              <a:ext cx="4719917" cy="1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TextBox 19"/>
            <p:cNvSpPr txBox="1"/>
            <p:nvPr/>
          </p:nvSpPr>
          <p:spPr>
            <a:xfrm>
              <a:off x="4419274" y="0"/>
              <a:ext cx="2110169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/>
            </a:lstStyle>
            <a:p>
              <a:pPr/>
              <a:r>
                <a:t>Container Name</a:t>
              </a:r>
            </a:p>
          </p:txBody>
        </p:sp>
      </p:grpSp>
      <p:grpSp>
        <p:nvGrpSpPr>
          <p:cNvPr id="214" name="Group 6"/>
          <p:cNvGrpSpPr/>
          <p:nvPr/>
        </p:nvGrpSpPr>
        <p:grpSpPr>
          <a:xfrm>
            <a:off x="5446059" y="2266346"/>
            <a:ext cx="6518763" cy="370841"/>
            <a:chOff x="0" y="0"/>
            <a:chExt cx="6518762" cy="370840"/>
          </a:xfrm>
        </p:grpSpPr>
        <p:sp>
          <p:nvSpPr>
            <p:cNvPr id="212" name="Straight Connector 20"/>
            <p:cNvSpPr/>
            <p:nvPr/>
          </p:nvSpPr>
          <p:spPr>
            <a:xfrm>
              <a:off x="0" y="184666"/>
              <a:ext cx="2736321" cy="1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TextBox 21"/>
            <p:cNvSpPr txBox="1"/>
            <p:nvPr/>
          </p:nvSpPr>
          <p:spPr>
            <a:xfrm>
              <a:off x="2782040" y="0"/>
              <a:ext cx="3736723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/>
            </a:lstStyle>
            <a:p>
              <a:pPr/>
              <a:r>
                <a:t>Port in my OS:Port inside Container</a:t>
              </a:r>
            </a:p>
          </p:txBody>
        </p:sp>
      </p:grpSp>
      <p:grpSp>
        <p:nvGrpSpPr>
          <p:cNvPr id="218" name="Group 8"/>
          <p:cNvGrpSpPr/>
          <p:nvPr/>
        </p:nvGrpSpPr>
        <p:grpSpPr>
          <a:xfrm>
            <a:off x="5446059" y="2741750"/>
            <a:ext cx="6518764" cy="370841"/>
            <a:chOff x="0" y="0"/>
            <a:chExt cx="6518763" cy="370840"/>
          </a:xfrm>
        </p:grpSpPr>
        <p:sp>
          <p:nvSpPr>
            <p:cNvPr id="215" name="Straight Connector 22"/>
            <p:cNvSpPr/>
            <p:nvPr/>
          </p:nvSpPr>
          <p:spPr>
            <a:xfrm>
              <a:off x="0" y="-1"/>
              <a:ext cx="3969649" cy="184668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TextBox 25"/>
            <p:cNvSpPr txBox="1"/>
            <p:nvPr/>
          </p:nvSpPr>
          <p:spPr>
            <a:xfrm>
              <a:off x="4015369" y="0"/>
              <a:ext cx="2503395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/>
            </a:lstStyle>
            <a:p>
              <a:pPr/>
              <a:r>
                <a:t>Environment Variables</a:t>
              </a:r>
            </a:p>
          </p:txBody>
        </p:sp>
        <p:sp>
          <p:nvSpPr>
            <p:cNvPr id="217" name="Straight Connector 28"/>
            <p:cNvSpPr/>
            <p:nvPr/>
          </p:nvSpPr>
          <p:spPr>
            <a:xfrm flipV="1">
              <a:off x="1237129" y="184666"/>
              <a:ext cx="2732521" cy="184667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1" name="Group 9"/>
          <p:cNvGrpSpPr/>
          <p:nvPr/>
        </p:nvGrpSpPr>
        <p:grpSpPr>
          <a:xfrm>
            <a:off x="6012841" y="3357617"/>
            <a:ext cx="5893826" cy="711656"/>
            <a:chOff x="0" y="0"/>
            <a:chExt cx="5893824" cy="711654"/>
          </a:xfrm>
        </p:grpSpPr>
        <p:sp>
          <p:nvSpPr>
            <p:cNvPr id="219" name="Straight Connector 30"/>
            <p:cNvSpPr/>
            <p:nvPr/>
          </p:nvSpPr>
          <p:spPr>
            <a:xfrm>
              <a:off x="0" y="202107"/>
              <a:ext cx="1855128" cy="1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TextBox 41"/>
            <p:cNvSpPr txBox="1"/>
            <p:nvPr/>
          </p:nvSpPr>
          <p:spPr>
            <a:xfrm>
              <a:off x="1905165" y="0"/>
              <a:ext cx="3988660" cy="7116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r"/>
            </a:lstStyle>
            <a:p>
              <a:pPr/>
              <a:r>
                <a:t>Path in my OS:Path inside Container</a:t>
              </a:r>
            </a:p>
          </p:txBody>
        </p:sp>
      </p:grpSp>
      <p:grpSp>
        <p:nvGrpSpPr>
          <p:cNvPr id="224" name="Group 11"/>
          <p:cNvGrpSpPr/>
          <p:nvPr/>
        </p:nvGrpSpPr>
        <p:grpSpPr>
          <a:xfrm>
            <a:off x="7303813" y="4433321"/>
            <a:ext cx="4324127" cy="650241"/>
            <a:chOff x="0" y="0"/>
            <a:chExt cx="4324126" cy="650240"/>
          </a:xfrm>
        </p:grpSpPr>
        <p:sp>
          <p:nvSpPr>
            <p:cNvPr id="222" name="Straight Connector 42"/>
            <p:cNvSpPr/>
            <p:nvPr/>
          </p:nvSpPr>
          <p:spPr>
            <a:xfrm>
              <a:off x="-1" y="0"/>
              <a:ext cx="1204534" cy="184666"/>
            </a:xfrm>
            <a:prstGeom prst="line">
              <a:avLst/>
            </a:prstGeom>
            <a:noFill/>
            <a:ln w="31750" cap="flat">
              <a:solidFill>
                <a:srgbClr val="D86E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TextBox 44"/>
            <p:cNvSpPr txBox="1"/>
            <p:nvPr/>
          </p:nvSpPr>
          <p:spPr>
            <a:xfrm>
              <a:off x="1250253" y="0"/>
              <a:ext cx="3073874" cy="650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Image Name to Use:Image Tag</a:t>
              </a:r>
            </a:p>
          </p:txBody>
        </p:sp>
      </p:grpSp>
      <p:sp>
        <p:nvSpPr>
          <p:cNvPr id="225" name="TextBox 53"/>
          <p:cNvSpPr txBox="1"/>
          <p:nvPr/>
        </p:nvSpPr>
        <p:spPr>
          <a:xfrm>
            <a:off x="412594" y="5926177"/>
            <a:ext cx="1045475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13501B"/>
                </a:solidFill>
              </a:defRPr>
            </a:pP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3" invalidUrl="" action="" tgtFrame="" tooltip="" history="1" highlightClick="0" endSnd="0"/>
              </a:rPr>
              <a:t>Template source</a:t>
            </a:r>
            <a:r>
              <a:t> </a:t>
            </a:r>
            <a:r>
              <a:rPr>
                <a:solidFill>
                  <a:srgbClr val="000000"/>
                </a:solidFill>
              </a:rPr>
              <a:t>(Cathrine Wilhelmsen)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13501B"/>
                </a:solidFill>
              </a:defRPr>
            </a:pPr>
            <a:r>
              <a:rPr u="sng">
                <a:solidFill>
                  <a:srgbClr val="12501B"/>
                </a:solidFill>
                <a:uFill>
                  <a:solidFill>
                    <a:srgbClr val="12501B"/>
                  </a:solidFill>
                </a:uFill>
                <a:hlinkClick r:id="rId4" invalidUrl="" action="" tgtFrame="" tooltip="" history="1" highlightClick="0" endSnd="0"/>
              </a:rPr>
              <a:t>Shameless self promotion</a:t>
            </a:r>
            <a:r>
              <a:t> </a:t>
            </a:r>
            <a:r>
              <a:rPr>
                <a:solidFill>
                  <a:srgbClr val="000000"/>
                </a:solidFill>
              </a:rPr>
              <a:t>(my blog)</a:t>
            </a:r>
          </a:p>
        </p:txBody>
      </p:sp>
      <p:sp>
        <p:nvSpPr>
          <p:cNvPr id="226" name="TextBox 3"/>
          <p:cNvSpPr txBox="1"/>
          <p:nvPr/>
        </p:nvSpPr>
        <p:spPr>
          <a:xfrm>
            <a:off x="621082" y="1960794"/>
            <a:ext cx="7343287" cy="2783841"/>
          </a:xfrm>
          <a:prstGeom prst="rect">
            <a:avLst/>
          </a:prstGeom>
          <a:solidFill>
            <a:srgbClr val="A6CAEC">
              <a:alpha val="2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docker run --name SQL22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-p 1433:1433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-e “ACCEPT_UELA=Y”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-e “MSSQL_SA_PASSWORD=&lt;secret&gt;”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-v mssql_data:/var/opt/mssql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-d \</a:t>
            </a:r>
          </a:p>
          <a:p>
            <a:pPr>
              <a:defRPr sz="2000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 mcr.microsoft.com/mssql/server:2022-latest</a:t>
            </a:r>
          </a:p>
          <a:p>
            <a:pPr>
              <a:defRPr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