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6" r:id="rId6"/>
    <p:sldId id="260" r:id="rId7"/>
    <p:sldId id="264" r:id="rId8"/>
    <p:sldId id="265" r:id="rId9"/>
    <p:sldId id="261" r:id="rId10"/>
    <p:sldId id="271" r:id="rId11"/>
    <p:sldId id="272" r:id="rId12"/>
    <p:sldId id="270" r:id="rId13"/>
    <p:sldId id="263" r:id="rId14"/>
    <p:sldId id="267" r:id="rId15"/>
    <p:sldId id="268" r:id="rId16"/>
    <p:sldId id="269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7C51"/>
    <a:srgbClr val="ACD4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738" y="6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146976-FE24-468C-9E36-42E55C1289BE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7B5B4F-0F75-48F2-BFB2-73D5ADCDF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174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Make a point to note you can have multiple copies of the same process running on the same OS. No need to virtualize the operating system for each container</a:t>
            </a:r>
          </a:p>
          <a:p>
            <a:pPr marL="228600" indent="-228600">
              <a:buAutoNum type="arabicPeriod"/>
            </a:pPr>
            <a:r>
              <a:rPr lang="en-US" dirty="0"/>
              <a:t>You save all of the virtualized idle CPU when not virtualizing an OS. Also saving mostly on disk space</a:t>
            </a:r>
          </a:p>
          <a:p>
            <a:pPr marL="228600" indent="-228600">
              <a:buAutoNum type="arabicPeriod"/>
            </a:pPr>
            <a:r>
              <a:rPr lang="en-US" dirty="0"/>
              <a:t>Also, no binaries installed on your Host OS, no registry entries for the other servers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7B5B4F-0F75-48F2-BFB2-73D5ADCDF73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9549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can run your own Registry too, handy if you want to distribute your own Docker Images at some point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7B5B4F-0F75-48F2-BFB2-73D5ADCDF73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3006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Mention –it instead of –d to run interactively in the CLI</a:t>
            </a:r>
          </a:p>
          <a:p>
            <a:pPr marL="228600" indent="-228600">
              <a:buAutoNum type="arabicPeriod"/>
            </a:pPr>
            <a:r>
              <a:rPr lang="en-US" dirty="0"/>
              <a:t>If you don’t give the Container a name, you get a hex string</a:t>
            </a:r>
          </a:p>
          <a:p>
            <a:pPr marL="228600" indent="-228600">
              <a:buAutoNum type="arabicPeriod"/>
            </a:pPr>
            <a:r>
              <a:rPr lang="en-US" dirty="0"/>
              <a:t>-e will change for each container you run, i.e. SQL Server environment variables != Postgres environment variables</a:t>
            </a:r>
          </a:p>
          <a:p>
            <a:pPr marL="228600" indent="-228600">
              <a:buAutoNum type="arabicPeriod"/>
            </a:pPr>
            <a:r>
              <a:rPr lang="en-US" dirty="0"/>
              <a:t>-v is either mounting a named volume or using a bind mount. Be clear that we’ll cover in a bit, but that topic is the key to persisting data with Containers</a:t>
            </a:r>
          </a:p>
          <a:p>
            <a:pPr marL="228600" indent="-228600">
              <a:buAutoNum type="arabicPeriod"/>
            </a:pPr>
            <a:r>
              <a:rPr lang="en-US" dirty="0"/>
              <a:t>Go over the tag after the colon and that those are important. Demo leaving the tag off and the Docker engine doesn’t know what to do with it</a:t>
            </a:r>
          </a:p>
          <a:p>
            <a:pPr marL="228600" indent="-228600">
              <a:buAutoNum type="arabicPeriod"/>
            </a:pPr>
            <a:r>
              <a:rPr lang="en-US" dirty="0"/>
              <a:t>Also bring up Andrew </a:t>
            </a:r>
            <a:r>
              <a:rPr lang="en-US" dirty="0" err="1"/>
              <a:t>Pruski’s</a:t>
            </a:r>
            <a:r>
              <a:rPr lang="en-US" dirty="0"/>
              <a:t> blog series on containers and how none of this is possible without that series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7B5B4F-0F75-48F2-BFB2-73D5ADCDF733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1129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7B5B4F-0F75-48F2-BFB2-73D5ADCDF73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0960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1E700B27-DE4C-4B9E-BB11-B9027034A00F}" type="datetimeFigureOut">
              <a:rPr lang="en-US" smtClean="0"/>
              <a:pPr/>
              <a:t>2/26/2020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reveal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4739-9812-4A9F-890D-2AD6BA5F6EE8}" type="datetimeFigureOut">
              <a:rPr lang="en-US" smtClean="0"/>
              <a:t>2/26/2020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reveal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5AC5-A3F8-44AA-BA8F-596CDCC976D3}" type="datetimeFigureOut">
              <a:rPr lang="en-US" smtClean="0"/>
              <a:t>2/26/2020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reveal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B183-A821-4095-A363-9EC968635539}" type="datetimeFigureOut">
              <a:rPr lang="en-US" smtClean="0"/>
              <a:t>2/26/2020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reveal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01B4-0AA5-45E6-B2E6-5FA4078AEBCF}" type="datetimeFigureOut">
              <a:rPr lang="en-US" smtClean="0"/>
              <a:t>2/26/2020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reveal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335C-0450-40D7-8612-B3203BED4F28}" type="datetimeFigureOut">
              <a:rPr lang="en-US" smtClean="0"/>
              <a:t>2/26/2020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reveal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A105-2A1C-4284-B4EA-07CF89B1A393}" type="datetimeFigureOut">
              <a:rPr lang="en-US" smtClean="0"/>
              <a:t>2/26/2020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reveal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smtClean="0"/>
              <a:t>2/26/2020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reveal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smtClean="0"/>
              <a:t>2/26/2020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reveal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smtClean="0"/>
              <a:t>2/26/2020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reveal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smtClean="0"/>
              <a:t>2/26/2020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reveal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smtClean="0"/>
              <a:t>2/26/2020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reveal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smtClean="0"/>
              <a:t>2/26/2020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reveal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smtClean="0"/>
              <a:t>2/26/2020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reveal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smtClean="0"/>
              <a:t>2/26/2020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reveal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smtClean="0"/>
              <a:t>2/26/2020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reveal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smtClean="0"/>
              <a:t>2/26/2020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reveal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E0D914D-B099-4142-A885-11F276715148}" type="datetimeFigureOut">
              <a:rPr lang="en-US" smtClean="0"/>
              <a:t>2/26/2020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mc:AlternateContent xmlns:mc="http://schemas.openxmlformats.org/markup-compatibility/2006" xmlns:p14="http://schemas.microsoft.com/office/powerpoint/2010/main">
    <mc:Choice Requires="p14">
      <p:transition p14:dur="400">
        <p14:reveal/>
      </p:transition>
    </mc:Choice>
    <mc:Fallback xmlns="">
      <p:transition>
        <p:fade/>
      </p:transition>
    </mc:Fallback>
  </mc:AlternateConten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docker.com/glossary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bafromthecold.com/2017/03/15/summary-of-my-container-series/" TargetMode="External"/><Relationship Id="rId2" Type="http://schemas.openxmlformats.org/officeDocument/2006/relationships/hyperlink" Target="https://www.cathrinewilhelmsen.net/2018/12/02/sql-server-2019-docker-container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hub.docker.com/" TargetMode="External"/><Relationship Id="rId2" Type="http://schemas.openxmlformats.org/officeDocument/2006/relationships/hyperlink" Target="https://www.docker.com/products/docker-deskto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docker.com/docker-for-windows/install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hub.docker.com/_/microsoft-mssql-server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ww.cathrinewilhelmsen.net/2018/12/02/sql-server-2019-docker-container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9C080-EF8D-4DB0-8C5E-1FBC270C9C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Developing for SQL Server with Docker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B12FE3-98EA-4E91-8CC5-EA2C9851AC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870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reveal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37D1F-DD76-4C31-BCC9-0BE7FC5FA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Bind Mounts and Named Volumes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C0141-1575-40DE-9A70-7F4E1B9768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order to start mounting a volume into our Containers, we need to “Right-Click -&gt; Settings” the Docker Desktop app tray icon:</a:t>
            </a:r>
          </a:p>
          <a:p>
            <a:endParaRPr lang="en-US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3B7FC3C-C45E-4453-B743-0BE3DB3A51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6659" y="3429000"/>
            <a:ext cx="7177378" cy="257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053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reveal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11510-59AA-424B-BE27-86AB8C743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Bind Mounts and Named Volumes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AEFE1-E8CF-44CA-9AB0-50498512DE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Guidelines</a:t>
            </a:r>
          </a:p>
          <a:p>
            <a:pPr lvl="1"/>
            <a:r>
              <a:rPr lang="en-US" dirty="0"/>
              <a:t>Linux Containers on Docker for Windows - use a Bind Mount</a:t>
            </a:r>
          </a:p>
          <a:p>
            <a:pPr lvl="1"/>
            <a:r>
              <a:rPr lang="en-US" dirty="0"/>
              <a:t>Windows Containers on Docker for Windows - use Bind Mounts or Named Volumes</a:t>
            </a:r>
          </a:p>
          <a:p>
            <a:r>
              <a:rPr lang="en-US" dirty="0"/>
              <a:t>Create a named volume:</a:t>
            </a:r>
            <a:br>
              <a:rPr lang="en-US" dirty="0"/>
            </a:b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docker volume create </a:t>
            </a:r>
            <a:r>
              <a:rPr lang="en-US" dirty="0" err="1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test_volume</a:t>
            </a:r>
            <a:endParaRPr lang="en-US" dirty="0">
              <a:solidFill>
                <a:schemeClr val="accent4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dirty="0"/>
              <a:t>See where the named volume lives on your OS:</a:t>
            </a:r>
            <a:br>
              <a:rPr lang="en-US" dirty="0"/>
            </a:b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docker volume inspect </a:t>
            </a:r>
            <a:r>
              <a:rPr lang="en-US" dirty="0" err="1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test_volume</a:t>
            </a:r>
            <a:endParaRPr lang="en-US" dirty="0">
              <a:solidFill>
                <a:schemeClr val="accent4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0946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reveal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80FCE-0B07-4665-8193-9DDBAB707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#2 – Mounting a Volume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EEF222-F33C-4818-8009-8420D7E45C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 our local path for the bind mount</a:t>
            </a:r>
          </a:p>
          <a:p>
            <a:r>
              <a:rPr lang="en-US" dirty="0"/>
              <a:t>Copy files to there</a:t>
            </a:r>
          </a:p>
          <a:p>
            <a:r>
              <a:rPr lang="en-US" dirty="0"/>
              <a:t>See the changes in the container process</a:t>
            </a:r>
          </a:p>
        </p:txBody>
      </p:sp>
    </p:spTree>
    <p:extLst>
      <p:ext uri="{BB962C8B-B14F-4D97-AF65-F5344CB8AC3E}">
        <p14:creationId xmlns:p14="http://schemas.microsoft.com/office/powerpoint/2010/main" val="2896387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reveal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8C7A0-2DF8-4AD9-AB0C-B88FD31DE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I customize a Docker Container?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8032B9-A811-4787-BE9A-333C348489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couple of different ways: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Create a post-deployment script (.ps1/.bat/.</a:t>
            </a:r>
            <a:r>
              <a:rPr lang="en-US" dirty="0" err="1"/>
              <a:t>sh</a:t>
            </a:r>
            <a:r>
              <a:rPr lang="en-US" dirty="0"/>
              <a:t>/.</a:t>
            </a:r>
            <a:r>
              <a:rPr lang="en-US" dirty="0" err="1"/>
              <a:t>py</a:t>
            </a:r>
            <a:r>
              <a:rPr lang="en-US" dirty="0"/>
              <a:t>)</a:t>
            </a:r>
          </a:p>
          <a:p>
            <a:pPr marL="800100" lvl="1" indent="-342900">
              <a:buFont typeface="+mj-lt"/>
              <a:buAutoNum type="arabicPeriod"/>
            </a:pPr>
            <a:endParaRPr lang="en-US" dirty="0"/>
          </a:p>
          <a:p>
            <a:pPr marL="800100" lvl="1" indent="-342900">
              <a:buFont typeface="+mj-lt"/>
              <a:buAutoNum type="arabicPeriod"/>
            </a:pPr>
            <a:r>
              <a:rPr lang="en-US" u="sng" dirty="0"/>
              <a:t>Much more common and recommended</a:t>
            </a:r>
            <a:r>
              <a:rPr lang="en-US" dirty="0"/>
              <a:t>: create an Image and </a:t>
            </a:r>
            <a:r>
              <a:rPr lang="en-US" dirty="0" err="1"/>
              <a:t>Dockerfile</a:t>
            </a:r>
            <a:endParaRPr lang="en-US" dirty="0"/>
          </a:p>
          <a:p>
            <a:pPr marL="1200150" lvl="2" indent="-342900"/>
            <a:r>
              <a:rPr lang="en-US" dirty="0"/>
              <a:t>You’ll specify a parent image in a </a:t>
            </a:r>
            <a:r>
              <a:rPr lang="en-US" dirty="0" err="1"/>
              <a:t>Dockerfile</a:t>
            </a:r>
            <a:r>
              <a:rPr lang="en-US" dirty="0"/>
              <a:t> as the source, </a:t>
            </a:r>
            <a:r>
              <a:rPr lang="en-US" u="sng" dirty="0"/>
              <a:t>very</a:t>
            </a:r>
            <a:r>
              <a:rPr lang="en-US" dirty="0"/>
              <a:t> similar to a dependency in a Linux package</a:t>
            </a:r>
          </a:p>
        </p:txBody>
      </p:sp>
    </p:spTree>
    <p:extLst>
      <p:ext uri="{BB962C8B-B14F-4D97-AF65-F5344CB8AC3E}">
        <p14:creationId xmlns:p14="http://schemas.microsoft.com/office/powerpoint/2010/main" val="431772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reveal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0E5CC-A8D4-431F-9C70-07009634F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Docker Image?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80E1F-CB88-4380-8540-2A5A4E596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Docker Images:</a:t>
            </a:r>
          </a:p>
          <a:p>
            <a:pPr lvl="1"/>
            <a:r>
              <a:rPr lang="en-US" dirty="0"/>
              <a:t>Are the basis or source of running a Container (sort-of similar to a DVD ISO)</a:t>
            </a:r>
          </a:p>
          <a:p>
            <a:pPr lvl="1"/>
            <a:r>
              <a:rPr lang="en-US" dirty="0"/>
              <a:t>Consist of an ordered collection of root filesystem changes</a:t>
            </a:r>
          </a:p>
          <a:p>
            <a:pPr lvl="1"/>
            <a:r>
              <a:rPr lang="en-US" dirty="0"/>
              <a:t>Have execution parameters that are run on first creation of a Container</a:t>
            </a:r>
          </a:p>
          <a:p>
            <a:pPr lvl="1"/>
            <a:r>
              <a:rPr lang="en-US" dirty="0"/>
              <a:t>Do </a:t>
            </a:r>
            <a:r>
              <a:rPr lang="en-US" u="sng" dirty="0"/>
              <a:t>not</a:t>
            </a:r>
            <a:r>
              <a:rPr lang="en-US" dirty="0"/>
              <a:t> have state</a:t>
            </a:r>
          </a:p>
          <a:p>
            <a:pPr lvl="1"/>
            <a:r>
              <a:rPr lang="en-US" dirty="0"/>
              <a:t>Never change</a:t>
            </a:r>
          </a:p>
          <a:p>
            <a:pPr lvl="1"/>
            <a:r>
              <a:rPr lang="en-US" dirty="0"/>
              <a:t>Are usually downloaded from Docker Hub (but not always)</a:t>
            </a:r>
          </a:p>
          <a:p>
            <a:pPr lvl="1"/>
            <a:r>
              <a:rPr lang="en-US" dirty="0"/>
              <a:t>Source: </a:t>
            </a:r>
            <a:r>
              <a:rPr lang="en-US" dirty="0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https://docs.docker.com/glossary/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If you want to customize a Docker Image, you would use another Image and add your customizations on top by building another Image</a:t>
            </a:r>
          </a:p>
        </p:txBody>
      </p:sp>
    </p:spTree>
    <p:extLst>
      <p:ext uri="{BB962C8B-B14F-4D97-AF65-F5344CB8AC3E}">
        <p14:creationId xmlns:p14="http://schemas.microsoft.com/office/powerpoint/2010/main" val="1500381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reveal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8EFFC-C8DD-41AC-B234-B11E7903D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33AE55-1497-4AF1-BBC4-685B8F077D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way to isolate processes on a host OS</a:t>
            </a:r>
          </a:p>
          <a:p>
            <a:r>
              <a:rPr lang="en-US" dirty="0"/>
              <a:t>Examples include Docker, BSD Jails, Solaris Zones, and Linux LXC</a:t>
            </a:r>
            <a:r>
              <a:rPr lang="en-US" baseline="40000" dirty="0">
                <a:solidFill>
                  <a:srgbClr val="ACD433"/>
                </a:solidFill>
              </a:rPr>
              <a:t>2</a:t>
            </a:r>
            <a:endParaRPr lang="en-US" dirty="0"/>
          </a:p>
          <a:p>
            <a:r>
              <a:rPr lang="en-US" dirty="0"/>
              <a:t>Early versions of Docker ran on LXC</a:t>
            </a:r>
            <a:endParaRPr lang="en-US" baseline="40000" dirty="0">
              <a:solidFill>
                <a:srgbClr val="ACD433"/>
              </a:solidFill>
            </a:endParaRP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AE2E4C-5C8D-445E-808A-002CC4F84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https://en.wikipedia.org/wiki/OS-level_virtualization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079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reveal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6CBA8-911E-4136-91A5-63371D440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 and Acknowledgements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13F458-C263-43C1-92B3-83695D56AF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None of this presentation would be possible without two key sources:</a:t>
            </a:r>
          </a:p>
          <a:p>
            <a:pPr>
              <a:buFont typeface="+mj-lt"/>
              <a:buAutoNum type="arabicPeriod"/>
            </a:pPr>
            <a:r>
              <a:rPr lang="en-US" dirty="0"/>
              <a:t>Catherine Wilhelmsen (@</a:t>
            </a:r>
            <a:r>
              <a:rPr lang="en-US" dirty="0" err="1"/>
              <a:t>catherinew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Her article on Docker is a great way to get started in a short amount of time</a:t>
            </a:r>
            <a:br>
              <a:rPr lang="en-US" dirty="0"/>
            </a:br>
            <a:r>
              <a:rPr lang="en-US" dirty="0">
                <a:solidFill>
                  <a:schemeClr val="accent4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https://www.cathrinewilhelmsen.net/2018/12/02/sql-server-2019-docker-container/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  <a:p>
            <a:pPr lvl="1"/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/>
              <a:t>Andrew </a:t>
            </a:r>
            <a:r>
              <a:rPr lang="en-US" dirty="0" err="1"/>
              <a:t>Pruski</a:t>
            </a:r>
            <a:r>
              <a:rPr lang="en-US" dirty="0"/>
              <a:t> (@</a:t>
            </a:r>
            <a:r>
              <a:rPr lang="en-US" dirty="0" err="1"/>
              <a:t>dbafromthecold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His container series is phenomenal</a:t>
            </a:r>
            <a:br>
              <a:rPr lang="en-US" dirty="0"/>
            </a:br>
            <a:r>
              <a:rPr lang="en-US" dirty="0">
                <a:solidFill>
                  <a:schemeClr val="accent4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https://dbafromthecold.com/2017/03/15/summary-of-my-container-series/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056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reveal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FE6C8-3BDC-49D1-8640-013C90029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Docker?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7A0CE-A2A8-4795-8B19-F1AE0D31AA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 set of software products that provide OS-level virtualization and process isolation</a:t>
            </a:r>
            <a:r>
              <a:rPr lang="en-US" sz="2400" baseline="40000" dirty="0">
                <a:solidFill>
                  <a:srgbClr val="ACD433"/>
                </a:solidFill>
              </a:rPr>
              <a:t>1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Software is packaged and published as a container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0BD98A-8FF2-46E1-B97B-682C7A872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https://en.wikipedia.org/wiki/Docker_(software)</a:t>
            </a:r>
          </a:p>
        </p:txBody>
      </p:sp>
    </p:spTree>
    <p:extLst>
      <p:ext uri="{BB962C8B-B14F-4D97-AF65-F5344CB8AC3E}">
        <p14:creationId xmlns:p14="http://schemas.microsoft.com/office/powerpoint/2010/main" val="292541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reveal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E739C-59DB-48FD-8653-4762C2F2E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Container?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9A44E3-6524-48D5-981C-DBC0E8AF1A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In terms of Docker, a Container is a runtime instance of a Docker Image (more on this later)</a:t>
            </a:r>
          </a:p>
          <a:p>
            <a:endParaRPr lang="en-US" sz="2400" dirty="0"/>
          </a:p>
          <a:p>
            <a:r>
              <a:rPr lang="en-US" sz="2400" dirty="0"/>
              <a:t>Two main types: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Linux Containers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Windows Containers</a:t>
            </a:r>
          </a:p>
        </p:txBody>
      </p:sp>
    </p:spTree>
    <p:extLst>
      <p:ext uri="{BB962C8B-B14F-4D97-AF65-F5344CB8AC3E}">
        <p14:creationId xmlns:p14="http://schemas.microsoft.com/office/powerpoint/2010/main" val="434901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reveal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FFDD9-02E6-4F5E-85C3-6B6406829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Containers vs Virtual Machines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9A00706-CB89-43EC-B79D-86F64F377C4F}"/>
              </a:ext>
            </a:extLst>
          </p:cNvPr>
          <p:cNvGrpSpPr/>
          <p:nvPr/>
        </p:nvGrpSpPr>
        <p:grpSpPr>
          <a:xfrm>
            <a:off x="1546973" y="2493689"/>
            <a:ext cx="3200402" cy="3915104"/>
            <a:chOff x="1546973" y="2493689"/>
            <a:chExt cx="3200402" cy="3915104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EFB3A33E-F944-4340-98BF-D8CAE70710E0}"/>
                </a:ext>
              </a:extLst>
            </p:cNvPr>
            <p:cNvSpPr/>
            <p:nvPr/>
          </p:nvSpPr>
          <p:spPr>
            <a:xfrm>
              <a:off x="1546975" y="5475828"/>
              <a:ext cx="3200400" cy="49442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Server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A930DE0-D48A-4228-A81A-747211989156}"/>
                </a:ext>
              </a:extLst>
            </p:cNvPr>
            <p:cNvSpPr/>
            <p:nvPr/>
          </p:nvSpPr>
          <p:spPr>
            <a:xfrm>
              <a:off x="1546973" y="4981402"/>
              <a:ext cx="3200400" cy="49442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Host OS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4FCD5FA-0264-4833-9CB7-D87F88B8D13E}"/>
                </a:ext>
              </a:extLst>
            </p:cNvPr>
            <p:cNvSpPr/>
            <p:nvPr/>
          </p:nvSpPr>
          <p:spPr>
            <a:xfrm>
              <a:off x="1546973" y="4486976"/>
              <a:ext cx="3200400" cy="49442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Docker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83F9E73-B0BE-432F-B3F6-F83D8CB792F2}"/>
                </a:ext>
              </a:extLst>
            </p:cNvPr>
            <p:cNvSpPr/>
            <p:nvPr/>
          </p:nvSpPr>
          <p:spPr>
            <a:xfrm>
              <a:off x="1546973" y="2493689"/>
              <a:ext cx="731520" cy="187475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217C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100" dirty="0">
                  <a:solidFill>
                    <a:schemeClr val="accent4">
                      <a:lumMod val="75000"/>
                    </a:schemeClr>
                  </a:solidFill>
                </a:rPr>
                <a:t>Container</a:t>
              </a:r>
              <a:br>
                <a:rPr lang="en-US" dirty="0">
                  <a:solidFill>
                    <a:schemeClr val="tx1"/>
                  </a:solidFill>
                </a:rPr>
              </a:br>
              <a:r>
                <a:rPr lang="en-US" dirty="0">
                  <a:solidFill>
                    <a:schemeClr val="tx1"/>
                  </a:solidFill>
                </a:rPr>
                <a:t>MS SQL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401F2F2-BA6F-4691-BC25-DDF6669AC44D}"/>
                </a:ext>
              </a:extLst>
            </p:cNvPr>
            <p:cNvSpPr/>
            <p:nvPr/>
          </p:nvSpPr>
          <p:spPr>
            <a:xfrm>
              <a:off x="2368401" y="2493689"/>
              <a:ext cx="731520" cy="187475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217C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100" dirty="0">
                  <a:solidFill>
                    <a:schemeClr val="accent4">
                      <a:lumMod val="75000"/>
                    </a:schemeClr>
                  </a:solidFill>
                </a:rPr>
                <a:t>Container</a:t>
              </a:r>
              <a:br>
                <a:rPr lang="en-US" dirty="0">
                  <a:solidFill>
                    <a:schemeClr val="tx1"/>
                  </a:solidFill>
                </a:rPr>
              </a:br>
              <a:r>
                <a:rPr lang="en-US" dirty="0">
                  <a:solidFill>
                    <a:schemeClr val="tx1"/>
                  </a:solidFill>
                </a:rPr>
                <a:t>IIS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60253B1-07CA-486C-AC73-C3CF5339415B}"/>
                </a:ext>
              </a:extLst>
            </p:cNvPr>
            <p:cNvSpPr/>
            <p:nvPr/>
          </p:nvSpPr>
          <p:spPr>
            <a:xfrm>
              <a:off x="3192127" y="2493689"/>
              <a:ext cx="731520" cy="187475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217C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100" dirty="0">
                  <a:solidFill>
                    <a:schemeClr val="accent4">
                      <a:lumMod val="75000"/>
                    </a:schemeClr>
                  </a:solidFill>
                </a:rPr>
                <a:t>Container</a:t>
              </a:r>
              <a:br>
                <a:rPr lang="en-US" dirty="0">
                  <a:solidFill>
                    <a:schemeClr val="tx1"/>
                  </a:solidFill>
                </a:rPr>
              </a:br>
              <a:r>
                <a:rPr lang="en-US" dirty="0">
                  <a:solidFill>
                    <a:schemeClr val="tx1"/>
                  </a:solidFill>
                </a:rPr>
                <a:t>MS SQL 2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126CD82-7E92-45DB-B7A7-20D7D5F1EBB9}"/>
                </a:ext>
              </a:extLst>
            </p:cNvPr>
            <p:cNvSpPr/>
            <p:nvPr/>
          </p:nvSpPr>
          <p:spPr>
            <a:xfrm>
              <a:off x="4015853" y="2493689"/>
              <a:ext cx="731520" cy="187475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217C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100" dirty="0">
                  <a:solidFill>
                    <a:schemeClr val="accent4">
                      <a:lumMod val="75000"/>
                    </a:schemeClr>
                  </a:solidFill>
                </a:rPr>
                <a:t>Container</a:t>
              </a:r>
              <a:br>
                <a:rPr lang="en-US" dirty="0">
                  <a:solidFill>
                    <a:schemeClr val="tx1"/>
                  </a:solidFill>
                </a:rPr>
              </a:br>
              <a:r>
                <a:rPr lang="en-US" dirty="0">
                  <a:solidFill>
                    <a:schemeClr val="tx1"/>
                  </a:solidFill>
                </a:rPr>
                <a:t>WCF Services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E89C9D8-190C-4CCC-B7A5-DE96C5691618}"/>
                </a:ext>
              </a:extLst>
            </p:cNvPr>
            <p:cNvSpPr txBox="1"/>
            <p:nvPr/>
          </p:nvSpPr>
          <p:spPr>
            <a:xfrm>
              <a:off x="2422696" y="6039461"/>
              <a:ext cx="14489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Containers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6437F48-D20D-4F62-979E-5D75D0D6A90E}"/>
              </a:ext>
            </a:extLst>
          </p:cNvPr>
          <p:cNvGrpSpPr/>
          <p:nvPr/>
        </p:nvGrpSpPr>
        <p:grpSpPr>
          <a:xfrm>
            <a:off x="7453818" y="2493689"/>
            <a:ext cx="3222997" cy="3915104"/>
            <a:chOff x="7453818" y="2493689"/>
            <a:chExt cx="3222997" cy="391510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E079E96-5E2C-4B35-BE2A-2DC9C7D4EBBA}"/>
                </a:ext>
              </a:extLst>
            </p:cNvPr>
            <p:cNvSpPr/>
            <p:nvPr/>
          </p:nvSpPr>
          <p:spPr>
            <a:xfrm>
              <a:off x="7453818" y="5477256"/>
              <a:ext cx="3200400" cy="49442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Server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6F90990-4661-41AB-BCEA-4F2A466881E5}"/>
                </a:ext>
              </a:extLst>
            </p:cNvPr>
            <p:cNvSpPr/>
            <p:nvPr/>
          </p:nvSpPr>
          <p:spPr>
            <a:xfrm>
              <a:off x="7453818" y="4981402"/>
              <a:ext cx="3200400" cy="49442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Host OS/Hypervisor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C3300082-3C76-49A5-804E-28D5B9F1EF55}"/>
                </a:ext>
              </a:extLst>
            </p:cNvPr>
            <p:cNvSpPr/>
            <p:nvPr/>
          </p:nvSpPr>
          <p:spPr>
            <a:xfrm>
              <a:off x="7453818" y="2493689"/>
              <a:ext cx="777240" cy="235262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dirty="0">
                  <a:solidFill>
                    <a:schemeClr val="accent4">
                      <a:lumMod val="75000"/>
                    </a:schemeClr>
                  </a:solidFill>
                </a:rPr>
                <a:t>VM</a:t>
              </a:r>
              <a:endParaRPr lang="en-US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4E224BDA-8278-4552-A0A7-BBD74177901C}"/>
                </a:ext>
              </a:extLst>
            </p:cNvPr>
            <p:cNvSpPr/>
            <p:nvPr/>
          </p:nvSpPr>
          <p:spPr>
            <a:xfrm>
              <a:off x="8268355" y="2493689"/>
              <a:ext cx="777240" cy="235262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dirty="0">
                  <a:solidFill>
                    <a:schemeClr val="accent4">
                      <a:lumMod val="75000"/>
                    </a:schemeClr>
                  </a:solidFill>
                </a:rPr>
                <a:t>VM</a:t>
              </a:r>
              <a:endParaRPr lang="en-US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13D40F1D-0407-4845-896E-49A306DD12B6}"/>
                </a:ext>
              </a:extLst>
            </p:cNvPr>
            <p:cNvSpPr/>
            <p:nvPr/>
          </p:nvSpPr>
          <p:spPr>
            <a:xfrm>
              <a:off x="9899575" y="2493689"/>
              <a:ext cx="777240" cy="235262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dirty="0">
                  <a:solidFill>
                    <a:schemeClr val="accent4">
                      <a:lumMod val="75000"/>
                    </a:schemeClr>
                  </a:solidFill>
                </a:rPr>
                <a:t>VM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F8D106-E09C-4A64-990F-A7487E3A0A84}"/>
                </a:ext>
              </a:extLst>
            </p:cNvPr>
            <p:cNvSpPr/>
            <p:nvPr/>
          </p:nvSpPr>
          <p:spPr>
            <a:xfrm>
              <a:off x="7511254" y="4023816"/>
              <a:ext cx="621010" cy="64329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OS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C0E5BA6-8A27-4579-92B4-F9D153D6F305}"/>
                </a:ext>
              </a:extLst>
            </p:cNvPr>
            <p:cNvSpPr/>
            <p:nvPr/>
          </p:nvSpPr>
          <p:spPr>
            <a:xfrm>
              <a:off x="8325372" y="4023816"/>
              <a:ext cx="663206" cy="64329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OS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B0E72BB-DB07-4C33-BB80-1DAF66E469CA}"/>
                </a:ext>
              </a:extLst>
            </p:cNvPr>
            <p:cNvSpPr/>
            <p:nvPr/>
          </p:nvSpPr>
          <p:spPr>
            <a:xfrm>
              <a:off x="9962373" y="4023816"/>
              <a:ext cx="666269" cy="64329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OS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A3C0E7E-0BC3-4BBA-BB18-EAA42693B02E}"/>
                </a:ext>
              </a:extLst>
            </p:cNvPr>
            <p:cNvSpPr/>
            <p:nvPr/>
          </p:nvSpPr>
          <p:spPr>
            <a:xfrm>
              <a:off x="7511254" y="3312977"/>
              <a:ext cx="621010" cy="64329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MS SQL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3464E8D-9B98-4E77-87E8-184A6A9D561E}"/>
                </a:ext>
              </a:extLst>
            </p:cNvPr>
            <p:cNvSpPr/>
            <p:nvPr/>
          </p:nvSpPr>
          <p:spPr>
            <a:xfrm>
              <a:off x="8325372" y="3312977"/>
              <a:ext cx="663206" cy="64329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IIS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AEE0A7A-F77B-4588-A331-D2EB49076845}"/>
                </a:ext>
              </a:extLst>
            </p:cNvPr>
            <p:cNvSpPr/>
            <p:nvPr/>
          </p:nvSpPr>
          <p:spPr>
            <a:xfrm>
              <a:off x="9962373" y="3312977"/>
              <a:ext cx="666269" cy="64329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WCF</a:t>
              </a:r>
              <a:br>
                <a:rPr lang="en-US" sz="1200" dirty="0">
                  <a:solidFill>
                    <a:schemeClr val="tx1"/>
                  </a:solidFill>
                </a:rPr>
              </a:br>
              <a:r>
                <a:rPr lang="en-US" sz="1200" dirty="0" err="1">
                  <a:solidFill>
                    <a:schemeClr val="tx1"/>
                  </a:solidFill>
                </a:rPr>
                <a:t>Svcs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0FCDA3B-2E64-4640-A19E-EF5217295E90}"/>
                </a:ext>
              </a:extLst>
            </p:cNvPr>
            <p:cNvSpPr txBox="1"/>
            <p:nvPr/>
          </p:nvSpPr>
          <p:spPr>
            <a:xfrm>
              <a:off x="8723560" y="6039461"/>
              <a:ext cx="6609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VMs</a:t>
              </a:r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B52116E6-C1F3-467B-953C-02A6C58A637B}"/>
                </a:ext>
              </a:extLst>
            </p:cNvPr>
            <p:cNvSpPr/>
            <p:nvPr/>
          </p:nvSpPr>
          <p:spPr>
            <a:xfrm>
              <a:off x="9083965" y="2493689"/>
              <a:ext cx="777240" cy="235262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dirty="0">
                  <a:solidFill>
                    <a:schemeClr val="accent4">
                      <a:lumMod val="75000"/>
                    </a:schemeClr>
                  </a:solidFill>
                </a:rPr>
                <a:t>VM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E254B1AD-F340-4BA8-9D76-E4D947493BAA}"/>
                </a:ext>
              </a:extLst>
            </p:cNvPr>
            <p:cNvSpPr/>
            <p:nvPr/>
          </p:nvSpPr>
          <p:spPr>
            <a:xfrm>
              <a:off x="9162080" y="3312977"/>
              <a:ext cx="621010" cy="64329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MS SQL 2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977031F-FC82-472A-B121-BC239A6C78E7}"/>
                </a:ext>
              </a:extLst>
            </p:cNvPr>
            <p:cNvSpPr/>
            <p:nvPr/>
          </p:nvSpPr>
          <p:spPr>
            <a:xfrm>
              <a:off x="9139450" y="4027029"/>
              <a:ext cx="666269" cy="64329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OS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6105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reveal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C9FAB-42A6-4C1D-9280-C4978A6B5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we try it out, gather these items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EAB7D-7DE2-4EAE-B1B9-F35E35FF2B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We’re going to be using </a:t>
            </a:r>
            <a:r>
              <a:rPr lang="en-US" b="1" dirty="0"/>
              <a:t>Docker Desktop for Windows</a:t>
            </a:r>
            <a:br>
              <a:rPr lang="en-US" b="1" dirty="0"/>
            </a:br>
            <a:r>
              <a:rPr lang="en-US" dirty="0"/>
              <a:t>(</a:t>
            </a:r>
            <a:r>
              <a:rPr lang="en-US" dirty="0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https://www.docker.com/products/docker-desktop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In order to download the Installer EXE, you’ll need a Docker Hub account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https://hub.docker.com/</a:t>
            </a:r>
            <a:r>
              <a:rPr lang="en-US" dirty="0"/>
              <a:t>)</a:t>
            </a:r>
          </a:p>
          <a:p>
            <a:r>
              <a:rPr lang="en-US" dirty="0"/>
              <a:t>Windows 10 Pro, Enterprise, or Education Edition</a:t>
            </a:r>
          </a:p>
          <a:p>
            <a:pPr lvl="1"/>
            <a:r>
              <a:rPr lang="en-US" dirty="0"/>
              <a:t>This is because of the </a:t>
            </a:r>
            <a:r>
              <a:rPr lang="en-US" b="1" dirty="0"/>
              <a:t>Hyper-V </a:t>
            </a:r>
            <a:r>
              <a:rPr lang="en-US" dirty="0"/>
              <a:t>Windows feature required by Docker</a:t>
            </a:r>
          </a:p>
          <a:p>
            <a:r>
              <a:rPr lang="en-US" dirty="0"/>
              <a:t>Full list of pre-requisites:</a:t>
            </a:r>
            <a:br>
              <a:rPr lang="en-US" dirty="0"/>
            </a:br>
            <a:r>
              <a:rPr lang="en-US" dirty="0">
                <a:solidFill>
                  <a:srgbClr val="00B0F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https://docs.docker.com/docker-for-windows/install/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7180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reveal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7F657-49D9-4548-B81D-56C3DF146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I try it out?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1BF40E-5029-4E55-ADC8-87716B8AA7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1. Open PowerShell</a:t>
            </a:r>
          </a:p>
          <a:p>
            <a:endParaRPr lang="en-US" sz="2000" dirty="0"/>
          </a:p>
          <a:p>
            <a:r>
              <a:rPr lang="en-US" dirty="0"/>
              <a:t>2. Pull (download or diff update) an Image from the Registry (often Docker Hub)</a:t>
            </a:r>
            <a:br>
              <a:rPr lang="en-US" dirty="0"/>
            </a:b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docker pull mcr.microsoft.com/</a:t>
            </a:r>
            <a:r>
              <a:rPr lang="en-US" dirty="0" err="1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mssql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/server:2017-latest</a:t>
            </a:r>
            <a:br>
              <a:rPr lang="en-US" dirty="0">
                <a:highlight>
                  <a:srgbClr val="000080"/>
                </a:highlight>
              </a:rPr>
            </a:br>
            <a:r>
              <a:rPr lang="en-US" dirty="0"/>
              <a:t>(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https://hub.docker.com/_/microsoft-mssql-server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3. 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docker run [OPTIONS] IMAGE [COMMAND] [ARG...]</a:t>
            </a:r>
            <a:br>
              <a:rPr lang="en-US" sz="2000" baseline="40000" dirty="0">
                <a:solidFill>
                  <a:srgbClr val="92D050"/>
                </a:solidFill>
                <a:latin typeface="Consolas" panose="020B0609020204030204" pitchFamily="49" charset="0"/>
              </a:rPr>
            </a:br>
            <a:r>
              <a:rPr lang="en-US" dirty="0"/>
              <a:t>(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https://hub.docker.com/_/microsoft-mssql-server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95960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reveal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B8CDD-5B13-4454-AFAB-D90347D47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Run Breakdown</a:t>
            </a:r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F2877793-EA12-4156-83B9-7E042CC745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155" y="3048136"/>
            <a:ext cx="5129250" cy="2652732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6F8A9EA-8C0D-4470-88B2-2D65C821026B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1760376" y="3726023"/>
            <a:ext cx="5716555" cy="0"/>
          </a:xfrm>
          <a:prstGeom prst="line">
            <a:avLst/>
          </a:prstGeom>
          <a:ln w="317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D167405-6C5E-4D47-88F4-3FC34E02AB43}"/>
              </a:ext>
            </a:extLst>
          </p:cNvPr>
          <p:cNvSpPr txBox="1"/>
          <p:nvPr/>
        </p:nvSpPr>
        <p:spPr>
          <a:xfrm>
            <a:off x="7476931" y="3556746"/>
            <a:ext cx="41054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Run in Background/as a Daemon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C13AB14-34D0-4395-AF77-C60BB8CF3B07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2905291" y="3988702"/>
            <a:ext cx="4571640" cy="0"/>
          </a:xfrm>
          <a:prstGeom prst="line">
            <a:avLst/>
          </a:prstGeom>
          <a:ln w="317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6E74085-385B-41E7-A408-83F79750BF7B}"/>
              </a:ext>
            </a:extLst>
          </p:cNvPr>
          <p:cNvSpPr txBox="1"/>
          <p:nvPr/>
        </p:nvSpPr>
        <p:spPr>
          <a:xfrm>
            <a:off x="7476931" y="3819425"/>
            <a:ext cx="19052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Container Name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775D243-C338-44A6-A76F-381E5CC943B8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2905291" y="4288142"/>
            <a:ext cx="4571639" cy="0"/>
          </a:xfrm>
          <a:prstGeom prst="line">
            <a:avLst/>
          </a:prstGeom>
          <a:ln w="317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667E81A-6C0C-4724-A7F1-C76C2B0F9B5F}"/>
              </a:ext>
            </a:extLst>
          </p:cNvPr>
          <p:cNvSpPr txBox="1"/>
          <p:nvPr/>
        </p:nvSpPr>
        <p:spPr>
          <a:xfrm>
            <a:off x="7476930" y="4118865"/>
            <a:ext cx="41054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Port in my </a:t>
            </a:r>
            <a:r>
              <a:rPr lang="en-US" sz="1600" dirty="0" err="1"/>
              <a:t>OS:Port</a:t>
            </a:r>
            <a:r>
              <a:rPr lang="en-US" sz="1600" dirty="0"/>
              <a:t> inside Container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DB44D8B-B307-4E45-91F8-3A7FB29FFBB2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3671385" y="4517024"/>
            <a:ext cx="3805544" cy="221454"/>
          </a:xfrm>
          <a:prstGeom prst="line">
            <a:avLst/>
          </a:prstGeom>
          <a:ln w="317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172C498-1A9E-4CA6-9B51-D6651F98E289}"/>
              </a:ext>
            </a:extLst>
          </p:cNvPr>
          <p:cNvSpPr txBox="1"/>
          <p:nvPr/>
        </p:nvSpPr>
        <p:spPr>
          <a:xfrm>
            <a:off x="7476929" y="4569201"/>
            <a:ext cx="41054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Environment Variables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E16DE76-B7FC-40EF-8B24-20EFDB6D04B4}"/>
              </a:ext>
            </a:extLst>
          </p:cNvPr>
          <p:cNvCxnSpPr>
            <a:cxnSpLocks/>
            <a:endCxn id="26" idx="1"/>
          </p:cNvCxnSpPr>
          <p:nvPr/>
        </p:nvCxnSpPr>
        <p:spPr>
          <a:xfrm flipV="1">
            <a:off x="4923583" y="4738478"/>
            <a:ext cx="2553346" cy="77988"/>
          </a:xfrm>
          <a:prstGeom prst="line">
            <a:avLst/>
          </a:prstGeom>
          <a:ln w="317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BFA2D90-177D-43E5-BF84-70DDEFF7C7A6}"/>
              </a:ext>
            </a:extLst>
          </p:cNvPr>
          <p:cNvCxnSpPr>
            <a:cxnSpLocks/>
            <a:endCxn id="42" idx="1"/>
          </p:cNvCxnSpPr>
          <p:nvPr/>
        </p:nvCxnSpPr>
        <p:spPr>
          <a:xfrm>
            <a:off x="4963339" y="5083838"/>
            <a:ext cx="2513589" cy="0"/>
          </a:xfrm>
          <a:prstGeom prst="line">
            <a:avLst/>
          </a:prstGeom>
          <a:ln w="317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F0E2AEF3-ED76-4605-B831-4CA7CF8C204E}"/>
              </a:ext>
            </a:extLst>
          </p:cNvPr>
          <p:cNvSpPr txBox="1"/>
          <p:nvPr/>
        </p:nvSpPr>
        <p:spPr>
          <a:xfrm>
            <a:off x="7476928" y="4914561"/>
            <a:ext cx="41054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Path in my </a:t>
            </a:r>
            <a:r>
              <a:rPr lang="en-US" sz="1600" dirty="0" err="1"/>
              <a:t>OS:Path</a:t>
            </a:r>
            <a:r>
              <a:rPr lang="en-US" sz="1600" dirty="0"/>
              <a:t> inside Container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E26BA85-8A51-46DC-A0BA-1F35CC10215A}"/>
              </a:ext>
            </a:extLst>
          </p:cNvPr>
          <p:cNvCxnSpPr>
            <a:cxnSpLocks/>
            <a:endCxn id="45" idx="1"/>
          </p:cNvCxnSpPr>
          <p:nvPr/>
        </p:nvCxnSpPr>
        <p:spPr>
          <a:xfrm flipV="1">
            <a:off x="5487072" y="5346517"/>
            <a:ext cx="1989855" cy="2"/>
          </a:xfrm>
          <a:prstGeom prst="line">
            <a:avLst/>
          </a:prstGeom>
          <a:ln w="317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3038B6A2-F4D4-4133-993E-3B28BD2FA7AC}"/>
              </a:ext>
            </a:extLst>
          </p:cNvPr>
          <p:cNvSpPr txBox="1"/>
          <p:nvPr/>
        </p:nvSpPr>
        <p:spPr>
          <a:xfrm>
            <a:off x="7476927" y="5177240"/>
            <a:ext cx="41054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Image Name to </a:t>
            </a:r>
            <a:r>
              <a:rPr lang="en-US" sz="1600" dirty="0" err="1"/>
              <a:t>Use:Image</a:t>
            </a:r>
            <a:r>
              <a:rPr lang="en-US" sz="1600" dirty="0"/>
              <a:t> Tag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00777DA-A57B-4528-8DC9-5823BD103EB7}"/>
              </a:ext>
            </a:extLst>
          </p:cNvPr>
          <p:cNvSpPr txBox="1"/>
          <p:nvPr/>
        </p:nvSpPr>
        <p:spPr>
          <a:xfrm>
            <a:off x="366875" y="5926178"/>
            <a:ext cx="105461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Command template and breakdown source: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https://www.cathrinewilhelmsen.net/2018/12/02/sql-server-2019-docker-container/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8474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reveal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78A1E-123A-4571-A522-E301E0A6C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#1 – Starting a Container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5A2237-9EA8-47BC-BFA4-88AEA32295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40260"/>
            <a:ext cx="8761412" cy="3416300"/>
          </a:xfrm>
        </p:spPr>
        <p:txBody>
          <a:bodyPr/>
          <a:lstStyle/>
          <a:p>
            <a:r>
              <a:rPr lang="en-US" dirty="0"/>
              <a:t>Start our container (SQL14)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Connect with SSMS</a:t>
            </a:r>
          </a:p>
        </p:txBody>
      </p:sp>
    </p:spTree>
    <p:extLst>
      <p:ext uri="{BB962C8B-B14F-4D97-AF65-F5344CB8AC3E}">
        <p14:creationId xmlns:p14="http://schemas.microsoft.com/office/powerpoint/2010/main" val="4187396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reveal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03C9B-7969-40E7-86B1-3C497F930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3" y="973668"/>
            <a:ext cx="8761413" cy="706964"/>
          </a:xfrm>
        </p:spPr>
        <p:txBody>
          <a:bodyPr/>
          <a:lstStyle/>
          <a:p>
            <a:r>
              <a:rPr lang="en-US" dirty="0"/>
              <a:t>Keeping data from your Container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035CF8-6A72-443A-B80A-B6AC991B3C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Three ways to transfer data into and out of your running Containers:</a:t>
            </a: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docker cp</a:t>
            </a:r>
          </a:p>
          <a:p>
            <a:pPr>
              <a:buFont typeface="+mj-lt"/>
              <a:buAutoNum type="arabicPeriod"/>
            </a:pPr>
            <a:r>
              <a:rPr lang="en-US" dirty="0"/>
              <a:t>Bind Mounts (we used this in Demo #1 with the run command)</a:t>
            </a:r>
          </a:p>
          <a:p>
            <a:pPr>
              <a:buFont typeface="+mj-lt"/>
              <a:buAutoNum type="arabicPeriod"/>
            </a:pPr>
            <a:r>
              <a:rPr lang="en-US" dirty="0"/>
              <a:t>Named Volumes</a:t>
            </a:r>
          </a:p>
          <a:p>
            <a:pPr lvl="1"/>
            <a:r>
              <a:rPr lang="en-US" dirty="0"/>
              <a:t>Note: both of the above are added to a container using the 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–v</a:t>
            </a:r>
            <a:r>
              <a:rPr lang="en-US" dirty="0"/>
              <a:t> flag in the 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docker run</a:t>
            </a:r>
            <a:r>
              <a:rPr lang="en-US" dirty="0"/>
              <a:t> command!</a:t>
            </a:r>
          </a:p>
        </p:txBody>
      </p:sp>
    </p:spTree>
    <p:extLst>
      <p:ext uri="{BB962C8B-B14F-4D97-AF65-F5344CB8AC3E}">
        <p14:creationId xmlns:p14="http://schemas.microsoft.com/office/powerpoint/2010/main" val="15167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reveal/>
      </p:transition>
    </mc:Choice>
    <mc:Fallback xmlns="">
      <p:transition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2879</TotalTime>
  <Words>846</Words>
  <Application>Microsoft Office PowerPoint</Application>
  <PresentationFormat>Widescreen</PresentationFormat>
  <Paragraphs>123</Paragraphs>
  <Slides>16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Century Gothic</vt:lpstr>
      <vt:lpstr>Consolas</vt:lpstr>
      <vt:lpstr>Wingdings 3</vt:lpstr>
      <vt:lpstr>Ion Boardroom</vt:lpstr>
      <vt:lpstr>Developing for SQL Server with Docker</vt:lpstr>
      <vt:lpstr>What is Docker?</vt:lpstr>
      <vt:lpstr>What is a Container?</vt:lpstr>
      <vt:lpstr>Docker Containers vs Virtual Machines</vt:lpstr>
      <vt:lpstr>Before we try it out, gather these items</vt:lpstr>
      <vt:lpstr>How can I try it out?</vt:lpstr>
      <vt:lpstr>Docker Run Breakdown</vt:lpstr>
      <vt:lpstr>Demo #1 – Starting a Container</vt:lpstr>
      <vt:lpstr>Keeping data from your Container</vt:lpstr>
      <vt:lpstr>Bind Mounts and Named Volumes</vt:lpstr>
      <vt:lpstr>Bind Mounts and Named Volumes</vt:lpstr>
      <vt:lpstr>Demo #2 – Mounting a Volume</vt:lpstr>
      <vt:lpstr>How do I customize a Docker Container?</vt:lpstr>
      <vt:lpstr>What is a Docker Image?</vt:lpstr>
      <vt:lpstr>Container Details</vt:lpstr>
      <vt:lpstr>Credits and Acknowledgements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Developing for SQL Server with Docker</dc:title>
  <dc:creator>Lanham, Ian</dc:creator>
  <cp:lastModifiedBy>Lanham, Ian</cp:lastModifiedBy>
  <cp:revision>113</cp:revision>
  <dcterms:created xsi:type="dcterms:W3CDTF">2020-02-22T18:58:14Z</dcterms:created>
  <dcterms:modified xsi:type="dcterms:W3CDTF">2020-02-27T03:31:29Z</dcterms:modified>
</cp:coreProperties>
</file>