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5" r:id="rId9"/>
    <p:sldId id="261" r:id="rId10"/>
    <p:sldId id="271" r:id="rId11"/>
    <p:sldId id="273" r:id="rId12"/>
    <p:sldId id="272" r:id="rId13"/>
    <p:sldId id="270" r:id="rId14"/>
    <p:sldId id="263" r:id="rId15"/>
    <p:sldId id="267" r:id="rId16"/>
    <p:sldId id="274" r:id="rId17"/>
    <p:sldId id="276" r:id="rId18"/>
    <p:sldId id="275" r:id="rId19"/>
    <p:sldId id="27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C51"/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3383" autoAdjust="0"/>
  </p:normalViewPr>
  <p:slideViewPr>
    <p:cSldViewPr snapToGrid="0">
      <p:cViewPr varScale="1">
        <p:scale>
          <a:sx n="67" d="100"/>
          <a:sy n="67" d="100"/>
        </p:scale>
        <p:origin x="789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6976-FE24-468C-9E36-42E55C1289B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B5B4F-0F75-48F2-BFB2-73D5ADCD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Make a point to note you can have multiple copies of the same process running on the same OS. No need to virtualize the operating system for each container</a:t>
            </a:r>
          </a:p>
          <a:p>
            <a:pPr marL="228600" indent="-228600">
              <a:buAutoNum type="arabicPeriod"/>
            </a:pPr>
            <a:r>
              <a:rPr lang="en-US" dirty="0"/>
              <a:t>You save all of the virtualized idle CPU when not virtualizing an OS. Also saving mostly on disk space</a:t>
            </a:r>
          </a:p>
          <a:p>
            <a:pPr marL="228600" indent="-228600">
              <a:buAutoNum type="arabicPeriod"/>
            </a:pPr>
            <a:r>
              <a:rPr lang="en-US" dirty="0"/>
              <a:t>Also, no binaries installed on your Host OS, no registry entries for the other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5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 to bring up:</a:t>
            </a:r>
          </a:p>
          <a:p>
            <a:r>
              <a:rPr lang="en-US" dirty="0"/>
              <a:t>- How large a VM is</a:t>
            </a:r>
          </a:p>
          <a:p>
            <a:r>
              <a:rPr lang="en-US" dirty="0"/>
              <a:t>- How much memory it takes</a:t>
            </a:r>
          </a:p>
          <a:p>
            <a:r>
              <a:rPr lang="en-US" dirty="0"/>
              <a:t>- All of the OS-setup jazz</a:t>
            </a:r>
          </a:p>
          <a:p>
            <a:r>
              <a:rPr lang="en-US" dirty="0"/>
              <a:t>  vs.</a:t>
            </a:r>
          </a:p>
          <a:p>
            <a:r>
              <a:rPr lang="en-US" dirty="0"/>
              <a:t>- Containers are on the same host OS</a:t>
            </a:r>
          </a:p>
          <a:p>
            <a:r>
              <a:rPr lang="en-US" dirty="0"/>
              <a:t>- They run in their own space</a:t>
            </a:r>
          </a:p>
          <a:p>
            <a:r>
              <a:rPr lang="en-US" dirty="0"/>
              <a:t>- They take less space than a 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1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run your own Registry too, handy if you want to distribute your own Docker Images at some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Mention –it instead of –d to run interactively in the CLI</a:t>
            </a:r>
          </a:p>
          <a:p>
            <a:pPr marL="228600" indent="-228600">
              <a:buAutoNum type="arabicPeriod"/>
            </a:pPr>
            <a:r>
              <a:rPr lang="en-US" dirty="0"/>
              <a:t>If you don’t give the Container a name, you get a hex string</a:t>
            </a:r>
          </a:p>
          <a:p>
            <a:pPr marL="228600" indent="-228600">
              <a:buAutoNum type="arabicPeriod"/>
            </a:pPr>
            <a:r>
              <a:rPr lang="en-US" dirty="0"/>
              <a:t>-e will change for each container you run, i.e. SQL Server environment variables != Postgres environment variables</a:t>
            </a:r>
          </a:p>
          <a:p>
            <a:pPr marL="228600" indent="-228600">
              <a:buAutoNum type="arabicPeriod"/>
            </a:pPr>
            <a:r>
              <a:rPr lang="en-US" dirty="0"/>
              <a:t>-v is either mounting a named volume or using a bind mount. Be clear that we’ll cover in a bit, but that topic is the key to persisting data with Containers</a:t>
            </a:r>
          </a:p>
          <a:p>
            <a:pPr marL="228600" indent="-228600">
              <a:buAutoNum type="arabicPeriod"/>
            </a:pPr>
            <a:r>
              <a:rPr lang="en-US" dirty="0"/>
              <a:t>Go over the tag after the colon and that those are important. Demo leaving the tag off and the Docker engine doesn’t know what to do with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1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63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7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7FA3E9C-B4A3-4F6D-A843-DF2E8FBAA2FF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C866-0373-41CD-AA2C-7037F2A7F7A5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D906-8833-48F0-B5BD-8D3994FDADE4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0C1-EE13-4044-AA84-CDFE7378A1D2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7C5-98DB-479F-8983-A8F77B354E5A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D5D5-ED9A-4748-B4FE-F5434CF437BD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F79-0306-48E3-B1F7-0B32923463A4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5C5A-4C6F-4268-99BE-F4BD869EF850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7789-C7F6-4120-8DF0-A6D4E0F66E1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ED18-AAF6-44F4-B61F-983FE41D43E3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7B4D-0234-4D64-A7B4-D08157DE1D68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5E3-89CC-4061-B545-FEDAADEB42E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B317-E18A-4B66-876F-F9AA7030FF7B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5CA9-61DB-4EE1-9336-235C324AD9EA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FA7A-4024-4A0E-8651-6B80E99EE048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70F3-3F9D-4F9B-BEBB-2707177129F3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AD8-B3D2-4843-8CC5-345FC9ED90C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3B6E06B-41A4-413D-AB61-5124A3CAF8D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lossa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7/02/08/sql-container-from-dockerfile/" TargetMode="External"/><Relationship Id="rId2" Type="http://schemas.openxmlformats.org/officeDocument/2006/relationships/hyperlink" Target="https://twitter.com/dbafromthecol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anham/Presentations" TargetMode="External"/><Relationship Id="rId2" Type="http://schemas.openxmlformats.org/officeDocument/2006/relationships/hyperlink" Target="mailto:ilanham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7/03/15/summary-of-my-container-series/" TargetMode="External"/><Relationship Id="rId2" Type="http://schemas.openxmlformats.org/officeDocument/2006/relationships/hyperlink" Target="https://www.cathrinewilhelmsen.net/2018/12/02/sql-server-2019-docker-contain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docker-for-windows/instal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microsoft-mssql-serv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athrinewilhelmsen.net/2018/12/02/sql-server-2019-docker-containe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C080-EF8D-4DB0-8C5E-1FBC270C9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for SQL Server with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12FE3-98EA-4E91-8CC5-EA2C9851A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C4070-B244-44B2-A344-5F617FD1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7D1F-DD76-4C31-BCC9-0BE7FC5F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0141-1575-40DE-9A70-7F4E1B97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start mounting a volume into our Containers, we need to “Right-Click -&gt; Settings” the Docker Desktop app tray icon: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B7FC3C-C45E-4453-B743-0BE3DB3A5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59" y="3429000"/>
            <a:ext cx="7177378" cy="2578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85574-F3D0-499E-A6F7-64A940AC03EC}"/>
              </a:ext>
            </a:extLst>
          </p:cNvPr>
          <p:cNvSpPr txBox="1"/>
          <p:nvPr/>
        </p:nvSpPr>
        <p:spPr>
          <a:xfrm>
            <a:off x="1546659" y="6224418"/>
            <a:ext cx="791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only applies when running Linux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37BD3-1630-4C01-B681-89D7DE0B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941A-9AE1-4F59-A732-C1699CC7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 vs Named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4887-873C-48D9-9808-DF38BEEA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 separate the local filesystem path from the logical name of the storage path</a:t>
            </a:r>
          </a:p>
          <a:p>
            <a:endParaRPr lang="en-US" dirty="0"/>
          </a:p>
          <a:p>
            <a:r>
              <a:rPr lang="en-US" dirty="0"/>
              <a:t>Named volumes can use drivers or plugins to go to Azure or S3 storage (to name just a few types)</a:t>
            </a:r>
          </a:p>
          <a:p>
            <a:endParaRPr lang="en-US" dirty="0"/>
          </a:p>
          <a:p>
            <a:r>
              <a:rPr lang="en-US" dirty="0"/>
              <a:t>Bind Mounts make a 1:1 link from local filesystem to the Container’s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B83B6-6B36-4C0B-BC30-1F50C569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6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1510-59AA-424B-BE27-86AB8C74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 and Named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EFE1-E8CF-44CA-9AB0-50498512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Linux Containers on Docker for Windows - use a Bind Mount</a:t>
            </a:r>
          </a:p>
          <a:p>
            <a:pPr lvl="1"/>
            <a:r>
              <a:rPr lang="en-US" dirty="0"/>
              <a:t>Windows Containers on Docker for Windows - use Bind Mounts or Named Volumes</a:t>
            </a:r>
          </a:p>
          <a:p>
            <a:r>
              <a:rPr lang="en-US" dirty="0"/>
              <a:t>Create a named volume: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volume create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test_vol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See where the named volume lives on your OS: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volume inspect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test_vol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7D4ED-24F5-427E-91A8-CF34340C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FCE-0B07-4665-8193-9DDBAB70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 – Mounting a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F222-F33C-4818-8009-8420D7E4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our local path for the bind mount</a:t>
            </a:r>
          </a:p>
          <a:p>
            <a:endParaRPr lang="en-US" dirty="0"/>
          </a:p>
          <a:p>
            <a:r>
              <a:rPr lang="en-US" dirty="0"/>
              <a:t>Copy files to there</a:t>
            </a:r>
          </a:p>
          <a:p>
            <a:endParaRPr lang="en-US" dirty="0"/>
          </a:p>
          <a:p>
            <a:r>
              <a:rPr lang="en-US" dirty="0"/>
              <a:t>See the changes in the container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0C310-D8F1-44E2-86D9-7C76C13A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C7A0-2DF8-4AD9-AB0C-B88FD31D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customize a Docker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32B9-A811-4787-BE9A-333C3484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different ways: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post-deployment script (.ps1/.bat/.</a:t>
            </a:r>
            <a:r>
              <a:rPr lang="en-US" dirty="0" err="1"/>
              <a:t>sh</a:t>
            </a:r>
            <a:r>
              <a:rPr lang="en-US" dirty="0"/>
              <a:t>/.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Often suggested/recommended</a:t>
            </a:r>
            <a:r>
              <a:rPr lang="en-US" dirty="0"/>
              <a:t>: create an Image using a </a:t>
            </a:r>
            <a:r>
              <a:rPr lang="en-US" dirty="0" err="1"/>
              <a:t>Dockerfile</a:t>
            </a:r>
            <a:endParaRPr lang="en-US" dirty="0"/>
          </a:p>
          <a:p>
            <a:pPr marL="1200150" lvl="2" indent="-342900"/>
            <a:r>
              <a:rPr lang="en-US" dirty="0"/>
              <a:t>You’ll specify a parent image in a </a:t>
            </a:r>
            <a:r>
              <a:rPr lang="en-US" dirty="0" err="1"/>
              <a:t>Dockerfile</a:t>
            </a:r>
            <a:r>
              <a:rPr lang="en-US" dirty="0"/>
              <a:t> as the source, </a:t>
            </a:r>
            <a:r>
              <a:rPr lang="en-US" u="sng" dirty="0"/>
              <a:t>very</a:t>
            </a:r>
            <a:r>
              <a:rPr lang="en-US" dirty="0"/>
              <a:t> similar to a dependency in a Linux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B65F6-7A17-4D53-86C1-73CC8C30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E5CC-A8D4-431F-9C70-07009634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Docker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0E1F-CB88-4380-8540-2A5A4E59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Images:</a:t>
            </a:r>
          </a:p>
          <a:p>
            <a:pPr lvl="1"/>
            <a:r>
              <a:rPr lang="en-US" dirty="0"/>
              <a:t>Are the basis or source of running a Container (sort-of similar to a DVD ISO)</a:t>
            </a:r>
          </a:p>
          <a:p>
            <a:pPr lvl="1"/>
            <a:r>
              <a:rPr lang="en-US" dirty="0"/>
              <a:t>Consist of an ordered collection of root filesystem changes</a:t>
            </a:r>
          </a:p>
          <a:p>
            <a:pPr lvl="1"/>
            <a:r>
              <a:rPr lang="en-US" dirty="0"/>
              <a:t>Have execution parameters that are run on first creation of a Container</a:t>
            </a:r>
          </a:p>
          <a:p>
            <a:pPr lvl="1"/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have state</a:t>
            </a:r>
          </a:p>
          <a:p>
            <a:pPr lvl="1"/>
            <a:r>
              <a:rPr lang="en-US" dirty="0"/>
              <a:t>Never change</a:t>
            </a:r>
          </a:p>
          <a:p>
            <a:pPr lvl="1"/>
            <a:r>
              <a:rPr lang="en-US" dirty="0"/>
              <a:t>Are usually downloaded from Docker Hub (but not always)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https://docs.docker.com/glossary/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 want to customize a Docker Image, you would use another Image and add your customizations on top by building another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EBE02-E7FC-432F-A108-E466ED6C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22D6-70A6-4880-A603-FF57F831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 a Docker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4F3D-E434-43B0-827A-941A9B87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Instead of writing our own from scratch…</a:t>
            </a:r>
          </a:p>
          <a:p>
            <a:endParaRPr lang="en-US" dirty="0"/>
          </a:p>
          <a:p>
            <a:r>
              <a:rPr lang="en-US" dirty="0"/>
              <a:t>We’ve been using Andrew </a:t>
            </a:r>
            <a:r>
              <a:rPr lang="en-US" dirty="0" err="1"/>
              <a:t>Pruski’s</a:t>
            </a:r>
            <a:r>
              <a:rPr lang="en-US" dirty="0"/>
              <a:t> (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dbafromthecold</a:t>
            </a:r>
            <a:r>
              <a:rPr lang="en-US" dirty="0"/>
              <a:t>) excellent images so far, let’s customize what he’s already given us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https://dbafromthecold.com/2017/02/08/sql-container-from-dockerfile/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8CC0-51FC-454F-A43F-A3C35062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CDF6-C775-4D6D-B330-7093E827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and Image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7EDA-BEA4-4120-A36E-B96160AE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is a way to isolate processes on the OS</a:t>
            </a:r>
          </a:p>
          <a:p>
            <a:endParaRPr lang="en-US" dirty="0"/>
          </a:p>
          <a:p>
            <a:r>
              <a:rPr lang="en-US" dirty="0"/>
              <a:t>It’s a runtime instance of an Image</a:t>
            </a:r>
          </a:p>
          <a:p>
            <a:endParaRPr lang="en-US" dirty="0"/>
          </a:p>
          <a:p>
            <a:r>
              <a:rPr lang="en-US" dirty="0"/>
              <a:t>Image are immutable, and built with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77FD2-A9E4-4B85-A316-9A5135D0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2BB2-ADCB-482C-8F28-C87FA1BF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#3 – Custom Image with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9269-5599-4B91-8D38-4421B91D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create a </a:t>
            </a:r>
            <a:r>
              <a:rPr lang="en-US" dirty="0" err="1"/>
              <a:t>Dockerfile</a:t>
            </a:r>
            <a:r>
              <a:rPr lang="en-US" dirty="0"/>
              <a:t> based on Image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/mssql-server-windows-developer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:2017-latest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We’ll attach a few databases at Container Instance runtime so we don’t need to do so manually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D415E-616C-47F6-A861-4268D1FA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9DC6-3927-4ED2-9577-B9FB5646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A816-78D7-4251-97EB-AF4FC002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E-mail: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ilanham@gmail.com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 copy of this presentation is on GitHub: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https://github.com/ilanham/Presentations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59D7E-CAC7-4288-ADC6-443117B4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3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E6C8-3BDC-49D1-8640-013C900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A0CE-A2A8-4795-8B19-F1AE0D31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set of software products that provide OS-level virtualization and process isolation</a:t>
            </a:r>
            <a:r>
              <a:rPr lang="en-US" sz="2400" baseline="40000" dirty="0">
                <a:solidFill>
                  <a:srgbClr val="ACD433"/>
                </a:solidFill>
              </a:rPr>
              <a:t>1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Software is packaged and published as a 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A3E92-F122-42FC-91B3-189F832E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CBA8-911E-4136-91A5-63371D44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F458-C263-43C1-92B3-83695D56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this presentation would be possible without two key sources:</a:t>
            </a:r>
          </a:p>
          <a:p>
            <a:pPr>
              <a:buFont typeface="+mj-lt"/>
              <a:buAutoNum type="arabicPeriod"/>
            </a:pPr>
            <a:r>
              <a:rPr lang="en-US" dirty="0"/>
              <a:t>Catherine Wilhelmsen (@</a:t>
            </a:r>
            <a:r>
              <a:rPr lang="en-US" dirty="0" err="1"/>
              <a:t>catherinew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Her article on Docker is a great way to get started in a short amount of time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https://www.cathrinewilhelmsen.net/2018/12/02/sql-server-2019-docker-container/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Andrew </a:t>
            </a:r>
            <a:r>
              <a:rPr lang="en-US" dirty="0" err="1"/>
              <a:t>Pruski</a:t>
            </a:r>
            <a:r>
              <a:rPr lang="en-US" dirty="0"/>
              <a:t> (@</a:t>
            </a:r>
            <a:r>
              <a:rPr lang="en-US" dirty="0" err="1"/>
              <a:t>dbafromthecold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His container series is phenomenal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https://dbafromthecold.com/2017/03/15/summary-of-my-container-series/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739D4-77C1-4C3E-B8F8-725CD8F5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39C-59DB-48FD-8653-4762C2F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44E3-6524-48D5-981C-DBC0E8AF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terms of Docker, a Container is a runtime instance of a Docker Image (more on this later)</a:t>
            </a:r>
          </a:p>
          <a:p>
            <a:endParaRPr lang="en-US" sz="2400" dirty="0"/>
          </a:p>
          <a:p>
            <a:r>
              <a:rPr lang="en-US" sz="2400" dirty="0"/>
              <a:t>Two main types: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Linux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Windows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E08D8-39CA-442E-A79C-B0DAAEFC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FDD9-02E6-4F5E-85C3-6B640682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Containers vs Virtual Machines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A00706-CB89-43EC-B79D-86F64F377C4F}"/>
              </a:ext>
            </a:extLst>
          </p:cNvPr>
          <p:cNvGrpSpPr/>
          <p:nvPr/>
        </p:nvGrpSpPr>
        <p:grpSpPr>
          <a:xfrm>
            <a:off x="1546973" y="2493689"/>
            <a:ext cx="3200402" cy="3915104"/>
            <a:chOff x="1546973" y="2493689"/>
            <a:chExt cx="3200402" cy="39151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B3A33E-F944-4340-98BF-D8CAE70710E0}"/>
                </a:ext>
              </a:extLst>
            </p:cNvPr>
            <p:cNvSpPr/>
            <p:nvPr/>
          </p:nvSpPr>
          <p:spPr>
            <a:xfrm>
              <a:off x="1546975" y="5475828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930DE0-D48A-4228-A81A-747211989156}"/>
                </a:ext>
              </a:extLst>
            </p:cNvPr>
            <p:cNvSpPr/>
            <p:nvPr/>
          </p:nvSpPr>
          <p:spPr>
            <a:xfrm>
              <a:off x="1546973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FCD5FA-0264-4833-9CB7-D87F88B8D13E}"/>
                </a:ext>
              </a:extLst>
            </p:cNvPr>
            <p:cNvSpPr/>
            <p:nvPr/>
          </p:nvSpPr>
          <p:spPr>
            <a:xfrm>
              <a:off x="1546973" y="448697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Docker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3F9E73-B0BE-432F-B3F6-F83D8CB792F2}"/>
                </a:ext>
              </a:extLst>
            </p:cNvPr>
            <p:cNvSpPr/>
            <p:nvPr/>
          </p:nvSpPr>
          <p:spPr>
            <a:xfrm>
              <a:off x="154697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01F2F2-BA6F-4691-BC25-DDF6669AC44D}"/>
                </a:ext>
              </a:extLst>
            </p:cNvPr>
            <p:cNvSpPr/>
            <p:nvPr/>
          </p:nvSpPr>
          <p:spPr>
            <a:xfrm>
              <a:off x="2368401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IIS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0253B1-07CA-486C-AC73-C3CF5339415B}"/>
                </a:ext>
              </a:extLst>
            </p:cNvPr>
            <p:cNvSpPr/>
            <p:nvPr/>
          </p:nvSpPr>
          <p:spPr>
            <a:xfrm>
              <a:off x="3192127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26CD82-7E92-45DB-B7A7-20D7D5F1EBB9}"/>
                </a:ext>
              </a:extLst>
            </p:cNvPr>
            <p:cNvSpPr/>
            <p:nvPr/>
          </p:nvSpPr>
          <p:spPr>
            <a:xfrm>
              <a:off x="401585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WCF Services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89C9D8-190C-4CCC-B7A5-DE96C5691618}"/>
                </a:ext>
              </a:extLst>
            </p:cNvPr>
            <p:cNvSpPr txBox="1"/>
            <p:nvPr/>
          </p:nvSpPr>
          <p:spPr>
            <a:xfrm>
              <a:off x="2422696" y="6039461"/>
              <a:ext cx="1448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437F48-D20D-4F62-979E-5D75D0D6A90E}"/>
              </a:ext>
            </a:extLst>
          </p:cNvPr>
          <p:cNvGrpSpPr/>
          <p:nvPr/>
        </p:nvGrpSpPr>
        <p:grpSpPr>
          <a:xfrm>
            <a:off x="7453818" y="2493689"/>
            <a:ext cx="3222997" cy="3915104"/>
            <a:chOff x="7453818" y="2493689"/>
            <a:chExt cx="3222997" cy="39151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79E96-5E2C-4B35-BE2A-2DC9C7D4EBBA}"/>
                </a:ext>
              </a:extLst>
            </p:cNvPr>
            <p:cNvSpPr/>
            <p:nvPr/>
          </p:nvSpPr>
          <p:spPr>
            <a:xfrm>
              <a:off x="7453818" y="547725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90990-4661-41AB-BCEA-4F2A466881E5}"/>
                </a:ext>
              </a:extLst>
            </p:cNvPr>
            <p:cNvSpPr/>
            <p:nvPr/>
          </p:nvSpPr>
          <p:spPr>
            <a:xfrm>
              <a:off x="7453818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OS/Hypervisor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300082-3C76-49A5-804E-28D5B9F1EF55}"/>
                </a:ext>
              </a:extLst>
            </p:cNvPr>
            <p:cNvSpPr/>
            <p:nvPr/>
          </p:nvSpPr>
          <p:spPr>
            <a:xfrm>
              <a:off x="7453818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E224BDA-8278-4552-A0A7-BBD74177901C}"/>
                </a:ext>
              </a:extLst>
            </p:cNvPr>
            <p:cNvSpPr/>
            <p:nvPr/>
          </p:nvSpPr>
          <p:spPr>
            <a:xfrm>
              <a:off x="826835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3D40F1D-0407-4845-896E-49A306DD12B6}"/>
                </a:ext>
              </a:extLst>
            </p:cNvPr>
            <p:cNvSpPr/>
            <p:nvPr/>
          </p:nvSpPr>
          <p:spPr>
            <a:xfrm>
              <a:off x="989957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F8D106-E09C-4A64-990F-A7487E3A0A84}"/>
                </a:ext>
              </a:extLst>
            </p:cNvPr>
            <p:cNvSpPr/>
            <p:nvPr/>
          </p:nvSpPr>
          <p:spPr>
            <a:xfrm>
              <a:off x="7511254" y="4023816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0E5BA6-8A27-4579-92B4-F9D153D6F305}"/>
                </a:ext>
              </a:extLst>
            </p:cNvPr>
            <p:cNvSpPr/>
            <p:nvPr/>
          </p:nvSpPr>
          <p:spPr>
            <a:xfrm>
              <a:off x="8325372" y="4023816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0E72BB-DB07-4C33-BB80-1DAF66E469CA}"/>
                </a:ext>
              </a:extLst>
            </p:cNvPr>
            <p:cNvSpPr/>
            <p:nvPr/>
          </p:nvSpPr>
          <p:spPr>
            <a:xfrm>
              <a:off x="9962373" y="4023816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3C0E7E-0BC3-4BBA-BB18-EAA42693B02E}"/>
                </a:ext>
              </a:extLst>
            </p:cNvPr>
            <p:cNvSpPr/>
            <p:nvPr/>
          </p:nvSpPr>
          <p:spPr>
            <a:xfrm>
              <a:off x="7511254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464E8D-9B98-4E77-87E8-184A6A9D561E}"/>
                </a:ext>
              </a:extLst>
            </p:cNvPr>
            <p:cNvSpPr/>
            <p:nvPr/>
          </p:nvSpPr>
          <p:spPr>
            <a:xfrm>
              <a:off x="8325372" y="3312977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EE0A7A-F77B-4588-A331-D2EB49076845}"/>
                </a:ext>
              </a:extLst>
            </p:cNvPr>
            <p:cNvSpPr/>
            <p:nvPr/>
          </p:nvSpPr>
          <p:spPr>
            <a:xfrm>
              <a:off x="9962373" y="3312977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WCF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 err="1">
                  <a:solidFill>
                    <a:schemeClr val="tx1"/>
                  </a:solidFill>
                </a:rPr>
                <a:t>Svcs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FCDA3B-2E64-4640-A19E-EF5217295E90}"/>
                </a:ext>
              </a:extLst>
            </p:cNvPr>
            <p:cNvSpPr txBox="1"/>
            <p:nvPr/>
          </p:nvSpPr>
          <p:spPr>
            <a:xfrm>
              <a:off x="8723560" y="6039461"/>
              <a:ext cx="6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52116E6-C1F3-467B-953C-02A6C58A637B}"/>
                </a:ext>
              </a:extLst>
            </p:cNvPr>
            <p:cNvSpPr/>
            <p:nvPr/>
          </p:nvSpPr>
          <p:spPr>
            <a:xfrm>
              <a:off x="908396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54B1AD-F340-4BA8-9D76-E4D947493BAA}"/>
                </a:ext>
              </a:extLst>
            </p:cNvPr>
            <p:cNvSpPr/>
            <p:nvPr/>
          </p:nvSpPr>
          <p:spPr>
            <a:xfrm>
              <a:off x="9162080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77031F-FC82-472A-B121-BC239A6C78E7}"/>
                </a:ext>
              </a:extLst>
            </p:cNvPr>
            <p:cNvSpPr/>
            <p:nvPr/>
          </p:nvSpPr>
          <p:spPr>
            <a:xfrm>
              <a:off x="9139450" y="4027029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1957273-B523-45CE-ADD7-7FE81BCF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9FAB-42A6-4C1D-9280-C4978A6B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try it out, gather these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AB7D-7DE2-4EAE-B1B9-F35E35FF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be using </a:t>
            </a:r>
            <a:r>
              <a:rPr lang="en-US" b="1" dirty="0"/>
              <a:t>Docker Desktop for Windows</a:t>
            </a:r>
            <a:br>
              <a:rPr lang="en-US" b="1" dirty="0"/>
            </a:b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https://www.docker.com/products/docker-desktop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order to download the Installer EXE, you’ll need a Docker Hub account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</a:t>
            </a:r>
            <a:r>
              <a:rPr lang="en-US" dirty="0"/>
              <a:t>)</a:t>
            </a:r>
          </a:p>
          <a:p>
            <a:r>
              <a:rPr lang="en-US" dirty="0"/>
              <a:t>Windows 10 Pro, Enterprise, or Education Edition</a:t>
            </a:r>
          </a:p>
          <a:p>
            <a:pPr lvl="1"/>
            <a:r>
              <a:rPr lang="en-US" dirty="0"/>
              <a:t>This is because of the </a:t>
            </a:r>
            <a:r>
              <a:rPr lang="en-US" b="1" dirty="0"/>
              <a:t>Hyper-V </a:t>
            </a:r>
            <a:r>
              <a:rPr lang="en-US" dirty="0"/>
              <a:t>Windows feature required by Docker</a:t>
            </a:r>
          </a:p>
          <a:p>
            <a:r>
              <a:rPr lang="en-US" dirty="0"/>
              <a:t>Full list of pre-requisites: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https://docs.docker.com/docker-for-windows/install/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E7C71-7441-403F-AF73-4B92C24A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F657-49D9-4548-B81D-56C3DF14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try it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0E-5029-4E55-ADC8-87716B8A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Open PowerShell</a:t>
            </a:r>
          </a:p>
          <a:p>
            <a:endParaRPr lang="en-US" sz="2000" dirty="0"/>
          </a:p>
          <a:p>
            <a:r>
              <a:rPr lang="en-US" dirty="0"/>
              <a:t>2. Pull (download or diff update) an Image from the Registry (often Docker Hub)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pull mcr.microsoft.com/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mssql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/server:2017-latest</a:t>
            </a:r>
            <a:br>
              <a:rPr lang="en-US" dirty="0">
                <a:highlight>
                  <a:srgbClr val="000080"/>
                </a:highlight>
              </a:rPr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run [OPTIONS] IMAGE [COMMAND] [ARG...]</a:t>
            </a:r>
            <a:br>
              <a:rPr lang="en-US" sz="2000" baseline="40000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8827E-4344-42F4-8015-B7578DEA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8CDD-5B13-4454-AFAB-D90347D4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Run Breakdown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77793-EA12-4156-83B9-7E042CC7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5" y="3048136"/>
            <a:ext cx="5129250" cy="2652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F8A9EA-8C0D-4470-88B2-2D65C821026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760376" y="3726023"/>
            <a:ext cx="5716555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167405-6C5E-4D47-88F4-3FC34E02AB43}"/>
              </a:ext>
            </a:extLst>
          </p:cNvPr>
          <p:cNvSpPr txBox="1"/>
          <p:nvPr/>
        </p:nvSpPr>
        <p:spPr>
          <a:xfrm>
            <a:off x="7476931" y="3556746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in Background/as a Daemon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13AB14-34D0-4395-AF77-C60BB8CF3B0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05291" y="3988702"/>
            <a:ext cx="4571640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E74085-385B-41E7-A408-83F79750BF7B}"/>
              </a:ext>
            </a:extLst>
          </p:cNvPr>
          <p:cNvSpPr txBox="1"/>
          <p:nvPr/>
        </p:nvSpPr>
        <p:spPr>
          <a:xfrm>
            <a:off x="7476931" y="3819425"/>
            <a:ext cx="1905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Container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75D243-C338-44A6-A76F-381E5CC943B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05291" y="4288142"/>
            <a:ext cx="457163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7E81A-6C0C-4724-A7F1-C76C2B0F9B5F}"/>
              </a:ext>
            </a:extLst>
          </p:cNvPr>
          <p:cNvSpPr txBox="1"/>
          <p:nvPr/>
        </p:nvSpPr>
        <p:spPr>
          <a:xfrm>
            <a:off x="7476930" y="4118865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 in my </a:t>
            </a:r>
            <a:r>
              <a:rPr lang="en-US" sz="1600" dirty="0" err="1"/>
              <a:t>OS:Port</a:t>
            </a:r>
            <a:r>
              <a:rPr lang="en-US" sz="1600" dirty="0"/>
              <a:t> inside Container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B44D8B-B307-4E45-91F8-3A7FB29FFBB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671385" y="4517024"/>
            <a:ext cx="3805544" cy="221454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72C498-1A9E-4CA6-9B51-D6651F98E289}"/>
              </a:ext>
            </a:extLst>
          </p:cNvPr>
          <p:cNvSpPr txBox="1"/>
          <p:nvPr/>
        </p:nvSpPr>
        <p:spPr>
          <a:xfrm>
            <a:off x="7476929" y="456920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Environment Variables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16DE76-B7FC-40EF-8B24-20EFDB6D04B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923583" y="4738478"/>
            <a:ext cx="2553346" cy="77988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FA2D90-177D-43E5-BF84-70DDEFF7C7A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963339" y="5083838"/>
            <a:ext cx="251358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E2AEF3-ED76-4605-B831-4CA7CF8C204E}"/>
              </a:ext>
            </a:extLst>
          </p:cNvPr>
          <p:cNvSpPr txBox="1"/>
          <p:nvPr/>
        </p:nvSpPr>
        <p:spPr>
          <a:xfrm>
            <a:off x="7476928" y="491456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Path in my </a:t>
            </a:r>
            <a:r>
              <a:rPr lang="en-US" sz="1600" dirty="0" err="1"/>
              <a:t>OS:Path</a:t>
            </a:r>
            <a:r>
              <a:rPr lang="en-US" sz="1600" dirty="0"/>
              <a:t> inside Container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26BA85-8A51-46DC-A0BA-1F35CC10215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487072" y="5346517"/>
            <a:ext cx="1989855" cy="2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38B6A2-F4D4-4133-993E-3B28BD2FA7AC}"/>
              </a:ext>
            </a:extLst>
          </p:cNvPr>
          <p:cNvSpPr txBox="1"/>
          <p:nvPr/>
        </p:nvSpPr>
        <p:spPr>
          <a:xfrm>
            <a:off x="7476927" y="5177240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Name to </a:t>
            </a:r>
            <a:r>
              <a:rPr lang="en-US" sz="1600" dirty="0" err="1"/>
              <a:t>Use:Image</a:t>
            </a:r>
            <a:r>
              <a:rPr lang="en-US" sz="1600" dirty="0"/>
              <a:t> Tag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0777DA-A57B-4528-8DC9-5823BD103EB7}"/>
              </a:ext>
            </a:extLst>
          </p:cNvPr>
          <p:cNvSpPr txBox="1"/>
          <p:nvPr/>
        </p:nvSpPr>
        <p:spPr>
          <a:xfrm>
            <a:off x="366875" y="5926178"/>
            <a:ext cx="1054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template and breakdown source: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https://www.cathrinewilhelmsen.net/2018/12/02/sql-server-2019-docker-container/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47C1F-32BC-4DAB-9A97-8C31CE7C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A1E-123A-4571-A522-E301E0A6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 – Starting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2237-9EA8-47BC-BFA4-88AEA322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40260"/>
            <a:ext cx="8761412" cy="3416300"/>
          </a:xfrm>
        </p:spPr>
        <p:txBody>
          <a:bodyPr/>
          <a:lstStyle/>
          <a:p>
            <a:r>
              <a:rPr lang="en-US" dirty="0"/>
              <a:t>Start our container (SQL14)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Connect with SSMS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EAF62-B6DC-4520-9D1C-6DDB0B05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3C9B-7969-40E7-86B1-3C497F93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Keeping data from your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5CF8-6A72-443A-B80A-B6AC991B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ways to transfer data into and out of your running Containers: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cp</a:t>
            </a:r>
          </a:p>
          <a:p>
            <a:pPr>
              <a:buFont typeface="+mj-lt"/>
              <a:buAutoNum type="arabicPeriod"/>
            </a:pPr>
            <a:r>
              <a:rPr lang="en-US" dirty="0"/>
              <a:t>Bind Mounts (we used this in Demo #1 with the run command)</a:t>
            </a:r>
          </a:p>
          <a:p>
            <a:pPr>
              <a:buFont typeface="+mj-lt"/>
              <a:buAutoNum type="arabicPeriod"/>
            </a:pPr>
            <a:r>
              <a:rPr lang="en-US" dirty="0"/>
              <a:t>Named Volumes</a:t>
            </a:r>
          </a:p>
          <a:p>
            <a:pPr lvl="1"/>
            <a:r>
              <a:rPr lang="en-US" dirty="0"/>
              <a:t>Note: both of the above are added to a container using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–v</a:t>
            </a:r>
            <a:r>
              <a:rPr lang="en-US" dirty="0"/>
              <a:t> flag in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run</a:t>
            </a:r>
            <a:r>
              <a:rPr lang="en-US" dirty="0"/>
              <a:t> command!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D47D-EC1B-4C46-A8CF-8B9F4332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3144</TotalTime>
  <Words>1006</Words>
  <Application>Microsoft Office PowerPoint</Application>
  <PresentationFormat>Widescreen</PresentationFormat>
  <Paragraphs>185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Wingdings 3</vt:lpstr>
      <vt:lpstr>Ion Boardroom</vt:lpstr>
      <vt:lpstr>Developing for SQL Server with Docker</vt:lpstr>
      <vt:lpstr>What is Docker?</vt:lpstr>
      <vt:lpstr>What is a Container?</vt:lpstr>
      <vt:lpstr>Docker Containers vs Virtual Machines</vt:lpstr>
      <vt:lpstr>Before we try it out, gather these items</vt:lpstr>
      <vt:lpstr>How can I try it out?</vt:lpstr>
      <vt:lpstr>Docker Run Breakdown</vt:lpstr>
      <vt:lpstr>Demo #1 – Starting a Container</vt:lpstr>
      <vt:lpstr>Keeping data from your Container</vt:lpstr>
      <vt:lpstr>Docker Desktop Settings</vt:lpstr>
      <vt:lpstr>Bind Mount vs Named Volume</vt:lpstr>
      <vt:lpstr>Bind Mounts and Named Volumes</vt:lpstr>
      <vt:lpstr>Demo #2 – Mounting a Volume</vt:lpstr>
      <vt:lpstr>How do I customize a Docker Container?</vt:lpstr>
      <vt:lpstr>What is a Docker Image?</vt:lpstr>
      <vt:lpstr>How do we build a Docker Image?</vt:lpstr>
      <vt:lpstr>Container and Image Recap</vt:lpstr>
      <vt:lpstr>Demo #3 – Custom Image with a Dockerfile</vt:lpstr>
      <vt:lpstr>Questions</vt:lpstr>
      <vt:lpstr>Credits and 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for SQL Server with Docker</dc:title>
  <dc:creator>Lanham, Ian</dc:creator>
  <cp:lastModifiedBy>Lanham, Ian</cp:lastModifiedBy>
  <cp:revision>158</cp:revision>
  <dcterms:created xsi:type="dcterms:W3CDTF">2020-02-22T18:58:14Z</dcterms:created>
  <dcterms:modified xsi:type="dcterms:W3CDTF">2020-03-04T00:48:18Z</dcterms:modified>
</cp:coreProperties>
</file>