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0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59" r:id="rId6"/>
    <p:sldId id="276" r:id="rId7"/>
    <p:sldId id="266" r:id="rId8"/>
    <p:sldId id="260" r:id="rId9"/>
    <p:sldId id="264" r:id="rId10"/>
    <p:sldId id="281" r:id="rId11"/>
    <p:sldId id="265" r:id="rId12"/>
    <p:sldId id="261" r:id="rId13"/>
    <p:sldId id="273" r:id="rId14"/>
    <p:sldId id="272" r:id="rId15"/>
    <p:sldId id="270" r:id="rId16"/>
    <p:sldId id="263" r:id="rId17"/>
    <p:sldId id="274" r:id="rId18"/>
    <p:sldId id="275" r:id="rId19"/>
    <p:sldId id="278" r:id="rId20"/>
    <p:sldId id="269" r:id="rId21"/>
    <p:sldId id="28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83357" autoAdjust="0"/>
  </p:normalViewPr>
  <p:slideViewPr>
    <p:cSldViewPr snapToGrid="0">
      <p:cViewPr varScale="1">
        <p:scale>
          <a:sx n="96" d="100"/>
          <a:sy n="96" d="100"/>
        </p:scale>
        <p:origin x="13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of attendees developing against SQL Server, then of those using VMs or local instance installs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delete a VM, the VHDX files are still there. But if I store files local to the container filesystem and the container is removed, then my data is gone.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path of the named volume after creating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0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Copy AW2022LT.bak into container</a:t>
            </a:r>
          </a:p>
          <a:p>
            <a:pPr marL="228600" indent="-228600">
              <a:buAutoNum type="arabicPeriod"/>
            </a:pPr>
            <a:r>
              <a:rPr lang="en-US" dirty="0"/>
              <a:t>Restore </a:t>
            </a:r>
            <a:r>
              <a:rPr lang="en-US" dirty="0" err="1"/>
              <a:t>bak</a:t>
            </a:r>
            <a:r>
              <a:rPr lang="en-US" dirty="0"/>
              <a:t> from .</a:t>
            </a:r>
            <a:r>
              <a:rPr lang="en-US" dirty="0" err="1"/>
              <a:t>sql</a:t>
            </a:r>
            <a:r>
              <a:rPr lang="en-US" dirty="0"/>
              <a:t> script</a:t>
            </a:r>
          </a:p>
          <a:p>
            <a:pPr marL="228600" indent="-228600">
              <a:buAutoNum type="arabicPeriod"/>
            </a:pPr>
            <a:r>
              <a:rPr lang="en-US" dirty="0"/>
              <a:t>`docker exec –it SQL22 </a:t>
            </a:r>
            <a:r>
              <a:rPr lang="en-US" dirty="0" err="1"/>
              <a:t>sh</a:t>
            </a:r>
            <a:r>
              <a:rPr lang="en-US"/>
              <a:t>`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ls </a:t>
            </a:r>
            <a:r>
              <a:rPr lang="en-US" dirty="0" err="1"/>
              <a:t>pwd</a:t>
            </a:r>
            <a:r>
              <a:rPr lang="en-US" dirty="0"/>
              <a:t> and show contents in /opt/</a:t>
            </a:r>
            <a:r>
              <a:rPr lang="en-US" dirty="0" err="1"/>
              <a:t>mssql</a:t>
            </a:r>
            <a:r>
              <a:rPr lang="en-US" dirty="0"/>
              <a:t>/data</a:t>
            </a:r>
          </a:p>
          <a:p>
            <a:pPr marL="228600" indent="-228600">
              <a:buAutoNum type="arabicPeriod"/>
            </a:pPr>
            <a:r>
              <a:rPr lang="en-US" dirty="0"/>
              <a:t>Connect &amp; show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option 1 is the only customization available if the image doesn’t have environment variables exposed/documented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4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Credit to BSD Jails for being one of the first instances of a container</a:t>
            </a:r>
          </a:p>
          <a:p>
            <a:r>
              <a:rPr lang="en-US" dirty="0"/>
              <a:t>- The set of software products is multiple items: an API, (sometimes) a Virtual Machine, and a set of file-system changes.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to bring up:</a:t>
            </a:r>
          </a:p>
          <a:p>
            <a:r>
              <a:rPr lang="en-US" dirty="0"/>
              <a:t>- How large a VM is</a:t>
            </a:r>
          </a:p>
          <a:p>
            <a:r>
              <a:rPr lang="en-US" dirty="0"/>
              <a:t>- How much memory it takes</a:t>
            </a:r>
          </a:p>
          <a:p>
            <a:r>
              <a:rPr lang="en-US" dirty="0"/>
              <a:t>- All of the OS-setup jazz</a:t>
            </a:r>
          </a:p>
          <a:p>
            <a:r>
              <a:rPr lang="en-US" dirty="0"/>
              <a:t>  vs.</a:t>
            </a:r>
          </a:p>
          <a:p>
            <a:r>
              <a:rPr lang="en-US" dirty="0"/>
              <a:t>- Containers are on the same host OS</a:t>
            </a:r>
          </a:p>
          <a:p>
            <a:r>
              <a:rPr lang="en-US" dirty="0"/>
              <a:t>- They run in their own space</a:t>
            </a:r>
          </a:p>
          <a:p>
            <a:pPr marL="0" indent="0">
              <a:buFontTx/>
              <a:buNone/>
            </a:pPr>
            <a:r>
              <a:rPr lang="en-US" dirty="0"/>
              <a:t>- They take less space than a VM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Differencing Disks can help with space savings, but trying to do Windows Updates with them is a nightmare after a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Bring up that if you don’t want to use WSL2, you need to enable Hyper-V on Windows</a:t>
            </a:r>
          </a:p>
          <a:p>
            <a:pPr marL="171450" indent="-171450">
              <a:buFontTx/>
              <a:buChar char="-"/>
            </a:pPr>
            <a:r>
              <a:rPr lang="en-US" dirty="0"/>
              <a:t>Rancher, </a:t>
            </a:r>
            <a:r>
              <a:rPr lang="en-US" dirty="0" err="1"/>
              <a:t>Podman</a:t>
            </a:r>
            <a:r>
              <a:rPr lang="en-US" dirty="0"/>
              <a:t>, and </a:t>
            </a:r>
            <a:r>
              <a:rPr lang="en-US" dirty="0" err="1"/>
              <a:t>OrbStack</a:t>
            </a:r>
            <a:r>
              <a:rPr lang="en-US" dirty="0"/>
              <a:t> are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you’re at the next slide, demo the pull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B4E69-BE34-705F-DE38-555E60FD0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7990D-3483-DD3D-9338-75B884955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DE757-F860-985A-F206-648D15AF7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4F57-DB19-852D-865D-264216ABB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Docker Run</a:t>
            </a:r>
          </a:p>
          <a:p>
            <a:pPr marL="228600" indent="-228600">
              <a:buAutoNum type="arabicPeriod"/>
            </a:pPr>
            <a:r>
              <a:rPr lang="en-US" dirty="0"/>
              <a:t>SSMS or ADS: select @@hostname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3E9C-B4A3-4F6D-A843-DF2E8FBAA2FF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5C5A-4C6F-4268-99BE-F4BD869EF850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7789-C7F6-4120-8DF0-A6D4E0F66E1E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ED18-AAF6-44F4-B61F-983FE41D43E3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4D-0234-4D64-A7B4-D08157DE1D68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5E3-89CC-4061-B545-FEDAADEB42EE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B317-E18A-4B66-876F-F9AA7030FF7B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CA9-61DB-4EE1-9336-235C324AD9EA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FA7A-4024-4A0E-8651-6B80E99EE048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70F3-3F9D-4F9B-BEBB-2707177129F3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AD8-B3D2-4843-8CC5-345FC9ED90CE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6E06B-41A4-413D-AB61-5124A3CAF8D9}" type="datetime1">
              <a:rPr lang="en-US" smtClean="0"/>
              <a:t>10/18/24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3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hrinewilhelmsen.net/2018/12/02/sql-server-2019-docker-contain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ianlanham.com/blog/docker_run_command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bafromthecol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nham/Presentations" TargetMode="External"/><Relationship Id="rId2" Type="http://schemas.openxmlformats.org/officeDocument/2006/relationships/hyperlink" Target="mailto:ilanh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light.co/blog/how-to-choose-a-container-registry" TargetMode="External"/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cker.com/blog/updating-product-subscriptions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microsoft.com/detail/9n0dx20hk701?hl=en-us&amp;gl=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_/microsoft-mssql-serv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anlanham.com/blog/docker_run_commands/" TargetMode="External"/><Relationship Id="rId4" Type="http://schemas.openxmlformats.org/officeDocument/2006/relationships/hyperlink" Target="https://www.cathrinewilhelmsen.net/2018/12/02/sql-server-2019-docker-contain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Lanham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C4070-B244-44B2-A344-5F617FD1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F2721-5B4C-2905-D2DD-451A9C06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D8B4-E413-461D-B953-3108F202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727"/>
            <a:ext cx="10515600" cy="1325563"/>
          </a:xfrm>
        </p:spPr>
        <p:txBody>
          <a:bodyPr/>
          <a:lstStyle/>
          <a:p>
            <a:r>
              <a:rPr lang="en-US" dirty="0"/>
              <a:t>Docker Run Breakdown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D048D-7851-7819-3E21-71F823E0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261C0-FE33-2371-E563-2651B234A304}"/>
              </a:ext>
            </a:extLst>
          </p:cNvPr>
          <p:cNvGrpSpPr/>
          <p:nvPr/>
        </p:nvGrpSpPr>
        <p:grpSpPr>
          <a:xfrm>
            <a:off x="2043953" y="3572603"/>
            <a:ext cx="10070152" cy="369332"/>
            <a:chOff x="2033804" y="3558630"/>
            <a:chExt cx="10070152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815C2A-5B34-33F1-DFED-F23923C8BC18}"/>
                </a:ext>
              </a:extLst>
            </p:cNvPr>
            <p:cNvCxnSpPr>
              <a:cxnSpLocks/>
            </p:cNvCxnSpPr>
            <p:nvPr/>
          </p:nvCxnSpPr>
          <p:spPr>
            <a:xfrm>
              <a:off x="2033804" y="3732946"/>
              <a:ext cx="6774438" cy="5889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F4B33F-0D51-14CE-8664-401301DDACF3}"/>
                </a:ext>
              </a:extLst>
            </p:cNvPr>
            <p:cNvSpPr txBox="1"/>
            <p:nvPr/>
          </p:nvSpPr>
          <p:spPr>
            <a:xfrm>
              <a:off x="8808242" y="3558630"/>
              <a:ext cx="32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Run in background/as daemon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89C2BF-9889-3F8C-9D67-967570141593}"/>
              </a:ext>
            </a:extLst>
          </p:cNvPr>
          <p:cNvGrpSpPr/>
          <p:nvPr/>
        </p:nvGrpSpPr>
        <p:grpSpPr>
          <a:xfrm>
            <a:off x="5446059" y="1952232"/>
            <a:ext cx="6575163" cy="369332"/>
            <a:chOff x="3530131" y="3852138"/>
            <a:chExt cx="6575163" cy="36933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E6686-D1FB-693B-94F3-CF9F230E4C61}"/>
                </a:ext>
              </a:extLst>
            </p:cNvPr>
            <p:cNvCxnSpPr>
              <a:cxnSpLocks/>
            </p:cNvCxnSpPr>
            <p:nvPr/>
          </p:nvCxnSpPr>
          <p:spPr>
            <a:xfrm>
              <a:off x="3530131" y="4022376"/>
              <a:ext cx="4719917" cy="0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0C4474-6576-0041-0F1E-45F419A2377B}"/>
                </a:ext>
              </a:extLst>
            </p:cNvPr>
            <p:cNvSpPr txBox="1"/>
            <p:nvPr/>
          </p:nvSpPr>
          <p:spPr>
            <a:xfrm>
              <a:off x="7903686" y="3852138"/>
              <a:ext cx="2201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Container Name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C532EB-E850-65AE-1585-33AEACB90D0D}"/>
              </a:ext>
            </a:extLst>
          </p:cNvPr>
          <p:cNvGrpSpPr/>
          <p:nvPr/>
        </p:nvGrpSpPr>
        <p:grpSpPr>
          <a:xfrm>
            <a:off x="5446059" y="2266347"/>
            <a:ext cx="6564483" cy="369332"/>
            <a:chOff x="5212977" y="3840354"/>
            <a:chExt cx="6564483" cy="3693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10917A-B7CB-00D0-ECF8-BD9174DB9583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5212977" y="4025020"/>
              <a:ext cx="2736321" cy="0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C10324-45AE-0D03-86C7-D222E7FF6D1F}"/>
                </a:ext>
              </a:extLst>
            </p:cNvPr>
            <p:cNvSpPr txBox="1"/>
            <p:nvPr/>
          </p:nvSpPr>
          <p:spPr>
            <a:xfrm>
              <a:off x="7949298" y="3840354"/>
              <a:ext cx="3828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Port in my </a:t>
              </a:r>
              <a:r>
                <a:rPr lang="en-US" dirty="0" err="1"/>
                <a:t>OS:Port</a:t>
              </a:r>
              <a:r>
                <a:rPr lang="en-US" dirty="0"/>
                <a:t> inside Container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5500C1-E98A-BED2-4A83-390B1F02C10F}"/>
              </a:ext>
            </a:extLst>
          </p:cNvPr>
          <p:cNvGrpSpPr/>
          <p:nvPr/>
        </p:nvGrpSpPr>
        <p:grpSpPr>
          <a:xfrm>
            <a:off x="5446059" y="2741750"/>
            <a:ext cx="6564483" cy="369332"/>
            <a:chOff x="4963646" y="4413129"/>
            <a:chExt cx="6564483" cy="36933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0D9B54-83B0-A286-3058-9831F139E94C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4963646" y="4413129"/>
              <a:ext cx="3969649" cy="184666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BB273-8FA0-4A78-67BB-79795C019D52}"/>
                </a:ext>
              </a:extLst>
            </p:cNvPr>
            <p:cNvSpPr txBox="1"/>
            <p:nvPr/>
          </p:nvSpPr>
          <p:spPr>
            <a:xfrm>
              <a:off x="8933295" y="4413129"/>
              <a:ext cx="2594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Environment Variables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4489DC-9723-BDB6-B2B6-320F6487CFA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6200775" y="4597795"/>
              <a:ext cx="2732520" cy="184666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946F8D-DFA9-AFBB-D4B6-756F72714742}"/>
              </a:ext>
            </a:extLst>
          </p:cNvPr>
          <p:cNvGrpSpPr/>
          <p:nvPr/>
        </p:nvGrpSpPr>
        <p:grpSpPr>
          <a:xfrm>
            <a:off x="6683188" y="3182764"/>
            <a:ext cx="5430917" cy="369332"/>
            <a:chOff x="6450104" y="4880027"/>
            <a:chExt cx="5430917" cy="36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A1BA27-D1E8-6C22-27C0-FE5611DD8037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6450104" y="5064693"/>
              <a:ext cx="1695033" cy="0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932D85-7BED-DC66-35B2-69690A7442C0}"/>
                </a:ext>
              </a:extLst>
            </p:cNvPr>
            <p:cNvSpPr txBox="1"/>
            <p:nvPr/>
          </p:nvSpPr>
          <p:spPr>
            <a:xfrm>
              <a:off x="8145137" y="4880027"/>
              <a:ext cx="373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Path in my </a:t>
              </a:r>
              <a:r>
                <a:rPr lang="en-US" dirty="0" err="1"/>
                <a:t>OS:Path</a:t>
              </a:r>
              <a:r>
                <a:rPr lang="en-US" dirty="0"/>
                <a:t> inside Container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6829ED-8D72-1845-02F9-EE7012909E9E}"/>
              </a:ext>
            </a:extLst>
          </p:cNvPr>
          <p:cNvGrpSpPr/>
          <p:nvPr/>
        </p:nvGrpSpPr>
        <p:grpSpPr>
          <a:xfrm>
            <a:off x="7651376" y="3952880"/>
            <a:ext cx="4369846" cy="369332"/>
            <a:chOff x="6659771" y="5417745"/>
            <a:chExt cx="4369846" cy="36933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50C0419-7585-09EF-842B-8FA8C751245D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6659771" y="5417745"/>
              <a:ext cx="1204533" cy="184666"/>
            </a:xfrm>
            <a:prstGeom prst="line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D22A30-03E2-25C9-5554-6C2FD296C09F}"/>
                </a:ext>
              </a:extLst>
            </p:cNvPr>
            <p:cNvSpPr txBox="1"/>
            <p:nvPr/>
          </p:nvSpPr>
          <p:spPr>
            <a:xfrm>
              <a:off x="7864304" y="5417745"/>
              <a:ext cx="3165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Name to </a:t>
              </a:r>
              <a:r>
                <a:rPr lang="en-US" dirty="0" err="1"/>
                <a:t>Use:Image</a:t>
              </a:r>
              <a:r>
                <a:rPr lang="en-US" dirty="0"/>
                <a:t> Tag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F0D4704-5FAD-0FCC-0C66-23BEADC3B3C6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source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(Cathrine Wilhelmsen)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Shameless self promotion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(my blog)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CA291-D775-4A5C-DB40-DDDC77571B16}"/>
              </a:ext>
            </a:extLst>
          </p:cNvPr>
          <p:cNvSpPr txBox="1"/>
          <p:nvPr/>
        </p:nvSpPr>
        <p:spPr>
          <a:xfrm>
            <a:off x="621083" y="1960794"/>
            <a:ext cx="7343285" cy="2523768"/>
          </a:xfrm>
          <a:prstGeom prst="rect">
            <a:avLst/>
          </a:prstGeom>
          <a:solidFill>
            <a:schemeClr val="tx2">
              <a:lumMod val="25000"/>
              <a:lumOff val="75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BM Plex Mono" panose="020B0509050203000203" pitchFamily="49" charset="77"/>
              </a:rPr>
              <a:t>docker run --name SQL22 \</a:t>
            </a:r>
          </a:p>
          <a:p>
            <a:r>
              <a:rPr lang="en-US" sz="2000" dirty="0">
                <a:latin typeface="IBM Plex Mono" panose="020B0509050203000203" pitchFamily="49" charset="77"/>
              </a:rPr>
              <a:t>   -p 1433:1433 \</a:t>
            </a:r>
          </a:p>
          <a:p>
            <a:r>
              <a:rPr lang="en-US" sz="2000" dirty="0">
                <a:latin typeface="IBM Plex Mono" panose="020B0509050203000203" pitchFamily="49" charset="77"/>
              </a:rPr>
              <a:t>   -e “ACCEPT_UELA=Y” \</a:t>
            </a:r>
          </a:p>
          <a:p>
            <a:r>
              <a:rPr lang="en-US" sz="2000" dirty="0">
                <a:latin typeface="IBM Plex Mono" panose="020B0509050203000203" pitchFamily="49" charset="77"/>
              </a:rPr>
              <a:t>   -e “MSSQL_SA_PASSWORD=&lt;secret&gt;” \</a:t>
            </a:r>
          </a:p>
          <a:p>
            <a:r>
              <a:rPr lang="en-US" sz="2000" dirty="0">
                <a:latin typeface="IBM Plex Mono" panose="020B0509050203000203" pitchFamily="49" charset="77"/>
              </a:rPr>
              <a:t>   -v </a:t>
            </a:r>
            <a:r>
              <a:rPr lang="en-US" sz="2000" dirty="0" err="1">
                <a:latin typeface="IBM Plex Mono" panose="020B0509050203000203" pitchFamily="49" charset="77"/>
              </a:rPr>
              <a:t>mssql_data</a:t>
            </a:r>
            <a:r>
              <a:rPr lang="en-US" sz="2000" dirty="0">
                <a:latin typeface="IBM Plex Mono" panose="020B0509050203000203" pitchFamily="49" charset="77"/>
              </a:rPr>
              <a:t>:/var/opt/</a:t>
            </a:r>
            <a:r>
              <a:rPr lang="en-US" sz="2000" dirty="0" err="1">
                <a:latin typeface="IBM Plex Mono" panose="020B0509050203000203" pitchFamily="49" charset="77"/>
              </a:rPr>
              <a:t>mssql</a:t>
            </a:r>
            <a:r>
              <a:rPr lang="en-US" sz="2000" dirty="0">
                <a:latin typeface="IBM Plex Mono" panose="020B0509050203000203" pitchFamily="49" charset="77"/>
              </a:rPr>
              <a:t> \</a:t>
            </a:r>
          </a:p>
          <a:p>
            <a:r>
              <a:rPr lang="en-US" sz="2000" dirty="0">
                <a:latin typeface="IBM Plex Mono" panose="020B0509050203000203" pitchFamily="49" charset="77"/>
              </a:rPr>
              <a:t>   -d \</a:t>
            </a:r>
          </a:p>
          <a:p>
            <a:r>
              <a:rPr lang="en-US" sz="2000" dirty="0">
                <a:latin typeface="IBM Plex Mono" panose="020B0509050203000203" pitchFamily="49" charset="77"/>
              </a:rPr>
              <a:t>   </a:t>
            </a:r>
            <a:r>
              <a:rPr lang="en-US" sz="2000" dirty="0" err="1">
                <a:latin typeface="IBM Plex Mono" panose="020B0509050203000203" pitchFamily="49" charset="77"/>
              </a:rPr>
              <a:t>mcr.microsoft.com</a:t>
            </a:r>
            <a:r>
              <a:rPr lang="en-US" sz="2000" dirty="0">
                <a:latin typeface="IBM Plex Mono" panose="020B0509050203000203" pitchFamily="49" charset="77"/>
              </a:rPr>
              <a:t>/</a:t>
            </a:r>
            <a:r>
              <a:rPr lang="en-US" sz="2000" dirty="0" err="1">
                <a:latin typeface="IBM Plex Mono" panose="020B0509050203000203" pitchFamily="49" charset="77"/>
              </a:rPr>
              <a:t>mssql</a:t>
            </a:r>
            <a:r>
              <a:rPr lang="en-US" sz="2000" dirty="0">
                <a:latin typeface="IBM Plex Mono" panose="020B0509050203000203" pitchFamily="49" charset="77"/>
              </a:rPr>
              <a:t>/server:2022-latest</a:t>
            </a:r>
          </a:p>
          <a:p>
            <a:r>
              <a:rPr lang="en-US" dirty="0">
                <a:latin typeface="IBM Plex Mono" panose="020B0509050203000203" pitchFamily="49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237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EAF62-B6DC-4520-9D1C-6DDB0B05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Bind Mounts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Heads up: both types are added with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docker run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command!</a:t>
            </a:r>
            <a:br>
              <a:rPr lang="en-US" dirty="0"/>
            </a:br>
            <a:r>
              <a:rPr lang="en-US" dirty="0"/>
              <a:t>Format dictates which type is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D47D-EC1B-4C46-A8CF-8B9F4332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41A-9AE1-4F59-A732-C1699CC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 vs Named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4887-873C-48D9-9808-DF38BEE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separate the local filesystem path from the logical name of the storage path</a:t>
            </a:r>
          </a:p>
          <a:p>
            <a:endParaRPr lang="en-US" dirty="0"/>
          </a:p>
          <a:p>
            <a:r>
              <a:rPr lang="en-US" dirty="0"/>
              <a:t>Named volumes can use drivers or plugins to go to Azure or S3 storage (to name just a few types)</a:t>
            </a:r>
          </a:p>
          <a:p>
            <a:endParaRPr lang="en-US" dirty="0"/>
          </a:p>
          <a:p>
            <a:r>
              <a:rPr lang="en-US" dirty="0"/>
              <a:t>Bind Mounts make a 1:1 link from local filesystem to the Container’s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B83B6-6B36-4C0B-BC30-1F50C56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Guideline:</a:t>
            </a:r>
            <a:br>
              <a:rPr lang="en-US" dirty="0"/>
            </a:br>
            <a:r>
              <a:rPr lang="en-US" dirty="0"/>
              <a:t>Use named volumes if a bind-mount isn’t </a:t>
            </a:r>
            <a:r>
              <a:rPr lang="en-US" u="sng" dirty="0"/>
              <a:t>required</a:t>
            </a:r>
            <a:endParaRPr lang="en-US" dirty="0"/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test_vol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test_vol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D4ED-24F5-427E-91A8-CF34340C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volume contents</a:t>
            </a:r>
          </a:p>
          <a:p>
            <a:endParaRPr lang="en-US" dirty="0"/>
          </a:p>
          <a:p>
            <a:r>
              <a:rPr lang="en-US" dirty="0"/>
              <a:t>Copy files into the local path</a:t>
            </a:r>
          </a:p>
          <a:p>
            <a:endParaRPr lang="en-US" dirty="0"/>
          </a:p>
          <a:p>
            <a:r>
              <a:rPr lang="en-US" dirty="0"/>
              <a:t>Show the new files visible to the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C310-D8F1-44E2-86D9-7C76C13A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post-deployment script (.ps1/.</a:t>
            </a:r>
            <a:r>
              <a:rPr lang="en-US" dirty="0" err="1"/>
              <a:t>sh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u="sng" dirty="0"/>
              <a:t>Usual suggestion</a:t>
            </a:r>
            <a:r>
              <a:rPr lang="en-US" dirty="0"/>
              <a:t>: create an Image using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65F6-7A17-4D53-86C1-73CC8C30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2D6-70A6-4880-A603-FF57F83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4F3D-E434-43B0-827A-941A9B87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We’ve been using Andrew </a:t>
            </a:r>
            <a:r>
              <a:rPr lang="en-US" dirty="0" err="1"/>
              <a:t>Pruski’s</a:t>
            </a:r>
            <a:r>
              <a:rPr lang="en-US" dirty="0"/>
              <a:t>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@dbafromthecold</a:t>
            </a:r>
            <a:r>
              <a:rPr lang="en-US" dirty="0"/>
              <a:t>) excellent images so far, but I couldn’t find the environment variables to customize</a:t>
            </a:r>
          </a:p>
          <a:p>
            <a:endParaRPr lang="en-US" dirty="0"/>
          </a:p>
          <a:p>
            <a:r>
              <a:rPr lang="en-US" dirty="0"/>
              <a:t>We’ll need to use an official Microsoft image which has some environment variables exposed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8CC0-51FC-454F-A43F-A3C35062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2BB2-ADCB-482C-8F28-C87FA1B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#3 – Custom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69-5599-4B91-8D38-4421B91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create a </a:t>
            </a:r>
            <a:r>
              <a:rPr lang="en-US" dirty="0" err="1"/>
              <a:t>Dockerfile</a:t>
            </a:r>
            <a:r>
              <a:rPr lang="en-US" dirty="0"/>
              <a:t> based on Image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/mssql-server-windows-developer:2022-latest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We’ll attach a few databases at Container Instance runtime so we don’t need to do so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415E-616C-47F6-A861-4268D1F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A76A-51DF-9C25-62FA-AA6ED481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Info for customizing MSSQL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5A16-3C79-B027-A16F-E78FEFC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SQL Server on Kubernetes – </a:t>
            </a:r>
            <a:r>
              <a:rPr lang="en-US" dirty="0" err="1"/>
              <a:t>Apress</a:t>
            </a:r>
            <a:r>
              <a:rPr lang="en-US" dirty="0"/>
              <a:t> – Anthony </a:t>
            </a:r>
            <a:r>
              <a:rPr lang="en-US" dirty="0" err="1"/>
              <a:t>Nocentino</a:t>
            </a:r>
            <a:r>
              <a:rPr lang="en-US" dirty="0"/>
              <a:t> &amp; Ben Weissman – 2021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Anthony </a:t>
            </a:r>
            <a:r>
              <a:rPr lang="en-US" dirty="0" err="1"/>
              <a:t>Nocentino</a:t>
            </a:r>
            <a:r>
              <a:rPr lang="en-US" dirty="0"/>
              <a:t> has a blog with several articles on Docker too</a:t>
            </a:r>
          </a:p>
          <a:p>
            <a:pPr>
              <a:lnSpc>
                <a:spcPct val="200000"/>
              </a:lnSpc>
            </a:pPr>
            <a:r>
              <a:rPr lang="en-US" dirty="0"/>
              <a:t>The SQL Server DBA’s Guide to Docker Containers – </a:t>
            </a:r>
            <a:r>
              <a:rPr lang="en-US" dirty="0" err="1"/>
              <a:t>Apress</a:t>
            </a:r>
            <a:r>
              <a:rPr lang="en-US" dirty="0"/>
              <a:t> – Edwin Sarmiento - 2020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E5D58-74FA-A047-92BC-51C43E4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for the container is like Ford to the car</a:t>
            </a:r>
          </a:p>
          <a:p>
            <a:pPr lvl="1"/>
            <a:r>
              <a:rPr lang="en-US" dirty="0"/>
              <a:t>Not the </a:t>
            </a:r>
            <a:r>
              <a:rPr lang="en-US" u="sng" dirty="0"/>
              <a:t>first</a:t>
            </a:r>
            <a:r>
              <a:rPr lang="en-US" dirty="0"/>
              <a:t>, but often the first one people remember hearing about</a:t>
            </a:r>
          </a:p>
          <a:p>
            <a:pPr lvl="1"/>
            <a:endParaRPr lang="en-US" dirty="0"/>
          </a:p>
          <a:p>
            <a:r>
              <a:rPr lang="en-US" dirty="0"/>
              <a:t>Software services that provide process-level virtualization and isolation</a:t>
            </a:r>
            <a:endParaRPr lang="en-US" baseline="40000" dirty="0">
              <a:solidFill>
                <a:srgbClr val="ACD433"/>
              </a:solidFill>
            </a:endParaRPr>
          </a:p>
          <a:p>
            <a:pPr lvl="1"/>
            <a:r>
              <a:rPr lang="en-US" dirty="0"/>
              <a:t>The Docker Engine and Docker Desktop are technically separate</a:t>
            </a:r>
          </a:p>
          <a:p>
            <a:endParaRPr lang="en-US" dirty="0"/>
          </a:p>
          <a:p>
            <a:r>
              <a:rPr lang="en-US" dirty="0"/>
              <a:t>Software is packaged and published as an image</a:t>
            </a:r>
          </a:p>
          <a:p>
            <a:pPr lvl="1"/>
            <a:r>
              <a:rPr lang="en-US" dirty="0"/>
              <a:t>You can customize an image by passing runtime arguments when creating a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3E92-F122-42FC-91B3-189F832E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39D4-77C1-4C3E-B8F8-725CD8F5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D1C3E-FB6A-335A-FA93-CDCE8665C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75B1-1C5A-9E9C-D220-FFF52CCC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2EA7D4-7F6F-E8ED-AE74-261BEC51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9156"/>
            <a:ext cx="7772400" cy="54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4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9DC6-3927-4ED2-9577-B9FB5646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A816-78D7-4251-97EB-AF4FC002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6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E-mail: 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ilanham@gmail.com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/>
              <a:t>A copy of this presentation is on GitHub:</a:t>
            </a:r>
            <a:br>
              <a:rPr lang="en-US"/>
            </a:br>
            <a:r>
              <a:rPr lang="en-US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https://github.com/ilanham/Presentations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59D7E-CAC7-4288-ADC6-443117B4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8E592-D103-9F00-CCE1-BADFE8006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490" y="1200219"/>
            <a:ext cx="3427343" cy="34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Image?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They’re the basis or source of running a Container (like an ISO)</a:t>
            </a:r>
          </a:p>
          <a:p>
            <a:endParaRPr lang="en-US" dirty="0"/>
          </a:p>
          <a:p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Specified in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en-US" dirty="0"/>
              <a:t>, commands look like a bash 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</a:t>
            </a:r>
            <a:r>
              <a:rPr lang="en-US" u="sng" dirty="0">
                <a:solidFill>
                  <a:srgbClr val="FF0000"/>
                </a:solidFill>
              </a:rPr>
              <a:t>less</a:t>
            </a:r>
          </a:p>
          <a:p>
            <a:endParaRPr lang="en-US" dirty="0"/>
          </a:p>
          <a:p>
            <a:r>
              <a:rPr lang="en-US" dirty="0"/>
              <a:t>You have to download them from a registry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list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BE02-E7FC-432F-A108-E466ED6C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runtime instance of a Docker Image with your customizations</a:t>
            </a:r>
          </a:p>
          <a:p>
            <a:endParaRPr lang="en-US" dirty="0"/>
          </a:p>
          <a:p>
            <a:r>
              <a:rPr lang="en-US" dirty="0"/>
              <a:t>Created by the </a:t>
            </a:r>
            <a:r>
              <a:rPr lang="en-US" dirty="0">
                <a:solidFill>
                  <a:srgbClr val="0070C0"/>
                </a:solidFill>
                <a:latin typeface="Aptos Mono" panose="020F0502020204030204" pitchFamily="34" charset="0"/>
                <a:cs typeface="Aptos Mono" panose="020F0502020204030204" pitchFamily="34" charset="0"/>
              </a:rPr>
              <a:t>docker run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command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main types: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Linux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Windows Containers (only on Windows)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E08D8-39CA-442E-A79C-B0DAAEFC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vs Virtual Machines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1957273-B523-45CE-ADD7-7FE81BCF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1999263"/>
            <a:ext cx="3200402" cy="3970991"/>
            <a:chOff x="1546973" y="1999263"/>
            <a:chExt cx="3200402" cy="397099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301121" y="1999263"/>
              <a:ext cx="1692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Containers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1996646"/>
            <a:ext cx="3222997" cy="3975036"/>
            <a:chOff x="7453818" y="1996646"/>
            <a:chExt cx="3222997" cy="39750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642092" y="1996646"/>
              <a:ext cx="823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DF6-C775-4D6D-B330-7093E827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Image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7EDA-BEA4-4120-A36E-B96160AE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to isolate processes on the OS</a:t>
            </a:r>
          </a:p>
          <a:p>
            <a:pPr lvl="1"/>
            <a:r>
              <a:rPr lang="en-US" dirty="0"/>
              <a:t>It’s a runtime instance of an Image</a:t>
            </a:r>
          </a:p>
          <a:p>
            <a:endParaRPr lang="en-US" dirty="0"/>
          </a:p>
          <a:p>
            <a:r>
              <a:rPr lang="en-US" dirty="0"/>
              <a:t>Images are immutable, and built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7FD2-A9E4-4B85-A316-9A5135D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</a:p>
          <a:p>
            <a:pPr lvl="1"/>
            <a:r>
              <a:rPr lang="en-US" dirty="0"/>
              <a:t>In order to download the Installer EXE, you’ll need a </a:t>
            </a:r>
            <a:r>
              <a:rPr lang="en-US" dirty="0">
                <a:hlinkClick r:id="rId3"/>
              </a:rPr>
              <a:t>Docker Hub</a:t>
            </a:r>
            <a:r>
              <a:rPr lang="en-US" dirty="0"/>
              <a:t> account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Windows pre-requisites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Suggested to enable WSLv2 for Windows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Licensing Controversy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err="1"/>
              <a:t>tl;dr</a:t>
            </a:r>
            <a:r>
              <a:rPr lang="en-US" dirty="0"/>
              <a:t> – “Free for ‘Personal Use’ (terms and conditions apply)”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7C71-7441-403F-AF73-4B92C24A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34367"/>
          </a:xfrm>
        </p:spPr>
        <p:txBody>
          <a:bodyPr>
            <a:normAutofit/>
          </a:bodyPr>
          <a:lstStyle/>
          <a:p>
            <a:r>
              <a:rPr lang="en-US" dirty="0"/>
              <a:t>1. Open a command line prompt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Terminal</a:t>
            </a:r>
            <a:r>
              <a:rPr lang="en-US" dirty="0"/>
              <a:t> 👀</a:t>
            </a:r>
          </a:p>
          <a:p>
            <a:endParaRPr lang="en-US" sz="2000" dirty="0"/>
          </a:p>
          <a:p>
            <a:r>
              <a:rPr lang="en-US" dirty="0"/>
              <a:t>2. Download an Image from a registry (often Docker Hub)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mssql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/server:2022-latest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sz="2400" dirty="0"/>
              <a:t>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sz="2400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sz="2400" dirty="0"/>
              <a:t>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8827E-4344-42F4-8015-B7578DEA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Run Breakdown – Use rest of this slide, combine with command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7C1F-32BC-4DAB-9A97-8C31CE7C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Template source</a:t>
            </a:r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Additional shameless self promotion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12501B"/>
      </a:hlink>
      <a:folHlink>
        <a:srgbClr val="0C351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3749</TotalTime>
  <Words>1539</Words>
  <Application>Microsoft Macintosh PowerPoint</Application>
  <PresentationFormat>Widescreen</PresentationFormat>
  <Paragraphs>230</Paragraphs>
  <Slides>22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Aptos Mono</vt:lpstr>
      <vt:lpstr>Arial</vt:lpstr>
      <vt:lpstr>Calibri</vt:lpstr>
      <vt:lpstr>Consolas</vt:lpstr>
      <vt:lpstr>IBM Plex Mono</vt:lpstr>
      <vt:lpstr>Office Theme</vt:lpstr>
      <vt:lpstr>Developing for SQL Server with Docker</vt:lpstr>
      <vt:lpstr>What is Docker?</vt:lpstr>
      <vt:lpstr>What is an Image?</vt:lpstr>
      <vt:lpstr>What is a Container?</vt:lpstr>
      <vt:lpstr>Containers vs Virtual Machines</vt:lpstr>
      <vt:lpstr>Container and Image Recap</vt:lpstr>
      <vt:lpstr>Prereqs</vt:lpstr>
      <vt:lpstr>How can I try it out?</vt:lpstr>
      <vt:lpstr>Docker Run Breakdown – Use rest of this slide, combine with command below</vt:lpstr>
      <vt:lpstr>Docker Run Breakdown</vt:lpstr>
      <vt:lpstr>Demo #1 – Starting a Container</vt:lpstr>
      <vt:lpstr>Keeping data from your Container</vt:lpstr>
      <vt:lpstr>Bind Mount vs Named Volume</vt:lpstr>
      <vt:lpstr>Bind Mounts and Named Volumes</vt:lpstr>
      <vt:lpstr>Demo #2 – Mounting a Volume</vt:lpstr>
      <vt:lpstr>How do I customize a Docker Container?</vt:lpstr>
      <vt:lpstr>How do we build a Docker Image?</vt:lpstr>
      <vt:lpstr>Demo #3 – Custom Image with a Dockerfile</vt:lpstr>
      <vt:lpstr>Good Info for customizing MSSQL Dockerfiles</vt:lpstr>
      <vt:lpstr>Credits and Acknowledgements</vt:lpstr>
      <vt:lpstr>PowerPoint Presentation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Ian Lanham</cp:lastModifiedBy>
  <cp:revision>268</cp:revision>
  <dcterms:created xsi:type="dcterms:W3CDTF">2020-02-22T18:58:14Z</dcterms:created>
  <dcterms:modified xsi:type="dcterms:W3CDTF">2024-10-19T02:30:55Z</dcterms:modified>
</cp:coreProperties>
</file>