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5" r:id="rId9"/>
    <p:sldId id="261" r:id="rId10"/>
    <p:sldId id="271" r:id="rId11"/>
    <p:sldId id="273" r:id="rId12"/>
    <p:sldId id="272" r:id="rId13"/>
    <p:sldId id="270" r:id="rId14"/>
    <p:sldId id="263" r:id="rId15"/>
    <p:sldId id="267" r:id="rId16"/>
    <p:sldId id="274" r:id="rId17"/>
    <p:sldId id="275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C51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8" y="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46976-FE24-468C-9E36-42E55C1289BE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B5B4F-0F75-48F2-BFB2-73D5ADCD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Make a point to note you can have multiple copies of the same process running on the same OS. No need to virtualize the operating system for each container</a:t>
            </a:r>
          </a:p>
          <a:p>
            <a:pPr marL="228600" indent="-228600">
              <a:buAutoNum type="arabicPeriod"/>
            </a:pPr>
            <a:r>
              <a:rPr lang="en-US" dirty="0"/>
              <a:t>You save all of the virtualized idle CPU when not virtualizing an OS. Also saving mostly on disk space</a:t>
            </a:r>
          </a:p>
          <a:p>
            <a:pPr marL="228600" indent="-228600">
              <a:buAutoNum type="arabicPeriod"/>
            </a:pPr>
            <a:r>
              <a:rPr lang="en-US" dirty="0"/>
              <a:t>Also, no binaries installed on your Host OS, no registry entries for the other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5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run your own Registry too, handy if you want to distribute your own Docker Images at some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0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Mention –it instead of –d to run interactively in the CLI</a:t>
            </a:r>
          </a:p>
          <a:p>
            <a:pPr marL="228600" indent="-228600">
              <a:buAutoNum type="arabicPeriod"/>
            </a:pPr>
            <a:r>
              <a:rPr lang="en-US" dirty="0"/>
              <a:t>If you don’t give the Container a name, you get a hex string</a:t>
            </a:r>
          </a:p>
          <a:p>
            <a:pPr marL="228600" indent="-228600">
              <a:buAutoNum type="arabicPeriod"/>
            </a:pPr>
            <a:r>
              <a:rPr lang="en-US" dirty="0"/>
              <a:t>-e will change for each container you run, i.e. SQL Server environment variables != Postgres environment variables</a:t>
            </a:r>
          </a:p>
          <a:p>
            <a:pPr marL="228600" indent="-228600">
              <a:buAutoNum type="arabicPeriod"/>
            </a:pPr>
            <a:r>
              <a:rPr lang="en-US" dirty="0"/>
              <a:t>-v is either mounting a named volume or using a bind mount. Be clear that we’ll cover in a bit, but that topic is the key to persisting data with Containers</a:t>
            </a:r>
          </a:p>
          <a:p>
            <a:pPr marL="228600" indent="-228600">
              <a:buAutoNum type="arabicPeriod"/>
            </a:pPr>
            <a:r>
              <a:rPr lang="en-US" dirty="0"/>
              <a:t>Go over the tag after the colon and that those are important. Demo leaving the tag off and the Docker engine doesn’t know what to do with it</a:t>
            </a:r>
          </a:p>
          <a:p>
            <a:pPr marL="228600" indent="-228600">
              <a:buAutoNum type="arabicPeriod"/>
            </a:pPr>
            <a:r>
              <a:rPr lang="en-US" dirty="0"/>
              <a:t>Also bring up Andrew </a:t>
            </a:r>
            <a:r>
              <a:rPr lang="en-US" dirty="0" err="1"/>
              <a:t>Pruski’s</a:t>
            </a:r>
            <a:r>
              <a:rPr lang="en-US" dirty="0"/>
              <a:t> blog series on containers and how none of this is possible without that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1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70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7B5B4F-0F75-48F2-BFB2-73D5ADCD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9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smtClean="0"/>
              <a:pPr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lossary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2/08/sql-container-from-dockerfile/" TargetMode="External"/><Relationship Id="rId2" Type="http://schemas.openxmlformats.org/officeDocument/2006/relationships/hyperlink" Target="https://twitter.com/dbafromtheco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bafromthecold.com/2017/03/15/summary-of-my-container-series/" TargetMode="External"/><Relationship Id="rId2" Type="http://schemas.openxmlformats.org/officeDocument/2006/relationships/hyperlink" Target="https://www.cathrinewilhelmsen.net/2018/12/02/sql-server-2019-docker-contain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docker-for-windows/install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microsoft-mssql-serv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cathrinewilhelmsen.net/2018/12/02/sql-server-2019-docker-containe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C080-EF8D-4DB0-8C5E-1FBC270C9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SQL Server with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12FE3-98EA-4E91-8CC5-EA2C9851A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7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7D1F-DD76-4C31-BCC9-0BE7FC5F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Desktop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0141-1575-40DE-9A70-7F4E1B976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start mounting a volume into our Containers, we need to “Right-Click -&gt; Settings” the Docker Desktop app tray icon:</a:t>
            </a:r>
          </a:p>
          <a:p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B7FC3C-C45E-4453-B743-0BE3DB3A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59" y="3429000"/>
            <a:ext cx="7177378" cy="25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5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41A-9AE1-4F59-A732-C1699CC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 vs Named Volume?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4887-873C-48D9-9808-DF38BEEA7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Volumes separate the local filesystem path from the logical name of the storage path</a:t>
            </a:r>
          </a:p>
          <a:p>
            <a:r>
              <a:rPr lang="en-US" dirty="0"/>
              <a:t>Named volumes can use drivers or plugins to go to Azure or S3 storage (to name just a few types)</a:t>
            </a:r>
          </a:p>
          <a:p>
            <a:r>
              <a:rPr lang="en-US" dirty="0"/>
              <a:t>Bind Mounts make a 1:1 link from local filesystem to the Container’s paths</a:t>
            </a:r>
          </a:p>
          <a:p>
            <a:r>
              <a:rPr lang="en-US" dirty="0"/>
              <a:t>Using Windows 10 Docker Desktop (at time of presentation)?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Not a huge difference using either</a:t>
            </a:r>
          </a:p>
          <a:p>
            <a:r>
              <a:rPr lang="en-US" dirty="0"/>
              <a:t>Using any other platform?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Seriously consider a Named Volume</a:t>
            </a:r>
          </a:p>
        </p:txBody>
      </p:sp>
    </p:spTree>
    <p:extLst>
      <p:ext uri="{BB962C8B-B14F-4D97-AF65-F5344CB8AC3E}">
        <p14:creationId xmlns:p14="http://schemas.microsoft.com/office/powerpoint/2010/main" val="156486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1510-59AA-424B-BE27-86AB8C7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 and Named Volumes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EFE1-E8CF-44CA-9AB0-50498512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Guidelines</a:t>
            </a:r>
          </a:p>
          <a:p>
            <a:pPr lvl="1"/>
            <a:r>
              <a:rPr lang="en-US" dirty="0"/>
              <a:t>Linux Containers on Docker for Windows - use a Bind Mount</a:t>
            </a:r>
          </a:p>
          <a:p>
            <a:pPr lvl="1"/>
            <a:r>
              <a:rPr lang="en-US" dirty="0"/>
              <a:t>Windows Containers on Docker for Windows - use Bind Mounts or Named Volumes</a:t>
            </a:r>
          </a:p>
          <a:p>
            <a:r>
              <a:rPr lang="en-US" dirty="0"/>
              <a:t>Create a named volume: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create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See where the named volume lives on your OS: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volume inspect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test_volume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4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FCE-0B07-4665-8193-9DDBAB70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#2 – Mounting a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F222-F33C-4818-8009-8420D7E45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our local path for the bind mount</a:t>
            </a:r>
          </a:p>
          <a:p>
            <a:r>
              <a:rPr lang="en-US" dirty="0"/>
              <a:t>Copy files to there</a:t>
            </a:r>
          </a:p>
          <a:p>
            <a:r>
              <a:rPr lang="en-US" dirty="0"/>
              <a:t>See the changes in the container process</a:t>
            </a:r>
          </a:p>
        </p:txBody>
      </p:sp>
    </p:spTree>
    <p:extLst>
      <p:ext uri="{BB962C8B-B14F-4D97-AF65-F5344CB8AC3E}">
        <p14:creationId xmlns:p14="http://schemas.microsoft.com/office/powerpoint/2010/main" val="289638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C7A0-2DF8-4AD9-AB0C-B88FD31D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customize a Docker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2B9-A811-4787-BE9A-333C3484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couple of different ways: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post-deployment script (.ps1/.bat/.</a:t>
            </a:r>
            <a:r>
              <a:rPr lang="en-US" dirty="0" err="1"/>
              <a:t>sh</a:t>
            </a:r>
            <a:r>
              <a:rPr lang="en-US" dirty="0"/>
              <a:t>/.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u="sng" dirty="0"/>
              <a:t>Much more common and recommended</a:t>
            </a:r>
            <a:r>
              <a:rPr lang="en-US" dirty="0"/>
              <a:t>: create an Image using a </a:t>
            </a:r>
            <a:r>
              <a:rPr lang="en-US" dirty="0" err="1"/>
              <a:t>Dockerfile</a:t>
            </a:r>
            <a:endParaRPr lang="en-US" dirty="0"/>
          </a:p>
          <a:p>
            <a:pPr marL="1200150" lvl="2" indent="-342900"/>
            <a:r>
              <a:rPr lang="en-US" dirty="0"/>
              <a:t>You’ll specify a parent image in a </a:t>
            </a:r>
            <a:r>
              <a:rPr lang="en-US" dirty="0" err="1"/>
              <a:t>Dockerfile</a:t>
            </a:r>
            <a:r>
              <a:rPr lang="en-US" dirty="0"/>
              <a:t> as the source, </a:t>
            </a:r>
            <a:r>
              <a:rPr lang="en-US" u="sng" dirty="0"/>
              <a:t>very</a:t>
            </a:r>
            <a:r>
              <a:rPr lang="en-US" dirty="0"/>
              <a:t> similar to a dependency in a Linux package</a:t>
            </a:r>
          </a:p>
        </p:txBody>
      </p:sp>
    </p:spTree>
    <p:extLst>
      <p:ext uri="{BB962C8B-B14F-4D97-AF65-F5344CB8AC3E}">
        <p14:creationId xmlns:p14="http://schemas.microsoft.com/office/powerpoint/2010/main" val="43177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5CC-A8D4-431F-9C70-07009634F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0E1F-CB88-4380-8540-2A5A4E59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Images:</a:t>
            </a:r>
          </a:p>
          <a:p>
            <a:pPr lvl="1"/>
            <a:r>
              <a:rPr lang="en-US" dirty="0"/>
              <a:t>Are the basis or source of running a Container (sort-of similar to a DVD ISO)</a:t>
            </a:r>
          </a:p>
          <a:p>
            <a:pPr lvl="1"/>
            <a:r>
              <a:rPr lang="en-US" dirty="0"/>
              <a:t>Consist of an ordered collection of root filesystem changes</a:t>
            </a:r>
          </a:p>
          <a:p>
            <a:pPr lvl="1"/>
            <a:r>
              <a:rPr lang="en-US" dirty="0"/>
              <a:t>Have execution parameters that are run on first creation of a Container</a:t>
            </a:r>
          </a:p>
          <a:p>
            <a:pPr lvl="1"/>
            <a:r>
              <a:rPr lang="en-US" dirty="0"/>
              <a:t>Do </a:t>
            </a:r>
            <a:r>
              <a:rPr lang="en-US" u="sng" dirty="0"/>
              <a:t>not</a:t>
            </a:r>
            <a:r>
              <a:rPr lang="en-US" dirty="0"/>
              <a:t> have state</a:t>
            </a:r>
          </a:p>
          <a:p>
            <a:pPr lvl="1"/>
            <a:r>
              <a:rPr lang="en-US" dirty="0"/>
              <a:t>Never change</a:t>
            </a:r>
          </a:p>
          <a:p>
            <a:pPr lvl="1"/>
            <a:r>
              <a:rPr lang="en-US" dirty="0"/>
              <a:t>Are usually downloaded from Docker Hub (but not always)</a:t>
            </a:r>
          </a:p>
          <a:p>
            <a:pPr lvl="1"/>
            <a:r>
              <a:rPr lang="en-US" dirty="0"/>
              <a:t>Source: 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https://docs.docker.com/glossary/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want to customize a Docker Image, you would use another Image and add your customizations on top by building another Image</a:t>
            </a:r>
          </a:p>
        </p:txBody>
      </p:sp>
    </p:spTree>
    <p:extLst>
      <p:ext uri="{BB962C8B-B14F-4D97-AF65-F5344CB8AC3E}">
        <p14:creationId xmlns:p14="http://schemas.microsoft.com/office/powerpoint/2010/main" val="15003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22D6-70A6-4880-A603-FF57F831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build a Docker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24F3D-E434-43B0-827A-941A9B87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Instead of writing our own from scratch…</a:t>
            </a:r>
          </a:p>
          <a:p>
            <a:endParaRPr lang="en-US" dirty="0"/>
          </a:p>
          <a:p>
            <a:r>
              <a:rPr lang="en-US" dirty="0"/>
              <a:t>We’ve been using Andrew </a:t>
            </a:r>
            <a:r>
              <a:rPr lang="en-US" dirty="0" err="1"/>
              <a:t>Pruski’s</a:t>
            </a:r>
            <a:r>
              <a:rPr lang="en-US" dirty="0"/>
              <a:t> 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dbafromthecold</a:t>
            </a:r>
            <a:r>
              <a:rPr lang="en-US" dirty="0"/>
              <a:t>) excellent images so far, let’s customize what he’s already given us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https://dbafromthecold.com/2017/02/08/sql-container-from-dockerfile/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1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2BB2-ADCB-482C-8F28-C87FA1BF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#3 – Custom Image with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9269-5599-4B91-8D38-4421B91D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EFFC-C8DD-41AC-B234-B11E7903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AE55-1497-4AF1-BBC4-685B8F07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isolate processes on a host OS</a:t>
            </a:r>
          </a:p>
          <a:p>
            <a:r>
              <a:rPr lang="en-US" dirty="0"/>
              <a:t>Examples include Docker, BSD Jails, Solaris Zones, and Linux LXC</a:t>
            </a:r>
            <a:r>
              <a:rPr lang="en-US" baseline="40000" dirty="0">
                <a:solidFill>
                  <a:srgbClr val="ACD433"/>
                </a:solidFill>
              </a:rPr>
              <a:t>2</a:t>
            </a:r>
            <a:endParaRPr lang="en-US" dirty="0"/>
          </a:p>
          <a:p>
            <a:r>
              <a:rPr lang="en-US" dirty="0"/>
              <a:t>Early versions of Docker ran on LXC</a:t>
            </a:r>
            <a:endParaRPr lang="en-US" baseline="40000" dirty="0">
              <a:solidFill>
                <a:srgbClr val="ACD433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E2E4C-5C8D-445E-808A-002CC4F8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https://en.wikipedia.org/wiki/OS-level_virtualization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7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14:reveal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CBA8-911E-4136-91A5-63371D44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F458-C263-43C1-92B3-83695D56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None of this presentation would be possible without two key sources: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Catherine Wilhelmsen (@</a:t>
            </a:r>
            <a:r>
              <a:rPr lang="en-US" dirty="0" err="1"/>
              <a:t>catherinew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Her article on Docker is a great way to get started in a short amount of time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Andrew </a:t>
            </a:r>
            <a:r>
              <a:rPr lang="en-US" dirty="0" err="1"/>
              <a:t>Pruski</a:t>
            </a:r>
            <a:r>
              <a:rPr lang="en-US" dirty="0"/>
              <a:t> (@</a:t>
            </a:r>
            <a:r>
              <a:rPr lang="en-US" dirty="0" err="1"/>
              <a:t>dbafromthecold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His container series is phenomenal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https://dbafromthecold.com/2017/03/15/summary-of-my-container-series/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E6C8-3BDC-49D1-8640-013C900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0CE-A2A8-4795-8B19-F1AE0D3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 of software products that provide OS-level virtualization and process isolation</a:t>
            </a:r>
            <a:r>
              <a:rPr lang="en-US" sz="2400" baseline="40000" dirty="0">
                <a:solidFill>
                  <a:srgbClr val="ACD433"/>
                </a:solidFill>
              </a:rPr>
              <a:t>1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Software is packaged and published as a container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D98A-8FF2-46E1-B97B-682C7A87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https://en.wikipedia.org/wiki/Docker_(software)</a:t>
            </a:r>
          </a:p>
        </p:txBody>
      </p:sp>
    </p:spTree>
    <p:extLst>
      <p:ext uri="{BB962C8B-B14F-4D97-AF65-F5344CB8AC3E}">
        <p14:creationId xmlns:p14="http://schemas.microsoft.com/office/powerpoint/2010/main" val="29254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39C-59DB-48FD-8653-4762C2F2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44E3-6524-48D5-981C-DBC0E8AF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terms of Docker, a Container is a runtime instance of a Docker Image (more on this later)</a:t>
            </a:r>
          </a:p>
          <a:p>
            <a:endParaRPr lang="en-US" sz="2400" dirty="0"/>
          </a:p>
          <a:p>
            <a:r>
              <a:rPr lang="en-US" sz="2400" dirty="0"/>
              <a:t>Two main types: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Linux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Windows Containers</a:t>
            </a:r>
          </a:p>
        </p:txBody>
      </p:sp>
    </p:spTree>
    <p:extLst>
      <p:ext uri="{BB962C8B-B14F-4D97-AF65-F5344CB8AC3E}">
        <p14:creationId xmlns:p14="http://schemas.microsoft.com/office/powerpoint/2010/main" val="43490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DD9-02E6-4F5E-85C3-6B6406829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 vs Virtual Machines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A00706-CB89-43EC-B79D-86F64F377C4F}"/>
              </a:ext>
            </a:extLst>
          </p:cNvPr>
          <p:cNvGrpSpPr/>
          <p:nvPr/>
        </p:nvGrpSpPr>
        <p:grpSpPr>
          <a:xfrm>
            <a:off x="1546973" y="2493689"/>
            <a:ext cx="3200402" cy="3915104"/>
            <a:chOff x="1546973" y="2493689"/>
            <a:chExt cx="3200402" cy="39151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B3A33E-F944-4340-98BF-D8CAE70710E0}"/>
                </a:ext>
              </a:extLst>
            </p:cNvPr>
            <p:cNvSpPr/>
            <p:nvPr/>
          </p:nvSpPr>
          <p:spPr>
            <a:xfrm>
              <a:off x="1546975" y="5475828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930DE0-D48A-4228-A81A-747211989156}"/>
                </a:ext>
              </a:extLst>
            </p:cNvPr>
            <p:cNvSpPr/>
            <p:nvPr/>
          </p:nvSpPr>
          <p:spPr>
            <a:xfrm>
              <a:off x="1546973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FCD5FA-0264-4833-9CB7-D87F88B8D13E}"/>
                </a:ext>
              </a:extLst>
            </p:cNvPr>
            <p:cNvSpPr/>
            <p:nvPr/>
          </p:nvSpPr>
          <p:spPr>
            <a:xfrm>
              <a:off x="1546973" y="448697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Docker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3F9E73-B0BE-432F-B3F6-F83D8CB792F2}"/>
                </a:ext>
              </a:extLst>
            </p:cNvPr>
            <p:cNvSpPr/>
            <p:nvPr/>
          </p:nvSpPr>
          <p:spPr>
            <a:xfrm>
              <a:off x="154697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01F2F2-BA6F-4691-BC25-DDF6669AC44D}"/>
                </a:ext>
              </a:extLst>
            </p:cNvPr>
            <p:cNvSpPr/>
            <p:nvPr/>
          </p:nvSpPr>
          <p:spPr>
            <a:xfrm>
              <a:off x="2368401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IIS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0253B1-07CA-486C-AC73-C3CF5339415B}"/>
                </a:ext>
              </a:extLst>
            </p:cNvPr>
            <p:cNvSpPr/>
            <p:nvPr/>
          </p:nvSpPr>
          <p:spPr>
            <a:xfrm>
              <a:off x="3192127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126CD82-7E92-45DB-B7A7-20D7D5F1EBB9}"/>
                </a:ext>
              </a:extLst>
            </p:cNvPr>
            <p:cNvSpPr/>
            <p:nvPr/>
          </p:nvSpPr>
          <p:spPr>
            <a:xfrm>
              <a:off x="4015853" y="2493689"/>
              <a:ext cx="731520" cy="1874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17C5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100" dirty="0">
                  <a:solidFill>
                    <a:schemeClr val="accent4">
                      <a:lumMod val="75000"/>
                    </a:schemeClr>
                  </a:solidFill>
                </a:rPr>
                <a:t>Container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WCF Services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89C9D8-190C-4CCC-B7A5-DE96C5691618}"/>
                </a:ext>
              </a:extLst>
            </p:cNvPr>
            <p:cNvSpPr txBox="1"/>
            <p:nvPr/>
          </p:nvSpPr>
          <p:spPr>
            <a:xfrm>
              <a:off x="2422696" y="6039461"/>
              <a:ext cx="144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437F48-D20D-4F62-979E-5D75D0D6A90E}"/>
              </a:ext>
            </a:extLst>
          </p:cNvPr>
          <p:cNvGrpSpPr/>
          <p:nvPr/>
        </p:nvGrpSpPr>
        <p:grpSpPr>
          <a:xfrm>
            <a:off x="7453818" y="2493689"/>
            <a:ext cx="3222997" cy="3915104"/>
            <a:chOff x="7453818" y="2493689"/>
            <a:chExt cx="3222997" cy="39151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79E96-5E2C-4B35-BE2A-2DC9C7D4EBBA}"/>
                </a:ext>
              </a:extLst>
            </p:cNvPr>
            <p:cNvSpPr/>
            <p:nvPr/>
          </p:nvSpPr>
          <p:spPr>
            <a:xfrm>
              <a:off x="7453818" y="5477256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F90990-4661-41AB-BCEA-4F2A466881E5}"/>
                </a:ext>
              </a:extLst>
            </p:cNvPr>
            <p:cNvSpPr/>
            <p:nvPr/>
          </p:nvSpPr>
          <p:spPr>
            <a:xfrm>
              <a:off x="7453818" y="4981402"/>
              <a:ext cx="3200400" cy="4944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Host OS/Hypervisor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300082-3C76-49A5-804E-28D5B9F1EF55}"/>
                </a:ext>
              </a:extLst>
            </p:cNvPr>
            <p:cNvSpPr/>
            <p:nvPr/>
          </p:nvSpPr>
          <p:spPr>
            <a:xfrm>
              <a:off x="7453818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E224BDA-8278-4552-A0A7-BBD74177901C}"/>
                </a:ext>
              </a:extLst>
            </p:cNvPr>
            <p:cNvSpPr/>
            <p:nvPr/>
          </p:nvSpPr>
          <p:spPr>
            <a:xfrm>
              <a:off x="826835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  <a:endParaRPr lang="en-US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3D40F1D-0407-4845-896E-49A306DD12B6}"/>
                </a:ext>
              </a:extLst>
            </p:cNvPr>
            <p:cNvSpPr/>
            <p:nvPr/>
          </p:nvSpPr>
          <p:spPr>
            <a:xfrm>
              <a:off x="989957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F8D106-E09C-4A64-990F-A7487E3A0A84}"/>
                </a:ext>
              </a:extLst>
            </p:cNvPr>
            <p:cNvSpPr/>
            <p:nvPr/>
          </p:nvSpPr>
          <p:spPr>
            <a:xfrm>
              <a:off x="7511254" y="4023816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0E5BA6-8A27-4579-92B4-F9D153D6F305}"/>
                </a:ext>
              </a:extLst>
            </p:cNvPr>
            <p:cNvSpPr/>
            <p:nvPr/>
          </p:nvSpPr>
          <p:spPr>
            <a:xfrm>
              <a:off x="8325372" y="4023816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0E72BB-DB07-4C33-BB80-1DAF66E469CA}"/>
                </a:ext>
              </a:extLst>
            </p:cNvPr>
            <p:cNvSpPr/>
            <p:nvPr/>
          </p:nvSpPr>
          <p:spPr>
            <a:xfrm>
              <a:off x="9962373" y="4023816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3C0E7E-0BC3-4BBA-BB18-EAA42693B02E}"/>
                </a:ext>
              </a:extLst>
            </p:cNvPr>
            <p:cNvSpPr/>
            <p:nvPr/>
          </p:nvSpPr>
          <p:spPr>
            <a:xfrm>
              <a:off x="7511254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464E8D-9B98-4E77-87E8-184A6A9D561E}"/>
                </a:ext>
              </a:extLst>
            </p:cNvPr>
            <p:cNvSpPr/>
            <p:nvPr/>
          </p:nvSpPr>
          <p:spPr>
            <a:xfrm>
              <a:off x="8325372" y="3312977"/>
              <a:ext cx="663206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IIS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EE0A7A-F77B-4588-A331-D2EB49076845}"/>
                </a:ext>
              </a:extLst>
            </p:cNvPr>
            <p:cNvSpPr/>
            <p:nvPr/>
          </p:nvSpPr>
          <p:spPr>
            <a:xfrm>
              <a:off x="9962373" y="3312977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WCF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 err="1">
                  <a:solidFill>
                    <a:schemeClr val="tx1"/>
                  </a:solidFill>
                </a:rPr>
                <a:t>Svcs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FCDA3B-2E64-4640-A19E-EF5217295E90}"/>
                </a:ext>
              </a:extLst>
            </p:cNvPr>
            <p:cNvSpPr txBox="1"/>
            <p:nvPr/>
          </p:nvSpPr>
          <p:spPr>
            <a:xfrm>
              <a:off x="8723560" y="6039461"/>
              <a:ext cx="6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VMs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52116E6-C1F3-467B-953C-02A6C58A637B}"/>
                </a:ext>
              </a:extLst>
            </p:cNvPr>
            <p:cNvSpPr/>
            <p:nvPr/>
          </p:nvSpPr>
          <p:spPr>
            <a:xfrm>
              <a:off x="9083965" y="2493689"/>
              <a:ext cx="777240" cy="235262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accent4">
                      <a:lumMod val="75000"/>
                    </a:schemeClr>
                  </a:solidFill>
                </a:rPr>
                <a:t>VM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54B1AD-F340-4BA8-9D76-E4D947493BAA}"/>
                </a:ext>
              </a:extLst>
            </p:cNvPr>
            <p:cNvSpPr/>
            <p:nvPr/>
          </p:nvSpPr>
          <p:spPr>
            <a:xfrm>
              <a:off x="9162080" y="3312977"/>
              <a:ext cx="621010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MS SQL 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77031F-FC82-472A-B121-BC239A6C78E7}"/>
                </a:ext>
              </a:extLst>
            </p:cNvPr>
            <p:cNvSpPr/>
            <p:nvPr/>
          </p:nvSpPr>
          <p:spPr>
            <a:xfrm>
              <a:off x="9139450" y="4027029"/>
              <a:ext cx="666269" cy="6432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0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9FAB-42A6-4C1D-9280-C4978A6B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try it out, gather these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AB7D-7DE2-4EAE-B1B9-F35E35FF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We’re going to be using </a:t>
            </a:r>
            <a:r>
              <a:rPr lang="en-US" b="1" dirty="0"/>
              <a:t>Docker Desktop for Windows</a:t>
            </a:r>
            <a:br>
              <a:rPr lang="en-US" b="1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https://www.docker.com/products/docker-desktop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order to download the Installer EXE, you’ll need a Docker Hub account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</a:t>
            </a:r>
            <a:r>
              <a:rPr lang="en-US" dirty="0"/>
              <a:t>)</a:t>
            </a:r>
          </a:p>
          <a:p>
            <a:r>
              <a:rPr lang="en-US" dirty="0"/>
              <a:t>Windows 10 Pro, Enterprise, or Education Edition</a:t>
            </a:r>
          </a:p>
          <a:p>
            <a:pPr lvl="1"/>
            <a:r>
              <a:rPr lang="en-US" dirty="0"/>
              <a:t>This is because of the </a:t>
            </a:r>
            <a:r>
              <a:rPr lang="en-US" b="1" dirty="0"/>
              <a:t>Hyper-V </a:t>
            </a:r>
            <a:r>
              <a:rPr lang="en-US" dirty="0"/>
              <a:t>Windows feature required by Docker</a:t>
            </a:r>
          </a:p>
          <a:p>
            <a:r>
              <a:rPr lang="en-US" dirty="0"/>
              <a:t>Full list of pre-requisites: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https://docs.docker.com/docker-for-windows/install/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18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F657-49D9-4548-B81D-56C3DF14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try it 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F40E-5029-4E55-ADC8-87716B8A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Open PowerShell</a:t>
            </a:r>
          </a:p>
          <a:p>
            <a:endParaRPr lang="en-US" sz="2000" dirty="0"/>
          </a:p>
          <a:p>
            <a:r>
              <a:rPr lang="en-US" dirty="0"/>
              <a:t>2. Pull (download or diff update) an Image from the Registry (often Docker Hub)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pull mcr.microsoft.com/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mssql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/server:2017-latest</a:t>
            </a:r>
            <a:br>
              <a:rPr lang="en-US" dirty="0">
                <a:highlight>
                  <a:srgbClr val="000080"/>
                </a:highlight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3.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 [OPTIONS] IMAGE [COMMAND] [ARG...]</a:t>
            </a:r>
            <a:br>
              <a:rPr lang="en-US" sz="2000" baseline="40000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https://hub.docker.com/_/microsoft-mssql-server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596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8CDD-5B13-4454-AFAB-D90347D47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Run Breakdown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877793-EA12-4156-83B9-7E042CC74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5" y="3048136"/>
            <a:ext cx="5129250" cy="2652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F8A9EA-8C0D-4470-88B2-2D65C821026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760376" y="3726023"/>
            <a:ext cx="5716555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167405-6C5E-4D47-88F4-3FC34E02AB43}"/>
              </a:ext>
            </a:extLst>
          </p:cNvPr>
          <p:cNvSpPr txBox="1"/>
          <p:nvPr/>
        </p:nvSpPr>
        <p:spPr>
          <a:xfrm>
            <a:off x="7476931" y="3556746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Run in Background/as a Daemon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13AB14-34D0-4395-AF77-C60BB8CF3B0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05291" y="3988702"/>
            <a:ext cx="4571640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6E74085-385B-41E7-A408-83F79750BF7B}"/>
              </a:ext>
            </a:extLst>
          </p:cNvPr>
          <p:cNvSpPr txBox="1"/>
          <p:nvPr/>
        </p:nvSpPr>
        <p:spPr>
          <a:xfrm>
            <a:off x="7476931" y="3819425"/>
            <a:ext cx="1905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Container Name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5D243-C338-44A6-A76F-381E5CC943B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5291" y="4288142"/>
            <a:ext cx="457163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67E81A-6C0C-4724-A7F1-C76C2B0F9B5F}"/>
              </a:ext>
            </a:extLst>
          </p:cNvPr>
          <p:cNvSpPr txBox="1"/>
          <p:nvPr/>
        </p:nvSpPr>
        <p:spPr>
          <a:xfrm>
            <a:off x="7476930" y="4118865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Port in my </a:t>
            </a:r>
            <a:r>
              <a:rPr lang="en-US" sz="1600" dirty="0" err="1"/>
              <a:t>OS:Port</a:t>
            </a:r>
            <a:r>
              <a:rPr lang="en-US" sz="1600" dirty="0"/>
              <a:t> inside Container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B44D8B-B307-4E45-91F8-3A7FB29FFBB2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671385" y="4517024"/>
            <a:ext cx="3805544" cy="221454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72C498-1A9E-4CA6-9B51-D6651F98E289}"/>
              </a:ext>
            </a:extLst>
          </p:cNvPr>
          <p:cNvSpPr txBox="1"/>
          <p:nvPr/>
        </p:nvSpPr>
        <p:spPr>
          <a:xfrm>
            <a:off x="7476929" y="456920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Environment Variables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16DE76-B7FC-40EF-8B24-20EFDB6D04B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923583" y="4738478"/>
            <a:ext cx="2553346" cy="77988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FA2D90-177D-43E5-BF84-70DDEFF7C7A6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963339" y="5083838"/>
            <a:ext cx="2513589" cy="0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0E2AEF3-ED76-4605-B831-4CA7CF8C204E}"/>
              </a:ext>
            </a:extLst>
          </p:cNvPr>
          <p:cNvSpPr txBox="1"/>
          <p:nvPr/>
        </p:nvSpPr>
        <p:spPr>
          <a:xfrm>
            <a:off x="7476928" y="4914561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Path in my </a:t>
            </a:r>
            <a:r>
              <a:rPr lang="en-US" sz="1600" dirty="0" err="1"/>
              <a:t>OS:Path</a:t>
            </a:r>
            <a:r>
              <a:rPr lang="en-US" sz="1600" dirty="0"/>
              <a:t> inside Container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26BA85-8A51-46DC-A0BA-1F35CC10215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87072" y="5346517"/>
            <a:ext cx="1989855" cy="2"/>
          </a:xfrm>
          <a:prstGeom prst="line">
            <a:avLst/>
          </a:prstGeom>
          <a:ln w="317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38B6A2-F4D4-4133-993E-3B28BD2FA7AC}"/>
              </a:ext>
            </a:extLst>
          </p:cNvPr>
          <p:cNvSpPr txBox="1"/>
          <p:nvPr/>
        </p:nvSpPr>
        <p:spPr>
          <a:xfrm>
            <a:off x="7476927" y="5177240"/>
            <a:ext cx="410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Image Name to </a:t>
            </a:r>
            <a:r>
              <a:rPr lang="en-US" sz="1600" dirty="0" err="1"/>
              <a:t>Use:Image</a:t>
            </a:r>
            <a:r>
              <a:rPr lang="en-US" sz="1600" dirty="0"/>
              <a:t> Tag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0777DA-A57B-4528-8DC9-5823BD103EB7}"/>
              </a:ext>
            </a:extLst>
          </p:cNvPr>
          <p:cNvSpPr txBox="1"/>
          <p:nvPr/>
        </p:nvSpPr>
        <p:spPr>
          <a:xfrm>
            <a:off x="366875" y="5926178"/>
            <a:ext cx="1054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Command template and breakdown source: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https://www.cathrinewilhelmsen.net/2018/12/02/sql-server-2019-docker-container/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7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8A1E-123A-4571-A522-E301E0A6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#1 – Starting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2237-9EA8-47BC-BFA4-88AEA322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0260"/>
            <a:ext cx="8761412" cy="3416300"/>
          </a:xfrm>
        </p:spPr>
        <p:txBody>
          <a:bodyPr/>
          <a:lstStyle/>
          <a:p>
            <a:r>
              <a:rPr lang="en-US" dirty="0"/>
              <a:t>Start our container (SQL14)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Connect with SSMS</a:t>
            </a:r>
          </a:p>
        </p:txBody>
      </p:sp>
    </p:spTree>
    <p:extLst>
      <p:ext uri="{BB962C8B-B14F-4D97-AF65-F5344CB8AC3E}">
        <p14:creationId xmlns:p14="http://schemas.microsoft.com/office/powerpoint/2010/main" val="418739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3C9B-7969-40E7-86B1-3C497F93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dirty="0"/>
              <a:t>Keeping data from your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5CF8-6A72-443A-B80A-B6AC991B3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ways to transfer data into and out of your running Containers: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cp</a:t>
            </a:r>
          </a:p>
          <a:p>
            <a:pPr>
              <a:buFont typeface="+mj-lt"/>
              <a:buAutoNum type="arabicPeriod"/>
            </a:pPr>
            <a:r>
              <a:rPr lang="en-US" dirty="0"/>
              <a:t>Bind Mounts (we used this in Demo #1 with the run command)</a:t>
            </a:r>
          </a:p>
          <a:p>
            <a:pPr>
              <a:buFont typeface="+mj-lt"/>
              <a:buAutoNum type="arabicPeriod"/>
            </a:pPr>
            <a:r>
              <a:rPr lang="en-US" dirty="0"/>
              <a:t>Named Volumes</a:t>
            </a:r>
          </a:p>
          <a:p>
            <a:pPr lvl="1"/>
            <a:r>
              <a:rPr lang="en-US" dirty="0"/>
              <a:t>Note: both of the above are added to a container using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–v</a:t>
            </a:r>
            <a:r>
              <a:rPr lang="en-US" dirty="0"/>
              <a:t> flag in the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docker run</a:t>
            </a:r>
            <a:r>
              <a:rPr lang="en-US" dirty="0"/>
              <a:t> command!</a:t>
            </a:r>
          </a:p>
        </p:txBody>
      </p:sp>
    </p:spTree>
    <p:extLst>
      <p:ext uri="{BB962C8B-B14F-4D97-AF65-F5344CB8AC3E}">
        <p14:creationId xmlns:p14="http://schemas.microsoft.com/office/powerpoint/2010/main" val="151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reveal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2909</TotalTime>
  <Words>961</Words>
  <Application>Microsoft Office PowerPoint</Application>
  <PresentationFormat>Widescreen</PresentationFormat>
  <Paragraphs>137</Paragraphs>
  <Slides>19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Wingdings 3</vt:lpstr>
      <vt:lpstr>Ion Boardroom</vt:lpstr>
      <vt:lpstr>Developing for SQL Server with Docker</vt:lpstr>
      <vt:lpstr>What is Docker?</vt:lpstr>
      <vt:lpstr>What is a Container?</vt:lpstr>
      <vt:lpstr>Docker Containers vs Virtual Machines</vt:lpstr>
      <vt:lpstr>Before we try it out, gather these items</vt:lpstr>
      <vt:lpstr>How can I try it out?</vt:lpstr>
      <vt:lpstr>Docker Run Breakdown</vt:lpstr>
      <vt:lpstr>Demo #1 – Starting a Container</vt:lpstr>
      <vt:lpstr>Keeping data from your Container</vt:lpstr>
      <vt:lpstr>Docker Desktop Settings</vt:lpstr>
      <vt:lpstr>Bind Mount vs Named Volume?</vt:lpstr>
      <vt:lpstr>Bind Mounts and Named Volumes</vt:lpstr>
      <vt:lpstr>Demo #2 – Mounting a Volume</vt:lpstr>
      <vt:lpstr>How do I customize a Docker Container?</vt:lpstr>
      <vt:lpstr>What is a Docker Image?</vt:lpstr>
      <vt:lpstr>How do we build a Docker Image?</vt:lpstr>
      <vt:lpstr>Demo #3 – Custom Image with a Dockerfile</vt:lpstr>
      <vt:lpstr>Container Details</vt:lpstr>
      <vt:lpstr>Credits and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for SQL Server with Docker</dc:title>
  <dc:creator>Lanham, Ian</dc:creator>
  <cp:lastModifiedBy>Lanham, Ian</cp:lastModifiedBy>
  <cp:revision>134</cp:revision>
  <dcterms:created xsi:type="dcterms:W3CDTF">2020-02-22T18:58:14Z</dcterms:created>
  <dcterms:modified xsi:type="dcterms:W3CDTF">2020-02-28T04:07:16Z</dcterms:modified>
</cp:coreProperties>
</file>