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handoutMasterIdLst>
    <p:handoutMasterId r:id="rId22"/>
  </p:handoutMasterIdLst>
  <p:sldIdLst>
    <p:sldId id="256" r:id="rId2"/>
    <p:sldId id="257" r:id="rId3"/>
    <p:sldId id="259" r:id="rId4"/>
    <p:sldId id="264" r:id="rId5"/>
    <p:sldId id="260" r:id="rId6"/>
    <p:sldId id="261" r:id="rId7"/>
    <p:sldId id="267" r:id="rId8"/>
    <p:sldId id="266" r:id="rId9"/>
    <p:sldId id="262" r:id="rId10"/>
    <p:sldId id="263" r:id="rId11"/>
    <p:sldId id="272" r:id="rId12"/>
    <p:sldId id="269" r:id="rId13"/>
    <p:sldId id="270" r:id="rId14"/>
    <p:sldId id="271" r:id="rId15"/>
    <p:sldId id="273" r:id="rId16"/>
    <p:sldId id="265" r:id="rId17"/>
    <p:sldId id="268" r:id="rId18"/>
    <p:sldId id="275" r:id="rId19"/>
    <p:sldId id="276" r:id="rId20"/>
    <p:sldId id="274" r:id="rId2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42F"/>
    <a:srgbClr val="99C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392F60BE-70DC-4659-A94B-6F77641763C3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529964B-507C-45EE-AD22-CD6E4C793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42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55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18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6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9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4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7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0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3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3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2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9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illramo/archive/2011/02/19/mdw-reports-new-source-code-zip-file-available.aspx" TargetMode="External"/><Relationship Id="rId2" Type="http://schemas.openxmlformats.org/officeDocument/2006/relationships/hyperlink" Target="http://blogs.msdn.com/b/billramo/archive/2010/06/06/mdw-overview-report-for-data-collector-mdw-report-series-part-1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n-us/library/dd939169(v=sql.100).aspx" TargetMode="External"/><Relationship Id="rId2" Type="http://schemas.openxmlformats.org/officeDocument/2006/relationships/hyperlink" Target="https://technet.microsoft.com/en-us/library/bb677179(v=sql.105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b/billram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ilanham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vail.com/category-blog/afraid-data-collector-part-1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sqltips.com/sqlservertip/2473/removing-the-sql-server-management-data-warehous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data warehouse</a:t>
            </a:r>
            <a:br>
              <a:rPr lang="en-US" dirty="0" smtClean="0"/>
            </a:br>
            <a:r>
              <a:rPr lang="en-US" sz="4000" dirty="0" smtClean="0"/>
              <a:t>and data collector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Ian Lanham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Cached</a:t>
            </a:r>
            <a:r>
              <a:rPr lang="en-US" sz="2800" dirty="0" smtClean="0"/>
              <a:t>: Collection and upload are on different schedules, typically so collection can happen more frequently than upload</a:t>
            </a:r>
          </a:p>
          <a:p>
            <a:endParaRPr lang="en-US" sz="2800" u="sng" dirty="0"/>
          </a:p>
          <a:p>
            <a:r>
              <a:rPr lang="en-US" sz="2800" u="sng" dirty="0" smtClean="0"/>
              <a:t>Non-cached</a:t>
            </a:r>
            <a:r>
              <a:rPr lang="en-US" sz="2800" dirty="0" smtClean="0"/>
              <a:t>: Collection and upload run on the same schedule. They start, collect data, and upload data into the warehouse in one shot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3931795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we dive in to the reports, take a look at the controls: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can view the reports for the data in the following increments:</a:t>
            </a:r>
          </a:p>
          <a:p>
            <a:pPr lvl="1"/>
            <a:r>
              <a:rPr lang="en-US" dirty="0" smtClean="0"/>
              <a:t>15 minutes, 1 hour, 4 hours, 12 hours, or 1 day</a:t>
            </a:r>
          </a:p>
          <a:p>
            <a:pPr marL="128016" lvl="1" indent="0">
              <a:buNone/>
            </a:pPr>
            <a:r>
              <a:rPr lang="en-US" sz="2200" dirty="0" smtClean="0"/>
              <a:t>The Calendar button      will allow you to change the starting date and time interval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88" y="2699158"/>
            <a:ext cx="8651201" cy="19439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671" y="5405720"/>
            <a:ext cx="359449" cy="323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47650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All reports have click-through actions to additional reports in different charts</a:t>
            </a:r>
          </a:p>
          <a:p>
            <a:r>
              <a:rPr lang="en-US" sz="2400" u="sng" dirty="0" smtClean="0"/>
              <a:t>Management Data Warehouse Overview</a:t>
            </a:r>
          </a:p>
          <a:p>
            <a:pPr lvl="1"/>
            <a:r>
              <a:rPr lang="en-US" sz="2000" dirty="0" smtClean="0"/>
              <a:t>This is the point-of-entry to the other reports</a:t>
            </a:r>
          </a:p>
          <a:p>
            <a:pPr lvl="1"/>
            <a:r>
              <a:rPr lang="en-US" sz="2000" dirty="0" smtClean="0"/>
              <a:t>Will show multiple instances if configured</a:t>
            </a:r>
          </a:p>
          <a:p>
            <a:pPr lvl="1"/>
            <a:r>
              <a:rPr lang="en-US" sz="2000" dirty="0" smtClean="0"/>
              <a:t>Will also show last collection set upload time</a:t>
            </a:r>
          </a:p>
          <a:p>
            <a:pPr lvl="1"/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8" y="4414181"/>
            <a:ext cx="7442032" cy="20963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71807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Server Activity</a:t>
            </a:r>
          </a:p>
          <a:p>
            <a:pPr lvl="1"/>
            <a:r>
              <a:rPr lang="en-US" sz="2400" dirty="0" smtClean="0"/>
              <a:t>Captures CPU, Memory, Disk I/O, and Network Usage data (just like Performance Monitor in Windows)</a:t>
            </a:r>
          </a:p>
          <a:p>
            <a:pPr lvl="1"/>
            <a:r>
              <a:rPr lang="en-US" sz="2400" dirty="0" smtClean="0"/>
              <a:t>Graphs will contracts between Server (total OS) usage and SQL Server usage of those 4 categories</a:t>
            </a:r>
          </a:p>
          <a:p>
            <a:pPr lvl="1"/>
            <a:r>
              <a:rPr lang="en-US" sz="2400" i="1" dirty="0" smtClean="0"/>
              <a:t>LOTS</a:t>
            </a:r>
            <a:r>
              <a:rPr lang="en-US" sz="2400" dirty="0" smtClean="0"/>
              <a:t> of click-through reports here</a:t>
            </a:r>
          </a:p>
          <a:p>
            <a:pPr lvl="1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470914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u="sng" dirty="0" smtClean="0"/>
              <a:t>Query Statistics</a:t>
            </a:r>
            <a:endParaRPr lang="en-US" sz="2800" dirty="0" smtClean="0"/>
          </a:p>
          <a:p>
            <a:pPr lvl="1"/>
            <a:r>
              <a:rPr lang="en-US" sz="2400" dirty="0" smtClean="0"/>
              <a:t>Captures query execution statistics and query plans for the top 10 costliest queries for the report time period selected</a:t>
            </a:r>
          </a:p>
          <a:p>
            <a:pPr lvl="1"/>
            <a:r>
              <a:rPr lang="en-US" sz="2400" dirty="0" smtClean="0"/>
              <a:t>Can sort on CPU, Duration, Total I/O, Physical Reads, and Logical Writes</a:t>
            </a:r>
          </a:p>
          <a:p>
            <a:pPr lvl="1"/>
            <a:r>
              <a:rPr lang="en-US" sz="2400" dirty="0" smtClean="0"/>
              <a:t>This report also has </a:t>
            </a:r>
            <a:r>
              <a:rPr lang="en-US" sz="2400" i="1" dirty="0" smtClean="0"/>
              <a:t>LOTS</a:t>
            </a:r>
            <a:r>
              <a:rPr lang="en-US" sz="2400" dirty="0" smtClean="0"/>
              <a:t> of click-through reports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86531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u="sng" dirty="0" smtClean="0"/>
              <a:t>Disk Usage</a:t>
            </a:r>
            <a:endParaRPr lang="en-US" sz="2800" dirty="0" smtClean="0"/>
          </a:p>
          <a:p>
            <a:pPr lvl="1"/>
            <a:r>
              <a:rPr lang="en-US" sz="2400" dirty="0" smtClean="0"/>
              <a:t>Will show disk growth a trend of disk growth for data and log files per database</a:t>
            </a:r>
          </a:p>
          <a:p>
            <a:pPr lvl="1"/>
            <a:r>
              <a:rPr lang="en-US" sz="2400" dirty="0" smtClean="0"/>
              <a:t>Much less click-through reports than the </a:t>
            </a:r>
            <a:r>
              <a:rPr lang="en-US" sz="2400" smtClean="0"/>
              <a:t>last two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97520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 outside of management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Reports are built-in to Management Studio, and by default cannot be run outside of SSMS</a:t>
            </a:r>
            <a:endParaRPr lang="en-US" sz="2800" dirty="0"/>
          </a:p>
          <a:p>
            <a:r>
              <a:rPr lang="en-US" sz="2800" dirty="0" smtClean="0"/>
              <a:t>Bill Ramos </a:t>
            </a:r>
            <a:r>
              <a:rPr lang="en-US" sz="2000" dirty="0" smtClean="0"/>
              <a:t>(former </a:t>
            </a:r>
            <a:r>
              <a:rPr lang="en-US" sz="2000" dirty="0"/>
              <a:t>Program Manager, SQL Server Manageability Team) </a:t>
            </a:r>
            <a:r>
              <a:rPr lang="en-US" sz="2800" dirty="0" smtClean="0"/>
              <a:t>explains:</a:t>
            </a:r>
            <a:br>
              <a:rPr lang="en-US" sz="2800" dirty="0" smtClean="0"/>
            </a:br>
            <a:r>
              <a:rPr lang="en-US" sz="2400" dirty="0" smtClean="0"/>
              <a:t>1 - Why it’s difficult to decouple the reports from the Management Studio code, and</a:t>
            </a:r>
            <a:br>
              <a:rPr lang="en-US" sz="2400" dirty="0" smtClean="0"/>
            </a:br>
            <a:r>
              <a:rPr lang="en-US" sz="2400" dirty="0" smtClean="0"/>
              <a:t>2 - Provides RDL files to run the reports from Reporting Services</a:t>
            </a:r>
            <a:endParaRPr lang="en-US" sz="2800" dirty="0" smtClean="0"/>
          </a:p>
          <a:p>
            <a:r>
              <a:rPr lang="en-US" sz="2400" dirty="0">
                <a:hlinkClick r:id="rId2"/>
              </a:rPr>
              <a:t>MDW Overview Report for Data Collector – MDW Report Series Part </a:t>
            </a:r>
            <a:r>
              <a:rPr lang="en-US" sz="2400" dirty="0" smtClean="0">
                <a:hlinkClick r:id="rId2"/>
              </a:rPr>
              <a:t>1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MDW Reports–New Source Code ZIP File Available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48829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 </a:t>
            </a:r>
            <a:r>
              <a:rPr lang="en-US" sz="2800" dirty="0"/>
              <a:t>-</a:t>
            </a:r>
            <a:r>
              <a:rPr lang="en-US" sz="2800" dirty="0" smtClean="0"/>
              <a:t> Data Collector Sets are “stuck”</a:t>
            </a:r>
          </a:p>
          <a:p>
            <a:pPr lvl="1"/>
            <a:r>
              <a:rPr lang="en-US" sz="2200" dirty="0" smtClean="0"/>
              <a:t>How to discover?</a:t>
            </a:r>
          </a:p>
          <a:p>
            <a:pPr lvl="1"/>
            <a:r>
              <a:rPr lang="en-US" sz="2200" dirty="0" smtClean="0"/>
              <a:t>Check the cache folder for the data collector set</a:t>
            </a:r>
          </a:p>
          <a:p>
            <a:endParaRPr lang="en-US" sz="2800" dirty="0" smtClean="0"/>
          </a:p>
          <a:p>
            <a:r>
              <a:rPr lang="en-US" sz="2800" dirty="0" smtClean="0"/>
              <a:t>2 – Agent job failed for a Data Collector Set</a:t>
            </a:r>
          </a:p>
          <a:p>
            <a:pPr lvl="1"/>
            <a:r>
              <a:rPr lang="en-US" sz="2200" dirty="0" smtClean="0"/>
              <a:t>How to tell which Data Collector Set?</a:t>
            </a:r>
          </a:p>
          <a:p>
            <a:pPr lvl="1"/>
            <a:r>
              <a:rPr lang="en-US" sz="2200" dirty="0" smtClean="0"/>
              <a:t>Check </a:t>
            </a:r>
            <a:r>
              <a:rPr lang="en-US" sz="2200" dirty="0" err="1" smtClean="0"/>
              <a:t>msdb.dbo.syscollector_collection_sets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05424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3 - “A data source instance has not been supplied for the data source ‘Snapshot Time’.”</a:t>
            </a:r>
          </a:p>
          <a:p>
            <a:pPr lvl="1"/>
            <a:r>
              <a:rPr lang="en-US" sz="2200" dirty="0" smtClean="0"/>
              <a:t>Not observed on queries from system </a:t>
            </a:r>
            <a:r>
              <a:rPr lang="en-US" sz="2200" dirty="0" smtClean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5358671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troubleshooting</a:t>
            </a:r>
            <a:endParaRPr lang="en-US" sz="5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36" y="2257506"/>
            <a:ext cx="6181843" cy="2382213"/>
          </a:xfrm>
          <a:ln>
            <a:solidFill>
              <a:schemeClr val="accent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4 - Still have empty collection set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Check the agent jobs for your cached collection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They need be </a:t>
            </a:r>
            <a:r>
              <a:rPr lang="en-US" sz="2200" smtClean="0"/>
              <a:t>running constantly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26363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Introduction to the Data Collector and the Management Data Warehouse (MDW)</a:t>
            </a:r>
          </a:p>
          <a:p>
            <a:pPr marL="0" indent="0">
              <a:buNone/>
            </a:pPr>
            <a:r>
              <a:rPr lang="en-US" sz="2800" dirty="0" smtClean="0"/>
              <a:t>Configuring MDW and Data Collector sets (Demo 1)</a:t>
            </a:r>
          </a:p>
          <a:p>
            <a:pPr marL="0" indent="0">
              <a:buNone/>
            </a:pPr>
            <a:r>
              <a:rPr lang="en-US" sz="2800" dirty="0" smtClean="0"/>
              <a:t>Using the MDW reports (Demo 2)</a:t>
            </a:r>
          </a:p>
          <a:p>
            <a:pPr marL="0" indent="0">
              <a:buNone/>
            </a:pPr>
            <a:r>
              <a:rPr lang="en-US" sz="2800" dirty="0" smtClean="0"/>
              <a:t>Troubleshooting Issues</a:t>
            </a:r>
          </a:p>
          <a:p>
            <a:pPr marL="0" indent="0">
              <a:buNone/>
            </a:pPr>
            <a:r>
              <a:rPr lang="en-US" sz="2800" dirty="0" smtClean="0"/>
              <a:t>Q &amp; 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3962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Collection (Books Online)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technet.microsoft.com/en-us/library/bb677179%28v=sql.105%29.aspx</a:t>
            </a:r>
            <a:endParaRPr lang="en-US" sz="2800" dirty="0"/>
          </a:p>
          <a:p>
            <a:r>
              <a:rPr lang="en-US" sz="2800" dirty="0" smtClean="0"/>
              <a:t>SQL Server 2008 Management Data Warehouse</a:t>
            </a:r>
            <a:br>
              <a:rPr lang="en-US" sz="2800" dirty="0" smtClean="0"/>
            </a:br>
            <a:r>
              <a:rPr lang="en-US" sz="2800" dirty="0" smtClean="0"/>
              <a:t>TechNet Community Article by Kalen Delaney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technet.microsoft.com/en-us/library/dd939169%28v=sql.100%29.aspx</a:t>
            </a:r>
            <a:endParaRPr lang="en-US" sz="2000" dirty="0" smtClean="0"/>
          </a:p>
          <a:p>
            <a:r>
              <a:rPr lang="en-US" sz="2800" dirty="0" smtClean="0"/>
              <a:t>MSDN Blogs – Bill Ramos</a:t>
            </a:r>
          </a:p>
          <a:p>
            <a:r>
              <a:rPr lang="en-US" sz="2000" dirty="0">
                <a:hlinkClick r:id="rId4"/>
              </a:rPr>
              <a:t>http://blogs.msdn.com/b/billramo/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5941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Working with SQL Server for 5 </a:t>
            </a:r>
            <a:r>
              <a:rPr lang="en-US" sz="2800" dirty="0" smtClean="0"/>
              <a:t>years</a:t>
            </a:r>
          </a:p>
          <a:p>
            <a:r>
              <a:rPr lang="en-US" sz="2800" dirty="0"/>
              <a:t>Database Administrator with background in Windows </a:t>
            </a:r>
            <a:r>
              <a:rPr lang="en-US" sz="2800" dirty="0" smtClean="0"/>
              <a:t>Servers</a:t>
            </a:r>
          </a:p>
          <a:p>
            <a:r>
              <a:rPr lang="en-US" sz="2800" dirty="0" smtClean="0"/>
              <a:t>E-mail</a:t>
            </a:r>
            <a:r>
              <a:rPr lang="en-US" sz="2800" dirty="0"/>
              <a:t>: </a:t>
            </a:r>
            <a:r>
              <a:rPr lang="en-US" sz="2800" dirty="0" smtClean="0">
                <a:solidFill>
                  <a:schemeClr val="accent1"/>
                </a:solidFill>
                <a:hlinkClick r:id="rId2"/>
              </a:rPr>
              <a:t>ilanham@gmail.com</a:t>
            </a:r>
            <a:endParaRPr lang="en-US" sz="2800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First </a:t>
            </a:r>
            <a:r>
              <a:rPr lang="en-US" sz="2800" dirty="0"/>
              <a:t>introduced to SQL Saturday 5 years ago </a:t>
            </a:r>
            <a:r>
              <a:rPr lang="en-US" sz="2800" dirty="0" smtClean="0"/>
              <a:t>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4" y="4716082"/>
            <a:ext cx="297221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435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management data 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combination of:</a:t>
            </a:r>
          </a:p>
          <a:p>
            <a:r>
              <a:rPr lang="en-US" sz="2800" smtClean="0"/>
              <a:t>- Database </a:t>
            </a:r>
            <a:r>
              <a:rPr lang="en-US" sz="2800" dirty="0" smtClean="0"/>
              <a:t>tables</a:t>
            </a:r>
          </a:p>
          <a:p>
            <a:r>
              <a:rPr lang="en-US" sz="2800" dirty="0" smtClean="0"/>
              <a:t>- Data Collector sets</a:t>
            </a:r>
          </a:p>
          <a:p>
            <a:r>
              <a:rPr lang="en-US" sz="2800" dirty="0" smtClean="0"/>
              <a:t>- SSIS Packages</a:t>
            </a:r>
          </a:p>
          <a:p>
            <a:r>
              <a:rPr lang="en-US" sz="2800" dirty="0" smtClean="0"/>
              <a:t>- SQL Agent jobs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30008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History and Requirements</a:t>
            </a:r>
            <a:endParaRPr lang="en-US" sz="5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94" y="2986027"/>
            <a:ext cx="3543794" cy="17147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Available in all editions except Express and below</a:t>
            </a:r>
            <a:endParaRPr lang="en-US" sz="2000" dirty="0" smtClean="0"/>
          </a:p>
          <a:p>
            <a:endParaRPr lang="en-US" sz="2600" dirty="0" smtClean="0"/>
          </a:p>
          <a:p>
            <a:endParaRPr lang="en-US" sz="2600" dirty="0"/>
          </a:p>
          <a:p>
            <a:r>
              <a:rPr lang="en-US" sz="2600" dirty="0" smtClean="0"/>
              <a:t>A feature introduced with SQL Server 2008….</a:t>
            </a:r>
          </a:p>
        </p:txBody>
      </p:sp>
    </p:spTree>
    <p:extLst>
      <p:ext uri="{BB962C8B-B14F-4D97-AF65-F5344CB8AC3E}">
        <p14:creationId xmlns:p14="http://schemas.microsoft.com/office/powerpoint/2010/main" val="31368143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History and requirements</a:t>
            </a:r>
            <a:endParaRPr lang="en-US" sz="5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951" y="2323948"/>
            <a:ext cx="5918233" cy="2726911"/>
          </a:xfrm>
          <a:ln>
            <a:solidFill>
              <a:schemeClr val="accent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….except it also came out in Windows Vista</a:t>
            </a:r>
          </a:p>
          <a:p>
            <a:endParaRPr lang="en-US" sz="2800" dirty="0"/>
          </a:p>
          <a:p>
            <a:r>
              <a:rPr lang="en-US" sz="2800" dirty="0" smtClean="0"/>
              <a:t>Data Collector can capture more than SQL Server metrics with customization </a:t>
            </a:r>
            <a:br>
              <a:rPr lang="en-US" sz="2800" dirty="0" smtClean="0"/>
            </a:br>
            <a:r>
              <a:rPr lang="en-US" sz="2400" dirty="0">
                <a:solidFill>
                  <a:schemeClr val="accent2"/>
                </a:solidFill>
              </a:rPr>
              <a:t>Currently </a:t>
            </a:r>
            <a:r>
              <a:rPr lang="en-US" sz="2400" dirty="0" smtClean="0">
                <a:solidFill>
                  <a:schemeClr val="accent2"/>
                </a:solidFill>
              </a:rPr>
              <a:t>no GUI method to add custom collector sets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232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Average growth of data collector sets is roughly 600 MB per instance, per day</a:t>
            </a:r>
          </a:p>
          <a:p>
            <a:endParaRPr lang="en-US" sz="2800" i="1" u="sng" dirty="0" smtClean="0"/>
          </a:p>
          <a:p>
            <a:r>
              <a:rPr lang="en-US" sz="2800" i="1" u="sng" dirty="0" smtClean="0"/>
              <a:t>Source</a:t>
            </a:r>
            <a:endParaRPr lang="en-US" sz="2800" dirty="0" smtClean="0"/>
          </a:p>
          <a:p>
            <a:r>
              <a:rPr lang="en-US" sz="2800" dirty="0" smtClean="0"/>
              <a:t>“Who </a:t>
            </a:r>
            <a:r>
              <a:rPr lang="en-US" sz="2800" dirty="0"/>
              <a:t>is afraid of the Data Collector? (Part 1</a:t>
            </a:r>
            <a:r>
              <a:rPr lang="en-US" sz="2800" dirty="0" smtClean="0"/>
              <a:t>)” by Andy </a:t>
            </a:r>
            <a:r>
              <a:rPr lang="en-US" sz="2800" dirty="0" err="1" smtClean="0"/>
              <a:t>McDermid</a:t>
            </a:r>
            <a:endParaRPr lang="en-US" sz="2800" dirty="0" smtClean="0"/>
          </a:p>
          <a:p>
            <a:r>
              <a:rPr lang="en-US" sz="1600" dirty="0">
                <a:hlinkClick r:id="rId2"/>
              </a:rPr>
              <a:t>http://www.datavail.com/category-blog/afraid-data-collector-part-1/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94415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Suggestion: If at all possible, put your MDW install on it’s </a:t>
            </a:r>
            <a:r>
              <a:rPr lang="en-US" sz="2800" u="sng" dirty="0" smtClean="0"/>
              <a:t>own</a:t>
            </a:r>
            <a:r>
              <a:rPr lang="en-US" sz="2800" dirty="0" smtClean="0"/>
              <a:t> instance</a:t>
            </a:r>
          </a:p>
          <a:p>
            <a:r>
              <a:rPr lang="en-US" sz="2800" dirty="0" smtClean="0"/>
              <a:t>If you find you need to remove the MDW, attempting to delete Data Collector sets and stored procedures </a:t>
            </a:r>
            <a:r>
              <a:rPr lang="en-US" sz="2800" i="1" dirty="0" smtClean="0"/>
              <a:t>may</a:t>
            </a:r>
            <a:r>
              <a:rPr lang="en-US" sz="2800" dirty="0" smtClean="0"/>
              <a:t> not work</a:t>
            </a:r>
            <a:br>
              <a:rPr lang="en-US" sz="2800" dirty="0" smtClean="0"/>
            </a:br>
            <a:endParaRPr lang="en-US" sz="2800" dirty="0" smtClean="0"/>
          </a:p>
          <a:p>
            <a:pPr marL="90488" indent="-90488"/>
            <a:r>
              <a:rPr lang="en-US" sz="2800" i="1" u="sng" dirty="0" smtClean="0"/>
              <a:t>Source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“Removing the SQL Server Management Data Warehouse” by Aaron Bertrand</a:t>
            </a:r>
          </a:p>
          <a:p>
            <a:pPr marL="90488" indent="-90488"/>
            <a:r>
              <a:rPr lang="en-US" sz="1600" dirty="0">
                <a:hlinkClick r:id="rId2"/>
              </a:rPr>
              <a:t>https://</a:t>
            </a:r>
            <a:r>
              <a:rPr lang="en-US" sz="1600" dirty="0">
                <a:solidFill>
                  <a:srgbClr val="72A42F"/>
                </a:solidFill>
                <a:hlinkClick r:id="rId2"/>
              </a:rPr>
              <a:t>www.mssqltips.com/sqlservertip/2473/removing-the-sql-server-management-data-warehouse</a:t>
            </a:r>
            <a:r>
              <a:rPr lang="en-US" sz="1600" dirty="0">
                <a:hlinkClick r:id="rId2"/>
              </a:rPr>
              <a:t>/</a:t>
            </a:r>
            <a:endParaRPr lang="en-US" sz="1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290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 smtClean="0"/>
              <a:t>Demo 1</a:t>
            </a:r>
            <a:endParaRPr lang="en-US" sz="5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240" y="2100078"/>
            <a:ext cx="5882509" cy="3286584"/>
          </a:xfrm>
          <a:ln>
            <a:solidFill>
              <a:schemeClr val="accent1"/>
            </a:solidFill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Enabling Data Collector and MDW</a:t>
            </a:r>
          </a:p>
          <a:p>
            <a:endParaRPr lang="en-US" sz="2800" dirty="0"/>
          </a:p>
          <a:p>
            <a:r>
              <a:rPr lang="en-US" sz="2800" i="1" dirty="0" smtClean="0"/>
              <a:t>Make sure SQL Agent is enabled</a:t>
            </a:r>
            <a:endParaRPr lang="en-US" sz="2800" i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55524" y="3657600"/>
            <a:ext cx="1548714" cy="49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793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2683C6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949</TotalTime>
  <Words>632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Tw Cen MT</vt:lpstr>
      <vt:lpstr>Tw Cen MT Condensed</vt:lpstr>
      <vt:lpstr>Wingdings 3</vt:lpstr>
      <vt:lpstr>Integral</vt:lpstr>
      <vt:lpstr>Management data warehouse and data collector</vt:lpstr>
      <vt:lpstr>Agenda</vt:lpstr>
      <vt:lpstr>About me</vt:lpstr>
      <vt:lpstr>What is the management data warehouse</vt:lpstr>
      <vt:lpstr>History and Requirements</vt:lpstr>
      <vt:lpstr>History and requirements</vt:lpstr>
      <vt:lpstr>caveats</vt:lpstr>
      <vt:lpstr>caveats</vt:lpstr>
      <vt:lpstr>Demo 1</vt:lpstr>
      <vt:lpstr>Demo 1</vt:lpstr>
      <vt:lpstr>Report Controls</vt:lpstr>
      <vt:lpstr>Reports</vt:lpstr>
      <vt:lpstr>reports</vt:lpstr>
      <vt:lpstr>Reports</vt:lpstr>
      <vt:lpstr>Reports</vt:lpstr>
      <vt:lpstr>Reports outside of management studio</vt:lpstr>
      <vt:lpstr>troubleshooting</vt:lpstr>
      <vt:lpstr>troubleshooting</vt:lpstr>
      <vt:lpstr>troubleshooting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data warehouse and data collector</dc:title>
  <dc:creator>Ian Lanham</dc:creator>
  <cp:lastModifiedBy>Ian Lanham</cp:lastModifiedBy>
  <cp:revision>127</cp:revision>
  <cp:lastPrinted>2015-10-09T03:12:17Z</cp:lastPrinted>
  <dcterms:created xsi:type="dcterms:W3CDTF">2015-09-25T13:36:19Z</dcterms:created>
  <dcterms:modified xsi:type="dcterms:W3CDTF">2015-10-21T21:36:18Z</dcterms:modified>
</cp:coreProperties>
</file>