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DBF87D-7094-4722-A04A-126B63CCB058}" v="9" dt="2022-12-28T11:56:25.622"/>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8" autoAdjust="0"/>
    <p:restoredTop sz="94660"/>
  </p:normalViewPr>
  <p:slideViewPr>
    <p:cSldViewPr snapToGrid="0" showGuides="1">
      <p:cViewPr varScale="1">
        <p:scale>
          <a:sx n="58" d="100"/>
          <a:sy n="58" d="100"/>
        </p:scale>
        <p:origin x="72" y="5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lanit ben basat" userId="43405a79e5931f44" providerId="LiveId" clId="{E7DBF87D-7094-4722-A04A-126B63CCB058}"/>
    <pc:docChg chg="undo custSel modSld">
      <pc:chgData name="ilanit ben basat" userId="43405a79e5931f44" providerId="LiveId" clId="{E7DBF87D-7094-4722-A04A-126B63CCB058}" dt="2022-12-28T12:17:23.527" v="1116" actId="20577"/>
      <pc:docMkLst>
        <pc:docMk/>
      </pc:docMkLst>
      <pc:sldChg chg="modSp mod">
        <pc:chgData name="ilanit ben basat" userId="43405a79e5931f44" providerId="LiveId" clId="{E7DBF87D-7094-4722-A04A-126B63CCB058}" dt="2022-12-28T11:25:07.679" v="15" actId="20577"/>
        <pc:sldMkLst>
          <pc:docMk/>
          <pc:sldMk cId="4209882602" sldId="257"/>
        </pc:sldMkLst>
        <pc:spChg chg="mod">
          <ac:chgData name="ilanit ben basat" userId="43405a79e5931f44" providerId="LiveId" clId="{E7DBF87D-7094-4722-A04A-126B63CCB058}" dt="2022-12-28T11:25:07.679" v="15" actId="20577"/>
          <ac:spMkLst>
            <pc:docMk/>
            <pc:sldMk cId="4209882602" sldId="257"/>
            <ac:spMk id="3" creationId="{00000000-0000-0000-0000-000000000000}"/>
          </ac:spMkLst>
        </pc:spChg>
      </pc:sldChg>
      <pc:sldChg chg="modSp mod">
        <pc:chgData name="ilanit ben basat" userId="43405a79e5931f44" providerId="LiveId" clId="{E7DBF87D-7094-4722-A04A-126B63CCB058}" dt="2022-12-28T11:26:33.887" v="52" actId="20577"/>
        <pc:sldMkLst>
          <pc:docMk/>
          <pc:sldMk cId="295238224" sldId="258"/>
        </pc:sldMkLst>
        <pc:spChg chg="mod">
          <ac:chgData name="ilanit ben basat" userId="43405a79e5931f44" providerId="LiveId" clId="{E7DBF87D-7094-4722-A04A-126B63CCB058}" dt="2022-12-28T11:26:33.887" v="52" actId="20577"/>
          <ac:spMkLst>
            <pc:docMk/>
            <pc:sldMk cId="295238224" sldId="258"/>
            <ac:spMk id="3" creationId="{00000000-0000-0000-0000-000000000000}"/>
          </ac:spMkLst>
        </pc:spChg>
      </pc:sldChg>
      <pc:sldChg chg="modSp mod">
        <pc:chgData name="ilanit ben basat" userId="43405a79e5931f44" providerId="LiveId" clId="{E7DBF87D-7094-4722-A04A-126B63CCB058}" dt="2022-12-28T11:37:09.563" v="241" actId="5793"/>
        <pc:sldMkLst>
          <pc:docMk/>
          <pc:sldMk cId="484342891" sldId="261"/>
        </pc:sldMkLst>
        <pc:spChg chg="mod">
          <ac:chgData name="ilanit ben basat" userId="43405a79e5931f44" providerId="LiveId" clId="{E7DBF87D-7094-4722-A04A-126B63CCB058}" dt="2022-12-28T11:35:39.252" v="228" actId="20577"/>
          <ac:spMkLst>
            <pc:docMk/>
            <pc:sldMk cId="484342891" sldId="261"/>
            <ac:spMk id="3" creationId="{00000000-0000-0000-0000-000000000000}"/>
          </ac:spMkLst>
        </pc:spChg>
        <pc:spChg chg="mod">
          <ac:chgData name="ilanit ben basat" userId="43405a79e5931f44" providerId="LiveId" clId="{E7DBF87D-7094-4722-A04A-126B63CCB058}" dt="2022-12-28T11:37:09.563" v="241" actId="5793"/>
          <ac:spMkLst>
            <pc:docMk/>
            <pc:sldMk cId="484342891" sldId="261"/>
            <ac:spMk id="5" creationId="{00000000-0000-0000-0000-000000000000}"/>
          </ac:spMkLst>
        </pc:spChg>
      </pc:sldChg>
      <pc:sldChg chg="addSp delSp modSp mod">
        <pc:chgData name="ilanit ben basat" userId="43405a79e5931f44" providerId="LiveId" clId="{E7DBF87D-7094-4722-A04A-126B63CCB058}" dt="2022-12-28T11:58:47.117" v="540" actId="255"/>
        <pc:sldMkLst>
          <pc:docMk/>
          <pc:sldMk cId="4034383915" sldId="266"/>
        </pc:sldMkLst>
        <pc:spChg chg="del">
          <ac:chgData name="ilanit ben basat" userId="43405a79e5931f44" providerId="LiveId" clId="{E7DBF87D-7094-4722-A04A-126B63CCB058}" dt="2022-12-28T11:43:53.555" v="242" actId="3680"/>
          <ac:spMkLst>
            <pc:docMk/>
            <pc:sldMk cId="4034383915" sldId="266"/>
            <ac:spMk id="3" creationId="{00000000-0000-0000-0000-000000000000}"/>
          </ac:spMkLst>
        </pc:spChg>
        <pc:graphicFrameChg chg="add mod ord modGraphic">
          <ac:chgData name="ilanit ben basat" userId="43405a79e5931f44" providerId="LiveId" clId="{E7DBF87D-7094-4722-A04A-126B63CCB058}" dt="2022-12-28T11:58:47.117" v="540" actId="255"/>
          <ac:graphicFrameMkLst>
            <pc:docMk/>
            <pc:sldMk cId="4034383915" sldId="266"/>
            <ac:graphicFrameMk id="5" creationId="{0FE8FC94-AA69-2D2E-877F-84482AF68904}"/>
          </ac:graphicFrameMkLst>
        </pc:graphicFrameChg>
      </pc:sldChg>
      <pc:sldChg chg="modSp mod">
        <pc:chgData name="ilanit ben basat" userId="43405a79e5931f44" providerId="LiveId" clId="{E7DBF87D-7094-4722-A04A-126B63CCB058}" dt="2022-12-28T12:08:33.794" v="831" actId="5793"/>
        <pc:sldMkLst>
          <pc:docMk/>
          <pc:sldMk cId="2925955687" sldId="268"/>
        </pc:sldMkLst>
        <pc:spChg chg="mod">
          <ac:chgData name="ilanit ben basat" userId="43405a79e5931f44" providerId="LiveId" clId="{E7DBF87D-7094-4722-A04A-126B63CCB058}" dt="2022-12-28T12:08:33.794" v="831" actId="5793"/>
          <ac:spMkLst>
            <pc:docMk/>
            <pc:sldMk cId="2925955687" sldId="268"/>
            <ac:spMk id="3" creationId="{00000000-0000-0000-0000-000000000000}"/>
          </ac:spMkLst>
        </pc:spChg>
      </pc:sldChg>
      <pc:sldChg chg="modSp mod">
        <pc:chgData name="ilanit ben basat" userId="43405a79e5931f44" providerId="LiveId" clId="{E7DBF87D-7094-4722-A04A-126B63CCB058}" dt="2022-12-28T12:03:36.822" v="667" actId="20577"/>
        <pc:sldMkLst>
          <pc:docMk/>
          <pc:sldMk cId="1192756209" sldId="269"/>
        </pc:sldMkLst>
        <pc:spChg chg="mod">
          <ac:chgData name="ilanit ben basat" userId="43405a79e5931f44" providerId="LiveId" clId="{E7DBF87D-7094-4722-A04A-126B63CCB058}" dt="2022-12-28T12:03:36.822" v="667" actId="20577"/>
          <ac:spMkLst>
            <pc:docMk/>
            <pc:sldMk cId="1192756209" sldId="269"/>
            <ac:spMk id="3" creationId="{00000000-0000-0000-0000-000000000000}"/>
          </ac:spMkLst>
        </pc:spChg>
      </pc:sldChg>
      <pc:sldChg chg="modSp mod">
        <pc:chgData name="ilanit ben basat" userId="43405a79e5931f44" providerId="LiveId" clId="{E7DBF87D-7094-4722-A04A-126B63CCB058}" dt="2022-12-28T12:17:23.527" v="1116" actId="20577"/>
        <pc:sldMkLst>
          <pc:docMk/>
          <pc:sldMk cId="1747603411" sldId="270"/>
        </pc:sldMkLst>
        <pc:spChg chg="mod">
          <ac:chgData name="ilanit ben basat" userId="43405a79e5931f44" providerId="LiveId" clId="{E7DBF87D-7094-4722-A04A-126B63CCB058}" dt="2022-12-28T12:17:23.527" v="1116" actId="20577"/>
          <ac:spMkLst>
            <pc:docMk/>
            <pc:sldMk cId="1747603411" sldId="270"/>
            <ac:spMk id="3"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Jir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Jir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wnloads\Jira.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34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v>סה"כ</c:v>
          </c:tx>
          <c:spPr>
            <a:solidFill>
              <a:schemeClr val="accent1"/>
            </a:solidFill>
            <a:ln>
              <a:noFill/>
            </a:ln>
            <a:effectLst/>
            <a:sp3d/>
          </c:spPr>
          <c:invertIfNegative val="0"/>
          <c:dLbls>
            <c:dLbl>
              <c:idx val="0"/>
              <c:layout>
                <c:manualLayout>
                  <c:x val="3.9630118890356669E-3"/>
                  <c:y val="0.2166117569615164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6AA-4224-AD6A-51468C9E4867}"/>
                </c:ext>
              </c:extLst>
            </c:dLbl>
            <c:dLbl>
              <c:idx val="1"/>
              <c:layout>
                <c:manualLayout>
                  <c:x val="3.9630118890356669E-3"/>
                  <c:y val="9.659713486121682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6AA-4224-AD6A-51468C9E486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2"/>
              <c:pt idx="0">
                <c:v>בינוני</c:v>
              </c:pt>
              <c:pt idx="1">
                <c:v>נמוך</c:v>
              </c:pt>
            </c:strLit>
          </c:cat>
          <c:val>
            <c:numLit>
              <c:formatCode>General</c:formatCode>
              <c:ptCount val="2"/>
              <c:pt idx="0">
                <c:v>28</c:v>
              </c:pt>
              <c:pt idx="1">
                <c:v>25</c:v>
              </c:pt>
            </c:numLit>
          </c:val>
          <c:extLst>
            <c:ext xmlns:c16="http://schemas.microsoft.com/office/drawing/2014/chart" uri="{C3380CC4-5D6E-409C-BE32-E72D297353CC}">
              <c16:uniqueId val="{00000000-EB2E-4E3F-8339-9DEC85B9A44C}"/>
            </c:ext>
          </c:extLst>
        </c:ser>
        <c:dLbls>
          <c:showLegendKey val="0"/>
          <c:showVal val="0"/>
          <c:showCatName val="0"/>
          <c:showSerName val="0"/>
          <c:showPercent val="0"/>
          <c:showBubbleSize val="0"/>
        </c:dLbls>
        <c:gapWidth val="219"/>
        <c:shape val="box"/>
        <c:axId val="410910624"/>
        <c:axId val="410911016"/>
        <c:axId val="324985184"/>
      </c:bar3DChart>
      <c:catAx>
        <c:axId val="410910624"/>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410911016"/>
        <c:crosses val="autoZero"/>
        <c:auto val="1"/>
        <c:lblAlgn val="ctr"/>
        <c:lblOffset val="100"/>
        <c:noMultiLvlLbl val="0"/>
      </c:catAx>
      <c:valAx>
        <c:axId val="410911016"/>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410910624"/>
        <c:crosses val="autoZero"/>
        <c:crossBetween val="between"/>
      </c:valAx>
      <c:serAx>
        <c:axId val="324985184"/>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410911016"/>
        <c:crosses val="autoZero"/>
      </c:ser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[Jira.csv]גיליון1!PivotTable7</c:name>
    <c:fmtId val="4"/>
  </c:pivotSource>
  <c:chart>
    <c:autoTitleDeleted val="1"/>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34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4531043593130779E-2"/>
          <c:y val="7.3926195271419276E-2"/>
          <c:w val="0.95303622879372574"/>
          <c:h val="0.780998092027959"/>
        </c:manualLayout>
      </c:layout>
      <c:bar3DChart>
        <c:barDir val="col"/>
        <c:grouping val="stacked"/>
        <c:varyColors val="0"/>
        <c:ser>
          <c:idx val="0"/>
          <c:order val="0"/>
          <c:tx>
            <c:strRef>
              <c:f>גיליון1!$C$3</c:f>
              <c:strCache>
                <c:ptCount val="1"/>
                <c:pt idx="0">
                  <c:v>סה"כ</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גיליון1!$A$4:$B$9</c:f>
              <c:multiLvlStrCache>
                <c:ptCount val="6"/>
                <c:lvl>
                  <c:pt idx="0">
                    <c:v>בינוני</c:v>
                  </c:pt>
                  <c:pt idx="1">
                    <c:v>נמוך</c:v>
                  </c:pt>
                  <c:pt idx="2">
                    <c:v>בינוני</c:v>
                  </c:pt>
                  <c:pt idx="3">
                    <c:v>נמוך</c:v>
                  </c:pt>
                  <c:pt idx="4">
                    <c:v>בינוני</c:v>
                  </c:pt>
                  <c:pt idx="5">
                    <c:v>נמוך</c:v>
                  </c:pt>
                </c:lvl>
                <c:lvl>
                  <c:pt idx="0">
                    <c:v>Iphone 13</c:v>
                  </c:pt>
                  <c:pt idx="2">
                    <c:v>IPhone 14</c:v>
                  </c:pt>
                  <c:pt idx="4">
                    <c:v>Samsung S10</c:v>
                  </c:pt>
                </c:lvl>
              </c:multiLvlStrCache>
            </c:multiLvlStrRef>
          </c:cat>
          <c:val>
            <c:numRef>
              <c:f>גיליון1!$C$4:$C$9</c:f>
              <c:numCache>
                <c:formatCode>General</c:formatCode>
                <c:ptCount val="6"/>
                <c:pt idx="0">
                  <c:v>7</c:v>
                </c:pt>
                <c:pt idx="1">
                  <c:v>13</c:v>
                </c:pt>
                <c:pt idx="2">
                  <c:v>12</c:v>
                </c:pt>
                <c:pt idx="3">
                  <c:v>2</c:v>
                </c:pt>
                <c:pt idx="4">
                  <c:v>9</c:v>
                </c:pt>
                <c:pt idx="5">
                  <c:v>10</c:v>
                </c:pt>
              </c:numCache>
            </c:numRef>
          </c:val>
          <c:extLst>
            <c:ext xmlns:c16="http://schemas.microsoft.com/office/drawing/2014/chart" uri="{C3380CC4-5D6E-409C-BE32-E72D297353CC}">
              <c16:uniqueId val="{00000000-56F7-4CF1-83CD-E14AB0B05FE3}"/>
            </c:ext>
          </c:extLst>
        </c:ser>
        <c:dLbls>
          <c:showLegendKey val="0"/>
          <c:showVal val="0"/>
          <c:showCatName val="0"/>
          <c:showSerName val="0"/>
          <c:showPercent val="0"/>
          <c:showBubbleSize val="0"/>
        </c:dLbls>
        <c:gapWidth val="219"/>
        <c:shape val="box"/>
        <c:axId val="410915328"/>
        <c:axId val="410911800"/>
        <c:axId val="0"/>
      </c:bar3DChart>
      <c:catAx>
        <c:axId val="410915328"/>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410911800"/>
        <c:crosses val="autoZero"/>
        <c:auto val="1"/>
        <c:lblAlgn val="ctr"/>
        <c:lblOffset val="100"/>
        <c:noMultiLvlLbl val="0"/>
      </c:catAx>
      <c:valAx>
        <c:axId val="410911800"/>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4109153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34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v>סה"כ</c:v>
          </c:tx>
          <c:spPr>
            <a:solidFill>
              <a:schemeClr val="accent1"/>
            </a:solidFill>
            <a:ln>
              <a:noFill/>
            </a:ln>
            <a:effectLst/>
            <a:sp3d/>
          </c:spPr>
          <c:invertIfNegative val="0"/>
          <c:dLbls>
            <c:dLbl>
              <c:idx val="0"/>
              <c:layout>
                <c:manualLayout>
                  <c:x val="-1.321003963011889E-3"/>
                  <c:y val="0.2293780007741334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D61-49DE-80FF-1FFBEF9E13E5}"/>
                </c:ext>
              </c:extLst>
            </c:dLbl>
            <c:dLbl>
              <c:idx val="1"/>
              <c:layout>
                <c:manualLayout>
                  <c:x val="0"/>
                  <c:y val="0.1235112311860718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D61-49DE-80FF-1FFBEF9E13E5}"/>
                </c:ext>
              </c:extLst>
            </c:dLbl>
            <c:dLbl>
              <c:idx val="2"/>
              <c:layout>
                <c:manualLayout>
                  <c:x val="1.3210039630119374E-3"/>
                  <c:y val="0.3105425241249805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D61-49DE-80FF-1FFBEF9E13E5}"/>
                </c:ext>
              </c:extLst>
            </c:dLbl>
            <c:dLbl>
              <c:idx val="3"/>
              <c:layout>
                <c:manualLayout>
                  <c:x val="4.8436252437381215E-17"/>
                  <c:y val="0.1905601852585108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D61-49DE-80FF-1FFBEF9E13E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4"/>
              <c:pt idx="0">
                <c:v>avivsibony</c:v>
              </c:pt>
              <c:pt idx="1">
                <c:v>Daniel Chernenko</c:v>
              </c:pt>
              <c:pt idx="2">
                <c:v>elya edrai</c:v>
              </c:pt>
              <c:pt idx="3">
                <c:v>ilanit ben basat</c:v>
              </c:pt>
            </c:strLit>
          </c:cat>
          <c:val>
            <c:numLit>
              <c:formatCode>General</c:formatCode>
              <c:ptCount val="4"/>
              <c:pt idx="0">
                <c:v>15</c:v>
              </c:pt>
              <c:pt idx="1">
                <c:v>7</c:v>
              </c:pt>
              <c:pt idx="2">
                <c:v>20</c:v>
              </c:pt>
              <c:pt idx="3">
                <c:v>11</c:v>
              </c:pt>
            </c:numLit>
          </c:val>
          <c:extLst>
            <c:ext xmlns:c16="http://schemas.microsoft.com/office/drawing/2014/chart" uri="{C3380CC4-5D6E-409C-BE32-E72D297353CC}">
              <c16:uniqueId val="{00000000-8AD9-462A-9D5A-AA3FA2AAAC56}"/>
            </c:ext>
          </c:extLst>
        </c:ser>
        <c:dLbls>
          <c:showLegendKey val="0"/>
          <c:showVal val="0"/>
          <c:showCatName val="0"/>
          <c:showSerName val="0"/>
          <c:showPercent val="0"/>
          <c:showBubbleSize val="0"/>
        </c:dLbls>
        <c:gapWidth val="182"/>
        <c:shape val="box"/>
        <c:axId val="410914544"/>
        <c:axId val="382746720"/>
        <c:axId val="0"/>
      </c:bar3DChart>
      <c:catAx>
        <c:axId val="410914544"/>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382746720"/>
        <c:crosses val="autoZero"/>
        <c:auto val="1"/>
        <c:lblAlgn val="ctr"/>
        <c:lblOffset val="100"/>
        <c:noMultiLvlLbl val="0"/>
      </c:catAx>
      <c:valAx>
        <c:axId val="382746720"/>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4109145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46C117F-5CCF-4837-BE5F-2B92066CAFAF}" type="datetimeFigureOut">
              <a:rPr lang="en-US" dirty="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4EB90BD-B6CE-46B7-997F-7313B992CCDC}" type="datetimeFigureOut">
              <a:rPr lang="en-US" dirty="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DB9D11F-B188-461D-B23F-39381795C052}" type="datetimeFigureOut">
              <a:rPr lang="en-US" dirty="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2E6D8D9-55A2-4063-B0F3-121F44549695}" type="datetimeFigureOut">
              <a:rPr lang="en-US" dirty="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D4B24536-994D-4021-A283-9F449C0DB509}" type="datetimeFigureOut">
              <a:rPr lang="en-US" dirty="0"/>
              <a:t>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3CBBBB78-C96F-47B7-AB17-D852CA960AC9}" type="datetimeFigureOut">
              <a:rPr lang="en-US" dirty="0"/>
              <a:t>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2/6/2023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30578ACC-22D6-47C1-A373-4FD133E34F3C}"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80322" y="3030008"/>
            <a:ext cx="4698355" cy="290617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594123" y="3030008"/>
            <a:ext cx="4700059" cy="290617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331444B-B92B-4E27-8C94-BB93EAF5CB18}" type="datetimeFigureOut">
              <a:rPr lang="en-US" dirty="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63EFA5E-FA76-400D-B3DC-F0BA90E6D107}" type="datetimeFigureOut">
              <a:rPr lang="en-US" dirty="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2/6/2023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1"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advice.com/app/d7-93-d7-a8-d7-95-d7-a9-d7-99-d7-9d-il/1180529703"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padvice.com/app/d7-93-d7-a8-d7-95-d7-a9-d7-99-d7-9d-il/1180529703"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ppadvice.com/app/d7-93-d7-a8-d7-95-d7-a9-d7-99-d7-9d-il/1180529703"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ppadvice.com/app/d7-93-d7-a8-d7-95-d7-a9-d7-99-d7-9d-il/1180529703"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ppadvice.com/app/d7-93-d7-a8-d7-95-d7-a9-d7-99-d7-9d-il/1180529703"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ppadvice.com/app/d7-93-d7-a8-d7-95-d7-a9-d7-99-d7-9d-il/1180529703"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ppadvice.com/app/d7-93-d7-a8-d7-95-d7-a9-d7-99-d7-9d-il/1180529703"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ppadvice.com/app/d7-93-d7-a8-d7-95-d7-a9-d7-99-d7-9d-il/1180529703"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ppadvice.com/app/d7-93-d7-a8-d7-95-d7-a9-d7-99-d7-9d-il/1180529703"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padvice.com/app/d7-93-d7-a8-d7-95-d7-a9-d7-99-d7-9d-il/1180529703"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ppadvice.com/app/d7-93-d7-a8-d7-95-d7-a9-d7-99-d7-9d-il/1180529703"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ppadvice.com/app/d7-93-d7-a8-d7-95-d7-a9-d7-99-d7-9d-il/1180529703"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ppadvice.com/app/d7-93-d7-a8-d7-95-d7-a9-d7-99-d7-9d-il/1180529703"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hyperlink" Target="https://appadvice.com/app/d7-93-d7-a8-d7-95-d7-a9-d7-99-d7-9d-il/1180529703"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hyperlink" Target="https://appadvice.com/app/d7-93-d7-a8-d7-95-d7-a9-d7-99-d7-9d-il/1180529703"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4375" b="41797"/>
          <a:stretch/>
        </p:blipFill>
        <p:spPr bwMode="auto">
          <a:xfrm>
            <a:off x="0" y="6270171"/>
            <a:ext cx="2795451" cy="587829"/>
          </a:xfrm>
          <a:prstGeom prst="rect">
            <a:avLst/>
          </a:prstGeom>
          <a:ln>
            <a:noFill/>
          </a:ln>
          <a:extLst>
            <a:ext uri="{53640926-AAD7-44D8-BBD7-CCE9431645EC}">
              <a14:shadowObscured xmlns:a14="http://schemas.microsoft.com/office/drawing/2010/main"/>
            </a:ext>
          </a:extLst>
        </p:spPr>
      </p:pic>
      <p:sp>
        <p:nvSpPr>
          <p:cNvPr id="2" name="כותרת 1"/>
          <p:cNvSpPr>
            <a:spLocks noGrp="1"/>
          </p:cNvSpPr>
          <p:nvPr>
            <p:ph type="ctrTitle"/>
          </p:nvPr>
        </p:nvSpPr>
        <p:spPr/>
        <p:txBody>
          <a:bodyPr/>
          <a:lstStyle/>
          <a:p>
            <a:r>
              <a:rPr lang="he-IL" dirty="0">
                <a:latin typeface="Calibri" panose="020F0502020204030204" pitchFamily="34" charset="0"/>
                <a:cs typeface="Calibri" panose="020F0502020204030204" pitchFamily="34" charset="0"/>
              </a:rPr>
              <a:t>מסמך </a:t>
            </a:r>
            <a:r>
              <a:rPr lang="en-US" dirty="0">
                <a:latin typeface="Calibri" panose="020F0502020204030204" pitchFamily="34" charset="0"/>
                <a:cs typeface="Calibri" panose="020F0502020204030204" pitchFamily="34" charset="0"/>
              </a:rPr>
              <a:t>STR</a:t>
            </a:r>
            <a:r>
              <a:rPr lang="he-IL" dirty="0">
                <a:latin typeface="Calibri" panose="020F0502020204030204" pitchFamily="34" charset="0"/>
                <a:cs typeface="Calibri" panose="020F0502020204030204" pitchFamily="34" charset="0"/>
              </a:rPr>
              <a:t> – ל </a:t>
            </a:r>
            <a:r>
              <a:rPr lang="en-US" dirty="0" err="1">
                <a:latin typeface="Calibri" panose="020F0502020204030204" pitchFamily="34" charset="0"/>
                <a:cs typeface="Calibri" panose="020F0502020204030204" pitchFamily="34" charset="0"/>
              </a:rPr>
              <a:t>Drushim</a:t>
            </a:r>
            <a:r>
              <a:rPr lang="en-US" dirty="0">
                <a:latin typeface="Calibri" panose="020F0502020204030204" pitchFamily="34" charset="0"/>
                <a:cs typeface="Calibri" panose="020F0502020204030204" pitchFamily="34" charset="0"/>
              </a:rPr>
              <a:t> IL</a:t>
            </a:r>
            <a:endParaRPr lang="he-IL" dirty="0">
              <a:latin typeface="Calibri" panose="020F0502020204030204" pitchFamily="34" charset="0"/>
              <a:cs typeface="Calibri" panose="020F0502020204030204" pitchFamily="34" charset="0"/>
            </a:endParaRPr>
          </a:p>
        </p:txBody>
      </p:sp>
      <p:sp>
        <p:nvSpPr>
          <p:cNvPr id="3" name="כותרת משנה 2"/>
          <p:cNvSpPr>
            <a:spLocks noGrp="1"/>
          </p:cNvSpPr>
          <p:nvPr>
            <p:ph type="subTitle" idx="1"/>
          </p:nvPr>
        </p:nvSpPr>
        <p:spPr/>
        <p:txBody>
          <a:bodyPr/>
          <a:lstStyle/>
          <a:p>
            <a:r>
              <a:rPr lang="he-IL" dirty="0">
                <a:latin typeface="Calibri" panose="020F0502020204030204" pitchFamily="34" charset="0"/>
                <a:cs typeface="Calibri" panose="020F0502020204030204" pitchFamily="34" charset="0"/>
              </a:rPr>
              <a:t>מגישים:</a:t>
            </a:r>
          </a:p>
          <a:p>
            <a:r>
              <a:rPr lang="he-IL" dirty="0">
                <a:latin typeface="Calibri" panose="020F0502020204030204" pitchFamily="34" charset="0"/>
                <a:cs typeface="Calibri" panose="020F0502020204030204" pitchFamily="34" charset="0"/>
              </a:rPr>
              <a:t>צוות 1 – דניאל / אביב / אסיף / אילנית / אלישיב</a:t>
            </a:r>
          </a:p>
          <a:p>
            <a:endParaRPr lang="he-IL" dirty="0"/>
          </a:p>
        </p:txBody>
      </p:sp>
    </p:spTree>
    <p:extLst>
      <p:ext uri="{BB962C8B-B14F-4D97-AF65-F5344CB8AC3E}">
        <p14:creationId xmlns:p14="http://schemas.microsoft.com/office/powerpoint/2010/main" val="1357700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u="sng" dirty="0">
                <a:latin typeface="Calibri" panose="020F0502020204030204" pitchFamily="34" charset="0"/>
                <a:cs typeface="Calibri" panose="020F0502020204030204" pitchFamily="34" charset="0"/>
              </a:rPr>
              <a:t>תכנון מול ביצוע</a:t>
            </a:r>
            <a:endParaRPr lang="he-IL" dirty="0">
              <a:latin typeface="Calibri" panose="020F0502020204030204" pitchFamily="34" charset="0"/>
              <a:cs typeface="Calibri" panose="020F0502020204030204" pitchFamily="34" charset="0"/>
            </a:endParaRPr>
          </a:p>
        </p:txBody>
      </p:sp>
      <p:graphicFrame>
        <p:nvGraphicFramePr>
          <p:cNvPr id="5" name="טבלה 5">
            <a:extLst>
              <a:ext uri="{FF2B5EF4-FFF2-40B4-BE49-F238E27FC236}">
                <a16:creationId xmlns:a16="http://schemas.microsoft.com/office/drawing/2014/main" id="{0FE8FC94-AA69-2D2E-877F-84482AF68904}"/>
              </a:ext>
            </a:extLst>
          </p:cNvPr>
          <p:cNvGraphicFramePr>
            <a:graphicFrameLocks noGrp="1"/>
          </p:cNvGraphicFramePr>
          <p:nvPr>
            <p:ph idx="1"/>
            <p:extLst>
              <p:ext uri="{D42A27DB-BD31-4B8C-83A1-F6EECF244321}">
                <p14:modId xmlns:p14="http://schemas.microsoft.com/office/powerpoint/2010/main" val="2233942232"/>
              </p:ext>
            </p:extLst>
          </p:nvPr>
        </p:nvGraphicFramePr>
        <p:xfrm>
          <a:off x="3762703" y="2301408"/>
          <a:ext cx="4666593" cy="4261097"/>
        </p:xfrm>
        <a:graphic>
          <a:graphicData uri="http://schemas.openxmlformats.org/drawingml/2006/table">
            <a:tbl>
              <a:tblPr rtl="1" firstRow="1" bandRow="1">
                <a:tableStyleId>{5C22544A-7EE6-4342-B048-85BDC9FD1C3A}</a:tableStyleId>
              </a:tblPr>
              <a:tblGrid>
                <a:gridCol w="2349061">
                  <a:extLst>
                    <a:ext uri="{9D8B030D-6E8A-4147-A177-3AD203B41FA5}">
                      <a16:colId xmlns:a16="http://schemas.microsoft.com/office/drawing/2014/main" val="3341251809"/>
                    </a:ext>
                  </a:extLst>
                </a:gridCol>
                <a:gridCol w="2317532">
                  <a:extLst>
                    <a:ext uri="{9D8B030D-6E8A-4147-A177-3AD203B41FA5}">
                      <a16:colId xmlns:a16="http://schemas.microsoft.com/office/drawing/2014/main" val="3755074610"/>
                    </a:ext>
                  </a:extLst>
                </a:gridCol>
              </a:tblGrid>
              <a:tr h="309987">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600" dirty="0"/>
                        <a:t>תכנון </a:t>
                      </a:r>
                    </a:p>
                    <a:p>
                      <a:pPr rtl="1"/>
                      <a:endParaRPr lang="he-IL" sz="1600" dirty="0"/>
                    </a:p>
                  </a:txBody>
                  <a:tcPr/>
                </a:tc>
                <a:tc>
                  <a:txBody>
                    <a:bodyPr/>
                    <a:lstStyle/>
                    <a:p>
                      <a:pPr algn="ctr" rtl="1"/>
                      <a:r>
                        <a:rPr lang="he-IL" sz="1600" dirty="0"/>
                        <a:t>ביצוע </a:t>
                      </a:r>
                    </a:p>
                  </a:txBody>
                  <a:tcPr/>
                </a:tc>
                <a:extLst>
                  <a:ext uri="{0D108BD9-81ED-4DB2-BD59-A6C34878D82A}">
                    <a16:rowId xmlns:a16="http://schemas.microsoft.com/office/drawing/2014/main" val="3604799436"/>
                  </a:ext>
                </a:extLst>
              </a:tr>
              <a:tr h="283229">
                <a:tc>
                  <a:txBody>
                    <a:bodyPr/>
                    <a:lstStyle/>
                    <a:p>
                      <a:pPr rtl="1"/>
                      <a:r>
                        <a:rPr lang="he-IL" sz="1200" dirty="0"/>
                        <a:t>בדיקות </a:t>
                      </a:r>
                      <a:r>
                        <a:rPr lang="en-US" sz="1200" dirty="0"/>
                        <a:t>GUI</a:t>
                      </a:r>
                    </a:p>
                  </a:txBody>
                  <a:tcPr/>
                </a:tc>
                <a:tc>
                  <a:txBody>
                    <a:bodyPr/>
                    <a:lstStyle/>
                    <a:p>
                      <a:pPr rtl="1"/>
                      <a:r>
                        <a:rPr lang="he-IL" sz="1200" dirty="0"/>
                        <a:t>בוצע</a:t>
                      </a:r>
                    </a:p>
                  </a:txBody>
                  <a:tcPr/>
                </a:tc>
                <a:extLst>
                  <a:ext uri="{0D108BD9-81ED-4DB2-BD59-A6C34878D82A}">
                    <a16:rowId xmlns:a16="http://schemas.microsoft.com/office/drawing/2014/main" val="3986796502"/>
                  </a:ext>
                </a:extLst>
              </a:tr>
              <a:tr h="283229">
                <a:tc>
                  <a:txBody>
                    <a:bodyPr/>
                    <a:lstStyle/>
                    <a:p>
                      <a:pPr rtl="1"/>
                      <a:r>
                        <a:rPr lang="he-IL" sz="1200" dirty="0"/>
                        <a:t>בדיקות </a:t>
                      </a:r>
                      <a:r>
                        <a:rPr lang="en-US" sz="1200" dirty="0"/>
                        <a:t>E2E</a:t>
                      </a:r>
                      <a:endParaRPr lang="he-IL" sz="1200" dirty="0"/>
                    </a:p>
                  </a:txBody>
                  <a:tcPr/>
                </a:tc>
                <a:tc>
                  <a:txBody>
                    <a:bodyPr/>
                    <a:lstStyle/>
                    <a:p>
                      <a:pPr rtl="1"/>
                      <a:r>
                        <a:rPr lang="he-IL" sz="1200" dirty="0"/>
                        <a:t>בוצע</a:t>
                      </a:r>
                    </a:p>
                  </a:txBody>
                  <a:tcPr/>
                </a:tc>
                <a:extLst>
                  <a:ext uri="{0D108BD9-81ED-4DB2-BD59-A6C34878D82A}">
                    <a16:rowId xmlns:a16="http://schemas.microsoft.com/office/drawing/2014/main" val="3758404250"/>
                  </a:ext>
                </a:extLst>
              </a:tr>
              <a:tr h="283229">
                <a:tc>
                  <a:txBody>
                    <a:bodyPr/>
                    <a:lstStyle/>
                    <a:p>
                      <a:pPr rtl="1"/>
                      <a:r>
                        <a:rPr lang="en-US" sz="1200" dirty="0"/>
                        <a:t>CRUD</a:t>
                      </a:r>
                      <a:endParaRPr lang="he-IL" sz="1200"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t>בוצע</a:t>
                      </a:r>
                    </a:p>
                  </a:txBody>
                  <a:tcPr/>
                </a:tc>
                <a:extLst>
                  <a:ext uri="{0D108BD9-81ED-4DB2-BD59-A6C34878D82A}">
                    <a16:rowId xmlns:a16="http://schemas.microsoft.com/office/drawing/2014/main" val="243733927"/>
                  </a:ext>
                </a:extLst>
              </a:tr>
              <a:tr h="283229">
                <a:tc>
                  <a:txBody>
                    <a:bodyPr/>
                    <a:lstStyle/>
                    <a:p>
                      <a:pPr rtl="1"/>
                      <a:r>
                        <a:rPr lang="he-IL" sz="1200" dirty="0"/>
                        <a:t>הרשאות</a:t>
                      </a:r>
                    </a:p>
                  </a:txBody>
                  <a:tcPr/>
                </a:tc>
                <a:tc>
                  <a:txBody>
                    <a:bodyPr/>
                    <a:lstStyle/>
                    <a:p>
                      <a:pPr rtl="1"/>
                      <a:r>
                        <a:rPr lang="he-IL" sz="1200" dirty="0"/>
                        <a:t>לא בוצע</a:t>
                      </a:r>
                    </a:p>
                  </a:txBody>
                  <a:tcPr/>
                </a:tc>
                <a:extLst>
                  <a:ext uri="{0D108BD9-81ED-4DB2-BD59-A6C34878D82A}">
                    <a16:rowId xmlns:a16="http://schemas.microsoft.com/office/drawing/2014/main" val="960257940"/>
                  </a:ext>
                </a:extLst>
              </a:tr>
              <a:tr h="283229">
                <a:tc>
                  <a:txBody>
                    <a:bodyPr/>
                    <a:lstStyle/>
                    <a:p>
                      <a:pPr rtl="1"/>
                      <a:r>
                        <a:rPr lang="en-US" sz="1200" dirty="0"/>
                        <a:t>I18N</a:t>
                      </a:r>
                      <a:endParaRPr lang="he-IL" sz="1200" dirty="0"/>
                    </a:p>
                  </a:txBody>
                  <a:tcPr/>
                </a:tc>
                <a:tc>
                  <a:txBody>
                    <a:bodyPr/>
                    <a:lstStyle/>
                    <a:p>
                      <a:pPr rtl="1"/>
                      <a:r>
                        <a:rPr lang="he-IL" sz="1200" dirty="0"/>
                        <a:t>בוצע רק עבור תפריט נגישות</a:t>
                      </a:r>
                    </a:p>
                  </a:txBody>
                  <a:tcPr/>
                </a:tc>
                <a:extLst>
                  <a:ext uri="{0D108BD9-81ED-4DB2-BD59-A6C34878D82A}">
                    <a16:rowId xmlns:a16="http://schemas.microsoft.com/office/drawing/2014/main" val="1900619748"/>
                  </a:ext>
                </a:extLst>
              </a:tr>
              <a:tr h="283229">
                <a:tc>
                  <a:txBody>
                    <a:bodyPr/>
                    <a:lstStyle/>
                    <a:p>
                      <a:pPr rtl="1"/>
                      <a:r>
                        <a:rPr lang="he-IL" sz="1200" dirty="0"/>
                        <a:t>ביצועים(צריכת סוללה, סיבוב מסך)</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t>בוצע</a:t>
                      </a:r>
                    </a:p>
                  </a:txBody>
                  <a:tcPr/>
                </a:tc>
                <a:extLst>
                  <a:ext uri="{0D108BD9-81ED-4DB2-BD59-A6C34878D82A}">
                    <a16:rowId xmlns:a16="http://schemas.microsoft.com/office/drawing/2014/main" val="2327815885"/>
                  </a:ext>
                </a:extLst>
              </a:tr>
              <a:tr h="283229">
                <a:tc>
                  <a:txBody>
                    <a:bodyPr/>
                    <a:lstStyle/>
                    <a:p>
                      <a:pPr rtl="1"/>
                      <a:r>
                        <a:rPr lang="he-IL" sz="1200" dirty="0"/>
                        <a:t>נגישות </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t>בוצע</a:t>
                      </a:r>
                    </a:p>
                  </a:txBody>
                  <a:tcPr/>
                </a:tc>
                <a:extLst>
                  <a:ext uri="{0D108BD9-81ED-4DB2-BD59-A6C34878D82A}">
                    <a16:rowId xmlns:a16="http://schemas.microsoft.com/office/drawing/2014/main" val="3256871253"/>
                  </a:ext>
                </a:extLst>
              </a:tr>
              <a:tr h="283229">
                <a:tc>
                  <a:txBody>
                    <a:bodyPr/>
                    <a:lstStyle/>
                    <a:p>
                      <a:pPr rtl="1"/>
                      <a:r>
                        <a:rPr lang="he-IL" sz="1200" dirty="0"/>
                        <a:t>תאימות</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t>בוצע</a:t>
                      </a:r>
                    </a:p>
                  </a:txBody>
                  <a:tcPr/>
                </a:tc>
                <a:extLst>
                  <a:ext uri="{0D108BD9-81ED-4DB2-BD59-A6C34878D82A}">
                    <a16:rowId xmlns:a16="http://schemas.microsoft.com/office/drawing/2014/main" val="3145487823"/>
                  </a:ext>
                </a:extLst>
              </a:tr>
              <a:tr h="283229">
                <a:tc>
                  <a:txBody>
                    <a:bodyPr/>
                    <a:lstStyle/>
                    <a:p>
                      <a:pPr rtl="1"/>
                      <a:r>
                        <a:rPr lang="he-IL" sz="1200" dirty="0"/>
                        <a:t>כשל והתאוששות</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t>בוצע</a:t>
                      </a:r>
                    </a:p>
                  </a:txBody>
                  <a:tcPr/>
                </a:tc>
                <a:extLst>
                  <a:ext uri="{0D108BD9-81ED-4DB2-BD59-A6C34878D82A}">
                    <a16:rowId xmlns:a16="http://schemas.microsoft.com/office/drawing/2014/main" val="3140316410"/>
                  </a:ext>
                </a:extLst>
              </a:tr>
              <a:tr h="283229">
                <a:tc>
                  <a:txBody>
                    <a:bodyPr/>
                    <a:lstStyle/>
                    <a:p>
                      <a:pPr rtl="1"/>
                      <a:r>
                        <a:rPr lang="he-IL" sz="1200" dirty="0"/>
                        <a:t>אבטחה</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t>בוצע</a:t>
                      </a:r>
                    </a:p>
                  </a:txBody>
                  <a:tcPr/>
                </a:tc>
                <a:extLst>
                  <a:ext uri="{0D108BD9-81ED-4DB2-BD59-A6C34878D82A}">
                    <a16:rowId xmlns:a16="http://schemas.microsoft.com/office/drawing/2014/main" val="1132988907"/>
                  </a:ext>
                </a:extLst>
              </a:tr>
              <a:tr h="283229">
                <a:tc>
                  <a:txBody>
                    <a:bodyPr/>
                    <a:lstStyle/>
                    <a:p>
                      <a:pPr rtl="1"/>
                      <a:r>
                        <a:rPr lang="he-IL" sz="1200" dirty="0"/>
                        <a:t>התקנה / הסרה</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a:t>בוצע</a:t>
                      </a:r>
                      <a:endParaRPr lang="he-IL" sz="1200" dirty="0"/>
                    </a:p>
                  </a:txBody>
                  <a:tcPr/>
                </a:tc>
                <a:extLst>
                  <a:ext uri="{0D108BD9-81ED-4DB2-BD59-A6C34878D82A}">
                    <a16:rowId xmlns:a16="http://schemas.microsoft.com/office/drawing/2014/main" val="2137814831"/>
                  </a:ext>
                </a:extLst>
              </a:tr>
              <a:tr h="283229">
                <a:tc>
                  <a:txBody>
                    <a:bodyPr/>
                    <a:lstStyle/>
                    <a:p>
                      <a:pPr rtl="1"/>
                      <a:r>
                        <a:rPr lang="he-IL" sz="1200" dirty="0"/>
                        <a:t>ממשקים</a:t>
                      </a:r>
                    </a:p>
                  </a:txBody>
                  <a:tcPr/>
                </a:tc>
                <a:tc>
                  <a:txBody>
                    <a:bodyPr/>
                    <a:lstStyle/>
                    <a:p>
                      <a:pPr rtl="1"/>
                      <a:r>
                        <a:rPr lang="he-IL" sz="1200" dirty="0"/>
                        <a:t>בוצע</a:t>
                      </a:r>
                    </a:p>
                  </a:txBody>
                  <a:tcPr/>
                </a:tc>
                <a:extLst>
                  <a:ext uri="{0D108BD9-81ED-4DB2-BD59-A6C34878D82A}">
                    <a16:rowId xmlns:a16="http://schemas.microsoft.com/office/drawing/2014/main" val="1085772267"/>
                  </a:ext>
                </a:extLst>
              </a:tr>
              <a:tr h="283229">
                <a:tc>
                  <a:txBody>
                    <a:bodyPr/>
                    <a:lstStyle/>
                    <a:p>
                      <a:pPr rtl="1"/>
                      <a:r>
                        <a:rPr lang="he-IL" sz="1200" dirty="0"/>
                        <a:t>שימושיות</a:t>
                      </a:r>
                    </a:p>
                  </a:txBody>
                  <a:tcPr/>
                </a:tc>
                <a:tc>
                  <a:txBody>
                    <a:bodyPr/>
                    <a:lstStyle/>
                    <a:p>
                      <a:pPr rtl="1"/>
                      <a:r>
                        <a:rPr lang="he-IL" sz="1200" dirty="0"/>
                        <a:t>בוצע</a:t>
                      </a:r>
                    </a:p>
                  </a:txBody>
                  <a:tcPr/>
                </a:tc>
                <a:extLst>
                  <a:ext uri="{0D108BD9-81ED-4DB2-BD59-A6C34878D82A}">
                    <a16:rowId xmlns:a16="http://schemas.microsoft.com/office/drawing/2014/main" val="3449127967"/>
                  </a:ext>
                </a:extLst>
              </a:tr>
            </a:tbl>
          </a:graphicData>
        </a:graphic>
      </p:graphicFrame>
      <p:pic>
        <p:nvPicPr>
          <p:cNvPr id="4" name="תמונה 3"/>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4375" b="41797"/>
          <a:stretch/>
        </p:blipFill>
        <p:spPr bwMode="auto">
          <a:xfrm>
            <a:off x="0" y="6270171"/>
            <a:ext cx="2795451" cy="5878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34383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u="sng" dirty="0">
                <a:latin typeface="Calibri" panose="020F0502020204030204" pitchFamily="34" charset="0"/>
                <a:cs typeface="Calibri" panose="020F0502020204030204" pitchFamily="34" charset="0"/>
              </a:rPr>
              <a:t>תוצאות הבדיקה לפי תקלות</a:t>
            </a:r>
            <a:endParaRPr lang="he-IL" dirty="0">
              <a:latin typeface="Calibri" panose="020F0502020204030204" pitchFamily="34" charset="0"/>
              <a:cs typeface="Calibri" panose="020F0502020204030204" pitchFamily="34" charset="0"/>
            </a:endParaRPr>
          </a:p>
        </p:txBody>
      </p:sp>
      <p:sp>
        <p:nvSpPr>
          <p:cNvPr id="3" name="מציין מיקום תוכן 2"/>
          <p:cNvSpPr>
            <a:spLocks noGrp="1"/>
          </p:cNvSpPr>
          <p:nvPr>
            <p:ph idx="1"/>
          </p:nvPr>
        </p:nvSpPr>
        <p:spPr/>
        <p:txBody>
          <a:bodyPr/>
          <a:lstStyle/>
          <a:p>
            <a:r>
              <a:rPr lang="he-IL" dirty="0"/>
              <a:t>בדיקות שעברו – 460 </a:t>
            </a:r>
          </a:p>
          <a:p>
            <a:r>
              <a:rPr lang="he-IL" dirty="0"/>
              <a:t>בדיקות שנכשלו – 53 (שהם סה"כ 10.3% מסך הבדיקות)</a:t>
            </a:r>
          </a:p>
          <a:p>
            <a:r>
              <a:rPr lang="he-IL" dirty="0"/>
              <a:t>סה"כ בדיקות - 513</a:t>
            </a:r>
          </a:p>
        </p:txBody>
      </p:sp>
      <p:pic>
        <p:nvPicPr>
          <p:cNvPr id="4" name="תמונה 3"/>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4375" b="41797"/>
          <a:stretch/>
        </p:blipFill>
        <p:spPr bwMode="auto">
          <a:xfrm>
            <a:off x="0" y="6270171"/>
            <a:ext cx="2795451" cy="5878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86263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u="sng" dirty="0">
                <a:latin typeface="Calibri" panose="020F0502020204030204" pitchFamily="34" charset="0"/>
                <a:cs typeface="Calibri" panose="020F0502020204030204" pitchFamily="34" charset="0"/>
              </a:rPr>
              <a:t>בעיות שנבעו במהלך הבדיקות</a:t>
            </a:r>
            <a:endParaRPr lang="he-IL" dirty="0">
              <a:latin typeface="Calibri" panose="020F0502020204030204" pitchFamily="34" charset="0"/>
              <a:cs typeface="Calibri" panose="020F0502020204030204" pitchFamily="34" charset="0"/>
            </a:endParaRPr>
          </a:p>
        </p:txBody>
      </p:sp>
      <p:sp>
        <p:nvSpPr>
          <p:cNvPr id="3" name="מציין מיקום תוכן 2"/>
          <p:cNvSpPr>
            <a:spLocks noGrp="1"/>
          </p:cNvSpPr>
          <p:nvPr>
            <p:ph idx="1"/>
          </p:nvPr>
        </p:nvSpPr>
        <p:spPr/>
        <p:txBody>
          <a:bodyPr/>
          <a:lstStyle/>
          <a:p>
            <a:r>
              <a:rPr lang="he-IL" dirty="0"/>
              <a:t>התמודדות עם אתגר של עבודה מרחוק ואינטראקציה באמצעות </a:t>
            </a:r>
            <a:r>
              <a:rPr lang="en-US" dirty="0"/>
              <a:t>WhatsApp, ZOOM</a:t>
            </a:r>
            <a:r>
              <a:rPr lang="he-IL" dirty="0"/>
              <a:t>.</a:t>
            </a:r>
            <a:endParaRPr lang="en-US" dirty="0"/>
          </a:p>
          <a:p>
            <a:pPr marL="0" indent="0">
              <a:buNone/>
            </a:pPr>
            <a:endParaRPr lang="he-IL" dirty="0"/>
          </a:p>
        </p:txBody>
      </p:sp>
      <p:pic>
        <p:nvPicPr>
          <p:cNvPr id="4" name="תמונה 3"/>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4375" b="41797"/>
          <a:stretch/>
        </p:blipFill>
        <p:spPr bwMode="auto">
          <a:xfrm>
            <a:off x="0" y="6270171"/>
            <a:ext cx="2795451" cy="5878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25955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u="sng" dirty="0">
                <a:latin typeface="Calibri" panose="020F0502020204030204" pitchFamily="34" charset="0"/>
                <a:cs typeface="Calibri" panose="020F0502020204030204" pitchFamily="34" charset="0"/>
              </a:rPr>
              <a:t>בדיקות שלא נבדקו</a:t>
            </a:r>
            <a:endParaRPr lang="he-IL" dirty="0">
              <a:latin typeface="Calibri" panose="020F0502020204030204" pitchFamily="34" charset="0"/>
              <a:cs typeface="Calibri" panose="020F0502020204030204" pitchFamily="34" charset="0"/>
            </a:endParaRPr>
          </a:p>
        </p:txBody>
      </p:sp>
      <p:sp>
        <p:nvSpPr>
          <p:cNvPr id="3" name="מציין מיקום תוכן 2"/>
          <p:cNvSpPr>
            <a:spLocks noGrp="1"/>
          </p:cNvSpPr>
          <p:nvPr>
            <p:ph idx="1"/>
          </p:nvPr>
        </p:nvSpPr>
        <p:spPr/>
        <p:txBody>
          <a:bodyPr/>
          <a:lstStyle/>
          <a:p>
            <a:pPr marL="0" indent="0">
              <a:buNone/>
            </a:pPr>
            <a:r>
              <a:rPr lang="he-IL" dirty="0"/>
              <a:t>בדיקות עבור חלק של המעסיק: </a:t>
            </a:r>
          </a:p>
          <a:p>
            <a:r>
              <a:rPr lang="he-IL" dirty="0"/>
              <a:t>יצירת חשבון מעסיק.</a:t>
            </a:r>
          </a:p>
          <a:p>
            <a:r>
              <a:rPr lang="he-IL" dirty="0"/>
              <a:t>פרסום משרה ע"י מעסיק – עלות של 600 ₪ לחודש.</a:t>
            </a:r>
          </a:p>
          <a:p>
            <a:endParaRPr lang="he-IL" dirty="0"/>
          </a:p>
          <a:p>
            <a:r>
              <a:rPr lang="he-IL" dirty="0"/>
              <a:t>סיבה מספקת לא לבדוק </a:t>
            </a:r>
            <a:r>
              <a:rPr lang="he-IL" dirty="0">
                <a:sym typeface="Wingdings" panose="05000000000000000000" pitchFamily="2" charset="2"/>
              </a:rPr>
              <a:t>.</a:t>
            </a:r>
            <a:endParaRPr lang="he-IL" dirty="0"/>
          </a:p>
          <a:p>
            <a:pPr marL="0" indent="0">
              <a:buNone/>
            </a:pPr>
            <a:endParaRPr lang="he-IL" dirty="0"/>
          </a:p>
          <a:p>
            <a:pPr marL="0" indent="0">
              <a:buNone/>
            </a:pPr>
            <a:endParaRPr lang="he-IL" dirty="0"/>
          </a:p>
        </p:txBody>
      </p:sp>
      <p:pic>
        <p:nvPicPr>
          <p:cNvPr id="4" name="תמונה 3"/>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4375" b="41797"/>
          <a:stretch/>
        </p:blipFill>
        <p:spPr bwMode="auto">
          <a:xfrm>
            <a:off x="0" y="6270171"/>
            <a:ext cx="2795451" cy="5878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92756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u="sng" dirty="0">
                <a:latin typeface="Calibri" panose="020F0502020204030204" pitchFamily="34" charset="0"/>
                <a:cs typeface="Calibri" panose="020F0502020204030204" pitchFamily="34" charset="0"/>
              </a:rPr>
              <a:t>סיכום תקלות שנמצאו</a:t>
            </a:r>
            <a:endParaRPr lang="he-IL" dirty="0">
              <a:latin typeface="Calibri" panose="020F0502020204030204" pitchFamily="34" charset="0"/>
              <a:cs typeface="Calibri" panose="020F0502020204030204" pitchFamily="34" charset="0"/>
            </a:endParaRPr>
          </a:p>
        </p:txBody>
      </p:sp>
      <p:sp>
        <p:nvSpPr>
          <p:cNvPr id="3" name="מציין מיקום תוכן 2"/>
          <p:cNvSpPr>
            <a:spLocks noGrp="1"/>
          </p:cNvSpPr>
          <p:nvPr>
            <p:ph idx="1"/>
          </p:nvPr>
        </p:nvSpPr>
        <p:spPr>
          <a:xfrm>
            <a:off x="680321" y="2336873"/>
            <a:ext cx="9613861" cy="3933298"/>
          </a:xfrm>
        </p:spPr>
        <p:txBody>
          <a:bodyPr>
            <a:normAutofit lnSpcReduction="10000"/>
          </a:bodyPr>
          <a:lstStyle/>
          <a:p>
            <a:r>
              <a:rPr lang="he-IL" dirty="0">
                <a:latin typeface="Calibri" panose="020F0502020204030204" pitchFamily="34" charset="0"/>
                <a:cs typeface="Calibri" panose="020F0502020204030204" pitchFamily="34" charset="0"/>
              </a:rPr>
              <a:t>סה"כ נמצאו 53 באגים.</a:t>
            </a:r>
          </a:p>
          <a:p>
            <a:r>
              <a:rPr lang="he-IL" dirty="0">
                <a:latin typeface="Calibri" panose="020F0502020204030204" pitchFamily="34" charset="0"/>
                <a:cs typeface="Calibri" panose="020F0502020204030204" pitchFamily="34" charset="0"/>
              </a:rPr>
              <a:t>רוב התקלות המדווחות בדרגת חומרה נמוכה ובינונית שאינן משפיעות על תפקוד האפליקציה באופן ישיר למרות שמדובר </a:t>
            </a:r>
            <a:r>
              <a:rPr lang="he-IL" dirty="0" err="1">
                <a:latin typeface="Calibri" panose="020F0502020204030204" pitchFamily="34" charset="0"/>
                <a:cs typeface="Calibri" panose="020F0502020204030204" pitchFamily="34" charset="0"/>
              </a:rPr>
              <a:t>בכ</a:t>
            </a:r>
            <a:r>
              <a:rPr lang="he-IL" dirty="0">
                <a:latin typeface="Calibri" panose="020F0502020204030204" pitchFamily="34" charset="0"/>
                <a:cs typeface="Calibri" panose="020F0502020204030204" pitchFamily="34" charset="0"/>
              </a:rPr>
              <a:t>- 10.3% מסך הבדיקות.</a:t>
            </a:r>
          </a:p>
          <a:p>
            <a:r>
              <a:rPr lang="he-IL" dirty="0">
                <a:latin typeface="Calibri" panose="020F0502020204030204" pitchFamily="34" charset="0"/>
                <a:cs typeface="Calibri" panose="020F0502020204030204" pitchFamily="34" charset="0"/>
              </a:rPr>
              <a:t>בין התקלות הבולטות התבלטה בעיה של ממשק הנגישות המצריך עבודה נוספת תיקונים של בעיות וטעינה מחדש של הנתונים לאחר הוספה או הסרה של הגדרות נגישות וישנם גם כפילויות.</a:t>
            </a:r>
          </a:p>
          <a:p>
            <a:r>
              <a:rPr lang="he-IL" dirty="0">
                <a:latin typeface="Calibri" panose="020F0502020204030204" pitchFamily="34" charset="0"/>
                <a:cs typeface="Calibri" panose="020F0502020204030204" pitchFamily="34" charset="0"/>
              </a:rPr>
              <a:t>רוב הבעיות שהתגלו קשורות להזנת טקסט/ מספרים בשדות.</a:t>
            </a:r>
          </a:p>
          <a:p>
            <a:r>
              <a:rPr lang="he-IL" dirty="0">
                <a:latin typeface="Calibri" panose="020F0502020204030204" pitchFamily="34" charset="0"/>
                <a:cs typeface="Calibri" panose="020F0502020204030204" pitchFamily="34" charset="0"/>
              </a:rPr>
              <a:t>האפליקציה לא זמינה בשפות זרות, ניתן להזין דברים בשפה העברית והאנגלית בלבד, לעומת זאת השפה הרוסית לא נתמכת כלל.</a:t>
            </a:r>
          </a:p>
          <a:p>
            <a:r>
              <a:rPr lang="he-IL" dirty="0">
                <a:latin typeface="Calibri" panose="020F0502020204030204" pitchFamily="34" charset="0"/>
                <a:cs typeface="Calibri" panose="020F0502020204030204" pitchFamily="34" charset="0"/>
              </a:rPr>
              <a:t>האפליקציה לא נוחה לשימוש והציון שלה ב </a:t>
            </a:r>
            <a:r>
              <a:rPr lang="en-US" dirty="0">
                <a:latin typeface="Calibri" panose="020F0502020204030204" pitchFamily="34" charset="0"/>
                <a:cs typeface="Calibri" panose="020F0502020204030204" pitchFamily="34" charset="0"/>
              </a:rPr>
              <a:t>App store 3.3</a:t>
            </a:r>
            <a:r>
              <a:rPr lang="he-IL" dirty="0">
                <a:latin typeface="Calibri" panose="020F0502020204030204" pitchFamily="34" charset="0"/>
                <a:cs typeface="Calibri" panose="020F0502020204030204" pitchFamily="34" charset="0"/>
              </a:rPr>
              <a:t> ו-</a:t>
            </a:r>
            <a:r>
              <a:rPr lang="en-US" dirty="0">
                <a:latin typeface="Calibri" panose="020F0502020204030204" pitchFamily="34" charset="0"/>
                <a:cs typeface="Calibri" panose="020F0502020204030204" pitchFamily="34" charset="0"/>
              </a:rPr>
              <a:t>Google play  2.8  </a:t>
            </a:r>
            <a:endParaRPr lang="he-IL" dirty="0">
              <a:latin typeface="Calibri" panose="020F0502020204030204" pitchFamily="34" charset="0"/>
              <a:cs typeface="Calibri" panose="020F0502020204030204" pitchFamily="34" charset="0"/>
            </a:endParaRPr>
          </a:p>
        </p:txBody>
      </p:sp>
      <p:pic>
        <p:nvPicPr>
          <p:cNvPr id="4" name="תמונה 3"/>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4375" b="41797"/>
          <a:stretch/>
        </p:blipFill>
        <p:spPr bwMode="auto">
          <a:xfrm>
            <a:off x="0" y="6270171"/>
            <a:ext cx="2795451" cy="5878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47603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u="sng" dirty="0">
                <a:latin typeface="Calibri" panose="020F0502020204030204" pitchFamily="34" charset="0"/>
                <a:cs typeface="Calibri" panose="020F0502020204030204" pitchFamily="34" charset="0"/>
              </a:rPr>
              <a:t>המשך - סיכום תקלות שנמצאו</a:t>
            </a:r>
            <a:endParaRPr lang="he-IL" dirty="0">
              <a:latin typeface="Calibri" panose="020F0502020204030204" pitchFamily="34" charset="0"/>
              <a:cs typeface="Calibri" panose="020F0502020204030204" pitchFamily="34" charset="0"/>
            </a:endParaRPr>
          </a:p>
        </p:txBody>
      </p:sp>
      <p:sp>
        <p:nvSpPr>
          <p:cNvPr id="3" name="מציין מיקום תוכן 2"/>
          <p:cNvSpPr>
            <a:spLocks noGrp="1"/>
          </p:cNvSpPr>
          <p:nvPr>
            <p:ph idx="1"/>
          </p:nvPr>
        </p:nvSpPr>
        <p:spPr>
          <a:xfrm>
            <a:off x="680321" y="2336873"/>
            <a:ext cx="9613861" cy="3933298"/>
          </a:xfrm>
        </p:spPr>
        <p:txBody>
          <a:bodyPr>
            <a:normAutofit/>
          </a:bodyPr>
          <a:lstStyle/>
          <a:p>
            <a:r>
              <a:rPr lang="he-IL" dirty="0">
                <a:latin typeface="Calibri" panose="020F0502020204030204" pitchFamily="34" charset="0"/>
                <a:cs typeface="Calibri" panose="020F0502020204030204" pitchFamily="34" charset="0"/>
              </a:rPr>
              <a:t>ממשק אזור אישי מרגיש מיותר למעט תהליך ההתנתקות מהחשבון כי ניתן לנווט בין האזורים מבלי להיות בתפריט אזור אישי ולעיתים בבחירת אזור תפריט אזור אישי אינו נסגר באופן אוטו' ויש לסגור ידני.</a:t>
            </a:r>
          </a:p>
          <a:p>
            <a:r>
              <a:rPr lang="he-IL" dirty="0">
                <a:latin typeface="Calibri" panose="020F0502020204030204" pitchFamily="34" charset="0"/>
                <a:cs typeface="Calibri" panose="020F0502020204030204" pitchFamily="34" charset="0"/>
              </a:rPr>
              <a:t>הפעלת סיבוב אוטו' על האפליקציה גורמת לחיתוך חלק מהתכנים ואינה מוצגת באופן מלא.</a:t>
            </a:r>
          </a:p>
          <a:p>
            <a:endParaRPr lang="he-IL" dirty="0">
              <a:latin typeface="Calibri" panose="020F0502020204030204" pitchFamily="34" charset="0"/>
              <a:cs typeface="Calibri" panose="020F0502020204030204" pitchFamily="34" charset="0"/>
            </a:endParaRPr>
          </a:p>
          <a:p>
            <a:endParaRPr lang="he-IL" dirty="0">
              <a:latin typeface="Calibri" panose="020F0502020204030204" pitchFamily="34" charset="0"/>
              <a:cs typeface="Calibri" panose="020F0502020204030204" pitchFamily="34" charset="0"/>
            </a:endParaRPr>
          </a:p>
          <a:p>
            <a:pPr marL="0" indent="0" algn="ctr">
              <a:buNone/>
            </a:pPr>
            <a:r>
              <a:rPr lang="he-IL" sz="2800" b="1" dirty="0">
                <a:latin typeface="Calibri" panose="020F0502020204030204" pitchFamily="34" charset="0"/>
                <a:cs typeface="Calibri" panose="020F0502020204030204" pitchFamily="34" charset="0"/>
              </a:rPr>
              <a:t>המלצתנו ניתן להמשיך עם האפליקציה </a:t>
            </a:r>
          </a:p>
          <a:p>
            <a:pPr marL="0" indent="0" algn="ctr">
              <a:buNone/>
            </a:pPr>
            <a:r>
              <a:rPr lang="he-IL" sz="2800" b="1" dirty="0">
                <a:latin typeface="Calibri" panose="020F0502020204030204" pitchFamily="34" charset="0"/>
                <a:cs typeface="Calibri" panose="020F0502020204030204" pitchFamily="34" charset="0"/>
              </a:rPr>
              <a:t>אך יש לקדם את טיפול הבעיות לפי רמת דחיפות.</a:t>
            </a:r>
          </a:p>
        </p:txBody>
      </p:sp>
      <p:pic>
        <p:nvPicPr>
          <p:cNvPr id="4" name="תמונה 3"/>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4375" b="41797"/>
          <a:stretch/>
        </p:blipFill>
        <p:spPr bwMode="auto">
          <a:xfrm>
            <a:off x="0" y="6270171"/>
            <a:ext cx="2795451" cy="5878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3859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u="sng" dirty="0">
                <a:latin typeface="Calibri" panose="020F0502020204030204" pitchFamily="34" charset="0"/>
                <a:cs typeface="Calibri" panose="020F0502020204030204" pitchFamily="34" charset="0"/>
              </a:rPr>
              <a:t>מטרת מסמך ה-</a:t>
            </a:r>
            <a:r>
              <a:rPr lang="en-US" b="1" u="sng" dirty="0">
                <a:latin typeface="Calibri" panose="020F0502020204030204" pitchFamily="34" charset="0"/>
                <a:cs typeface="Calibri" panose="020F0502020204030204" pitchFamily="34" charset="0"/>
              </a:rPr>
              <a:t>STR</a:t>
            </a:r>
            <a:endParaRPr lang="he-IL" dirty="0">
              <a:latin typeface="Calibri" panose="020F0502020204030204" pitchFamily="34" charset="0"/>
              <a:cs typeface="Calibri" panose="020F0502020204030204" pitchFamily="34" charset="0"/>
            </a:endParaRPr>
          </a:p>
        </p:txBody>
      </p:sp>
      <p:sp>
        <p:nvSpPr>
          <p:cNvPr id="3" name="מציין מיקום תוכן 2"/>
          <p:cNvSpPr>
            <a:spLocks noGrp="1"/>
          </p:cNvSpPr>
          <p:nvPr>
            <p:ph idx="1"/>
          </p:nvPr>
        </p:nvSpPr>
        <p:spPr/>
        <p:txBody>
          <a:bodyPr/>
          <a:lstStyle/>
          <a:p>
            <a:r>
              <a:rPr lang="he-IL" dirty="0">
                <a:latin typeface="Calibri" panose="020F0502020204030204" pitchFamily="34" charset="0"/>
                <a:cs typeface="Calibri" panose="020F0502020204030204" pitchFamily="34" charset="0"/>
              </a:rPr>
              <a:t>מסמך זה מביא את סיכום תוצאות הבדיקה </a:t>
            </a:r>
          </a:p>
          <a:p>
            <a:pPr marL="0" indent="0">
              <a:buNone/>
            </a:pPr>
            <a:r>
              <a:rPr lang="he-IL" dirty="0">
                <a:latin typeface="Calibri" panose="020F0502020204030204" pitchFamily="34" charset="0"/>
                <a:cs typeface="Calibri" panose="020F0502020204030204" pitchFamily="34" charset="0"/>
              </a:rPr>
              <a:t>   והצגתם בצורה פשוטה וקלה להבנה.</a:t>
            </a:r>
          </a:p>
          <a:p>
            <a:endParaRPr lang="he-IL" dirty="0">
              <a:latin typeface="Calibri" panose="020F0502020204030204" pitchFamily="34" charset="0"/>
              <a:cs typeface="Calibri" panose="020F0502020204030204" pitchFamily="34" charset="0"/>
            </a:endParaRPr>
          </a:p>
          <a:p>
            <a:r>
              <a:rPr lang="he-IL" dirty="0">
                <a:latin typeface="Calibri" panose="020F0502020204030204" pitchFamily="34" charset="0"/>
                <a:cs typeface="Calibri" panose="020F0502020204030204" pitchFamily="34" charset="0"/>
              </a:rPr>
              <a:t>מסמך זה יהווה אישור להמשך תהליך </a:t>
            </a:r>
          </a:p>
          <a:p>
            <a:pPr marL="0" indent="0">
              <a:buNone/>
            </a:pPr>
            <a:r>
              <a:rPr lang="he-IL" dirty="0">
                <a:latin typeface="Calibri" panose="020F0502020204030204" pitchFamily="34" charset="0"/>
                <a:cs typeface="Calibri" panose="020F0502020204030204" pitchFamily="34" charset="0"/>
              </a:rPr>
              <a:t>   האפליקציה והוצאתה אל הפועל.</a:t>
            </a:r>
          </a:p>
        </p:txBody>
      </p:sp>
      <p:pic>
        <p:nvPicPr>
          <p:cNvPr id="4" name="תמונה 3"/>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4375" b="41797"/>
          <a:stretch/>
        </p:blipFill>
        <p:spPr bwMode="auto">
          <a:xfrm>
            <a:off x="0" y="6270171"/>
            <a:ext cx="2795451" cy="5878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09882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u="sng" dirty="0">
                <a:latin typeface="Calibri" panose="020F0502020204030204" pitchFamily="34" charset="0"/>
                <a:cs typeface="Calibri" panose="020F0502020204030204" pitchFamily="34" charset="0"/>
              </a:rPr>
              <a:t>תיאור האפליקציה הנבדקת – </a:t>
            </a:r>
            <a:r>
              <a:rPr lang="en-US" b="1" u="sng" dirty="0">
                <a:latin typeface="Calibri" panose="020F0502020204030204" pitchFamily="34" charset="0"/>
                <a:cs typeface="Calibri" panose="020F0502020204030204" pitchFamily="34" charset="0"/>
              </a:rPr>
              <a:t>WWW.drushim.co.il</a:t>
            </a:r>
            <a:endParaRPr lang="he-IL" dirty="0">
              <a:latin typeface="Calibri" panose="020F0502020204030204" pitchFamily="34" charset="0"/>
              <a:cs typeface="Calibri" panose="020F0502020204030204" pitchFamily="34" charset="0"/>
            </a:endParaRPr>
          </a:p>
        </p:txBody>
      </p:sp>
      <p:sp>
        <p:nvSpPr>
          <p:cNvPr id="3" name="מציין מיקום תוכן 2"/>
          <p:cNvSpPr>
            <a:spLocks noGrp="1"/>
          </p:cNvSpPr>
          <p:nvPr>
            <p:ph idx="1"/>
          </p:nvPr>
        </p:nvSpPr>
        <p:spPr/>
        <p:txBody>
          <a:bodyPr/>
          <a:lstStyle/>
          <a:p>
            <a:r>
              <a:rPr lang="he-IL" dirty="0">
                <a:latin typeface="Calibri" panose="020F0502020204030204" pitchFamily="34" charset="0"/>
                <a:cs typeface="Calibri" panose="020F0502020204030204" pitchFamily="34" charset="0"/>
              </a:rPr>
              <a:t>אפליקציה זו מחברת בין מעסיקים למחפשי עבודה </a:t>
            </a:r>
          </a:p>
          <a:p>
            <a:pPr marL="0" indent="0">
              <a:buNone/>
            </a:pPr>
            <a:r>
              <a:rPr lang="he-IL" dirty="0">
                <a:latin typeface="Calibri" panose="020F0502020204030204" pitchFamily="34" charset="0"/>
                <a:cs typeface="Calibri" panose="020F0502020204030204" pitchFamily="34" charset="0"/>
              </a:rPr>
              <a:t>   ע"י </a:t>
            </a:r>
            <a:r>
              <a:rPr lang="he-IL" dirty="0" err="1">
                <a:latin typeface="Calibri" panose="020F0502020204030204" pitchFamily="34" charset="0"/>
                <a:cs typeface="Calibri" panose="020F0502020204030204" pitchFamily="34" charset="0"/>
              </a:rPr>
              <a:t>הנגשת</a:t>
            </a:r>
            <a:r>
              <a:rPr lang="he-IL" dirty="0">
                <a:latin typeface="Calibri" panose="020F0502020204030204" pitchFamily="34" charset="0"/>
                <a:cs typeface="Calibri" panose="020F0502020204030204" pitchFamily="34" charset="0"/>
              </a:rPr>
              <a:t> משרות באופן פשוט וקל.</a:t>
            </a:r>
          </a:p>
          <a:p>
            <a:r>
              <a:rPr lang="he-IL" dirty="0">
                <a:latin typeface="Calibri" panose="020F0502020204030204" pitchFamily="34" charset="0"/>
                <a:cs typeface="Calibri" panose="020F0502020204030204" pitchFamily="34" charset="0"/>
              </a:rPr>
              <a:t>בנוסף יש לאפליקציה סוכן חכם היכול להתריע למחפש עבודה על משרה לפי </a:t>
            </a:r>
          </a:p>
          <a:p>
            <a:pPr marL="0" indent="0">
              <a:buNone/>
            </a:pPr>
            <a:r>
              <a:rPr lang="he-IL" dirty="0">
                <a:latin typeface="Calibri" panose="020F0502020204030204" pitchFamily="34" charset="0"/>
                <a:cs typeface="Calibri" panose="020F0502020204030204" pitchFamily="34" charset="0"/>
              </a:rPr>
              <a:t>   תפקיד / מיקום / וכו' לבחירתו.</a:t>
            </a:r>
          </a:p>
          <a:p>
            <a:r>
              <a:rPr lang="he-IL" dirty="0">
                <a:latin typeface="Calibri" panose="020F0502020204030204" pitchFamily="34" charset="0"/>
                <a:cs typeface="Calibri" panose="020F0502020204030204" pitchFamily="34" charset="0"/>
              </a:rPr>
              <a:t>בנוסף האפליקציה מציגה תכנים לעזרה למשתמשים בעת חיפוש עבודה. </a:t>
            </a:r>
          </a:p>
          <a:p>
            <a:endParaRPr lang="he-IL" dirty="0"/>
          </a:p>
        </p:txBody>
      </p:sp>
      <p:pic>
        <p:nvPicPr>
          <p:cNvPr id="4" name="תמונה 3"/>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4375" b="41797"/>
          <a:stretch/>
        </p:blipFill>
        <p:spPr bwMode="auto">
          <a:xfrm>
            <a:off x="0" y="6270171"/>
            <a:ext cx="2795451" cy="5878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5238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u="sng" dirty="0">
                <a:latin typeface="Calibri" panose="020F0502020204030204" pitchFamily="34" charset="0"/>
                <a:cs typeface="Calibri" panose="020F0502020204030204" pitchFamily="34" charset="0"/>
              </a:rPr>
              <a:t>הבדיקות ותהליך העבודה לפי</a:t>
            </a:r>
            <a:endParaRPr lang="he-IL" dirty="0">
              <a:latin typeface="Calibri" panose="020F0502020204030204" pitchFamily="34" charset="0"/>
              <a:cs typeface="Calibri" panose="020F0502020204030204" pitchFamily="34" charset="0"/>
            </a:endParaRPr>
          </a:p>
        </p:txBody>
      </p:sp>
      <p:sp>
        <p:nvSpPr>
          <p:cNvPr id="3" name="מציין מיקום תוכן 2"/>
          <p:cNvSpPr>
            <a:spLocks noGrp="1"/>
          </p:cNvSpPr>
          <p:nvPr>
            <p:ph idx="1"/>
          </p:nvPr>
        </p:nvSpPr>
        <p:spPr/>
        <p:txBody>
          <a:bodyPr/>
          <a:lstStyle/>
          <a:p>
            <a:pPr marL="457200" indent="-457200">
              <a:buFont typeface="+mj-lt"/>
              <a:buAutoNum type="arabicPeriod"/>
            </a:pPr>
            <a:r>
              <a:rPr lang="he-IL" dirty="0">
                <a:latin typeface="Calibri" panose="020F0502020204030204" pitchFamily="34" charset="0"/>
                <a:cs typeface="Calibri" panose="020F0502020204030204" pitchFamily="34" charset="0"/>
              </a:rPr>
              <a:t>כתיבת דרישות</a:t>
            </a:r>
          </a:p>
          <a:p>
            <a:pPr marL="457200" indent="-457200">
              <a:buFont typeface="+mj-lt"/>
              <a:buAutoNum type="arabicPeriod"/>
            </a:pPr>
            <a:r>
              <a:rPr lang="he-IL" dirty="0">
                <a:latin typeface="Calibri" panose="020F0502020204030204" pitchFamily="34" charset="0"/>
                <a:cs typeface="Calibri" panose="020F0502020204030204" pitchFamily="34" charset="0"/>
              </a:rPr>
              <a:t>כתיבת אפיון</a:t>
            </a:r>
          </a:p>
          <a:p>
            <a:pPr marL="457200" indent="-457200">
              <a:buFont typeface="+mj-lt"/>
              <a:buAutoNum type="arabicPeriod"/>
            </a:pPr>
            <a:r>
              <a:rPr lang="he-IL" dirty="0">
                <a:latin typeface="Calibri" panose="020F0502020204030204" pitchFamily="34" charset="0"/>
                <a:cs typeface="Calibri" panose="020F0502020204030204" pitchFamily="34" charset="0"/>
              </a:rPr>
              <a:t>כתיבת מסמך – </a:t>
            </a:r>
            <a:r>
              <a:rPr lang="en-US" dirty="0">
                <a:latin typeface="Calibri" panose="020F0502020204030204" pitchFamily="34" charset="0"/>
                <a:cs typeface="Calibri" panose="020F0502020204030204" pitchFamily="34" charset="0"/>
              </a:rPr>
              <a:t>STP</a:t>
            </a:r>
            <a:r>
              <a:rPr lang="he-IL" dirty="0">
                <a:latin typeface="Calibri" panose="020F0502020204030204" pitchFamily="34" charset="0"/>
                <a:cs typeface="Calibri" panose="020F0502020204030204" pitchFamily="34" charset="0"/>
              </a:rPr>
              <a:t> ועץ נושאי הבדיקה בתוכנת </a:t>
            </a:r>
            <a:r>
              <a:rPr lang="en-US" dirty="0">
                <a:latin typeface="Calibri" panose="020F0502020204030204" pitchFamily="34" charset="0"/>
                <a:cs typeface="Calibri" panose="020F0502020204030204" pitchFamily="34" charset="0"/>
              </a:rPr>
              <a:t>WORD</a:t>
            </a:r>
            <a:endParaRPr lang="he-IL" dirty="0">
              <a:latin typeface="Calibri" panose="020F0502020204030204" pitchFamily="34" charset="0"/>
              <a:cs typeface="Calibri" panose="020F0502020204030204" pitchFamily="34" charset="0"/>
            </a:endParaRPr>
          </a:p>
          <a:p>
            <a:pPr marL="457200" indent="-457200">
              <a:buFont typeface="+mj-lt"/>
              <a:buAutoNum type="arabicPeriod"/>
            </a:pPr>
            <a:r>
              <a:rPr lang="he-IL" dirty="0">
                <a:latin typeface="Calibri" panose="020F0502020204030204" pitchFamily="34" charset="0"/>
                <a:cs typeface="Calibri" panose="020F0502020204030204" pitchFamily="34" charset="0"/>
              </a:rPr>
              <a:t>כתיבת תסריטי בדיקות – </a:t>
            </a:r>
            <a:r>
              <a:rPr lang="en-US" dirty="0">
                <a:latin typeface="Calibri" panose="020F0502020204030204" pitchFamily="34" charset="0"/>
                <a:cs typeface="Calibri" panose="020F0502020204030204" pitchFamily="34" charset="0"/>
              </a:rPr>
              <a:t>STD</a:t>
            </a:r>
            <a:r>
              <a:rPr lang="he-IL" dirty="0">
                <a:latin typeface="Calibri" panose="020F0502020204030204" pitchFamily="34" charset="0"/>
                <a:cs typeface="Calibri" panose="020F0502020204030204" pitchFamily="34" charset="0"/>
              </a:rPr>
              <a:t> בתוכנת </a:t>
            </a:r>
            <a:r>
              <a:rPr lang="en-US" dirty="0">
                <a:latin typeface="Calibri" panose="020F0502020204030204" pitchFamily="34" charset="0"/>
                <a:cs typeface="Calibri" panose="020F0502020204030204" pitchFamily="34" charset="0"/>
              </a:rPr>
              <a:t>EXCEL</a:t>
            </a:r>
            <a:endParaRPr lang="he-IL" dirty="0">
              <a:latin typeface="Calibri" panose="020F0502020204030204" pitchFamily="34" charset="0"/>
              <a:cs typeface="Calibri" panose="020F0502020204030204" pitchFamily="34" charset="0"/>
            </a:endParaRPr>
          </a:p>
          <a:p>
            <a:pPr marL="457200" indent="-457200">
              <a:buFont typeface="+mj-lt"/>
              <a:buAutoNum type="arabicPeriod"/>
            </a:pPr>
            <a:r>
              <a:rPr lang="he-IL" dirty="0">
                <a:latin typeface="Calibri" panose="020F0502020204030204" pitchFamily="34" charset="0"/>
                <a:cs typeface="Calibri" panose="020F0502020204030204" pitchFamily="34" charset="0"/>
              </a:rPr>
              <a:t>הזנה, הרצת הבדיקות ותיעודן ב </a:t>
            </a:r>
            <a:r>
              <a:rPr lang="en-US" dirty="0">
                <a:latin typeface="Calibri" panose="020F0502020204030204" pitchFamily="34" charset="0"/>
                <a:cs typeface="Calibri" panose="020F0502020204030204" pitchFamily="34" charset="0"/>
              </a:rPr>
              <a:t>JIRA</a:t>
            </a:r>
            <a:endParaRPr lang="he-IL" dirty="0">
              <a:latin typeface="Calibri" panose="020F0502020204030204" pitchFamily="34" charset="0"/>
              <a:cs typeface="Calibri" panose="020F0502020204030204" pitchFamily="34" charset="0"/>
            </a:endParaRPr>
          </a:p>
          <a:p>
            <a:pPr marL="457200" indent="-457200">
              <a:buFont typeface="+mj-lt"/>
              <a:buAutoNum type="arabicPeriod"/>
            </a:pPr>
            <a:r>
              <a:rPr lang="he-IL" dirty="0">
                <a:latin typeface="Calibri" panose="020F0502020204030204" pitchFamily="34" charset="0"/>
                <a:cs typeface="Calibri" panose="020F0502020204030204" pitchFamily="34" charset="0"/>
              </a:rPr>
              <a:t>מסמך סיכום הבדיקות - </a:t>
            </a:r>
            <a:r>
              <a:rPr lang="en-US" dirty="0">
                <a:latin typeface="Calibri" panose="020F0502020204030204" pitchFamily="34" charset="0"/>
                <a:cs typeface="Calibri" panose="020F0502020204030204" pitchFamily="34" charset="0"/>
              </a:rPr>
              <a:t>STR</a:t>
            </a:r>
            <a:endParaRPr lang="he-IL" dirty="0">
              <a:latin typeface="Calibri" panose="020F0502020204030204" pitchFamily="34" charset="0"/>
              <a:cs typeface="Calibri" panose="020F0502020204030204" pitchFamily="34" charset="0"/>
            </a:endParaRPr>
          </a:p>
          <a:p>
            <a:pPr marL="457200" indent="-457200">
              <a:buFont typeface="+mj-lt"/>
              <a:buAutoNum type="arabicPeriod"/>
            </a:pPr>
            <a:endParaRPr lang="he-IL" dirty="0"/>
          </a:p>
        </p:txBody>
      </p:sp>
      <p:pic>
        <p:nvPicPr>
          <p:cNvPr id="4" name="תמונה 3"/>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4375" b="41797"/>
          <a:stretch/>
        </p:blipFill>
        <p:spPr bwMode="auto">
          <a:xfrm>
            <a:off x="0" y="6270171"/>
            <a:ext cx="2795451" cy="5878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7882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u="sng" dirty="0"/>
              <a:t>סביבת הבדיקות</a:t>
            </a:r>
            <a:endParaRPr lang="he-IL" dirty="0"/>
          </a:p>
        </p:txBody>
      </p:sp>
      <p:sp>
        <p:nvSpPr>
          <p:cNvPr id="3" name="מציין מיקום תוכן 2"/>
          <p:cNvSpPr>
            <a:spLocks noGrp="1"/>
          </p:cNvSpPr>
          <p:nvPr>
            <p:ph idx="1"/>
          </p:nvPr>
        </p:nvSpPr>
        <p:spPr>
          <a:xfrm>
            <a:off x="680321" y="2336872"/>
            <a:ext cx="9613861" cy="4063927"/>
          </a:xfrm>
        </p:spPr>
        <p:txBody>
          <a:bodyPr>
            <a:noAutofit/>
          </a:bodyPr>
          <a:lstStyle/>
          <a:p>
            <a:pPr marL="0" indent="0">
              <a:buNone/>
            </a:pPr>
            <a:r>
              <a:rPr lang="he-IL" b="1" u="sng" dirty="0">
                <a:latin typeface="Calibri" panose="020F0502020204030204" pitchFamily="34" charset="0"/>
                <a:cs typeface="Calibri" panose="020F0502020204030204" pitchFamily="34" charset="0"/>
              </a:rPr>
              <a:t>הבדיקות בוצעו ב 5 מכשירים שונים:</a:t>
            </a:r>
          </a:p>
          <a:p>
            <a:r>
              <a:rPr lang="en-US" dirty="0">
                <a:latin typeface="Calibri" panose="020F0502020204030204" pitchFamily="34" charset="0"/>
                <a:cs typeface="Calibri" panose="020F0502020204030204" pitchFamily="34" charset="0"/>
              </a:rPr>
              <a:t>Xiaomi 9</a:t>
            </a:r>
            <a:r>
              <a:rPr lang="he-IL" dirty="0">
                <a:latin typeface="Calibri" panose="020F0502020204030204" pitchFamily="34" charset="0"/>
                <a:cs typeface="Calibri" panose="020F0502020204030204" pitchFamily="34" charset="0"/>
              </a:rPr>
              <a:t> גרסה 11</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IPhone 14</a:t>
            </a:r>
            <a:r>
              <a:rPr lang="he-IL" dirty="0">
                <a:latin typeface="Calibri" panose="020F0502020204030204" pitchFamily="34" charset="0"/>
                <a:cs typeface="Calibri" panose="020F0502020204030204" pitchFamily="34" charset="0"/>
              </a:rPr>
              <a:t> גרסה 16.2</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IPhone 13</a:t>
            </a:r>
            <a:r>
              <a:rPr lang="he-IL" dirty="0">
                <a:latin typeface="Calibri" panose="020F0502020204030204" pitchFamily="34" charset="0"/>
                <a:cs typeface="Calibri" panose="020F0502020204030204" pitchFamily="34" charset="0"/>
              </a:rPr>
              <a:t> גרסה 15.6.1</a:t>
            </a:r>
          </a:p>
          <a:p>
            <a:r>
              <a:rPr lang="en-US" dirty="0">
                <a:latin typeface="Calibri" panose="020F0502020204030204" pitchFamily="34" charset="0"/>
                <a:cs typeface="Calibri" panose="020F0502020204030204" pitchFamily="34" charset="0"/>
              </a:rPr>
              <a:t>IPhone 11</a:t>
            </a:r>
            <a:r>
              <a:rPr lang="he-IL" dirty="0">
                <a:latin typeface="Calibri" panose="020F0502020204030204" pitchFamily="34" charset="0"/>
                <a:cs typeface="Calibri" panose="020F0502020204030204" pitchFamily="34" charset="0"/>
              </a:rPr>
              <a:t> גרסה 16.1.1</a:t>
            </a:r>
          </a:p>
          <a:p>
            <a:r>
              <a:rPr lang="en-US" dirty="0">
                <a:latin typeface="Calibri" panose="020F0502020204030204" pitchFamily="34" charset="0"/>
                <a:cs typeface="Calibri" panose="020F0502020204030204" pitchFamily="34" charset="0"/>
              </a:rPr>
              <a:t>Samsung 10</a:t>
            </a:r>
            <a:r>
              <a:rPr lang="he-IL" dirty="0">
                <a:latin typeface="Calibri" panose="020F0502020204030204" pitchFamily="34" charset="0"/>
                <a:cs typeface="Calibri" panose="020F0502020204030204" pitchFamily="34" charset="0"/>
              </a:rPr>
              <a:t> גרסה 12</a:t>
            </a:r>
          </a:p>
          <a:p>
            <a:pPr marL="0" indent="0">
              <a:buNone/>
            </a:pPr>
            <a:r>
              <a:rPr lang="he-IL" b="1" u="sng" dirty="0">
                <a:latin typeface="Calibri" panose="020F0502020204030204" pitchFamily="34" charset="0"/>
                <a:cs typeface="Calibri" panose="020F0502020204030204" pitchFamily="34" charset="0"/>
              </a:rPr>
              <a:t>מערכות הפעלה:</a:t>
            </a:r>
          </a:p>
          <a:p>
            <a:r>
              <a:rPr lang="en-US" dirty="0">
                <a:latin typeface="Calibri" panose="020F0502020204030204" pitchFamily="34" charset="0"/>
                <a:cs typeface="Calibri" panose="020F0502020204030204" pitchFamily="34" charset="0"/>
              </a:rPr>
              <a:t>Android</a:t>
            </a:r>
          </a:p>
          <a:p>
            <a:r>
              <a:rPr lang="en-US" dirty="0">
                <a:latin typeface="Calibri" panose="020F0502020204030204" pitchFamily="34" charset="0"/>
                <a:cs typeface="Calibri" panose="020F0502020204030204" pitchFamily="34" charset="0"/>
              </a:rPr>
              <a:t>IOS</a:t>
            </a:r>
          </a:p>
        </p:txBody>
      </p:sp>
      <p:pic>
        <p:nvPicPr>
          <p:cNvPr id="5" name="תמונה 4"/>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4375" b="41797"/>
          <a:stretch/>
        </p:blipFill>
        <p:spPr bwMode="auto">
          <a:xfrm>
            <a:off x="0" y="6270171"/>
            <a:ext cx="2795451" cy="5878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85357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u="sng" dirty="0">
                <a:latin typeface="Calibri" panose="020F0502020204030204" pitchFamily="34" charset="0"/>
                <a:cs typeface="Calibri" panose="020F0502020204030204" pitchFamily="34" charset="0"/>
              </a:rPr>
              <a:t>הבדיקות שנבדקו</a:t>
            </a:r>
            <a:endParaRPr lang="he-IL" dirty="0">
              <a:latin typeface="Calibri" panose="020F0502020204030204" pitchFamily="34" charset="0"/>
              <a:cs typeface="Calibri" panose="020F0502020204030204" pitchFamily="34" charset="0"/>
            </a:endParaRPr>
          </a:p>
        </p:txBody>
      </p:sp>
      <p:sp>
        <p:nvSpPr>
          <p:cNvPr id="3" name="מציין מיקום תוכן 2"/>
          <p:cNvSpPr>
            <a:spLocks noGrp="1"/>
          </p:cNvSpPr>
          <p:nvPr>
            <p:ph idx="1"/>
          </p:nvPr>
        </p:nvSpPr>
        <p:spPr>
          <a:xfrm>
            <a:off x="6507480" y="2225838"/>
            <a:ext cx="5082102" cy="4338247"/>
          </a:xfrm>
        </p:spPr>
        <p:txBody>
          <a:bodyPr>
            <a:normAutofit fontScale="92500" lnSpcReduction="20000"/>
          </a:bodyPr>
          <a:lstStyle/>
          <a:p>
            <a:pPr marL="0" indent="0">
              <a:buNone/>
            </a:pPr>
            <a:r>
              <a:rPr lang="he-IL" sz="2600" b="1" u="sng" dirty="0">
                <a:latin typeface="Calibri" panose="020F0502020204030204" pitchFamily="34" charset="0"/>
                <a:cs typeface="Calibri" panose="020F0502020204030204" pitchFamily="34" charset="0"/>
              </a:rPr>
              <a:t>בדיקות פונקציונליות:</a:t>
            </a:r>
          </a:p>
          <a:p>
            <a:pPr marL="228600" lvl="1">
              <a:lnSpc>
                <a:spcPct val="110000"/>
              </a:lnSpc>
              <a:spcBef>
                <a:spcPts val="1000"/>
              </a:spcBef>
            </a:pPr>
            <a:r>
              <a:rPr lang="en-US" sz="2600" b="1" dirty="0">
                <a:latin typeface="Calibri" panose="020F0502020204030204" pitchFamily="34" charset="0"/>
                <a:cs typeface="Calibri" panose="020F0502020204030204" pitchFamily="34" charset="0"/>
              </a:rPr>
              <a:t>GUI </a:t>
            </a:r>
            <a:r>
              <a:rPr lang="he-IL" sz="2600" b="1" dirty="0">
                <a:latin typeface="Calibri" panose="020F0502020204030204" pitchFamily="34" charset="0"/>
                <a:cs typeface="Calibri" panose="020F0502020204030204" pitchFamily="34" charset="0"/>
              </a:rPr>
              <a:t> </a:t>
            </a:r>
            <a:r>
              <a:rPr lang="he-IL" sz="2600" dirty="0">
                <a:latin typeface="Calibri" panose="020F0502020204030204" pitchFamily="34" charset="0"/>
                <a:cs typeface="Calibri" panose="020F0502020204030204" pitchFamily="34" charset="0"/>
              </a:rPr>
              <a:t>- עיצוב סרגלי כלים, כפתורים ברורים ולחיצים ותצוגה כללית.</a:t>
            </a:r>
          </a:p>
          <a:p>
            <a:pPr marL="228600" lvl="1">
              <a:lnSpc>
                <a:spcPct val="110000"/>
              </a:lnSpc>
              <a:spcBef>
                <a:spcPts val="1000"/>
              </a:spcBef>
            </a:pPr>
            <a:r>
              <a:rPr lang="en-US" sz="2600" b="1" dirty="0">
                <a:latin typeface="Calibri" panose="020F0502020204030204" pitchFamily="34" charset="0"/>
                <a:cs typeface="Calibri" panose="020F0502020204030204" pitchFamily="34" charset="0"/>
              </a:rPr>
              <a:t>CRUD</a:t>
            </a:r>
            <a:r>
              <a:rPr lang="en-US" sz="2600" dirty="0">
                <a:latin typeface="Calibri" panose="020F0502020204030204" pitchFamily="34" charset="0"/>
                <a:cs typeface="Calibri" panose="020F0502020204030204" pitchFamily="34" charset="0"/>
              </a:rPr>
              <a:t> </a:t>
            </a:r>
            <a:r>
              <a:rPr lang="he-IL" sz="2600" dirty="0">
                <a:latin typeface="Calibri" panose="020F0502020204030204" pitchFamily="34" charset="0"/>
                <a:cs typeface="Calibri" panose="020F0502020204030204" pitchFamily="34" charset="0"/>
              </a:rPr>
              <a:t> - יצירת משתמש/ סוכן חכם, עדכון נתונים אישיים, מחיקת סוכן חכם / משרות / קו"ח, חיפוש משרה, צפייה בפרופיל.</a:t>
            </a:r>
          </a:p>
          <a:p>
            <a:pPr marL="228600" lvl="1">
              <a:lnSpc>
                <a:spcPct val="110000"/>
              </a:lnSpc>
              <a:spcBef>
                <a:spcPts val="1000"/>
              </a:spcBef>
            </a:pPr>
            <a:r>
              <a:rPr lang="he-IL" sz="2600" b="1" dirty="0">
                <a:latin typeface="Calibri" panose="020F0502020204030204" pitchFamily="34" charset="0"/>
                <a:cs typeface="Calibri" panose="020F0502020204030204" pitchFamily="34" charset="0"/>
              </a:rPr>
              <a:t>בדיקות תהליכיות (</a:t>
            </a:r>
            <a:r>
              <a:rPr lang="en-US" sz="2600" b="1" dirty="0">
                <a:latin typeface="Calibri" panose="020F0502020204030204" pitchFamily="34" charset="0"/>
                <a:cs typeface="Calibri" panose="020F0502020204030204" pitchFamily="34" charset="0"/>
              </a:rPr>
              <a:t>E2E</a:t>
            </a:r>
            <a:r>
              <a:rPr lang="he-IL" sz="2600" b="1" dirty="0">
                <a:latin typeface="Calibri" panose="020F0502020204030204" pitchFamily="34" charset="0"/>
                <a:cs typeface="Calibri" panose="020F0502020204030204" pitchFamily="34" charset="0"/>
              </a:rPr>
              <a:t>) </a:t>
            </a:r>
            <a:r>
              <a:rPr lang="he-IL" sz="2600" dirty="0">
                <a:latin typeface="Calibri" panose="020F0502020204030204" pitchFamily="34" charset="0"/>
                <a:cs typeface="Calibri" panose="020F0502020204030204" pitchFamily="34" charset="0"/>
              </a:rPr>
              <a:t>- הרשמה והתחברות, חיפוש תוכן, הורדת אפליקציה, שליחת קו"ח למשרה</a:t>
            </a:r>
          </a:p>
          <a:p>
            <a:pPr marL="228600" lvl="1">
              <a:lnSpc>
                <a:spcPct val="110000"/>
              </a:lnSpc>
              <a:spcBef>
                <a:spcPts val="1000"/>
              </a:spcBef>
            </a:pPr>
            <a:r>
              <a:rPr lang="he-IL" sz="2600" b="1" dirty="0">
                <a:latin typeface="Calibri" panose="020F0502020204030204" pitchFamily="34" charset="0"/>
                <a:cs typeface="Calibri" panose="020F0502020204030204" pitchFamily="34" charset="0"/>
              </a:rPr>
              <a:t>הרשאות </a:t>
            </a:r>
            <a:r>
              <a:rPr lang="he-IL" sz="2600" dirty="0">
                <a:latin typeface="Calibri" panose="020F0502020204030204" pitchFamily="34" charset="0"/>
                <a:cs typeface="Calibri" panose="020F0502020204030204" pitchFamily="34" charset="0"/>
              </a:rPr>
              <a:t>- לא נגענו בהבדלים בין מעסיק / למחפש עבודה.</a:t>
            </a:r>
          </a:p>
          <a:p>
            <a:endParaRPr lang="he-IL" dirty="0"/>
          </a:p>
        </p:txBody>
      </p:sp>
      <p:pic>
        <p:nvPicPr>
          <p:cNvPr id="4" name="תמונה 3"/>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4375" b="41797"/>
          <a:stretch/>
        </p:blipFill>
        <p:spPr bwMode="auto">
          <a:xfrm>
            <a:off x="0" y="6270171"/>
            <a:ext cx="2795451" cy="587829"/>
          </a:xfrm>
          <a:prstGeom prst="rect">
            <a:avLst/>
          </a:prstGeom>
          <a:ln>
            <a:noFill/>
          </a:ln>
          <a:extLst>
            <a:ext uri="{53640926-AAD7-44D8-BBD7-CCE9431645EC}">
              <a14:shadowObscured xmlns:a14="http://schemas.microsoft.com/office/drawing/2010/main"/>
            </a:ext>
          </a:extLst>
        </p:spPr>
      </p:pic>
      <p:sp>
        <p:nvSpPr>
          <p:cNvPr id="5" name="מציין מיקום תוכן 2"/>
          <p:cNvSpPr txBox="1">
            <a:spLocks/>
          </p:cNvSpPr>
          <p:nvPr/>
        </p:nvSpPr>
        <p:spPr>
          <a:xfrm>
            <a:off x="1013898" y="2225838"/>
            <a:ext cx="5082102" cy="4338247"/>
          </a:xfrm>
          <a:prstGeom prst="rect">
            <a:avLst/>
          </a:prstGeom>
        </p:spPr>
        <p:txBody>
          <a:bodyPr vert="horz" lIns="91440" tIns="45720" rIns="91440" bIns="45720" rtlCol="0">
            <a:normAutofit fontScale="250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he-IL" sz="9600" b="1" u="sng" dirty="0">
                <a:latin typeface="Calibri" panose="020F0502020204030204" pitchFamily="34" charset="0"/>
                <a:cs typeface="Calibri" panose="020F0502020204030204" pitchFamily="34" charset="0"/>
              </a:rPr>
              <a:t>בדיקות לא פונקציונליות:</a:t>
            </a:r>
          </a:p>
          <a:p>
            <a:pPr marL="228600" lvl="1">
              <a:lnSpc>
                <a:spcPct val="110000"/>
              </a:lnSpc>
              <a:spcBef>
                <a:spcPts val="1000"/>
              </a:spcBef>
            </a:pPr>
            <a:r>
              <a:rPr lang="en-US" sz="9600" b="1" dirty="0">
                <a:latin typeface="Calibri" panose="020F0502020204030204" pitchFamily="34" charset="0"/>
                <a:cs typeface="Calibri" panose="020F0502020204030204" pitchFamily="34" charset="0"/>
              </a:rPr>
              <a:t>UX</a:t>
            </a:r>
            <a:r>
              <a:rPr lang="he-IL" sz="9600" b="1" dirty="0">
                <a:latin typeface="Calibri" panose="020F0502020204030204" pitchFamily="34" charset="0"/>
                <a:cs typeface="Calibri" panose="020F0502020204030204" pitchFamily="34" charset="0"/>
              </a:rPr>
              <a:t> </a:t>
            </a:r>
            <a:r>
              <a:rPr lang="he-IL" sz="9600" dirty="0">
                <a:latin typeface="Calibri" panose="020F0502020204030204" pitchFamily="34" charset="0"/>
                <a:cs typeface="Calibri" panose="020F0502020204030204" pitchFamily="34" charset="0"/>
              </a:rPr>
              <a:t>- בדיקת חווית המשתמש, תפעול נוח וקל להבנה.</a:t>
            </a:r>
          </a:p>
          <a:p>
            <a:pPr marL="228600" lvl="1">
              <a:lnSpc>
                <a:spcPct val="110000"/>
              </a:lnSpc>
              <a:spcBef>
                <a:spcPts val="1000"/>
              </a:spcBef>
            </a:pPr>
            <a:r>
              <a:rPr lang="he-IL" sz="9600" b="1" dirty="0">
                <a:latin typeface="Calibri" panose="020F0502020204030204" pitchFamily="34" charset="0"/>
                <a:cs typeface="Calibri" panose="020F0502020204030204" pitchFamily="34" charset="0"/>
              </a:rPr>
              <a:t>נגישות </a:t>
            </a:r>
            <a:r>
              <a:rPr lang="he-IL" sz="9600" dirty="0">
                <a:latin typeface="Calibri" panose="020F0502020204030204" pitchFamily="34" charset="0"/>
                <a:cs typeface="Calibri" panose="020F0502020204030204" pitchFamily="34" charset="0"/>
              </a:rPr>
              <a:t>- תפריט גישה לבעלי מוגבלויות</a:t>
            </a:r>
            <a:r>
              <a:rPr lang="en-US" sz="9600" dirty="0">
                <a:latin typeface="Calibri" panose="020F0502020204030204" pitchFamily="34" charset="0"/>
                <a:cs typeface="Calibri" panose="020F0502020204030204" pitchFamily="34" charset="0"/>
              </a:rPr>
              <a:t>.</a:t>
            </a:r>
            <a:endParaRPr lang="he-IL" sz="9600" dirty="0">
              <a:latin typeface="Calibri" panose="020F0502020204030204" pitchFamily="34" charset="0"/>
              <a:cs typeface="Calibri" panose="020F0502020204030204" pitchFamily="34" charset="0"/>
            </a:endParaRPr>
          </a:p>
          <a:p>
            <a:pPr marL="228600" lvl="1">
              <a:lnSpc>
                <a:spcPct val="110000"/>
              </a:lnSpc>
              <a:spcBef>
                <a:spcPts val="1000"/>
              </a:spcBef>
            </a:pPr>
            <a:r>
              <a:rPr lang="he-IL" sz="9600" b="1" dirty="0">
                <a:latin typeface="Calibri" panose="020F0502020204030204" pitchFamily="34" charset="0"/>
                <a:cs typeface="Calibri" panose="020F0502020204030204" pitchFamily="34" charset="0"/>
              </a:rPr>
              <a:t>תאימות </a:t>
            </a:r>
            <a:r>
              <a:rPr lang="he-IL" sz="9600" dirty="0">
                <a:latin typeface="Calibri" panose="020F0502020204030204" pitchFamily="34" charset="0"/>
                <a:cs typeface="Calibri" panose="020F0502020204030204" pitchFamily="34" charset="0"/>
              </a:rPr>
              <a:t>- הבדלים בין מכשירים</a:t>
            </a:r>
            <a:endParaRPr lang="en-US" sz="9600" dirty="0">
              <a:latin typeface="Calibri" panose="020F0502020204030204" pitchFamily="34" charset="0"/>
              <a:cs typeface="Calibri" panose="020F0502020204030204" pitchFamily="34" charset="0"/>
            </a:endParaRPr>
          </a:p>
          <a:p>
            <a:pPr marL="228600" lvl="1">
              <a:lnSpc>
                <a:spcPct val="110000"/>
              </a:lnSpc>
              <a:spcBef>
                <a:spcPts val="1000"/>
              </a:spcBef>
            </a:pPr>
            <a:r>
              <a:rPr lang="he-IL" sz="9600" b="1" dirty="0">
                <a:latin typeface="Calibri" panose="020F0502020204030204" pitchFamily="34" charset="0"/>
                <a:cs typeface="Calibri" panose="020F0502020204030204" pitchFamily="34" charset="0"/>
              </a:rPr>
              <a:t>ממשקים</a:t>
            </a:r>
            <a:r>
              <a:rPr lang="he-IL" sz="9600" dirty="0">
                <a:latin typeface="Calibri" panose="020F0502020204030204" pitchFamily="34" charset="0"/>
                <a:cs typeface="Calibri" panose="020F0502020204030204" pitchFamily="34" charset="0"/>
              </a:rPr>
              <a:t> – שיתוף דרך </a:t>
            </a:r>
            <a:r>
              <a:rPr lang="he-IL" sz="9600" dirty="0" err="1">
                <a:latin typeface="Calibri" panose="020F0502020204030204" pitchFamily="34" charset="0"/>
                <a:cs typeface="Calibri" panose="020F0502020204030204" pitchFamily="34" charset="0"/>
              </a:rPr>
              <a:t>לינקדין</a:t>
            </a:r>
            <a:r>
              <a:rPr lang="he-IL" sz="9600" dirty="0">
                <a:latin typeface="Calibri" panose="020F0502020204030204" pitchFamily="34" charset="0"/>
                <a:cs typeface="Calibri" panose="020F0502020204030204" pitchFamily="34" charset="0"/>
              </a:rPr>
              <a:t> / </a:t>
            </a:r>
            <a:r>
              <a:rPr lang="he-IL" sz="9600" dirty="0" err="1">
                <a:latin typeface="Calibri" panose="020F0502020204030204" pitchFamily="34" charset="0"/>
                <a:cs typeface="Calibri" panose="020F0502020204030204" pitchFamily="34" charset="0"/>
              </a:rPr>
              <a:t>וואטסאפ</a:t>
            </a:r>
            <a:r>
              <a:rPr lang="he-IL" sz="9600" dirty="0">
                <a:latin typeface="Calibri" panose="020F0502020204030204" pitchFamily="34" charset="0"/>
                <a:cs typeface="Calibri" panose="020F0502020204030204" pitchFamily="34" charset="0"/>
              </a:rPr>
              <a:t> / מייל / </a:t>
            </a:r>
            <a:r>
              <a:rPr lang="he-IL" sz="9600" dirty="0" err="1">
                <a:latin typeface="Calibri" panose="020F0502020204030204" pitchFamily="34" charset="0"/>
                <a:cs typeface="Calibri" panose="020F0502020204030204" pitchFamily="34" charset="0"/>
              </a:rPr>
              <a:t>פייסבוק</a:t>
            </a:r>
            <a:endParaRPr lang="en-US" sz="9600" dirty="0">
              <a:latin typeface="Calibri" panose="020F0502020204030204" pitchFamily="34" charset="0"/>
              <a:cs typeface="Calibri" panose="020F0502020204030204" pitchFamily="34" charset="0"/>
            </a:endParaRPr>
          </a:p>
          <a:p>
            <a:pPr marL="228600" lvl="1">
              <a:lnSpc>
                <a:spcPct val="110000"/>
              </a:lnSpc>
              <a:spcBef>
                <a:spcPts val="1000"/>
              </a:spcBef>
            </a:pPr>
            <a:r>
              <a:rPr lang="en-US" sz="9600" dirty="0">
                <a:latin typeface="Calibri" panose="020F0502020204030204" pitchFamily="34" charset="0"/>
                <a:cs typeface="Calibri" panose="020F0502020204030204" pitchFamily="34" charset="0"/>
              </a:rPr>
              <a:t>I18N</a:t>
            </a:r>
            <a:r>
              <a:rPr lang="he-IL" sz="9600" dirty="0">
                <a:latin typeface="Calibri" panose="020F0502020204030204" pitchFamily="34" charset="0"/>
                <a:cs typeface="Calibri" panose="020F0502020204030204" pitchFamily="34" charset="0"/>
              </a:rPr>
              <a:t> - רק עבור ממשק הנגישות.</a:t>
            </a:r>
          </a:p>
          <a:p>
            <a:pPr marL="228600" lvl="1">
              <a:lnSpc>
                <a:spcPct val="110000"/>
              </a:lnSpc>
              <a:spcBef>
                <a:spcPts val="1000"/>
              </a:spcBef>
            </a:pPr>
            <a:r>
              <a:rPr lang="he-IL" sz="9600" dirty="0">
                <a:latin typeface="Calibri" panose="020F0502020204030204" pitchFamily="34" charset="0"/>
                <a:cs typeface="Calibri" panose="020F0502020204030204" pitchFamily="34" charset="0"/>
              </a:rPr>
              <a:t>כשל והתאוששות.</a:t>
            </a:r>
          </a:p>
          <a:p>
            <a:endParaRPr lang="he-IL" dirty="0"/>
          </a:p>
        </p:txBody>
      </p:sp>
    </p:spTree>
    <p:extLst>
      <p:ext uri="{BB962C8B-B14F-4D97-AF65-F5344CB8AC3E}">
        <p14:creationId xmlns:p14="http://schemas.microsoft.com/office/powerpoint/2010/main" val="484342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u="sng" dirty="0">
                <a:latin typeface="Calibri" panose="020F0502020204030204" pitchFamily="34" charset="0"/>
                <a:cs typeface="Calibri" panose="020F0502020204030204" pitchFamily="34" charset="0"/>
              </a:rPr>
              <a:t>חיתוך תקלות לפי רמת חומרה</a:t>
            </a:r>
            <a:endParaRPr lang="he-IL" dirty="0">
              <a:latin typeface="Calibri" panose="020F0502020204030204" pitchFamily="34" charset="0"/>
              <a:cs typeface="Calibri" panose="020F0502020204030204" pitchFamily="34" charset="0"/>
            </a:endParaRPr>
          </a:p>
        </p:txBody>
      </p:sp>
      <p:pic>
        <p:nvPicPr>
          <p:cNvPr id="4" name="תמונה 3"/>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4375" b="41797"/>
          <a:stretch/>
        </p:blipFill>
        <p:spPr bwMode="auto">
          <a:xfrm>
            <a:off x="0" y="6270171"/>
            <a:ext cx="2795451" cy="587829"/>
          </a:xfrm>
          <a:prstGeom prst="rect">
            <a:avLst/>
          </a:prstGeom>
          <a:ln>
            <a:noFill/>
          </a:ln>
          <a:extLst>
            <a:ext uri="{53640926-AAD7-44D8-BBD7-CCE9431645EC}">
              <a14:shadowObscured xmlns:a14="http://schemas.microsoft.com/office/drawing/2010/main"/>
            </a:ext>
          </a:extLst>
        </p:spPr>
      </p:pic>
      <p:graphicFrame>
        <p:nvGraphicFramePr>
          <p:cNvPr id="5" name="מציין מיקום תוכן 4">
            <a:extLst>
              <a:ext uri="{FF2B5EF4-FFF2-40B4-BE49-F238E27FC236}">
                <a16:creationId xmlns:a16="http://schemas.microsoft.com/office/drawing/2014/main" id="{A840A677-BB40-C0A2-B2DC-1BE648BC3A3B}"/>
              </a:ext>
            </a:extLst>
          </p:cNvPr>
          <p:cNvGraphicFramePr>
            <a:graphicFrameLocks noGrp="1"/>
          </p:cNvGraphicFramePr>
          <p:nvPr>
            <p:ph idx="1"/>
            <p:extLst>
              <p:ext uri="{D42A27DB-BD31-4B8C-83A1-F6EECF244321}">
                <p14:modId xmlns:p14="http://schemas.microsoft.com/office/powerpoint/2010/main" val="257618464"/>
              </p:ext>
            </p:extLst>
          </p:nvPr>
        </p:nvGraphicFramePr>
        <p:xfrm>
          <a:off x="681038" y="2336800"/>
          <a:ext cx="9613900" cy="43386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55637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u="sng" dirty="0">
                <a:latin typeface="Calibri" panose="020F0502020204030204" pitchFamily="34" charset="0"/>
                <a:cs typeface="Calibri" panose="020F0502020204030204" pitchFamily="34" charset="0"/>
              </a:rPr>
              <a:t>חיתוך תקלות לפי סוג מכשיר ורמת חומרה</a:t>
            </a:r>
            <a:endParaRPr lang="he-IL" dirty="0">
              <a:latin typeface="Calibri" panose="020F0502020204030204" pitchFamily="34" charset="0"/>
              <a:cs typeface="Calibri" panose="020F0502020204030204" pitchFamily="34" charset="0"/>
            </a:endParaRPr>
          </a:p>
        </p:txBody>
      </p:sp>
      <p:pic>
        <p:nvPicPr>
          <p:cNvPr id="4" name="תמונה 3"/>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4375" b="41797"/>
          <a:stretch/>
        </p:blipFill>
        <p:spPr bwMode="auto">
          <a:xfrm>
            <a:off x="0" y="6270171"/>
            <a:ext cx="2795451" cy="587829"/>
          </a:xfrm>
          <a:prstGeom prst="rect">
            <a:avLst/>
          </a:prstGeom>
          <a:ln>
            <a:noFill/>
          </a:ln>
          <a:extLst>
            <a:ext uri="{53640926-AAD7-44D8-BBD7-CCE9431645EC}">
              <a14:shadowObscured xmlns:a14="http://schemas.microsoft.com/office/drawing/2010/main"/>
            </a:ext>
          </a:extLst>
        </p:spPr>
      </p:pic>
      <p:graphicFrame>
        <p:nvGraphicFramePr>
          <p:cNvPr id="5" name="מציין מיקום תוכן 4">
            <a:extLst>
              <a:ext uri="{FF2B5EF4-FFF2-40B4-BE49-F238E27FC236}">
                <a16:creationId xmlns:a16="http://schemas.microsoft.com/office/drawing/2014/main" id="{71551DF4-5B0A-992F-0D3A-38C2B81A0055}"/>
              </a:ext>
            </a:extLst>
          </p:cNvPr>
          <p:cNvGraphicFramePr>
            <a:graphicFrameLocks noGrp="1"/>
          </p:cNvGraphicFramePr>
          <p:nvPr>
            <p:ph idx="1"/>
            <p:extLst>
              <p:ext uri="{D42A27DB-BD31-4B8C-83A1-F6EECF244321}">
                <p14:modId xmlns:p14="http://schemas.microsoft.com/office/powerpoint/2010/main" val="3775041655"/>
              </p:ext>
            </p:extLst>
          </p:nvPr>
        </p:nvGraphicFramePr>
        <p:xfrm>
          <a:off x="681038" y="2336800"/>
          <a:ext cx="9613900" cy="43386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2333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u="sng" dirty="0">
                <a:latin typeface="Calibri" panose="020F0502020204030204" pitchFamily="34" charset="0"/>
                <a:cs typeface="Calibri" panose="020F0502020204030204" pitchFamily="34" charset="0"/>
              </a:rPr>
              <a:t>חיתוך לפי בודקים</a:t>
            </a:r>
          </a:p>
        </p:txBody>
      </p:sp>
      <p:pic>
        <p:nvPicPr>
          <p:cNvPr id="4" name="תמונה 3"/>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4375" b="41797"/>
          <a:stretch/>
        </p:blipFill>
        <p:spPr bwMode="auto">
          <a:xfrm>
            <a:off x="0" y="6270171"/>
            <a:ext cx="2795451" cy="587829"/>
          </a:xfrm>
          <a:prstGeom prst="rect">
            <a:avLst/>
          </a:prstGeom>
          <a:ln>
            <a:noFill/>
          </a:ln>
          <a:extLst>
            <a:ext uri="{53640926-AAD7-44D8-BBD7-CCE9431645EC}">
              <a14:shadowObscured xmlns:a14="http://schemas.microsoft.com/office/drawing/2010/main"/>
            </a:ext>
          </a:extLst>
        </p:spPr>
      </p:pic>
      <p:graphicFrame>
        <p:nvGraphicFramePr>
          <p:cNvPr id="5" name="מציין מיקום תוכן 4">
            <a:extLst>
              <a:ext uri="{FF2B5EF4-FFF2-40B4-BE49-F238E27FC236}">
                <a16:creationId xmlns:a16="http://schemas.microsoft.com/office/drawing/2014/main" id="{39607D0A-A950-431F-1770-F9942307AD21}"/>
              </a:ext>
            </a:extLst>
          </p:cNvPr>
          <p:cNvGraphicFramePr>
            <a:graphicFrameLocks noGrp="1"/>
          </p:cNvGraphicFramePr>
          <p:nvPr>
            <p:ph idx="1"/>
            <p:extLst>
              <p:ext uri="{D42A27DB-BD31-4B8C-83A1-F6EECF244321}">
                <p14:modId xmlns:p14="http://schemas.microsoft.com/office/powerpoint/2010/main" val="2648406059"/>
              </p:ext>
            </p:extLst>
          </p:nvPr>
        </p:nvGraphicFramePr>
        <p:xfrm>
          <a:off x="524518" y="2526269"/>
          <a:ext cx="9613900" cy="359886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03453884"/>
      </p:ext>
    </p:extLst>
  </p:cSld>
  <p:clrMapOvr>
    <a:masterClrMapping/>
  </p:clrMapOvr>
</p:sld>
</file>

<file path=ppt/theme/theme1.xml><?xml version="1.0" encoding="utf-8"?>
<a:theme xmlns:a="http://schemas.openxmlformats.org/drawingml/2006/main" name="ברלין">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ברלין</Template>
  <TotalTime>203</TotalTime>
  <Words>610</Words>
  <Application>Microsoft Office PowerPoint</Application>
  <PresentationFormat>מסך רחב</PresentationFormat>
  <Paragraphs>109</Paragraphs>
  <Slides>15</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15</vt:i4>
      </vt:variant>
    </vt:vector>
  </HeadingPairs>
  <TitlesOfParts>
    <vt:vector size="19" baseType="lpstr">
      <vt:lpstr>Arial</vt:lpstr>
      <vt:lpstr>Calibri</vt:lpstr>
      <vt:lpstr>Trebuchet MS</vt:lpstr>
      <vt:lpstr>ברלין</vt:lpstr>
      <vt:lpstr>מסמך STR – ל Drushim IL</vt:lpstr>
      <vt:lpstr>מטרת מסמך ה-STR</vt:lpstr>
      <vt:lpstr>תיאור האפליקציה הנבדקת – WWW.drushim.co.il</vt:lpstr>
      <vt:lpstr>הבדיקות ותהליך העבודה לפי</vt:lpstr>
      <vt:lpstr>סביבת הבדיקות</vt:lpstr>
      <vt:lpstr>הבדיקות שנבדקו</vt:lpstr>
      <vt:lpstr>חיתוך תקלות לפי רמת חומרה</vt:lpstr>
      <vt:lpstr>חיתוך תקלות לפי סוג מכשיר ורמת חומרה</vt:lpstr>
      <vt:lpstr>חיתוך לפי בודקים</vt:lpstr>
      <vt:lpstr>תכנון מול ביצוע</vt:lpstr>
      <vt:lpstr>תוצאות הבדיקה לפי תקלות</vt:lpstr>
      <vt:lpstr>בעיות שנבעו במהלך הבדיקות</vt:lpstr>
      <vt:lpstr>בדיקות שלא נבדקו</vt:lpstr>
      <vt:lpstr>סיכום תקלות שנמצאו</vt:lpstr>
      <vt:lpstr>המשך - סיכום תקלות שנמצאו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מסמך STR – ל Drushim IL</dc:title>
  <dc:creator>sarit belkar</dc:creator>
  <cp:lastModifiedBy>ilanit ben basat</cp:lastModifiedBy>
  <cp:revision>25</cp:revision>
  <dcterms:created xsi:type="dcterms:W3CDTF">2022-12-28T08:30:27Z</dcterms:created>
  <dcterms:modified xsi:type="dcterms:W3CDTF">2023-02-06T12:16:18Z</dcterms:modified>
</cp:coreProperties>
</file>