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79" r:id="rId7"/>
    <p:sldId id="268" r:id="rId8"/>
    <p:sldId id="261" r:id="rId9"/>
    <p:sldId id="263" r:id="rId10"/>
    <p:sldId id="264" r:id="rId11"/>
    <p:sldId id="265" r:id="rId12"/>
    <p:sldId id="266" r:id="rId13"/>
    <p:sldId id="275" r:id="rId14"/>
    <p:sldId id="276" r:id="rId15"/>
    <p:sldId id="277" r:id="rId16"/>
    <p:sldId id="278" r:id="rId17"/>
    <p:sldId id="270" r:id="rId18"/>
    <p:sldId id="271" r:id="rId19"/>
    <p:sldId id="272" r:id="rId20"/>
    <p:sldId id="273" r:id="rId21"/>
    <p:sldId id="269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סגנון ביניים 3 - 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anit ben basat" userId="43405a79e5931f44" providerId="LiveId" clId="{8C80146A-E436-4C62-ABA5-B4D1171DE65E}"/>
    <pc:docChg chg="undo custSel addSld delSld modSld sldOrd">
      <pc:chgData name="ilanit ben basat" userId="43405a79e5931f44" providerId="LiveId" clId="{8C80146A-E436-4C62-ABA5-B4D1171DE65E}" dt="2022-11-29T23:18:14.771" v="96" actId="2696"/>
      <pc:docMkLst>
        <pc:docMk/>
      </pc:docMkLst>
      <pc:sldChg chg="modSp mod">
        <pc:chgData name="ilanit ben basat" userId="43405a79e5931f44" providerId="LiveId" clId="{8C80146A-E436-4C62-ABA5-B4D1171DE65E}" dt="2022-11-29T23:06:05.861" v="42" actId="20577"/>
        <pc:sldMkLst>
          <pc:docMk/>
          <pc:sldMk cId="3427479775" sldId="259"/>
        </pc:sldMkLst>
        <pc:spChg chg="mod">
          <ac:chgData name="ilanit ben basat" userId="43405a79e5931f44" providerId="LiveId" clId="{8C80146A-E436-4C62-ABA5-B4D1171DE65E}" dt="2022-11-29T23:06:05.861" v="42" actId="20577"/>
          <ac:spMkLst>
            <pc:docMk/>
            <pc:sldMk cId="3427479775" sldId="259"/>
            <ac:spMk id="3" creationId="{934C7303-123D-7389-6661-7D78223B3DD1}"/>
          </ac:spMkLst>
        </pc:spChg>
      </pc:sldChg>
      <pc:sldChg chg="modSp mod ord">
        <pc:chgData name="ilanit ben basat" userId="43405a79e5931f44" providerId="LiveId" clId="{8C80146A-E436-4C62-ABA5-B4D1171DE65E}" dt="2022-11-29T23:07:36.648" v="62" actId="20577"/>
        <pc:sldMkLst>
          <pc:docMk/>
          <pc:sldMk cId="3126993955" sldId="260"/>
        </pc:sldMkLst>
        <pc:spChg chg="mod">
          <ac:chgData name="ilanit ben basat" userId="43405a79e5931f44" providerId="LiveId" clId="{8C80146A-E436-4C62-ABA5-B4D1171DE65E}" dt="2022-11-29T23:07:36.648" v="62" actId="20577"/>
          <ac:spMkLst>
            <pc:docMk/>
            <pc:sldMk cId="3126993955" sldId="260"/>
            <ac:spMk id="3" creationId="{45C53A07-3571-EDB2-DF92-E173BF85D4ED}"/>
          </ac:spMkLst>
        </pc:spChg>
      </pc:sldChg>
      <pc:sldChg chg="modSp mod">
        <pc:chgData name="ilanit ben basat" userId="43405a79e5931f44" providerId="LiveId" clId="{8C80146A-E436-4C62-ABA5-B4D1171DE65E}" dt="2022-11-29T23:16:57.909" v="94" actId="255"/>
        <pc:sldMkLst>
          <pc:docMk/>
          <pc:sldMk cId="905577888" sldId="268"/>
        </pc:sldMkLst>
        <pc:spChg chg="mod">
          <ac:chgData name="ilanit ben basat" userId="43405a79e5931f44" providerId="LiveId" clId="{8C80146A-E436-4C62-ABA5-B4D1171DE65E}" dt="2022-11-29T23:16:57.909" v="94" actId="255"/>
          <ac:spMkLst>
            <pc:docMk/>
            <pc:sldMk cId="905577888" sldId="268"/>
            <ac:spMk id="3" creationId="{E9426EFB-065D-766B-9740-B28F46BCF40F}"/>
          </ac:spMkLst>
        </pc:spChg>
      </pc:sldChg>
      <pc:sldChg chg="modSp new mod">
        <pc:chgData name="ilanit ben basat" userId="43405a79e5931f44" providerId="LiveId" clId="{8C80146A-E436-4C62-ABA5-B4D1171DE65E}" dt="2022-11-29T23:11:28.385" v="72" actId="255"/>
        <pc:sldMkLst>
          <pc:docMk/>
          <pc:sldMk cId="75553317" sldId="279"/>
        </pc:sldMkLst>
        <pc:spChg chg="mod">
          <ac:chgData name="ilanit ben basat" userId="43405a79e5931f44" providerId="LiveId" clId="{8C80146A-E436-4C62-ABA5-B4D1171DE65E}" dt="2022-11-29T23:11:11.137" v="71" actId="115"/>
          <ac:spMkLst>
            <pc:docMk/>
            <pc:sldMk cId="75553317" sldId="279"/>
            <ac:spMk id="2" creationId="{B2CF07F9-4AD8-0708-38DE-7A7CAF1F173E}"/>
          </ac:spMkLst>
        </pc:spChg>
        <pc:spChg chg="mod">
          <ac:chgData name="ilanit ben basat" userId="43405a79e5931f44" providerId="LiveId" clId="{8C80146A-E436-4C62-ABA5-B4D1171DE65E}" dt="2022-11-29T23:11:28.385" v="72" actId="255"/>
          <ac:spMkLst>
            <pc:docMk/>
            <pc:sldMk cId="75553317" sldId="279"/>
            <ac:spMk id="3" creationId="{726ECF7B-5B62-869A-1F94-8FD681ACF100}"/>
          </ac:spMkLst>
        </pc:spChg>
      </pc:sldChg>
      <pc:sldChg chg="new del">
        <pc:chgData name="ilanit ben basat" userId="43405a79e5931f44" providerId="LiveId" clId="{8C80146A-E436-4C62-ABA5-B4D1171DE65E}" dt="2022-11-29T23:08:47.894" v="64" actId="2696"/>
        <pc:sldMkLst>
          <pc:docMk/>
          <pc:sldMk cId="3090670864" sldId="279"/>
        </pc:sldMkLst>
      </pc:sldChg>
      <pc:sldChg chg="new del">
        <pc:chgData name="ilanit ben basat" userId="43405a79e5931f44" providerId="LiveId" clId="{8C80146A-E436-4C62-ABA5-B4D1171DE65E}" dt="2022-11-29T23:18:14.771" v="96" actId="2696"/>
        <pc:sldMkLst>
          <pc:docMk/>
          <pc:sldMk cId="3033391916" sldId="28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it_2\Desktop\Jira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Jira%20(3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it_2\Desktop\Jira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Jira%20(3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it_2\Desktop\Jira%20(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Jira%20(3)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it_2\Desktop\Jira%20(2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[Jira (2).xlsx]גיליון2!pivottable6</c:name>
    <c:fmtId val="6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גיליון2!$B$29</c:f>
              <c:strCache>
                <c:ptCount val="1"/>
                <c:pt idx="0">
                  <c:v>סה"כ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גיליון2!$A$30:$A$32</c:f>
              <c:strCache>
                <c:ptCount val="2"/>
                <c:pt idx="0">
                  <c:v>בינוני</c:v>
                </c:pt>
                <c:pt idx="1">
                  <c:v>נמוך</c:v>
                </c:pt>
              </c:strCache>
            </c:strRef>
          </c:cat>
          <c:val>
            <c:numRef>
              <c:f>גיליון2!$B$30:$B$32</c:f>
              <c:numCache>
                <c:formatCode>General</c:formatCode>
                <c:ptCount val="2"/>
                <c:pt idx="0">
                  <c:v>14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CF-47FD-808F-71A23BADD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0960200"/>
        <c:axId val="290960584"/>
        <c:axId val="0"/>
      </c:bar3DChart>
      <c:catAx>
        <c:axId val="29096020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90960584"/>
        <c:crosses val="autoZero"/>
        <c:auto val="1"/>
        <c:lblAlgn val="ctr"/>
        <c:lblOffset val="100"/>
        <c:noMultiLvlLbl val="0"/>
      </c:catAx>
      <c:valAx>
        <c:axId val="29096058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90960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[Jira (3).csv]גיליון2!PivotTable30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דרגת חומרה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[Jira (2).xlsx]גיליון2!pivottable2</c:name>
    <c:fmtId val="1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גיליון2!$B$7</c:f>
              <c:strCache>
                <c:ptCount val="1"/>
                <c:pt idx="0">
                  <c:v>  Chrome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גיליון2!$A$8:$A$10</c:f>
              <c:strCache>
                <c:ptCount val="2"/>
                <c:pt idx="0">
                  <c:v>בינוני</c:v>
                </c:pt>
                <c:pt idx="1">
                  <c:v>נמוך</c:v>
                </c:pt>
              </c:strCache>
            </c:strRef>
          </c:cat>
          <c:val>
            <c:numRef>
              <c:f>גיליון2!$B$8:$B$10</c:f>
              <c:numCache>
                <c:formatCode>General</c:formatCode>
                <c:ptCount val="2"/>
                <c:pt idx="0">
                  <c:v>12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2-425D-9087-D619624DF40C}"/>
            </c:ext>
          </c:extLst>
        </c:ser>
        <c:ser>
          <c:idx val="1"/>
          <c:order val="1"/>
          <c:tx>
            <c:strRef>
              <c:f>גיליון2!$C$7</c:f>
              <c:strCache>
                <c:ptCount val="1"/>
                <c:pt idx="0">
                  <c:v>  Opera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גיליון2!$A$8:$A$10</c:f>
              <c:strCache>
                <c:ptCount val="2"/>
                <c:pt idx="0">
                  <c:v>בינוני</c:v>
                </c:pt>
                <c:pt idx="1">
                  <c:v>נמוך</c:v>
                </c:pt>
              </c:strCache>
            </c:strRef>
          </c:cat>
          <c:val>
            <c:numRef>
              <c:f>גיליון2!$C$8:$C$10</c:f>
              <c:numCache>
                <c:formatCode>General</c:formatCode>
                <c:ptCount val="2"/>
                <c:pt idx="0">
                  <c:v>5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72-425D-9087-D619624DF40C}"/>
            </c:ext>
          </c:extLst>
        </c:ser>
        <c:ser>
          <c:idx val="2"/>
          <c:order val="2"/>
          <c:tx>
            <c:strRef>
              <c:f>גיליון2!$D$7</c:f>
              <c:strCache>
                <c:ptCount val="1"/>
                <c:pt idx="0">
                  <c:v>  Edge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גיליון2!$A$8:$A$10</c:f>
              <c:strCache>
                <c:ptCount val="2"/>
                <c:pt idx="0">
                  <c:v>בינוני</c:v>
                </c:pt>
                <c:pt idx="1">
                  <c:v>נמוך</c:v>
                </c:pt>
              </c:strCache>
            </c:strRef>
          </c:cat>
          <c:val>
            <c:numRef>
              <c:f>גיליון2!$D$8:$D$10</c:f>
              <c:numCache>
                <c:formatCode>General</c:formatCode>
                <c:ptCount val="2"/>
                <c:pt idx="0">
                  <c:v>7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72-425D-9087-D619624DF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3105168"/>
        <c:axId val="334732160"/>
        <c:axId val="0"/>
      </c:bar3DChart>
      <c:catAx>
        <c:axId val="293105168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34732160"/>
        <c:crosses val="autoZero"/>
        <c:auto val="1"/>
        <c:lblAlgn val="ctr"/>
        <c:lblOffset val="100"/>
        <c:noMultiLvlLbl val="0"/>
      </c:catAx>
      <c:valAx>
        <c:axId val="33473216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9310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</c:legendEntry>
      <c:layout>
        <c:manualLayout>
          <c:xMode val="edge"/>
          <c:yMode val="edge"/>
          <c:x val="4.2054544901592279E-2"/>
          <c:y val="0.40086014792778929"/>
          <c:w val="0.14502360797147124"/>
          <c:h val="0.267622760704471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[Jira (3).csv]גיליון2!PivotTable30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דרגת חומרה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[Jira (2).xlsx]גיליון2!pivottable1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גיליון2!$A$3</c:f>
              <c:strCache>
                <c:ptCount val="1"/>
                <c:pt idx="0">
                  <c:v>  Chrome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גיליון2!$A$4</c:f>
              <c:strCache>
                <c:ptCount val="1"/>
                <c:pt idx="0">
                  <c:v>סה"כ</c:v>
                </c:pt>
              </c:strCache>
            </c:strRef>
          </c:cat>
          <c:val>
            <c:numRef>
              <c:f>גיליון2!$A$4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B3-40B0-9147-CB94FF82B4DD}"/>
            </c:ext>
          </c:extLst>
        </c:ser>
        <c:ser>
          <c:idx val="1"/>
          <c:order val="1"/>
          <c:tx>
            <c:strRef>
              <c:f>גיליון2!$B$3</c:f>
              <c:strCache>
                <c:ptCount val="1"/>
                <c:pt idx="0">
                  <c:v>  Opera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גיליון2!$A$4</c:f>
              <c:strCache>
                <c:ptCount val="1"/>
                <c:pt idx="0">
                  <c:v>סה"כ</c:v>
                </c:pt>
              </c:strCache>
            </c:strRef>
          </c:cat>
          <c:val>
            <c:numRef>
              <c:f>גיליון2!$B$4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B3-40B0-9147-CB94FF82B4DD}"/>
            </c:ext>
          </c:extLst>
        </c:ser>
        <c:ser>
          <c:idx val="2"/>
          <c:order val="2"/>
          <c:tx>
            <c:strRef>
              <c:f>גיליון2!$C$3</c:f>
              <c:strCache>
                <c:ptCount val="1"/>
                <c:pt idx="0">
                  <c:v>  Edge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גיליון2!$A$4</c:f>
              <c:strCache>
                <c:ptCount val="1"/>
                <c:pt idx="0">
                  <c:v>סה"כ</c:v>
                </c:pt>
              </c:strCache>
            </c:strRef>
          </c:cat>
          <c:val>
            <c:numRef>
              <c:f>גיליון2!$C$4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B3-40B0-9147-CB94FF82B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1487776"/>
        <c:axId val="291406408"/>
        <c:axId val="0"/>
      </c:bar3DChart>
      <c:catAx>
        <c:axId val="291487776"/>
        <c:scaling>
          <c:orientation val="maxMin"/>
        </c:scaling>
        <c:delete val="1"/>
        <c:axPos val="b"/>
        <c:numFmt formatCode="General" sourceLinked="1"/>
        <c:majorTickMark val="none"/>
        <c:minorTickMark val="none"/>
        <c:tickLblPos val="nextTo"/>
        <c:crossAx val="291406408"/>
        <c:crosses val="autoZero"/>
        <c:auto val="1"/>
        <c:lblAlgn val="ctr"/>
        <c:lblOffset val="100"/>
        <c:noMultiLvlLbl val="0"/>
      </c:catAx>
      <c:valAx>
        <c:axId val="29140640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9148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</c:legendEntry>
      <c:layout>
        <c:manualLayout>
          <c:xMode val="edge"/>
          <c:yMode val="edge"/>
          <c:x val="6.6655254214129742E-3"/>
          <c:y val="0.42695627417160731"/>
          <c:w val="8.7809025173905056E-2"/>
          <c:h val="0.23554247897619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[Jira (3).csv]גיליון2!PivotTable30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דרגת חומרה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[Jira (2).xlsx]גיליון2!pivottable3</c:name>
    <c:fmtId val="2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גיליון2!$B$13</c:f>
              <c:strCache>
                <c:ptCount val="1"/>
                <c:pt idx="0">
                  <c:v>סה"כ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גיליון2!$A$14:$A$18</c:f>
              <c:strCache>
                <c:ptCount val="4"/>
                <c:pt idx="0">
                  <c:v>avivsibony</c:v>
                </c:pt>
                <c:pt idx="1">
                  <c:v>Daniel Chernenko</c:v>
                </c:pt>
                <c:pt idx="2">
                  <c:v>elya edrai</c:v>
                </c:pt>
                <c:pt idx="3">
                  <c:v>ilanit ben basat</c:v>
                </c:pt>
              </c:strCache>
            </c:strRef>
          </c:cat>
          <c:val>
            <c:numRef>
              <c:f>גיליון2!$B$14:$B$18</c:f>
              <c:numCache>
                <c:formatCode>General</c:formatCode>
                <c:ptCount val="4"/>
                <c:pt idx="0">
                  <c:v>6</c:v>
                </c:pt>
                <c:pt idx="1">
                  <c:v>7</c:v>
                </c:pt>
                <c:pt idx="2">
                  <c:v>14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83-4D99-9638-75BD757AA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1408368"/>
        <c:axId val="291411896"/>
        <c:axId val="0"/>
      </c:bar3DChart>
      <c:catAx>
        <c:axId val="291408368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91411896"/>
        <c:crosses val="autoZero"/>
        <c:auto val="1"/>
        <c:lblAlgn val="ctr"/>
        <c:lblOffset val="100"/>
        <c:noMultiLvlLbl val="0"/>
      </c:catAx>
      <c:valAx>
        <c:axId val="29141189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9140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CBDE3E-BE1F-7561-4AC2-9A063D5A0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8D2EF24-31A4-9DF4-7064-0D11AC9BE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86E6EC-7C33-0C19-EB69-0C196939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1C76-2EA9-4E07-BC15-2182A181415A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075D96-3C1F-67DD-FD18-C10BEFDD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AE3689-26B3-CF69-3416-CA17E725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28F-B606-4C44-953C-9A25004FC3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57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5AC2C3-638A-706C-F8D0-0DBDA990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FD669C1-476F-14AB-8AD6-47A0C1B5E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B66A261-0592-5C59-A45F-689CC8B8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1C76-2EA9-4E07-BC15-2182A181415A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243A6F-C20D-B7D2-A643-5C026307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7A32A9-3D46-5F30-4D09-02F27EE1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28F-B606-4C44-953C-9A25004FC3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716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F12279E-9C3E-6A7A-1DD0-F65C7B27D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53E03E5-CE49-3253-8E5F-A0C3374A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7F909F1-997B-734C-C274-08939221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1C76-2EA9-4E07-BC15-2182A181415A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7544EB-F84B-4036-4177-FC577805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A514432-02A6-FE45-1FA5-A3173C7A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28F-B606-4C44-953C-9A25004FC3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7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FDF1AF-AC09-DA62-61B8-0FF4601B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F4ECA1-A8EE-D6D1-0CA2-8CE3C9DC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9ECBEF-EA77-248C-A33F-7ABD293F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1C76-2EA9-4E07-BC15-2182A181415A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A9CB25-E310-D4EB-589B-75DE3B9A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F3D581-F6F8-9A2D-F34C-8FF88FB5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28F-B606-4C44-953C-9A25004FC3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737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BC092C-F9BE-7E62-6413-F265D7E2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7AC3694-01FF-31A3-3B20-83018D3DF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DF9FE04-6131-02FA-E701-929326DF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1C76-2EA9-4E07-BC15-2182A181415A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7AD957-83EF-FD68-ABC7-36D197E5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9781BA-DF38-A822-2390-950E36F4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28F-B606-4C44-953C-9A25004FC3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00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D46B77-8F26-A65B-8B8E-7E6822DA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BD556C-36FC-FF14-78EF-D4BA207FB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EFB3135-1F54-E0E1-43EC-918D40CF1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C9650FC-0726-E4B5-0C8B-E80EAA79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1C76-2EA9-4E07-BC15-2182A181415A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5B5A1FE-8278-094E-2FDC-06FB421A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DFA2B5B-4991-AF4D-54C7-A1874915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28F-B606-4C44-953C-9A25004FC3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405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1B0A51-BA59-0AB5-3411-65792C44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8067D17-C885-985A-FA33-5333D5EC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3D65B5A-3FD3-DA4E-488D-979810B64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AAE7159-FDFD-E345-F25C-37D031249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88EC014-D7C5-5686-849E-11FEBBBF7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246788F-DC7E-9DD2-8168-B8EA30F2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1C76-2EA9-4E07-BC15-2182A181415A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306C913-90EC-9BB1-DB0B-577ED6C6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7DED31D-02B1-CA81-B706-3346A3B8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28F-B606-4C44-953C-9A25004FC3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039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242CB8-8D9F-A2A3-6A9E-295C3561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ABF07F1-7C2C-C035-5F49-4CC7600F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1C76-2EA9-4E07-BC15-2182A181415A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C6402EF-AE0B-B6AC-7E6A-03DF7C0B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8EB43A3-E32F-C051-9A84-3B248E60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28F-B606-4C44-953C-9A25004FC3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476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E847630-C124-93E1-84CB-D5E83959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1C76-2EA9-4E07-BC15-2182A181415A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808D65D-C70C-549B-0081-C53E2E59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3BBE235-6017-24AF-AA8E-80F19D7D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28F-B606-4C44-953C-9A25004FC3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06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C15CA1-1E6A-9187-0F42-0C310D4F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716848-AD2A-5BC1-ABE5-F3D7803D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E03FA1D-C7AD-4C12-5F0F-A4B24D051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72570C9-B486-8D7C-6205-E133C902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1C76-2EA9-4E07-BC15-2182A181415A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AF86337-8827-7A17-9244-D2ED7067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76BF54C-1C2F-D00B-BE74-8D74231A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28F-B606-4C44-953C-9A25004FC3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764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C66EC0-169E-71D3-8B18-9A2E9AB5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7A2FFE6-E27D-BCCD-4B75-612B512FC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9602818-143D-F31E-EBB7-21076CEBE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ABF30B-E41A-6615-6FD3-699E0294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1C76-2EA9-4E07-BC15-2182A181415A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195211A-7395-B0F0-C726-EA898502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AF62E67-F42B-DE92-3F54-C0A9F6A4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28F-B606-4C44-953C-9A25004FC3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19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raymondtec.com/2019/02/spotify-is-reportedly-in-talks-to-acquire-podcast-company-gimlet-media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09816F2-AF3C-C1BE-7757-15938623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E7840A3-7BD8-9B24-29C1-2FFF819F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6015F9-60B6-95A8-D396-FA53C66EA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1C76-2EA9-4E07-BC15-2182A181415A}" type="datetimeFigureOut">
              <a:rPr lang="he-IL" smtClean="0"/>
              <a:t>ו'/כסלו/תשפ"ג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5339F9-E05E-7351-408D-138906A7F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AC63C7-D267-E630-A1B5-9272337EC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628F-B606-4C44-953C-9A25004FC3AF}" type="slidenum">
              <a:rPr lang="he-IL" smtClean="0"/>
              <a:t>‹#›</a:t>
            </a:fld>
            <a:endParaRPr lang="he-IL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C00B984-61B8-6179-50FA-477B40B92A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rot="10800000" flipV="1"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1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DC196A-A5D9-0EA4-433C-B290BA9F2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9889"/>
            <a:ext cx="9144000" cy="2920620"/>
          </a:xfrm>
        </p:spPr>
        <p:txBody>
          <a:bodyPr>
            <a:normAutofit fontScale="90000"/>
          </a:bodyPr>
          <a:lstStyle/>
          <a:p>
            <a:r>
              <a:rPr lang="he-IL" sz="11500" dirty="0">
                <a:cs typeface="+mn-cs"/>
              </a:rPr>
              <a:t>מסמך </a:t>
            </a:r>
            <a:r>
              <a:rPr lang="en-US" sz="11500" dirty="0">
                <a:cs typeface="+mn-cs"/>
              </a:rPr>
              <a:t>STR</a:t>
            </a:r>
            <a:br>
              <a:rPr lang="en-US" sz="11500" dirty="0">
                <a:cs typeface="+mn-cs"/>
              </a:rPr>
            </a:br>
            <a:r>
              <a:rPr lang="en-US" sz="11500" dirty="0">
                <a:cs typeface="+mn-cs"/>
              </a:rPr>
              <a:t>Spotify</a:t>
            </a:r>
            <a:endParaRPr lang="he-IL" sz="11500" dirty="0">
              <a:cs typeface="+mn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89A5923-597A-3C7B-7DCC-47E1A92EC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9785"/>
            <a:ext cx="9144000" cy="1655762"/>
          </a:xfrm>
        </p:spPr>
        <p:txBody>
          <a:bodyPr>
            <a:normAutofit/>
          </a:bodyPr>
          <a:lstStyle/>
          <a:p>
            <a:r>
              <a:rPr lang="he-IL" b="1" u="sng" dirty="0"/>
              <a:t>אנשי הצוות:</a:t>
            </a:r>
          </a:p>
          <a:p>
            <a:r>
              <a:rPr lang="he-IL" dirty="0"/>
              <a:t>אביב, אלישיב, אסיף, דניאל, אילנית</a:t>
            </a:r>
          </a:p>
        </p:txBody>
      </p:sp>
    </p:spTree>
    <p:extLst>
      <p:ext uri="{BB962C8B-B14F-4D97-AF65-F5344CB8AC3E}">
        <p14:creationId xmlns:p14="http://schemas.microsoft.com/office/powerpoint/2010/main" val="10143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0E6E8B-F1EF-96FF-0427-4E610516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/>
              <a:t>WebPageTest</a:t>
            </a:r>
            <a:endParaRPr lang="he-IL" sz="4800" b="1" u="sng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E22FA5AD-DFD5-12D5-F55C-3A936E3A1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350" y="1937592"/>
            <a:ext cx="9141300" cy="474328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732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D66DEB-57A4-ADB9-401D-494C235B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/>
              <a:t>Nibbler</a:t>
            </a:r>
            <a:endParaRPr lang="he-IL" sz="4800" b="1" u="sng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38FA2F6-2A1F-660C-D857-290A356C2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98" y="1690688"/>
            <a:ext cx="7987004" cy="504812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176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2FEF37-3CED-100B-066F-FEC5A11A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>
                <a:cs typeface="+mn-cs"/>
              </a:rPr>
              <a:t>VisitorDetective</a:t>
            </a:r>
            <a:endParaRPr lang="he-IL" sz="4800" b="1" u="sng" dirty="0">
              <a:cs typeface="+mn-cs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28EDCD9C-40E0-1318-A13B-9BD438AB6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788" y="1690688"/>
            <a:ext cx="5554423" cy="49046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46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94FD51-141E-3E6B-A236-A66FB67A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u="sng" dirty="0">
                <a:cs typeface="+mn-cs"/>
              </a:rPr>
              <a:t>חיתוך תקלות לפי רמת חומרה</a:t>
            </a:r>
          </a:p>
        </p:txBody>
      </p:sp>
      <p:graphicFrame>
        <p:nvGraphicFramePr>
          <p:cNvPr id="4" name="תרשים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989612"/>
              </p:ext>
            </p:extLst>
          </p:nvPr>
        </p:nvGraphicFramePr>
        <p:xfrm>
          <a:off x="382814" y="2060844"/>
          <a:ext cx="11426371" cy="388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281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442B51C-4E42-BA07-257B-036E27AF3E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73231" y="2603376"/>
          <a:ext cx="6840894" cy="4357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כותרת 8">
            <a:extLst>
              <a:ext uri="{FF2B5EF4-FFF2-40B4-BE49-F238E27FC236}">
                <a16:creationId xmlns:a16="http://schemas.microsoft.com/office/drawing/2014/main" id="{B4AC27DC-3715-516E-8E4C-AB203D31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he-IL" sz="4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rPr>
              <a:t>חיתוך תקלות לפי דפדפן ורמת חומרה</a:t>
            </a:r>
            <a:endParaRPr lang="he-IL" sz="3600" u="sng" dirty="0"/>
          </a:p>
        </p:txBody>
      </p:sp>
      <p:graphicFrame>
        <p:nvGraphicFramePr>
          <p:cNvPr id="8" name="תרשים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143187"/>
              </p:ext>
            </p:extLst>
          </p:nvPr>
        </p:nvGraphicFramePr>
        <p:xfrm>
          <a:off x="358213" y="1618098"/>
          <a:ext cx="11475573" cy="439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564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442B51C-4E42-BA07-257B-036E27AF3E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73231" y="2603376"/>
          <a:ext cx="6840894" cy="4357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כותרת 8">
            <a:extLst>
              <a:ext uri="{FF2B5EF4-FFF2-40B4-BE49-F238E27FC236}">
                <a16:creationId xmlns:a16="http://schemas.microsoft.com/office/drawing/2014/main" id="{B4AC27DC-3715-516E-8E4C-AB203D31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he-IL" sz="4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rPr>
              <a:t>חיתוך תקלות לפי דפדפן</a:t>
            </a:r>
            <a:endParaRPr lang="he-IL" sz="3600" u="sng" dirty="0"/>
          </a:p>
        </p:txBody>
      </p:sp>
      <p:graphicFrame>
        <p:nvGraphicFramePr>
          <p:cNvPr id="5" name="תרשים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262706"/>
              </p:ext>
            </p:extLst>
          </p:nvPr>
        </p:nvGraphicFramePr>
        <p:xfrm>
          <a:off x="380021" y="1690688"/>
          <a:ext cx="11431957" cy="4401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412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442B51C-4E42-BA07-257B-036E27AF3E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73231" y="2603376"/>
          <a:ext cx="6840894" cy="4357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כותרת 8">
            <a:extLst>
              <a:ext uri="{FF2B5EF4-FFF2-40B4-BE49-F238E27FC236}">
                <a16:creationId xmlns:a16="http://schemas.microsoft.com/office/drawing/2014/main" id="{B4AC27DC-3715-516E-8E4C-AB203D31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he-IL" sz="4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rPr>
              <a:t>חיתוך תקלות לפי בודקים</a:t>
            </a:r>
            <a:endParaRPr lang="he-IL" sz="3600" u="sng" dirty="0"/>
          </a:p>
        </p:txBody>
      </p:sp>
      <p:graphicFrame>
        <p:nvGraphicFramePr>
          <p:cNvPr id="6" name="תרשים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018011"/>
              </p:ext>
            </p:extLst>
          </p:nvPr>
        </p:nvGraphicFramePr>
        <p:xfrm>
          <a:off x="400324" y="1496783"/>
          <a:ext cx="11391351" cy="386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8894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940F30-4177-159F-FCFC-57E39ED1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u="sng" dirty="0">
                <a:cs typeface="+mn-cs"/>
              </a:rPr>
              <a:t>תכנון מול ביצוע</a:t>
            </a:r>
          </a:p>
        </p:txBody>
      </p:sp>
      <p:graphicFrame>
        <p:nvGraphicFramePr>
          <p:cNvPr id="7" name="מציין מיקום תוכן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486557"/>
              </p:ext>
            </p:extLst>
          </p:nvPr>
        </p:nvGraphicFramePr>
        <p:xfrm>
          <a:off x="3633860" y="1691121"/>
          <a:ext cx="4924280" cy="482092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46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 dirty="0">
                          <a:effectLst/>
                        </a:rPr>
                        <a:t>תכנון בדיקות</a:t>
                      </a:r>
                      <a:endParaRPr lang="he-IL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בוצע / לא בוצע</a:t>
                      </a:r>
                      <a:endParaRPr lang="he-IL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2000" u="none" strike="noStrike">
                          <a:effectLst/>
                        </a:rPr>
                        <a:t>E2E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בוצע 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השמעת תוכן והפסקתו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בוצע 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יצירת פלייליסט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בוצע 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כשל והתאוששות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בוצע 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עומסים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בוצע 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נגישות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 dirty="0">
                          <a:effectLst/>
                        </a:rPr>
                        <a:t>לא בוצע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ממשקים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בוצע 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תאימות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בוצע 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2000" u="none" strike="noStrike">
                          <a:effectLst/>
                        </a:rPr>
                        <a:t>I18N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בוצע 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הרשאות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בוצע 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קישורים שבורים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בוצע 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>
                          <a:effectLst/>
                        </a:rPr>
                        <a:t>התאמת סטנדרת קידוד</a:t>
                      </a:r>
                      <a:endParaRPr lang="he-IL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u="none" strike="noStrike" dirty="0">
                          <a:effectLst/>
                        </a:rPr>
                        <a:t>בוצע 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52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940F30-4177-159F-FCFC-57E39ED1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u="sng" dirty="0">
                <a:cs typeface="+mn-cs"/>
              </a:rPr>
              <a:t>תוצאות הבדיקה לפי תקלות</a:t>
            </a:r>
          </a:p>
        </p:txBody>
      </p:sp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D0F18FCE-A33D-AA9C-7635-DE21C07AF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767435"/>
              </p:ext>
            </p:extLst>
          </p:nvPr>
        </p:nvGraphicFramePr>
        <p:xfrm>
          <a:off x="2159258" y="2077551"/>
          <a:ext cx="8177505" cy="984478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725835">
                  <a:extLst>
                    <a:ext uri="{9D8B030D-6E8A-4147-A177-3AD203B41FA5}">
                      <a16:colId xmlns:a16="http://schemas.microsoft.com/office/drawing/2014/main" val="2371471261"/>
                    </a:ext>
                  </a:extLst>
                </a:gridCol>
                <a:gridCol w="2725835">
                  <a:extLst>
                    <a:ext uri="{9D8B030D-6E8A-4147-A177-3AD203B41FA5}">
                      <a16:colId xmlns:a16="http://schemas.microsoft.com/office/drawing/2014/main" val="833106271"/>
                    </a:ext>
                  </a:extLst>
                </a:gridCol>
                <a:gridCol w="2725835">
                  <a:extLst>
                    <a:ext uri="{9D8B030D-6E8A-4147-A177-3AD203B41FA5}">
                      <a16:colId xmlns:a16="http://schemas.microsoft.com/office/drawing/2014/main" val="2162457653"/>
                    </a:ext>
                  </a:extLst>
                </a:gridCol>
              </a:tblGrid>
              <a:tr h="385731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בדיקות שנכשלו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בדיקות שעברו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סה"כ בדיקות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346707"/>
                  </a:ext>
                </a:extLst>
              </a:tr>
              <a:tr h="598747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34 בדיקות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463 בדיקות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497 בדיקות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326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865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007FB2-FB01-2E3D-B643-9904CA16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u="sng" dirty="0">
                <a:cs typeface="+mn-cs"/>
              </a:rPr>
              <a:t>בעיות שנבעו במהלך הבדיקות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9E9EFA-1B5C-D2ED-D678-8F0454E63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e-IL" sz="2400" dirty="0"/>
              <a:t>במהלך הבדיקות האתר נפל – הודעת שגיאה 502 – נפילת שרת.</a:t>
            </a:r>
          </a:p>
          <a:p>
            <a:pPr marL="0" indent="0">
              <a:buNone/>
            </a:pPr>
            <a:r>
              <a:rPr lang="he-IL" sz="2400" dirty="0"/>
              <a:t>   נפילת האתר הייתה במשך חצי שעה עד שעה דבר שעיכב במעט את כמות הבדיקות.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2421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12D31E-AF7C-65C6-599A-7D08D959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u="sng" dirty="0">
                <a:cs typeface="+mn-cs"/>
              </a:rPr>
              <a:t>מטרת מסמך ה-</a:t>
            </a:r>
            <a:r>
              <a:rPr lang="en-US" sz="4800" b="1" u="sng" dirty="0">
                <a:cs typeface="+mn-cs"/>
              </a:rPr>
              <a:t>STR</a:t>
            </a:r>
            <a:endParaRPr lang="he-IL" sz="4800" b="1" u="sng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11E9D2-95C3-1F09-09F2-0842B766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13" y="1691121"/>
            <a:ext cx="7311887" cy="4692720"/>
          </a:xfrm>
        </p:spPr>
        <p:txBody>
          <a:bodyPr>
            <a:normAutofit/>
          </a:bodyPr>
          <a:lstStyle/>
          <a:p>
            <a:r>
              <a:rPr lang="he-IL" sz="2400" dirty="0"/>
              <a:t>מסמך זה מביא את סיכום תוצאות הבדיקה והצגתם בצורה פשוטה וקלה להבנה.</a:t>
            </a:r>
          </a:p>
          <a:p>
            <a:r>
              <a:rPr lang="he-IL" sz="2400" dirty="0"/>
              <a:t>מסמך זה יהווה אישור להמשך תהליך האתר והוצאתו לפועל.</a:t>
            </a:r>
          </a:p>
        </p:txBody>
      </p:sp>
    </p:spTree>
    <p:extLst>
      <p:ext uri="{BB962C8B-B14F-4D97-AF65-F5344CB8AC3E}">
        <p14:creationId xmlns:p14="http://schemas.microsoft.com/office/powerpoint/2010/main" val="3659193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2288A0-49DF-7DE2-059B-199B2C15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u="sng" dirty="0">
                <a:cs typeface="+mn-cs"/>
              </a:rPr>
              <a:t>בדיקות שלא נבדקו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A4176A-AE15-8D0A-6D36-F653536F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926"/>
            <a:ext cx="10515600" cy="4351338"/>
          </a:xfrm>
        </p:spPr>
        <p:txBody>
          <a:bodyPr/>
          <a:lstStyle/>
          <a:p>
            <a:r>
              <a:rPr lang="he-IL" sz="2400" dirty="0"/>
              <a:t>בדיקות הסבה</a:t>
            </a:r>
          </a:p>
          <a:p>
            <a:r>
              <a:rPr lang="he-IL" sz="2400" dirty="0"/>
              <a:t>בדיקות נגישות</a:t>
            </a:r>
          </a:p>
          <a:p>
            <a:r>
              <a:rPr lang="he-IL" sz="2400" dirty="0"/>
              <a:t>בדיקות שרידות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456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CB22C5-8509-E441-4954-18388A25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u="sng" dirty="0">
                <a:cs typeface="+mn-cs"/>
              </a:rPr>
              <a:t>סיכום תקלות שנמצאו: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D27CC7-E7AE-E907-6BCA-2EFF64A0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638" y="1690688"/>
            <a:ext cx="10431162" cy="4677812"/>
          </a:xfrm>
        </p:spPr>
        <p:txBody>
          <a:bodyPr>
            <a:normAutofit lnSpcReduction="10000"/>
          </a:bodyPr>
          <a:lstStyle/>
          <a:p>
            <a:r>
              <a:rPr lang="he-IL" sz="2400" dirty="0"/>
              <a:t>במהלך הבדיקות נמצאו כ- 34  באגים. </a:t>
            </a:r>
          </a:p>
          <a:p>
            <a:r>
              <a:rPr lang="he-IL" sz="2400" dirty="0"/>
              <a:t>רוב התקלות שמצאנו היו בדרגת חומרה נמוכה עד בינונית דבר שלא משפיע על תפקוד האתר ולא פוגע בדרישות מנהל המוצר.</a:t>
            </a:r>
          </a:p>
          <a:p>
            <a:r>
              <a:rPr lang="he-IL" sz="2400" dirty="0"/>
              <a:t>בנוסף ראינו שהאתר לא מאפשר גישה נוחה לבעלי מוגבלויות ואין אפשרות כזאת באתר.</a:t>
            </a:r>
          </a:p>
          <a:p>
            <a:r>
              <a:rPr lang="he-IL" sz="2400" dirty="0"/>
              <a:t>האתר עובד בצורה תקינה ללא תקלות חמורות.</a:t>
            </a:r>
          </a:p>
          <a:p>
            <a:endParaRPr lang="he-IL" sz="2400" dirty="0"/>
          </a:p>
          <a:p>
            <a:pPr marL="0" indent="0" algn="ctr">
              <a:buNone/>
            </a:pPr>
            <a:endParaRPr lang="he-IL" sz="2400" dirty="0"/>
          </a:p>
          <a:p>
            <a:pPr marL="0" indent="0" algn="ctr">
              <a:buNone/>
            </a:pPr>
            <a:r>
              <a:rPr lang="he-IL" sz="2400" b="1" dirty="0"/>
              <a:t>תודה שצפיתם</a:t>
            </a:r>
          </a:p>
          <a:p>
            <a:pPr marL="0" indent="0" algn="ctr">
              <a:buNone/>
            </a:pPr>
            <a:r>
              <a:rPr lang="he-IL" sz="2400" b="1" dirty="0"/>
              <a:t>נתראה בפרויקט </a:t>
            </a:r>
          </a:p>
          <a:p>
            <a:pPr marL="0" indent="0" algn="ctr">
              <a:buNone/>
            </a:pPr>
            <a:r>
              <a:rPr lang="he-IL" sz="2400" b="1" dirty="0"/>
              <a:t>הבא </a:t>
            </a:r>
            <a:r>
              <a:rPr lang="he-IL" sz="2400" b="1" dirty="0">
                <a:sym typeface="Wingdings" panose="05000000000000000000" pitchFamily="2" charset="2"/>
              </a:rPr>
              <a:t>.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1789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4AE291-1DCE-71FB-DB0A-FEEE17B4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he-IL" sz="4800" b="1" u="sng" dirty="0">
                <a:cs typeface="+mn-cs"/>
              </a:rPr>
              <a:t>תיאור האתר הנבדק – </a:t>
            </a:r>
            <a:r>
              <a:rPr lang="en-US" sz="4800" b="1" u="sng" dirty="0">
                <a:cs typeface="+mn-cs"/>
              </a:rPr>
              <a:t>www.spotify.com</a:t>
            </a:r>
            <a:endParaRPr lang="he-IL" sz="4800" b="1" u="sng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4C7303-123D-7389-6661-7D78223B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e-IL" sz="2400" dirty="0"/>
              <a:t>אתר </a:t>
            </a:r>
            <a:r>
              <a:rPr lang="en-US" sz="2400" dirty="0"/>
              <a:t>Spotify</a:t>
            </a:r>
            <a:r>
              <a:rPr lang="he-IL" sz="2400" dirty="0"/>
              <a:t> הינו אתר המאפשר השמעת מגוון רחב של תכני שמע בכל השפות ומכל העולם.</a:t>
            </a:r>
          </a:p>
          <a:p>
            <a:r>
              <a:rPr lang="en-US" sz="2400" dirty="0"/>
              <a:t>Spotify</a:t>
            </a:r>
            <a:r>
              <a:rPr lang="he-IL" sz="2400" dirty="0"/>
              <a:t> מאופשר לשימוש בחינם ויש אפשרות לשדרוג החשבון ע"י תשלום חודשי קבוע בהתאם לסוג החבילה שנבחר.</a:t>
            </a:r>
          </a:p>
          <a:p>
            <a:r>
              <a:rPr lang="he-IL" sz="2400" dirty="0"/>
              <a:t>ב-</a:t>
            </a:r>
            <a:r>
              <a:rPr lang="en-US" sz="2400" dirty="0"/>
              <a:t>Spotify</a:t>
            </a:r>
            <a:r>
              <a:rPr lang="he-IL" sz="2400" dirty="0"/>
              <a:t> קיימת אפשרות ליצור פלייליסטים ולהעלות תכנים כמו שירים ופודקאסטים.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747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0522F2-89D0-6382-31F0-023BE68A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u="sng" dirty="0">
                <a:cs typeface="+mn-cs"/>
              </a:rPr>
              <a:t>הבדיקות שלנו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C53A07-3571-EDB2-DF92-E173BF85D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e-IL" sz="2400" dirty="0"/>
              <a:t>כתיבת דרישות</a:t>
            </a:r>
          </a:p>
          <a:p>
            <a:r>
              <a:rPr lang="he-IL" sz="2400" dirty="0"/>
              <a:t>כתיבת אפיון</a:t>
            </a:r>
          </a:p>
          <a:p>
            <a:r>
              <a:rPr lang="he-IL" sz="2400" dirty="0"/>
              <a:t>כתיבת מסמך – </a:t>
            </a:r>
            <a:r>
              <a:rPr lang="en-US" sz="2400" dirty="0"/>
              <a:t>STP</a:t>
            </a:r>
            <a:r>
              <a:rPr lang="he-IL" sz="2400" dirty="0"/>
              <a:t> ועץ נושאי הבדיקה בתוכנת </a:t>
            </a:r>
            <a:r>
              <a:rPr lang="en-US" sz="2400" dirty="0"/>
              <a:t>WORD</a:t>
            </a:r>
            <a:endParaRPr lang="he-IL" sz="2400" dirty="0"/>
          </a:p>
          <a:p>
            <a:r>
              <a:rPr lang="he-IL" sz="2400" dirty="0"/>
              <a:t>כתיבת תסריטי בדיקות – </a:t>
            </a:r>
            <a:r>
              <a:rPr lang="en-US" sz="2400" dirty="0"/>
              <a:t>STD</a:t>
            </a:r>
            <a:r>
              <a:rPr lang="he-IL" sz="2400" dirty="0"/>
              <a:t> בתוכנת </a:t>
            </a:r>
            <a:r>
              <a:rPr lang="en-US" sz="2400" dirty="0"/>
              <a:t>EXCEL</a:t>
            </a:r>
            <a:endParaRPr lang="he-IL" sz="2400" dirty="0"/>
          </a:p>
          <a:p>
            <a:r>
              <a:rPr lang="he-IL" sz="2400" dirty="0"/>
              <a:t>הזנה, הרצת הבדיקות ותיעודן ב </a:t>
            </a:r>
            <a:r>
              <a:rPr lang="en-US" sz="2400" dirty="0"/>
              <a:t>JIRA</a:t>
            </a:r>
            <a:endParaRPr lang="he-IL" sz="2400" dirty="0"/>
          </a:p>
          <a:p>
            <a:r>
              <a:rPr lang="he-IL" sz="2400" dirty="0"/>
              <a:t>מסמך סיכום הבדיקות - </a:t>
            </a:r>
            <a:r>
              <a:rPr lang="en-US" sz="2400" dirty="0"/>
              <a:t>STR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12699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40FA2A-BF3B-196E-CC66-4077C59C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u="sng" dirty="0">
                <a:cs typeface="+mn-cs"/>
              </a:rPr>
              <a:t>תהליך העבודה שלנו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58C444-3708-BBF0-2E03-92CE1342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e-IL" sz="2400" dirty="0"/>
              <a:t>מסמך דרישות</a:t>
            </a:r>
          </a:p>
          <a:p>
            <a:r>
              <a:rPr lang="he-IL" sz="2400" dirty="0"/>
              <a:t>מסמך אפיון</a:t>
            </a:r>
          </a:p>
          <a:p>
            <a:r>
              <a:rPr lang="he-IL" sz="2400" dirty="0"/>
              <a:t>מסמך </a:t>
            </a:r>
            <a:r>
              <a:rPr lang="en-US" sz="2400" dirty="0"/>
              <a:t>STP</a:t>
            </a:r>
          </a:p>
          <a:p>
            <a:r>
              <a:rPr lang="he-IL" sz="2400" dirty="0"/>
              <a:t>מסמך </a:t>
            </a:r>
            <a:r>
              <a:rPr lang="en-US" sz="2400" dirty="0"/>
              <a:t>STD</a:t>
            </a:r>
          </a:p>
          <a:p>
            <a:r>
              <a:rPr lang="he-IL" sz="2400" dirty="0"/>
              <a:t>מסמך </a:t>
            </a:r>
            <a:r>
              <a:rPr lang="en-US" sz="2400" dirty="0"/>
              <a:t>STR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86317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CF07F9-4AD8-0708-38DE-7A7CAF1F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u="sng" dirty="0">
                <a:cs typeface="+mn-cs"/>
              </a:rPr>
              <a:t>סביבת הבדיקות</a:t>
            </a:r>
            <a:endParaRPr lang="he-IL" sz="4800" u="sng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6ECF7B-5B62-869A-1F94-8FD681AC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2400" dirty="0"/>
              <a:t>הבדיקות בוצעו בשלושה דפדפנים :</a:t>
            </a:r>
            <a:endParaRPr lang="en-US" sz="2400" dirty="0"/>
          </a:p>
          <a:p>
            <a:r>
              <a:rPr lang="en-US" sz="2400" dirty="0"/>
              <a:t>GOOGLE CHROME</a:t>
            </a:r>
          </a:p>
          <a:p>
            <a:r>
              <a:rPr lang="en-US" sz="2400" dirty="0"/>
              <a:t>MICROSOFT EDGE</a:t>
            </a:r>
          </a:p>
          <a:p>
            <a:r>
              <a:rPr lang="en-US" sz="2400" dirty="0"/>
              <a:t>OPERA</a:t>
            </a:r>
            <a:endParaRPr lang="he-IL" sz="24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55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6E1CE9-9261-6884-63BE-EAC84A35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4800" b="1" u="sng" dirty="0">
                <a:cs typeface="+mn-cs"/>
              </a:rPr>
              <a:t>הבדיקות שנבדקו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426EFB-065D-766B-9740-B28F46BC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8200" y="1420520"/>
            <a:ext cx="12192000" cy="5626359"/>
          </a:xfrm>
        </p:spPr>
        <p:txBody>
          <a:bodyPr/>
          <a:lstStyle/>
          <a:p>
            <a:r>
              <a:rPr lang="he-IL" sz="2400" b="1" u="sng" dirty="0"/>
              <a:t>בדיקות פונקציונליות:</a:t>
            </a:r>
          </a:p>
          <a:p>
            <a:pPr lvl="1"/>
            <a:r>
              <a:rPr lang="en-US" b="1" dirty="0"/>
              <a:t>CRUD </a:t>
            </a:r>
            <a:r>
              <a:rPr lang="he-IL" dirty="0"/>
              <a:t>– יצירת משתמש/ קבוצה, חיפוש נתונים, עריכה ומחיקה של </a:t>
            </a:r>
            <a:r>
              <a:rPr lang="he-IL" dirty="0" err="1"/>
              <a:t>פלייליסט</a:t>
            </a:r>
            <a:r>
              <a:rPr lang="he-IL" dirty="0"/>
              <a:t>.</a:t>
            </a:r>
            <a:endParaRPr lang="he-IL" b="1" u="sng" dirty="0"/>
          </a:p>
          <a:p>
            <a:pPr lvl="1"/>
            <a:r>
              <a:rPr lang="he-IL" b="1" dirty="0"/>
              <a:t>בדיקות תהליכיות (</a:t>
            </a:r>
            <a:r>
              <a:rPr lang="en-US" b="1" dirty="0"/>
              <a:t>E2E</a:t>
            </a:r>
            <a:r>
              <a:rPr lang="he-IL" b="1" dirty="0"/>
              <a:t>)– </a:t>
            </a:r>
            <a:r>
              <a:rPr lang="he-IL" dirty="0"/>
              <a:t>הוספת שיר/ </a:t>
            </a:r>
            <a:r>
              <a:rPr lang="he-IL" dirty="0" err="1"/>
              <a:t>פודקסט</a:t>
            </a:r>
            <a:r>
              <a:rPr lang="he-IL" dirty="0"/>
              <a:t> </a:t>
            </a:r>
            <a:r>
              <a:rPr lang="he-IL" dirty="0" err="1"/>
              <a:t>לפלייליסט</a:t>
            </a:r>
            <a:r>
              <a:rPr lang="he-IL" dirty="0"/>
              <a:t>, הרשמה והתחברות, חיפוש תוכן, הורדת אפליקציה.</a:t>
            </a:r>
          </a:p>
          <a:p>
            <a:pPr lvl="1"/>
            <a:r>
              <a:rPr lang="he-IL" b="1" dirty="0"/>
              <a:t>הרשאות</a:t>
            </a:r>
            <a:r>
              <a:rPr lang="he-IL" dirty="0"/>
              <a:t> – הבדלים בין משתמש חינמי למשתמש פרמיום.</a:t>
            </a:r>
          </a:p>
          <a:p>
            <a:r>
              <a:rPr lang="he-IL" sz="2400" b="1" u="sng" dirty="0"/>
              <a:t>בדיקות לא פונקציונליות:</a:t>
            </a:r>
          </a:p>
          <a:p>
            <a:pPr lvl="1"/>
            <a:r>
              <a:rPr lang="he-IL" b="1" dirty="0"/>
              <a:t>עומסים</a:t>
            </a:r>
            <a:r>
              <a:rPr lang="he-IL" dirty="0"/>
              <a:t> – בדיקת כמות משתמשים באתר ( בין 100 ל- 1000 )</a:t>
            </a:r>
            <a:r>
              <a:rPr lang="en-US" dirty="0"/>
              <a:t>.</a:t>
            </a:r>
            <a:endParaRPr lang="he-IL" dirty="0"/>
          </a:p>
          <a:p>
            <a:pPr lvl="1"/>
            <a:r>
              <a:rPr lang="he-IL" b="1" dirty="0"/>
              <a:t>שימושיות</a:t>
            </a:r>
            <a:r>
              <a:rPr lang="he-IL" dirty="0"/>
              <a:t> – בדיקת חווית המשתמש, תפעול נוח וקל להבנה.</a:t>
            </a:r>
          </a:p>
          <a:p>
            <a:pPr lvl="1"/>
            <a:r>
              <a:rPr lang="he-IL" b="1" dirty="0"/>
              <a:t>נגישות</a:t>
            </a:r>
            <a:r>
              <a:rPr lang="he-IL" dirty="0"/>
              <a:t> - גישה לבעלי מוגבלויות</a:t>
            </a:r>
            <a:r>
              <a:rPr lang="en-US" dirty="0"/>
              <a:t>.</a:t>
            </a:r>
            <a:endParaRPr lang="he-IL" dirty="0"/>
          </a:p>
          <a:p>
            <a:pPr lvl="1"/>
            <a:r>
              <a:rPr lang="he-IL" b="1" dirty="0"/>
              <a:t>תאימות</a:t>
            </a:r>
            <a:r>
              <a:rPr lang="he-IL" dirty="0"/>
              <a:t> – הבדלים בין דפדפני </a:t>
            </a:r>
            <a:r>
              <a:rPr lang="en-US" dirty="0"/>
              <a:t>Chrome ,Edge ,Opera</a:t>
            </a:r>
          </a:p>
          <a:p>
            <a:pPr lvl="1"/>
            <a:r>
              <a:rPr lang="he-IL" b="1" dirty="0"/>
              <a:t>ממשקים</a:t>
            </a:r>
            <a:r>
              <a:rPr lang="he-IL" dirty="0"/>
              <a:t> – התחברות דרך ממשקי </a:t>
            </a:r>
            <a:r>
              <a:rPr lang="en-US" dirty="0"/>
              <a:t>Apple, Facebook, Google</a:t>
            </a:r>
            <a:r>
              <a:rPr lang="he-IL" dirty="0"/>
              <a:t>.</a:t>
            </a:r>
            <a:endParaRPr lang="en-US" dirty="0"/>
          </a:p>
          <a:p>
            <a:pPr lvl="1"/>
            <a:r>
              <a:rPr lang="en-US" b="1" dirty="0"/>
              <a:t>I18N</a:t>
            </a:r>
            <a:r>
              <a:rPr lang="he-IL" dirty="0"/>
              <a:t> – שינוי שפת ממשק והשפעתה על האתר.</a:t>
            </a:r>
          </a:p>
          <a:p>
            <a:pPr lvl="1"/>
            <a:r>
              <a:rPr lang="he-IL" b="1" dirty="0"/>
              <a:t>כשל והתאוששות</a:t>
            </a:r>
            <a:r>
              <a:rPr lang="he-IL" dirty="0"/>
              <a:t> – ניתוק אינטרנט וכיבוי המחשב.</a:t>
            </a:r>
          </a:p>
          <a:p>
            <a:pPr lvl="1"/>
            <a:endParaRPr lang="he-IL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557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5A8C9D-2B30-7600-A552-038880D9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Autofit/>
          </a:bodyPr>
          <a:lstStyle/>
          <a:p>
            <a:pPr algn="ctr"/>
            <a:r>
              <a:rPr lang="he-IL" sz="4800" b="1" u="sng" dirty="0">
                <a:cs typeface="+mn-cs"/>
              </a:rPr>
              <a:t>בבדיקות בוצע שימוש ב...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50EAA9-870D-F1A0-8FE1-239690B72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351338"/>
          </a:xfrm>
        </p:spPr>
        <p:txBody>
          <a:bodyPr>
            <a:normAutofit/>
          </a:bodyPr>
          <a:lstStyle/>
          <a:p>
            <a:r>
              <a:rPr lang="he-IL" sz="2400" dirty="0"/>
              <a:t>בדיקת עומסים – </a:t>
            </a:r>
            <a:r>
              <a:rPr lang="en-US" sz="2400" dirty="0"/>
              <a:t>JMeter</a:t>
            </a:r>
          </a:p>
          <a:p>
            <a:r>
              <a:rPr lang="he-IL" sz="2400" dirty="0"/>
              <a:t>בדיקת קישורים שבורים – </a:t>
            </a:r>
            <a:r>
              <a:rPr lang="en-US" sz="2400" dirty="0"/>
              <a:t>Dead Link Checker</a:t>
            </a:r>
            <a:endParaRPr lang="he-IL" sz="2400" dirty="0"/>
          </a:p>
          <a:p>
            <a:r>
              <a:rPr lang="he-IL" sz="2400" dirty="0"/>
              <a:t>בדיקת טעינת האתר – </a:t>
            </a:r>
            <a:r>
              <a:rPr lang="en-US" sz="2400" dirty="0"/>
              <a:t>WebPageTest</a:t>
            </a:r>
            <a:endParaRPr lang="he-IL" sz="2400" dirty="0"/>
          </a:p>
          <a:p>
            <a:r>
              <a:rPr lang="he-IL" sz="2400" dirty="0"/>
              <a:t>בדיקה כוללת של האתר – </a:t>
            </a:r>
            <a:r>
              <a:rPr lang="en-US" sz="2400" dirty="0"/>
              <a:t>Nibbler</a:t>
            </a:r>
          </a:p>
          <a:p>
            <a:r>
              <a:rPr lang="he-IL" sz="2400" dirty="0"/>
              <a:t>בדיקת פופולריות האתר - </a:t>
            </a:r>
            <a:r>
              <a:rPr lang="en-US" sz="2400" dirty="0"/>
              <a:t>VisitorDetective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8620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B91238-AEC3-7B84-76D5-2171912A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/>
              <a:t>Dead Link Checker</a:t>
            </a:r>
            <a:endParaRPr lang="he-IL" sz="6600" b="1" u="sng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C4FFE0F8-62EC-FB24-C49E-5DC281B74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631" y="2750391"/>
            <a:ext cx="5998737" cy="2120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87758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499</Words>
  <Application>Microsoft Office PowerPoint</Application>
  <PresentationFormat>מסך רחב</PresentationFormat>
  <Paragraphs>110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ערכת נושא Office</vt:lpstr>
      <vt:lpstr>מסמך STR Spotify</vt:lpstr>
      <vt:lpstr>מטרת מסמך ה-STR</vt:lpstr>
      <vt:lpstr>תיאור האתר הנבדק – www.spotify.com</vt:lpstr>
      <vt:lpstr>הבדיקות שלנו</vt:lpstr>
      <vt:lpstr>תהליך העבודה שלנו</vt:lpstr>
      <vt:lpstr>סביבת הבדיקות</vt:lpstr>
      <vt:lpstr>הבדיקות שנבדקו</vt:lpstr>
      <vt:lpstr>בבדיקות בוצע שימוש ב...</vt:lpstr>
      <vt:lpstr>Dead Link Checker</vt:lpstr>
      <vt:lpstr>WebPageTest</vt:lpstr>
      <vt:lpstr>Nibbler</vt:lpstr>
      <vt:lpstr>VisitorDetective</vt:lpstr>
      <vt:lpstr>חיתוך תקלות לפי רמת חומרה</vt:lpstr>
      <vt:lpstr>חיתוך תקלות לפי דפדפן ורמת חומרה</vt:lpstr>
      <vt:lpstr>חיתוך תקלות לפי דפדפן</vt:lpstr>
      <vt:lpstr>חיתוך תקלות לפי בודקים</vt:lpstr>
      <vt:lpstr>תכנון מול ביצוע</vt:lpstr>
      <vt:lpstr>תוצאות הבדיקה לפי תקלות</vt:lpstr>
      <vt:lpstr>בעיות שנבעו במהלך הבדיקות</vt:lpstr>
      <vt:lpstr>בדיקות שלא נבדקו</vt:lpstr>
      <vt:lpstr>סיכום תקלות שנמצאו: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STR-Spotify</dc:title>
  <dc:creator>איתמר שלמה גדעון</dc:creator>
  <cp:lastModifiedBy>ilanit ben basat</cp:lastModifiedBy>
  <cp:revision>27</cp:revision>
  <dcterms:created xsi:type="dcterms:W3CDTF">2022-11-25T12:23:28Z</dcterms:created>
  <dcterms:modified xsi:type="dcterms:W3CDTF">2022-11-29T23:18:24Z</dcterms:modified>
</cp:coreProperties>
</file>