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Classification</a:t>
            </a:r>
            <a:endParaRPr lang="" altLang="en-US"/>
          </a:p>
        </p:txBody>
      </p:sp>
      <p:sp>
        <p:nvSpPr>
          <p:cNvPr id="3" name="Subtitle 2"/>
          <p:cNvSpPr>
            <a:spLocks noGrp="1"/>
          </p:cNvSpPr>
          <p:nvPr>
            <p:ph type="subTitle" idx="1"/>
          </p:nvPr>
        </p:nvSpPr>
        <p:spPr/>
        <p:txBody>
          <a:bodyPr/>
          <a:p>
            <a:r>
              <a:rPr lang="" altLang="en-US"/>
              <a:t>by Ilanchezhian.J</a:t>
            </a:r>
            <a:endParaRPr lang="" altLang="en-US"/>
          </a:p>
          <a:p>
            <a:r>
              <a:rPr lang="" altLang="en-US"/>
              <a:t>          https://github.com/ilanj</a:t>
            </a:r>
            <a:endParaRPr lan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43000" y="1265555"/>
            <a:ext cx="6188075" cy="5042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SVM</a:t>
            </a:r>
            <a:endParaRPr lang="" altLang="en-US"/>
          </a:p>
        </p:txBody>
      </p:sp>
      <p:pic>
        <p:nvPicPr>
          <p:cNvPr id="4" name="Content Placeholder 3"/>
          <p:cNvPicPr>
            <a:picLocks noChangeAspect="1"/>
          </p:cNvPicPr>
          <p:nvPr>
            <p:ph idx="1"/>
          </p:nvPr>
        </p:nvPicPr>
        <p:blipFill>
          <a:blip r:embed="rId1"/>
          <a:stretch>
            <a:fillRect/>
          </a:stretch>
        </p:blipFill>
        <p:spPr>
          <a:xfrm>
            <a:off x="645160" y="1691005"/>
            <a:ext cx="10485120" cy="4712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Linear SVM</a:t>
            </a:r>
            <a:endParaRPr lang="" altLang="en-US"/>
          </a:p>
        </p:txBody>
      </p:sp>
      <p:pic>
        <p:nvPicPr>
          <p:cNvPr id="4" name="Content Placeholder 3"/>
          <p:cNvPicPr>
            <a:picLocks noChangeAspect="1"/>
          </p:cNvPicPr>
          <p:nvPr>
            <p:ph idx="1"/>
          </p:nvPr>
        </p:nvPicPr>
        <p:blipFill>
          <a:blip r:embed="rId1"/>
          <a:stretch>
            <a:fillRect/>
          </a:stretch>
        </p:blipFill>
        <p:spPr>
          <a:xfrm>
            <a:off x="631825" y="1468120"/>
            <a:ext cx="10916920" cy="4488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Non-Linear SVM</a:t>
            </a:r>
            <a:endParaRPr lang="" altLang="en-US"/>
          </a:p>
        </p:txBody>
      </p:sp>
      <p:pic>
        <p:nvPicPr>
          <p:cNvPr id="4" name="Content Placeholder 3"/>
          <p:cNvPicPr>
            <a:picLocks noChangeAspect="1"/>
          </p:cNvPicPr>
          <p:nvPr>
            <p:ph idx="1"/>
          </p:nvPr>
        </p:nvPicPr>
        <p:blipFill>
          <a:blip r:embed="rId1"/>
          <a:stretch>
            <a:fillRect/>
          </a:stretch>
        </p:blipFill>
        <p:spPr>
          <a:xfrm>
            <a:off x="2186305" y="1825625"/>
            <a:ext cx="781875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246630" y="1825625"/>
            <a:ext cx="769810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Naive Bayes</a:t>
            </a:r>
            <a:endParaRPr lang="" altLang="en-US"/>
          </a:p>
        </p:txBody>
      </p:sp>
      <p:pic>
        <p:nvPicPr>
          <p:cNvPr id="4" name="Content Placeholder 3"/>
          <p:cNvPicPr>
            <a:picLocks noChangeAspect="1"/>
          </p:cNvPicPr>
          <p:nvPr>
            <p:ph idx="1"/>
          </p:nvPr>
        </p:nvPicPr>
        <p:blipFill>
          <a:blip r:embed="rId1"/>
          <a:stretch>
            <a:fillRect/>
          </a:stretch>
        </p:blipFill>
        <p:spPr>
          <a:xfrm>
            <a:off x="2753995" y="1825625"/>
            <a:ext cx="521970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Bayes Theorem</a:t>
            </a:r>
            <a:endParaRPr lang="" altLang="en-US"/>
          </a:p>
        </p:txBody>
      </p:sp>
      <p:pic>
        <p:nvPicPr>
          <p:cNvPr id="5" name="Content Placeholder 4"/>
          <p:cNvPicPr>
            <a:picLocks noChangeAspect="1"/>
          </p:cNvPicPr>
          <p:nvPr>
            <p:ph idx="1"/>
          </p:nvPr>
        </p:nvPicPr>
        <p:blipFill>
          <a:blip r:embed="rId1"/>
          <a:stretch>
            <a:fillRect/>
          </a:stretch>
        </p:blipFill>
        <p:spPr>
          <a:xfrm>
            <a:off x="838200" y="1691005"/>
            <a:ext cx="7112000"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8195"/>
          </a:xfrm>
        </p:spPr>
        <p:txBody>
          <a:bodyPr/>
          <a:p>
            <a:r>
              <a:rPr lang="" altLang="en-US"/>
              <a:t>Random Forest Classifier</a:t>
            </a:r>
            <a:endParaRPr lang="" altLang="en-US"/>
          </a:p>
        </p:txBody>
      </p:sp>
      <p:sp>
        <p:nvSpPr>
          <p:cNvPr id="3" name="Content Placeholder 2"/>
          <p:cNvSpPr>
            <a:spLocks noGrp="1"/>
          </p:cNvSpPr>
          <p:nvPr>
            <p:ph idx="1"/>
          </p:nvPr>
        </p:nvSpPr>
        <p:spPr>
          <a:xfrm>
            <a:off x="838200" y="1163320"/>
            <a:ext cx="10515600" cy="5024120"/>
          </a:xfrm>
        </p:spPr>
        <p:txBody>
          <a:bodyPr/>
          <a:p>
            <a:r>
              <a:rPr lang="en-US"/>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a:p>
          <a:p>
            <a:endParaRPr lang="en-US"/>
          </a:p>
          <a:p>
            <a:r>
              <a:rPr lang="en-US"/>
              <a:t>The greater number of trees in the forest leads to higher accuracy and prevents the problem of overfitting.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RF Classifier .. Cont..</a:t>
            </a:r>
            <a:endParaRPr lang="" altLang="en-US"/>
          </a:p>
        </p:txBody>
      </p:sp>
      <p:pic>
        <p:nvPicPr>
          <p:cNvPr id="4" name="Content Placeholder 3"/>
          <p:cNvPicPr>
            <a:picLocks noChangeAspect="1"/>
          </p:cNvPicPr>
          <p:nvPr>
            <p:ph idx="1"/>
          </p:nvPr>
        </p:nvPicPr>
        <p:blipFill>
          <a:blip r:embed="rId1"/>
          <a:stretch>
            <a:fillRect/>
          </a:stretch>
        </p:blipFill>
        <p:spPr>
          <a:xfrm>
            <a:off x="692785" y="1880870"/>
            <a:ext cx="6448425" cy="3971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KNN</a:t>
            </a:r>
            <a:endParaRPr lang="" altLang="en-US"/>
          </a:p>
        </p:txBody>
      </p:sp>
      <p:sp>
        <p:nvSpPr>
          <p:cNvPr id="3" name="Content Placeholder 2"/>
          <p:cNvSpPr>
            <a:spLocks noGrp="1"/>
          </p:cNvSpPr>
          <p:nvPr>
            <p:ph idx="1"/>
          </p:nvPr>
        </p:nvSpPr>
        <p:spPr/>
        <p:txBody>
          <a:bodyPr>
            <a:normAutofit lnSpcReduction="20000"/>
          </a:bodyPr>
          <a:p>
            <a:pPr marL="0" indent="0">
              <a:buNone/>
            </a:pPr>
            <a:endParaRPr lang="en-US"/>
          </a:p>
          <a:p>
            <a:pPr marL="0" indent="0">
              <a:buNone/>
            </a:pPr>
            <a:r>
              <a:rPr lang="en-US"/>
              <a:t>    Step-1: Select the number K of the neighbors</a:t>
            </a:r>
            <a:endParaRPr lang="en-US"/>
          </a:p>
          <a:p>
            <a:pPr marL="0" indent="0">
              <a:buNone/>
            </a:pPr>
            <a:r>
              <a:rPr lang="en-US"/>
              <a:t>    Step-2: Calculate the Euclidean distance of K number of neighbors</a:t>
            </a:r>
            <a:endParaRPr lang="en-US"/>
          </a:p>
          <a:p>
            <a:pPr marL="0" indent="0">
              <a:buNone/>
            </a:pPr>
            <a:r>
              <a:rPr lang="en-US"/>
              <a:t>    Step-3: Take the K nearest neighbors as per the calculated Euclidean distance.</a:t>
            </a:r>
            <a:endParaRPr lang="en-US"/>
          </a:p>
          <a:p>
            <a:pPr marL="0" indent="0">
              <a:buNone/>
            </a:pPr>
            <a:r>
              <a:rPr lang="en-US"/>
              <a:t>    Step-4: Among these k neighbors, count the number of the data points in each category.</a:t>
            </a:r>
            <a:endParaRPr lang="en-US"/>
          </a:p>
          <a:p>
            <a:pPr marL="0" indent="0">
              <a:buNone/>
            </a:pPr>
            <a:r>
              <a:rPr lang="en-US"/>
              <a:t>    Step-5: Assign the new data points to that category for which the number of the neighbor is maximum.</a:t>
            </a:r>
            <a:endParaRPr lang="en-US"/>
          </a:p>
          <a:p>
            <a:pPr marL="0" indent="0">
              <a:buNone/>
            </a:pPr>
            <a:r>
              <a:rPr lang="en-US"/>
              <a:t>    Step-6: Our model is ready.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12445" y="710565"/>
            <a:ext cx="8263890" cy="6159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Decision Tree Algorithm</a:t>
            </a:r>
            <a:endParaRPr lang="" altLang="en-US"/>
          </a:p>
        </p:txBody>
      </p:sp>
      <p:sp>
        <p:nvSpPr>
          <p:cNvPr id="3" name="Content Placeholder 2"/>
          <p:cNvSpPr>
            <a:spLocks noGrp="1"/>
          </p:cNvSpPr>
          <p:nvPr>
            <p:ph idx="1"/>
          </p:nvPr>
        </p:nvSpPr>
        <p:spPr/>
        <p:txBody>
          <a:bodyPr/>
          <a:p>
            <a:r>
              <a:rPr lang="en-US"/>
              <a:t>In a Decision tree, there are two nodes, which are the Decision Node and Leaf Node. Decision nodes are used to make any decision and have multiple branches, whereas Leaf nodes are the output of those decisions and do not contain any further branches.</a:t>
            </a:r>
            <a:endParaRPr lang="en-US"/>
          </a:p>
          <a:p>
            <a:r>
              <a:rPr lang="en-US"/>
              <a:t>The decisions or the test are performed on the basis of features of the given dataset.</a:t>
            </a:r>
            <a:endParaRPr lang="en-US"/>
          </a:p>
          <a:p>
            <a:r>
              <a:rPr lang="en-US"/>
              <a:t>It is a graphical representation for getting all the possible solutions to a problem/decision based on given conditions.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11810" y="1360170"/>
            <a:ext cx="6934200" cy="51441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1563</Words>
  <Application>WPS Presentation</Application>
  <PresentationFormat>Widescreen</PresentationFormat>
  <Paragraphs>38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DejaVu Sans</vt:lpstr>
      <vt:lpstr>Calibri</vt:lpstr>
      <vt:lpstr>微软雅黑</vt:lpstr>
      <vt:lpstr>Droid Sans Fallback</vt:lpstr>
      <vt:lpstr>Arial Unicode MS</vt:lpstr>
      <vt:lpstr>Office Theme</vt:lpstr>
      <vt:lpstr>PowerPoint 演示文稿</vt:lpstr>
      <vt:lpstr>PowerPoint 演示文稿</vt:lpstr>
      <vt:lpstr>Naive Bayes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ila</dc:creator>
  <cp:lastModifiedBy>ila</cp:lastModifiedBy>
  <cp:revision>8</cp:revision>
  <dcterms:created xsi:type="dcterms:W3CDTF">2021-05-27T03:33:31Z</dcterms:created>
  <dcterms:modified xsi:type="dcterms:W3CDTF">2021-05-27T03:33:31Z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