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Gervasio Amy"/>
  <p:cmAuthor clrIdx="1" id="1" initials="" lastIdx="2" name="Ilan Rosenfel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8-21T11:52:52.349">
    <p:pos x="254" y="490"/>
    <p:text>creo que el principal bullet aca deberia ser "handle dependencies". 
estaria bueno hacer una comparacion de un poryecto con las deps agregadas en el IDE derecho y maven, (no mas de 5 min) para comprobar.
Es mas... se podria hacer en vivo :)</p:text>
  </p:cm>
  <p:cm authorId="1" idx="1" dt="2018-08-17T18:03:41.424">
    <p:pos x="254" y="590"/>
    <p:text>no entendi. comparar qué con qué?</p:text>
  </p:cm>
  <p:cm authorId="0" idx="2" dt="2018-08-17T20:03:56.464">
    <p:pos x="254" y="690"/>
    <p:text>con maven vs. sin maven. Un project pedorro con dos o tres dependencias... o no vale la pena?</p:text>
  </p:cm>
  <p:cm authorId="1" idx="2" dt="2018-08-21T11:52:52.349">
    <p:pos x="254" y="790"/>
    <p:text>puede ser...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ecbdbef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ecbdbe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ecbdbeff1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badb8229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fbadb822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fbadb8229_0_23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badb8229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fbadb822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fbadb8229_0_299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badb8229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fbadb822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fbadb8229_0_20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badb8229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fbadb82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fbadb8229_0_123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fbadb8229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fbadb82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fbadb8229_0_5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badb8229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fbadb82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fbadb8229_0_6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badb822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fbadb8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fbadb8229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badb8229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fbadb822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fbadb8229_0_11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badb8229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fbadb822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fbadb8229_0_18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badb8229_0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fbadb822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fbadb8229_0_17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badb8229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fbadb822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fbadb8229_0_221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badb8229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fbadb822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fbadb8229_0_28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badb8229_0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fbadb822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fbadb8229_0_25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badb8229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fbadb822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fbadb8229_0_265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200" u="none" cap="none" strike="noStrike"/>
              <a:t> </a:t>
            </a:r>
            <a:endParaRPr b="0" i="0" sz="12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3048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lvl="1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lvl="2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lvl="3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lvl="4" marL="396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lvl="5" marL="4968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lvl="6" marL="9540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lvl="7" marL="14112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lvl="8" marL="186848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indent="-3175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indent="-3175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indent="-3175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1017998" cy="6462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L="3937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L="787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L="11684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L="156210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4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6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08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50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0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32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8100" lIns="78100" spcFirstLastPara="1" rIns="78100" wrap="square" tIns="7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2700" lvl="1" marL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2" marL="838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3" marL="1244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4" marL="1663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5" marL="2082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6" marL="2501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7" marL="2908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12700" lvl="8" marL="3327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fmla="val 2078" name="adj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100750" lvl="1" marL="45635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99900" lvl="2" marL="9127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99053" lvl="3" marL="1369053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98206" lvl="4" marL="1825406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97356" lvl="5" marL="2281756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96508" lvl="6" marL="2738108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95660" lvl="7" marL="319446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94809" lvl="8" marL="3650809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22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7884368" y="4891587"/>
            <a:ext cx="1036916" cy="22910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22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86" name="Google Shape;86;p22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87" name="Google Shape;87;p22"/>
              <p:cNvSpPr/>
              <p:nvPr/>
            </p:nvSpPr>
            <p:spPr>
              <a:xfrm flipH="1" rot="10800000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fmla="val 16667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" name="Google Shape;89;p22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7.gif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hyperlink" Target="http://maven.apache.org/what-is-maven.html" TargetMode="External"/><Relationship Id="rId6" Type="http://schemas.openxmlformats.org/officeDocument/2006/relationships/hyperlink" Target="http://maven.apache.org/guides/getting-started/maven-in-five-minutes.html" TargetMode="External"/><Relationship Id="rId7" Type="http://schemas.openxmlformats.org/officeDocument/2006/relationships/hyperlink" Target="https://books.sonatype.com/mvnref-book/reference/pom-relationships-sect-pom-best-practice.html" TargetMode="External"/><Relationship Id="rId8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hyperlink" Target="http://maven.apache.org/download.cgi" TargetMode="External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hyperlink" Target="https://mvnrepository.com/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97" name="Google Shape;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3"/>
          <p:cNvSpPr txBox="1"/>
          <p:nvPr>
            <p:ph idx="4294967295"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228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Bootcamp 2018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3: </a:t>
            </a:r>
            <a:endParaRPr/>
          </a:p>
        </p:txBody>
      </p:sp>
      <p:pic>
        <p:nvPicPr>
          <p:cNvPr id="100" name="Google Shape;1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394" y="2861693"/>
            <a:ext cx="2097575" cy="7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32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2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Settings.xml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535025" y="1489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Local repository location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535025" y="1794025"/>
            <a:ext cx="598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Alternate remote repository servers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535025" y="2114550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Authentication information → </a:t>
            </a:r>
            <a:r>
              <a:rPr lang="en">
                <a:solidFill>
                  <a:srgbClr val="FF0000"/>
                </a:solidFill>
              </a:rPr>
              <a:t>Don’t share it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535025" y="2403625"/>
            <a:ext cx="59847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Location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${maven.home}/conf/settings.xml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>
                <a:solidFill>
                  <a:schemeClr val="dk1"/>
                </a:solidFill>
              </a:rPr>
              <a:t>${user.home}/.m2/settings.xml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5026275" y="1075625"/>
            <a:ext cx="3811500" cy="31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&lt;settings xmlns="http://maven.apache.org/SETTINGS/1.0.0"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xmlns:xsi="http://www.w3.org/2001/XMLSchema-instance"xsi:schemaLocation="http://maven.apache.org/SETTINGS/1.0.0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https://maven.apache.org/xsd/settings-1.0.0.xsd"&gt;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&lt;localRepository/&gt;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&lt;interactiveMode/&gt;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&lt;usePluginRegistry/&gt;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&lt;offline/&gt;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&lt;pluginGroups/&gt;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&lt;servers/&gt;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&lt;mirrors/&gt;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&lt;proxies/&gt;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&lt;profiles/&gt;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  &lt;activeProfiles/&gt;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    &lt;/settings&gt;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3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33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404725" y="7782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Profiles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535025" y="1489225"/>
            <a:ext cx="750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Customize build for particular environment (</a:t>
            </a:r>
            <a:r>
              <a:rPr i="1" lang="en"/>
              <a:t>dev/qa/prod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 txBox="1"/>
          <p:nvPr/>
        </p:nvSpPr>
        <p:spPr>
          <a:xfrm>
            <a:off x="535025" y="1794025"/>
            <a:ext cx="750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portability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3513500" y="1946425"/>
            <a:ext cx="3894300" cy="295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&lt;profiles&gt;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&lt;profile&gt;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</a:t>
            </a:r>
            <a:r>
              <a:rPr lang="en" sz="1000">
                <a:solidFill>
                  <a:schemeClr val="dk1"/>
                </a:solidFill>
              </a:rPr>
              <a:t> &lt;id&gt;production&lt;/id&gt;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          </a:t>
            </a:r>
            <a:r>
              <a:rPr lang="en" sz="1000">
                <a:solidFill>
                  <a:schemeClr val="dk1"/>
                </a:solidFill>
              </a:rPr>
              <a:t>&lt;build&gt;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               &lt;plugins&gt;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     &lt;plugin&gt;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          &lt;groupId&gt;org.apache.maven.plugins&lt;/groupId&gt;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          &lt;artifactId&gt;maven-compiler-plugin&lt;/artifactId&gt;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          &lt;configuration&gt;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               &lt;debug&gt;false&lt;/debug&gt;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               &lt;optimize&gt;true&lt;/optimize&gt;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          &lt;/configuration&gt;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     &lt;/plugin&gt;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   &lt;/plugins&gt;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          </a:t>
            </a:r>
            <a:r>
              <a:rPr lang="en" sz="1000">
                <a:solidFill>
                  <a:schemeClr val="dk1"/>
                </a:solidFill>
              </a:rPr>
              <a:t>&lt;/build&gt;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chemeClr val="dk1"/>
                </a:solidFill>
              </a:rPr>
              <a:t>     </a:t>
            </a:r>
            <a:r>
              <a:rPr lang="en" sz="1000">
                <a:solidFill>
                  <a:schemeClr val="dk1"/>
                </a:solidFill>
              </a:rPr>
              <a:t>&lt;/profile&gt;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&lt;/profiles&gt;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624650" y="4360750"/>
            <a:ext cx="2342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 </a:t>
            </a:r>
            <a:r>
              <a:rPr i="1" lang="en"/>
              <a:t>m</a:t>
            </a:r>
            <a:r>
              <a:rPr i="1" lang="en"/>
              <a:t>vn install -Pproduction</a:t>
            </a:r>
            <a:endParaRPr i="1"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34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VS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535025" y="1413025"/>
            <a:ext cx="61596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Ant (</a:t>
            </a:r>
            <a:r>
              <a:rPr i="1" lang="en"/>
              <a:t>another neat tool</a:t>
            </a:r>
            <a:r>
              <a:rPr lang="en"/>
              <a:t>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b</a:t>
            </a:r>
            <a:r>
              <a:rPr i="1" lang="en"/>
              <a:t>uild.xml</a:t>
            </a:r>
            <a:r>
              <a:rPr lang="en"/>
              <a:t> → complicated scripts if very specific build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painful for long-term projects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</a:t>
            </a:r>
            <a:r>
              <a:rPr i="1" lang="en"/>
              <a:t>argets</a:t>
            </a:r>
            <a:r>
              <a:rPr lang="en"/>
              <a:t> → phases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$ ant compile 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/>
        </p:nvSpPr>
        <p:spPr>
          <a:xfrm>
            <a:off x="535025" y="3040450"/>
            <a:ext cx="62286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Gradle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built upon concepts of Ant and Maven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o xml files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DSL based on </a:t>
            </a:r>
            <a:r>
              <a:rPr i="1" lang="en"/>
              <a:t>Groovy</a:t>
            </a:r>
            <a:endParaRPr i="1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build.gradle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35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/>
        </p:nvSpPr>
        <p:spPr>
          <a:xfrm>
            <a:off x="404725" y="7782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Challenge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382625" y="1565425"/>
            <a:ext cx="4457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Add log4J, JUnit and EasyMock dependencies. Choose the most suitable scope for them. Find out how to skip tests both from command line and through pom.xml.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2850" y="1499288"/>
            <a:ext cx="3347700" cy="24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354575" y="2549225"/>
            <a:ext cx="43677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Define profiles for different envs (dev/qa for now) 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3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6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 txBox="1"/>
          <p:nvPr/>
        </p:nvSpPr>
        <p:spPr>
          <a:xfrm>
            <a:off x="404725" y="7782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Bibliography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58825" y="1489225"/>
            <a:ext cx="768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http://maven.apache.org/what-is-maven.html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http://maven.apache.org/guides/getting-started/maven-in-five-minutes.html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https://books.sonatype.com/mvnref-book/reference/pom-relationships-sect-pom-best-practice.html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3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37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1629625" y="1899325"/>
            <a:ext cx="5874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oboto Condensed"/>
                <a:ea typeface="Roboto Condensed"/>
                <a:cs typeface="Roboto Condensed"/>
                <a:sym typeface="Roboto Condensed"/>
              </a:rPr>
              <a:t>Any questions?</a:t>
            </a:r>
            <a:endParaRPr sz="7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4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4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4"/>
          <p:cNvSpPr txBox="1"/>
          <p:nvPr/>
        </p:nvSpPr>
        <p:spPr>
          <a:xfrm>
            <a:off x="404725" y="7782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What is Maven?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535025" y="1489225"/>
            <a:ext cx="35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“Accumulator of knowledge”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535025" y="17940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Software project management and comprehension tool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4"/>
          <p:cNvSpPr txBox="1"/>
          <p:nvPr/>
        </p:nvSpPr>
        <p:spPr>
          <a:xfrm>
            <a:off x="535025" y="20988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"/>
              <a:t>Build</a:t>
            </a:r>
            <a:r>
              <a:rPr lang="en"/>
              <a:t> automation tool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5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5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404725" y="7782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Maven </a:t>
            </a: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goals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535025" y="1717825"/>
            <a:ext cx="35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Make building process easy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535025" y="20226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uniform build system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535025" y="23274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quality project information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535025" y="2632225"/>
            <a:ext cx="59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Provide transparent migration to new features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535025" y="1413025"/>
            <a:ext cx="35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Handle project dependencies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6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6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Installation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35025" y="1489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Download from </a:t>
            </a:r>
            <a:r>
              <a:rPr i="1" lang="en" u="sng">
                <a:solidFill>
                  <a:schemeClr val="hlink"/>
                </a:solidFill>
                <a:hlinkClick r:id="rId5"/>
              </a:rPr>
              <a:t>http://maven.apache.org/download.cgi</a:t>
            </a:r>
            <a:r>
              <a:rPr i="1" lang="en"/>
              <a:t> 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535025" y="1794025"/>
            <a:ext cx="6228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Set env variables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M2_HOME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to PATH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535025" y="27084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m</a:t>
            </a:r>
            <a:r>
              <a:rPr i="1" lang="en"/>
              <a:t>vn -version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7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7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How does it work?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535025" y="1489225"/>
            <a:ext cx="35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/>
              <a:t>P</a:t>
            </a:r>
            <a:r>
              <a:rPr i="1" lang="en"/>
              <a:t>om.xml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458825" y="1489225"/>
            <a:ext cx="35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 object model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458825" y="1794025"/>
            <a:ext cx="355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file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58825" y="2098825"/>
            <a:ext cx="83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when executing task/goal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4313825" y="1204375"/>
            <a:ext cx="3084300" cy="333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&lt;?xml version="1.0" encoding="UTF-8"?&gt;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&lt;project xmlns="http://maven.apache.org/POM/4.0.0" xmlns:xsi="http://www.w3.org/2001/XMLSchema-instance"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xsi:schemaLocation="http://maven.apache.org/POM/4.0.0 http://maven.apache.org/xsd/maven-4.0.0.xsd"&gt;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&lt;modelVersion&gt;4.0.0&lt;/modelVersion&gt;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&lt;groupId&gt;com.test&lt;/groupId&gt;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&lt;artifactId&gt;bootcamp&lt;/artifactId&gt;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&lt;version&gt;0.0.1-SNAPSHOT&lt;/version&gt;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&lt;packaging&gt;war&lt;/packaging&gt;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&lt;name&gt;Bootcamp test&lt;/name&gt;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&lt;description&gt;Bootcamp pom description&lt;/description&gt;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&lt;properties&gt;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 &lt;java.version&gt;1.8&lt;/java.version&gt;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&lt;/properties&gt;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&lt;dependencies&gt;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	&lt;dependency&gt;</a:t>
            </a:r>
            <a:endParaRPr sz="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&lt;groupId&gt;org.springframework.boot&lt;/groupId&gt;</a:t>
            </a:r>
            <a:endParaRPr sz="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    &lt;artifactId&gt;spring-boot-starter-web&lt;/artifactId&gt;</a:t>
            </a:r>
            <a:endParaRPr sz="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&lt;/dependency&gt;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….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&lt;/project&gt;</a:t>
            </a:r>
            <a:endParaRPr sz="8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8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28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Main repository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535025" y="1489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i="1" lang="en" u="sng">
                <a:solidFill>
                  <a:schemeClr val="hlink"/>
                </a:solidFill>
                <a:hlinkClick r:id="rId5"/>
              </a:rPr>
              <a:t>https://mvnrepository.com/</a:t>
            </a:r>
            <a:r>
              <a:rPr i="1" lang="en"/>
              <a:t> 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050" y="2024500"/>
            <a:ext cx="7743459" cy="246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9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9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404725" y="7782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Build lifecycle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35025" y="1489225"/>
            <a:ext cx="711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Ordered sequence of phases involved in building project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535025" y="1794025"/>
            <a:ext cx="71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535025" y="2098825"/>
            <a:ext cx="71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535025" y="2403625"/>
            <a:ext cx="71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535025" y="2708425"/>
            <a:ext cx="71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535025" y="3013225"/>
            <a:ext cx="71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integration-test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535025" y="3318025"/>
            <a:ext cx="71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535025" y="3622825"/>
            <a:ext cx="71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535025" y="3927625"/>
            <a:ext cx="71169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9"/>
          <p:cNvCxnSpPr/>
          <p:nvPr/>
        </p:nvCxnSpPr>
        <p:spPr>
          <a:xfrm rot="10800000">
            <a:off x="3214150" y="1946425"/>
            <a:ext cx="39300" cy="24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9"/>
          <p:cNvSpPr txBox="1"/>
          <p:nvPr/>
        </p:nvSpPr>
        <p:spPr>
          <a:xfrm>
            <a:off x="3195275" y="2916275"/>
            <a:ext cx="12687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includes</a:t>
            </a:r>
            <a:endParaRPr i="1" sz="100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30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30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404725" y="778225"/>
            <a:ext cx="3811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.m2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35025" y="1489225"/>
            <a:ext cx="58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Local repository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535025" y="1794025"/>
            <a:ext cx="5896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en"/>
              <a:t>Stores all your project’s dependencies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535025" y="2098825"/>
            <a:ext cx="58188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Location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Unix/Mac OS X: </a:t>
            </a:r>
            <a:r>
              <a:rPr i="1" lang="en"/>
              <a:t>~/.m2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Windows: </a:t>
            </a:r>
            <a:r>
              <a:rPr i="1" lang="en">
                <a:solidFill>
                  <a:schemeClr val="dk1"/>
                </a:solidFill>
              </a:rPr>
              <a:t>C:\Documents and Settings\{your-username}\.m2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31"/>
          <p:cNvCxnSpPr/>
          <p:nvPr/>
        </p:nvCxnSpPr>
        <p:spPr>
          <a:xfrm flipH="1" rot="10800000">
            <a:off x="176125" y="587750"/>
            <a:ext cx="8781300" cy="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31"/>
          <p:cNvSpPr txBox="1"/>
          <p:nvPr/>
        </p:nvSpPr>
        <p:spPr>
          <a:xfrm>
            <a:off x="87250" y="37825"/>
            <a:ext cx="562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Java Bootcamp 2018 - Class 3: Maven</a:t>
            </a:r>
            <a:endParaRPr sz="2400">
              <a:solidFill>
                <a:srgbClr val="666666"/>
              </a:solidFill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777" y="4717088"/>
            <a:ext cx="1178650" cy="2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404725" y="778225"/>
            <a:ext cx="3444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Condensed"/>
                <a:ea typeface="Roboto Condensed"/>
                <a:cs typeface="Roboto Condensed"/>
                <a:sym typeface="Roboto Condensed"/>
              </a:rPr>
              <a:t>Plugins</a:t>
            </a:r>
            <a:endParaRPr sz="3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535025" y="1489225"/>
            <a:ext cx="49500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Build plugins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Executed during build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</a:t>
            </a:r>
            <a:r>
              <a:rPr i="1" lang="en"/>
              <a:t>&lt;build&gt;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clean </a:t>
            </a:r>
            <a:r>
              <a:rPr lang="en"/>
              <a:t>→</a:t>
            </a:r>
            <a:r>
              <a:rPr lang="en"/>
              <a:t> remove </a:t>
            </a:r>
            <a:r>
              <a:rPr i="1" lang="en"/>
              <a:t>/target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535025" y="2745225"/>
            <a:ext cx="61506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Reporting </a:t>
            </a:r>
            <a:r>
              <a:rPr lang="en"/>
              <a:t>plugins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During site generation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</a:t>
            </a:r>
            <a:r>
              <a:rPr i="1" lang="en"/>
              <a:t>&lt;reporting&gt;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s</a:t>
            </a:r>
            <a:r>
              <a:rPr i="1" lang="en"/>
              <a:t>urefire-report</a:t>
            </a:r>
            <a:endParaRPr i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cobertura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7035" y="37815"/>
            <a:ext cx="130037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