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embeddedFontLst>
    <p:embeddedFont>
      <p:font typeface="Roboto Condense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800023-1EE9-403E-87DE-58FFC332A515}">
  <a:tblStyle styleId="{64800023-1EE9-403E-87DE-58FFC332A51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89B7670-2696-4C38-9D74-5B17A0FAA0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RobotoCondensed-regular.fntdata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font" Target="fonts/RobotoCondensed-italic.fntdata"/><Relationship Id="rId23" Type="http://schemas.openxmlformats.org/officeDocument/2006/relationships/slide" Target="slides/slide16.xml"/><Relationship Id="rId45" Type="http://schemas.openxmlformats.org/officeDocument/2006/relationships/font" Target="fonts/Roboto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RobotoCondensed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cbdbeff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ecbdbe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ecbdbeff1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e41e962a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ee41e962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ee41e962a_0_15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e41e962a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ee41e962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ee41e962a_0_16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e41e962a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ee41e962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ee41e962a_0_17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ee41e962a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ee41e962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ee41e962a_0_18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ee41e962a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ee41e962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ee41e962a_0_20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ee41e962a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ee41e962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ee41e962a_0_21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ee41e962a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ee41e962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ee41e962a_0_22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ee41e962a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ee41e962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ee41e962a_0_23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ee41e962a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ee41e962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ee41e962a_0_25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ee41e962a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ee41e962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ee41e962a_0_26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d61e1ca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fd61e1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fd61e1ca0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ee41e962a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3ee41e962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ee41e962a_0_27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ee41e962a_0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ee41e962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ee41e962a_0_28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ee41e962a_0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ee41e962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ee41e962a_0_29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ee41e962a_0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3ee41e962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ee41e962a_0_31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ee41e962a_0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3ee41e962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ee41e962a_0_32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ee41e962a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3ee41e962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ee41e962a_0_33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ee41e962a_0_3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ee41e962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ee41e962a_0_34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ee41e962a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3ee41e962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3ee41e962a_0_35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ee41e962a_0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3ee41e962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3ee41e962a_0_36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ee41e962a_0_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3ee41e962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ee41e962a_0_40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d61e1ca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fd61e1c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fd61e1ca0_0_5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ee41e962a_0_4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3ee41e962a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ee41e962a_0_42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ee41e962a_0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3ee41e962a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ee41e962a_0_43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ee41e962a_0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3ee41e962a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ee41e962a_0_46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ee41e962a_0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3ee41e962a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ee41e962a_0_47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ee41e962a_0_5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3ee41e962a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ee41e962a_0_50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ee41e962a_0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3ee41e962a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3ee41e962a_0_45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ee41e962a_0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3ee41e962a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3ee41e962a_0_51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e41e962a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ee41e96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ee41e962a_0_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e41e962a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ee41e962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ee41e962a_0_6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e41e962a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ee41e962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ee41e962a_0_9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e41e962a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ee41e962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ee41e962a_0_10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e41e962a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ee41e962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ee41e962a_0_12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e41e962a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ee41e962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ee41e962a_0_13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1017998" cy="6462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3937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787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168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5621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2700" lvl="1" marL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2" marL="838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3" marL="124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4" marL="1663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5" marL="2082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6" marL="250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7" marL="2908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8" marL="332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fmla="val 2078" name="adj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100750" lvl="1" marL="45635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99900" lvl="2" marL="9127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99053" lvl="3" marL="136905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98206" lvl="4" marL="1825406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97356" lvl="5" marL="2281756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96508" lvl="6" marL="2738108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95660" lvl="7" marL="319446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94809" lvl="8" marL="3650809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2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7884368" y="4891587"/>
            <a:ext cx="1036916" cy="22910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5" name="Google Shape;85;p22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86" name="Google Shape;86;p22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87" name="Google Shape;87;p22"/>
              <p:cNvSpPr/>
              <p:nvPr/>
            </p:nvSpPr>
            <p:spPr>
              <a:xfrm flipH="1" rot="10800000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fmla="val 16667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22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9.gif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oracle.com/javase/8/docs/api/java/util/LinkedList.html" TargetMode="External"/><Relationship Id="rId10" Type="http://schemas.openxmlformats.org/officeDocument/2006/relationships/hyperlink" Target="https://docs.oracle.com/javase/8/docs/api/java/util/ArrayDeque.html" TargetMode="External"/><Relationship Id="rId13" Type="http://schemas.openxmlformats.org/officeDocument/2006/relationships/hyperlink" Target="https://docs.oracle.com/javase/8/docs/api/java/util/TreeMap.html" TargetMode="External"/><Relationship Id="rId12" Type="http://schemas.openxmlformats.org/officeDocument/2006/relationships/hyperlink" Target="https://docs.oracle.com/javase/8/docs/api/java/util/HashMap.html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hyperlink" Target="https://docs.oracle.com/javase/8/docs/api/java/util/LinkedList.html" TargetMode="External"/><Relationship Id="rId15" Type="http://schemas.openxmlformats.org/officeDocument/2006/relationships/image" Target="../media/image7.png"/><Relationship Id="rId14" Type="http://schemas.openxmlformats.org/officeDocument/2006/relationships/hyperlink" Target="https://docs.oracle.com/javase/8/docs/api/java/util/LinkedHashMap.html" TargetMode="External"/><Relationship Id="rId5" Type="http://schemas.openxmlformats.org/officeDocument/2006/relationships/hyperlink" Target="https://docs.oracle.com/javase/8/docs/api/java/util/HashSet.html" TargetMode="External"/><Relationship Id="rId6" Type="http://schemas.openxmlformats.org/officeDocument/2006/relationships/hyperlink" Target="https://docs.oracle.com/javase/8/docs/api/java/util/TreeSet.html" TargetMode="External"/><Relationship Id="rId7" Type="http://schemas.openxmlformats.org/officeDocument/2006/relationships/hyperlink" Target="https://docs.oracle.com/javase/8/docs/api/java/util/LinkedHashSet.html" TargetMode="External"/><Relationship Id="rId8" Type="http://schemas.openxmlformats.org/officeDocument/2006/relationships/hyperlink" Target="https://docs.oracle.com/javase/8/docs/api/java/util/ArrayList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Bootcamp 2018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4: </a:t>
            </a:r>
            <a:endParaRPr/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5449" y="2715450"/>
            <a:ext cx="3876175" cy="2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3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32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404725" y="778225"/>
            <a:ext cx="5558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Java Collections framework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Collection/Container: object that groups multiple elements into a single unit</a:t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535025" y="17940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Used to store, retrieve, manipulate data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535025" y="2098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They usually represent data items from a natural group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Poker hand (collection of cards)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Mail folder (collection of letters)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Telephone directory (mapping of names to phone numbers)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3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33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404725" y="778225"/>
            <a:ext cx="5558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Java Collections framework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Java platform includes a </a:t>
            </a:r>
            <a:r>
              <a:rPr i="1" lang="en">
                <a:solidFill>
                  <a:srgbClr val="FF0000"/>
                </a:solidFill>
              </a:rPr>
              <a:t>Collections framework 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535025" y="17940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Package </a:t>
            </a:r>
            <a:r>
              <a:rPr lang="en">
                <a:solidFill>
                  <a:srgbClr val="980000"/>
                </a:solidFill>
              </a:rPr>
              <a:t>java.util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535025" y="2098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Includes: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Collections interfaces</a:t>
            </a:r>
            <a:r>
              <a:rPr lang="en"/>
              <a:t> → sets, lists, maps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9900"/>
                </a:solidFill>
              </a:rPr>
              <a:t>General purpose implementations</a:t>
            </a:r>
            <a:r>
              <a:rPr lang="en"/>
              <a:t> → primary implementations of the collections interfaces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1C232"/>
                </a:solidFill>
              </a:rPr>
              <a:t>Legacy implementations</a:t>
            </a:r>
            <a:r>
              <a:rPr lang="en"/>
              <a:t> → collections from earlier releases (Vector/HashTable)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Special-purpose implementations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51C75"/>
                </a:solidFill>
              </a:rPr>
              <a:t>Concurrent implementations</a:t>
            </a:r>
            <a:r>
              <a:rPr lang="en"/>
              <a:t> → highly concurrent use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85200C"/>
                </a:solidFill>
              </a:rPr>
              <a:t>Wrapper implementations</a:t>
            </a:r>
            <a:r>
              <a:rPr lang="en"/>
              <a:t> → adding e.g. synchronizations to other implementations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34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404725" y="778225"/>
            <a:ext cx="5558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Two interface trees, one starting with Collection and including Set, SortedSet, List, and Queue, and the other starting with Map and including SortedMap." id="245" name="Google Shape;24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3601" y="2221356"/>
            <a:ext cx="4172100" cy="12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Hierarchy</a:t>
            </a:r>
            <a:endParaRPr i="1">
              <a:solidFill>
                <a:srgbClr val="FF0000"/>
              </a:solidFill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3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35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Collection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Group of objects known as its elements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535025" y="17940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Some allow duplicates, some don’t</a:t>
            </a: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535025" y="2098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Some ordered, some unordered</a:t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3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36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Collection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885100" y="1489225"/>
            <a:ext cx="34392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 interface Collection&lt;E&gt; extends Iterable&lt;E&gt; {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" sz="11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Basic operations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int size();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isEmpty();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contains(Object element);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add(E element);         //optional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remove(Object element); //optional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Iterator&lt;E&gt; iterator();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" sz="1100" u="none" cap="none" strike="noStrike">
                <a:solidFill>
                  <a:srgbClr val="70262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Bulk operations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containsAll(Collection&lt;?&gt; c);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addAll(Collection&lt;? extends E&gt; c); //optional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removeAll(Collection&lt;?&gt; c);        //optional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retainAll(Collection&lt;?&gt; c);        //optional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void clear();                              //optional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" sz="1100" u="none" cap="none" strike="noStrike">
                <a:solidFill>
                  <a:srgbClr val="68803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Array operations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Object[] toArray();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&lt;T&gt; T[] toArray(T[] a);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3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37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Iterator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Object that enables you to traverse through a collection and remove elements from it selectively, if desired</a:t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535025" y="2098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To get a collection iterator, call its </a:t>
            </a:r>
            <a:r>
              <a:rPr lang="en">
                <a:solidFill>
                  <a:srgbClr val="6D9EEB"/>
                </a:solidFill>
              </a:rPr>
              <a:t>iterator()</a:t>
            </a:r>
            <a:r>
              <a:rPr lang="en"/>
              <a:t> method</a:t>
            </a: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176125" y="2898625"/>
            <a:ext cx="3931500" cy="132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Iterator&lt;E&gt; {</a:t>
            </a:r>
            <a:endParaRPr/>
          </a:p>
          <a:p>
            <a: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boolean hasNext();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 next();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void remove(); //optional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4286525" y="2898725"/>
            <a:ext cx="4823400" cy="1323300"/>
          </a:xfrm>
          <a:prstGeom prst="rect">
            <a:avLst/>
          </a:prstGeom>
          <a:noFill/>
          <a:ln cap="flat" cmpd="sng" w="9525">
            <a:solidFill>
              <a:srgbClr val="1C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05D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1C405D"/>
                </a:solidFill>
                <a:latin typeface="Courier New"/>
                <a:ea typeface="Courier New"/>
                <a:cs typeface="Courier New"/>
                <a:sym typeface="Courier New"/>
              </a:rPr>
              <a:t>Iterator&lt;E&gt; _i= collection.iterator();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05D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1C405D"/>
                </a:solidFill>
                <a:latin typeface="Courier New"/>
                <a:ea typeface="Courier New"/>
                <a:cs typeface="Courier New"/>
                <a:sym typeface="Courier New"/>
              </a:rPr>
              <a:t>while (_i.hasNext())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05D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1C405D"/>
                </a:solidFill>
                <a:latin typeface="Courier New"/>
                <a:ea typeface="Courier New"/>
                <a:cs typeface="Courier New"/>
                <a:sym typeface="Courier New"/>
              </a:rPr>
              <a:t>   E var= _i.Next();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. . . Your code 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05D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1C405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38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8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foreach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2045565" y="1947777"/>
            <a:ext cx="4925700" cy="763200"/>
          </a:xfrm>
          <a:prstGeom prst="rect">
            <a:avLst/>
          </a:prstGeom>
          <a:noFill/>
          <a:ln cap="flat" cmpd="sng" w="9525">
            <a:solidFill>
              <a:srgbClr val="1C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05D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1C405D"/>
                </a:solidFill>
                <a:latin typeface="Courier New"/>
                <a:ea typeface="Courier New"/>
                <a:cs typeface="Courier New"/>
                <a:sym typeface="Courier New"/>
              </a:rPr>
              <a:t>for (Object o : collection) {</a:t>
            </a:r>
            <a:endParaRPr b="0" i="0" sz="1600" u="none" cap="none" strike="noStrike">
              <a:solidFill>
                <a:srgbClr val="1C40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05D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1C405D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System.out.println(o);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05D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1C405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p3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39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Set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Collection that </a:t>
            </a:r>
            <a:r>
              <a:rPr lang="en">
                <a:solidFill>
                  <a:srgbClr val="FF0000"/>
                </a:solidFill>
              </a:rPr>
              <a:t>cannot</a:t>
            </a:r>
            <a:r>
              <a:rPr lang="en"/>
              <a:t> contain duplicate elements</a:t>
            </a:r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535025" y="17940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Models the mathematical set abstraction</a:t>
            </a:r>
            <a:endParaRPr/>
          </a:p>
        </p:txBody>
      </p:sp>
      <p:sp>
        <p:nvSpPr>
          <p:cNvPr id="308" name="Google Shape;308;p39"/>
          <p:cNvSpPr txBox="1"/>
          <p:nvPr/>
        </p:nvSpPr>
        <p:spPr>
          <a:xfrm>
            <a:off x="535025" y="2098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Nothing added to the Collection interface - except no duplicates allowed</a:t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4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40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7" name="Google Shape;3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List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Ordered collection (sometimes called a </a:t>
            </a:r>
            <a:r>
              <a:rPr i="1" lang="en">
                <a:solidFill>
                  <a:srgbClr val="0000FF"/>
                </a:solidFill>
              </a:rPr>
              <a:t>s</a:t>
            </a:r>
            <a:r>
              <a:rPr i="1" lang="en">
                <a:solidFill>
                  <a:srgbClr val="0000FF"/>
                </a:solidFill>
              </a:rPr>
              <a:t>equence</a:t>
            </a:r>
            <a:r>
              <a:rPr lang="en"/>
              <a:t>)</a:t>
            </a:r>
            <a:endParaRPr/>
          </a:p>
        </p:txBody>
      </p:sp>
      <p:sp>
        <p:nvSpPr>
          <p:cNvPr id="320" name="Google Shape;320;p40"/>
          <p:cNvSpPr txBox="1"/>
          <p:nvPr/>
        </p:nvSpPr>
        <p:spPr>
          <a:xfrm>
            <a:off x="535025" y="17940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Can contain duplicates</a:t>
            </a:r>
            <a:endParaRPr/>
          </a:p>
        </p:txBody>
      </p:sp>
      <p:sp>
        <p:nvSpPr>
          <p:cNvPr id="321" name="Google Shape;321;p40"/>
          <p:cNvSpPr txBox="1"/>
          <p:nvPr/>
        </p:nvSpPr>
        <p:spPr>
          <a:xfrm>
            <a:off x="535025" y="2098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Its user has usually precise control over where in the list each element is inserted and can access by their integer index (</a:t>
            </a:r>
            <a:r>
              <a:rPr lang="en">
                <a:solidFill>
                  <a:srgbClr val="FF0000"/>
                </a:solidFill>
              </a:rPr>
              <a:t>position</a:t>
            </a:r>
            <a:r>
              <a:rPr lang="en"/>
              <a:t>)</a:t>
            </a:r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4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41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List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1018600" y="1489224"/>
            <a:ext cx="35334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 interface List&lt;E&gt; extends Collection&lt;E&gt; {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5552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4555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// Positional access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E get(int index);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E set(int index, E element);    //optional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add(E element);         //optional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void add(int index, E element); //optional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E remove(int index);            //optional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addAll(int index,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Collection&lt;? extends E&gt; c); //optional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" sz="1000" u="none" cap="none" strike="noStrike">
                <a:solidFill>
                  <a:srgbClr val="2B608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Search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int indexOf(Object o);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int lastIndexOf(Object o);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" sz="10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Iteration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ListIterator&lt;E&gt; listIterator();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ListIterator&lt;E&gt; listIterator(int index);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" sz="1000" u="none" cap="none" strike="noStrike">
                <a:solidFill>
                  <a:srgbClr val="0000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Range-view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List&lt;E&gt; subList(int from, int to);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4"/>
          <p:cNvSpPr txBox="1"/>
          <p:nvPr/>
        </p:nvSpPr>
        <p:spPr>
          <a:xfrm>
            <a:off x="87250" y="37825"/>
            <a:ext cx="860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/>
        </p:nvSpPr>
        <p:spPr>
          <a:xfrm>
            <a:off x="404725" y="778225"/>
            <a:ext cx="344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Exercice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589625" y="1652125"/>
            <a:ext cx="68934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have a bag with 100 random numbers. You’re asked to find a number which is bigger than every number in the bag. How would you solve it?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1" name="Google Shape;1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4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42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1" name="Google Shape;3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Queue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3" name="Google Shape;343;p42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Used to hold elements prior to processing</a:t>
            </a:r>
            <a:endParaRPr/>
          </a:p>
        </p:txBody>
      </p:sp>
      <p:sp>
        <p:nvSpPr>
          <p:cNvPr id="344" name="Google Shape;344;p42"/>
          <p:cNvSpPr txBox="1"/>
          <p:nvPr/>
        </p:nvSpPr>
        <p:spPr>
          <a:xfrm>
            <a:off x="535025" y="17940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Additional insertion, extraction and inspection operations</a:t>
            </a: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895225" y="2414921"/>
            <a:ext cx="7698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Queue&lt;E&gt; extends Collection&lt;E&gt;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 element();		//throws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 peek();			//null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boolean offer(E e);	//add - bool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 remove();		//throws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 poll();			//null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346" name="Google Shape;34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4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43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Dequeue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Used to hold elements prior to processing</a:t>
            </a:r>
            <a:endParaRPr/>
          </a:p>
        </p:txBody>
      </p:sp>
      <p:sp>
        <p:nvSpPr>
          <p:cNvPr id="357" name="Google Shape;357;p43"/>
          <p:cNvSpPr txBox="1"/>
          <p:nvPr/>
        </p:nvSpPr>
        <p:spPr>
          <a:xfrm>
            <a:off x="535025" y="17940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Additional insertion, extraction and inspection operations</a:t>
            </a:r>
            <a:endParaRPr/>
          </a:p>
        </p:txBody>
      </p:sp>
      <p:pic>
        <p:nvPicPr>
          <p:cNvPr id="358" name="Google Shape;35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4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44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6" name="Google Shape;36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4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Map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8" name="Google Shape;368;p44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Object that maps keys to values</a:t>
            </a:r>
            <a:endParaRPr/>
          </a:p>
        </p:txBody>
      </p:sp>
      <p:sp>
        <p:nvSpPr>
          <p:cNvPr id="369" name="Google Shape;369;p44"/>
          <p:cNvSpPr txBox="1"/>
          <p:nvPr/>
        </p:nvSpPr>
        <p:spPr>
          <a:xfrm>
            <a:off x="535025" y="17940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FF0000"/>
                </a:solidFill>
              </a:rPr>
              <a:t>Cannot</a:t>
            </a:r>
            <a:r>
              <a:rPr lang="en"/>
              <a:t> contain duplicate keys</a:t>
            </a:r>
            <a:endParaRPr/>
          </a:p>
        </p:txBody>
      </p:sp>
      <p:sp>
        <p:nvSpPr>
          <p:cNvPr id="370" name="Google Shape;370;p44"/>
          <p:cNvSpPr txBox="1"/>
          <p:nvPr/>
        </p:nvSpPr>
        <p:spPr>
          <a:xfrm>
            <a:off x="535025" y="2098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/>
              <a:t>Each key can map to almost one value</a:t>
            </a:r>
            <a:endParaRPr/>
          </a:p>
        </p:txBody>
      </p:sp>
      <p:sp>
        <p:nvSpPr>
          <p:cNvPr id="371" name="Google Shape;371;p44"/>
          <p:cNvSpPr txBox="1"/>
          <p:nvPr/>
        </p:nvSpPr>
        <p:spPr>
          <a:xfrm>
            <a:off x="535025" y="24036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FF"/>
                </a:solidFill>
              </a:rPr>
              <a:t>Are no true collections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72" name="Google Shape;37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4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45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0" name="Google Shape;38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5"/>
          <p:cNvSpPr txBox="1"/>
          <p:nvPr/>
        </p:nvSpPr>
        <p:spPr>
          <a:xfrm>
            <a:off x="404725" y="778225"/>
            <a:ext cx="8207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Map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2" name="Google Shape;382;p45"/>
          <p:cNvSpPr/>
          <p:nvPr/>
        </p:nvSpPr>
        <p:spPr>
          <a:xfrm>
            <a:off x="1170327" y="1370950"/>
            <a:ext cx="6330000" cy="3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 interface Map&lt;K,V&gt; {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// Basic operations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V put(K key, V value);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V get(Object key);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V remove(Object key);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containsKey(Object key);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containsValue(Object value);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int size();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boolean isEmpty();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" sz="9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Bulk operations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void putAll(Map&lt;? extends K, ? extends V&gt; m);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void clear();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" sz="9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Collection Views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public Set&lt;K&gt; keySet();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public Collection&lt;V&gt; values();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public Set&lt;Map.Entry&lt;K,V&gt;&gt; entrySet();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" sz="900" u="none" cap="none" strike="noStrike">
                <a:solidFill>
                  <a:srgbClr val="4555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Interface for entrySet elements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public interface Entry {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K getKey();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V getValue();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V setValue(V value);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b="0" i="0" sz="9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3" name="Google Shape;38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" name="Google Shape;389;p4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46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91" name="Google Shape;3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6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Sorted interfaces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3" name="Google Shape;393;p46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➢"/>
            </a:pPr>
            <a:r>
              <a:rPr lang="en">
                <a:solidFill>
                  <a:srgbClr val="0000FF"/>
                </a:solidFill>
              </a:rPr>
              <a:t>SortedSet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maintains elements in ascending order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dditional ops to take advantage of ordering</a:t>
            </a:r>
            <a:endParaRPr/>
          </a:p>
        </p:txBody>
      </p:sp>
      <p:sp>
        <p:nvSpPr>
          <p:cNvPr id="394" name="Google Shape;394;p46"/>
          <p:cNvSpPr txBox="1"/>
          <p:nvPr/>
        </p:nvSpPr>
        <p:spPr>
          <a:xfrm>
            <a:off x="535025" y="2479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FF0000"/>
                </a:solidFill>
              </a:rPr>
              <a:t>SortedMap</a:t>
            </a:r>
            <a:endParaRPr>
              <a:solidFill>
                <a:srgbClr val="FF0000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aintains mappings in ascending order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Dictionaries</a:t>
            </a:r>
            <a:endParaRPr/>
          </a:p>
        </p:txBody>
      </p:sp>
      <p:pic>
        <p:nvPicPr>
          <p:cNvPr id="395" name="Google Shape;39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4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47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03" name="Google Shape;40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7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SortedSet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5" name="Google Shape;405;p47"/>
          <p:cNvSpPr/>
          <p:nvPr/>
        </p:nvSpPr>
        <p:spPr>
          <a:xfrm>
            <a:off x="713136" y="1666224"/>
            <a:ext cx="80868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SortedSet&lt;E&gt; extends Set&lt;E&gt;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Range-view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SortedSet&lt;E&gt; subSet(E fromElement, E toElement);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SortedSet&lt;E&gt; headSet(E toElement);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SortedSet&lt;E&gt; tailSet(E fromElement);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u="none" cap="none" strike="noStrike">
                <a:solidFill>
                  <a:srgbClr val="2B608B"/>
                </a:solidFill>
                <a:latin typeface="Courier New"/>
                <a:ea typeface="Courier New"/>
                <a:cs typeface="Courier New"/>
                <a:sym typeface="Courier New"/>
              </a:rPr>
              <a:t>// Endpoints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 first();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 last();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u="none" cap="none" strike="noStrike">
                <a:solidFill>
                  <a:srgbClr val="455520"/>
                </a:solidFill>
                <a:latin typeface="Courier New"/>
                <a:ea typeface="Courier New"/>
                <a:cs typeface="Courier New"/>
                <a:sym typeface="Courier New"/>
              </a:rPr>
              <a:t>// Comparator access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Comparator&lt;? super E&gt; comparator();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406" name="Google Shape;40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48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4" name="Google Shape;41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8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SortedMap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6" name="Google Shape;416;p48"/>
          <p:cNvSpPr/>
          <p:nvPr/>
        </p:nvSpPr>
        <p:spPr>
          <a:xfrm>
            <a:off x="713136" y="1666224"/>
            <a:ext cx="80868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SortedMap&lt;K, V&gt; extends Map&lt;K, V&gt;{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SortedMap&lt;K, V&gt; subMap(K fromKey, K toKey);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SortedMap&lt;K, V&gt; headMap(K toKey);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SortedMap&lt;K, V&gt; tailMap(K fromKey);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K firstKey();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K lastKey();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Comparator&lt;? super K&gt; comparator();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417" name="Google Shape;41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4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49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5" name="Google Shape;42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9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Sorted interfaces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 list may be order as follows: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	Collections.sort(l);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535025" y="2098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If the list contains Strings, alphabetical order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535025" y="2479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If the list contains Date elements, chronological order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0" name="Google Shape;430;p49"/>
          <p:cNvSpPr txBox="1"/>
          <p:nvPr/>
        </p:nvSpPr>
        <p:spPr>
          <a:xfrm>
            <a:off x="535025" y="2860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does this happen? → they both implement the </a:t>
            </a:r>
            <a:r>
              <a:rPr b="1" lang="en">
                <a:solidFill>
                  <a:srgbClr val="FF0000"/>
                </a:solidFill>
              </a:rPr>
              <a:t>Comparable Interface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ordering for a class which allows automatic ordering</a:t>
            </a:r>
            <a:endParaRPr/>
          </a:p>
        </p:txBody>
      </p:sp>
      <p:pic>
        <p:nvPicPr>
          <p:cNvPr id="431" name="Google Shape;43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7" name="Google Shape;437;p5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p50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39" name="Google Shape;4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0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Sorted interfaces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441" name="Google Shape;441;p50"/>
          <p:cNvGraphicFramePr/>
          <p:nvPr/>
        </p:nvGraphicFramePr>
        <p:xfrm>
          <a:off x="2154125" y="1527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{64800023-1EE9-403E-87DE-58FFC332A515}</a:tableStyleId>
              </a:tblPr>
              <a:tblGrid>
                <a:gridCol w="1158300"/>
                <a:gridCol w="32327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rgbClr val="000099"/>
                          </a:solidFill>
                        </a:rPr>
                        <a:t>Class</a:t>
                      </a:r>
                      <a:endParaRPr b="1" sz="8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rgbClr val="000099"/>
                          </a:solidFill>
                        </a:rPr>
                        <a:t>Natural Ordering</a:t>
                      </a:r>
                      <a:endParaRPr b="1" sz="8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Byte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Signed numerical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Character</a:t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Unsigned numerical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Long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Signed numerical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Integer</a:t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Signed numerical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Short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Signed numerical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Double</a:t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Signed numerical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Float</a:t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Signed numerical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BigInteger</a:t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Signed numerical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BigDecimal</a:t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Signed numerical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Boolean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Boolean.FALSE &lt; Boolean.TRUE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File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System-dependent lexicographic on path name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String</a:t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Lexicographic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Date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Chronological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800" u="none" cap="none" strike="noStrike"/>
                        <a:t>CollationKey</a:t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800" u="none" cap="none" strike="noStrike"/>
                        <a:t>Locale-specific lexicographic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4F5"/>
                    </a:solidFill>
                  </a:tcPr>
                </a:tc>
              </a:tr>
            </a:tbl>
          </a:graphicData>
        </a:graphic>
      </p:graphicFrame>
      <p:pic>
        <p:nvPicPr>
          <p:cNvPr id="442" name="Google Shape;44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5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51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50" name="Google Shape;45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1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Sorted interfaces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2" name="Google Shape;452;p51"/>
          <p:cNvSpPr txBox="1"/>
          <p:nvPr/>
        </p:nvSpPr>
        <p:spPr>
          <a:xfrm>
            <a:off x="418675" y="15654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191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 interface </a:t>
            </a:r>
            <a:r>
              <a:rPr lang="en" sz="2000">
                <a:solidFill>
                  <a:srgbClr val="3D7F8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Comparable&lt;T&gt; </a:t>
            </a:r>
            <a:r>
              <a:rPr lang="en" sz="2000">
                <a:solidFill>
                  <a:srgbClr val="4B191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191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public int compareTo(T o);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191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3" name="Google Shape;453;p51"/>
          <p:cNvSpPr txBox="1"/>
          <p:nvPr/>
        </p:nvSpPr>
        <p:spPr>
          <a:xfrm>
            <a:off x="535025" y="2784625"/>
            <a:ext cx="85248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Compares receiving object with the specified and returns: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n</a:t>
            </a:r>
            <a:r>
              <a:rPr lang="en">
                <a:solidFill>
                  <a:srgbClr val="6AA84F"/>
                </a:solidFill>
              </a:rPr>
              <a:t>egative integer</a:t>
            </a:r>
            <a:r>
              <a:rPr lang="en"/>
              <a:t> (less than)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0</a:t>
            </a:r>
            <a:r>
              <a:rPr lang="en"/>
              <a:t> (equal)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p</a:t>
            </a:r>
            <a:r>
              <a:rPr lang="en">
                <a:solidFill>
                  <a:srgbClr val="6AA84F"/>
                </a:solidFill>
              </a:rPr>
              <a:t>ositive integer </a:t>
            </a:r>
            <a:r>
              <a:rPr lang="en"/>
              <a:t>(bigger than)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	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54" name="Google Shape;45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2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5"/>
          <p:cNvSpPr txBox="1"/>
          <p:nvPr/>
        </p:nvSpPr>
        <p:spPr>
          <a:xfrm>
            <a:off x="87250" y="37825"/>
            <a:ext cx="825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 txBox="1"/>
          <p:nvPr/>
        </p:nvSpPr>
        <p:spPr>
          <a:xfrm>
            <a:off x="404725" y="778225"/>
            <a:ext cx="8462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Which Java collections are you familiar with?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1827125" y="1964550"/>
            <a:ext cx="983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Arrays</a:t>
            </a:r>
            <a:endParaRPr sz="1800"/>
          </a:p>
        </p:txBody>
      </p:sp>
      <p:sp>
        <p:nvSpPr>
          <p:cNvPr id="122" name="Google Shape;122;p25"/>
          <p:cNvSpPr txBox="1"/>
          <p:nvPr/>
        </p:nvSpPr>
        <p:spPr>
          <a:xfrm>
            <a:off x="2436725" y="2574150"/>
            <a:ext cx="983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List</a:t>
            </a:r>
            <a:endParaRPr sz="1800"/>
          </a:p>
        </p:txBody>
      </p:sp>
      <p:sp>
        <p:nvSpPr>
          <p:cNvPr id="123" name="Google Shape;123;p25"/>
          <p:cNvSpPr txBox="1"/>
          <p:nvPr/>
        </p:nvSpPr>
        <p:spPr>
          <a:xfrm>
            <a:off x="3503525" y="1964550"/>
            <a:ext cx="983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Map</a:t>
            </a:r>
            <a:endParaRPr sz="1800"/>
          </a:p>
        </p:txBody>
      </p:sp>
      <p:sp>
        <p:nvSpPr>
          <p:cNvPr id="124" name="Google Shape;124;p25"/>
          <p:cNvSpPr txBox="1"/>
          <p:nvPr/>
        </p:nvSpPr>
        <p:spPr>
          <a:xfrm>
            <a:off x="3579725" y="3107550"/>
            <a:ext cx="983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</a:t>
            </a:r>
            <a:endParaRPr sz="1800"/>
          </a:p>
        </p:txBody>
      </p:sp>
      <p:sp>
        <p:nvSpPr>
          <p:cNvPr id="125" name="Google Shape;125;p25"/>
          <p:cNvSpPr txBox="1"/>
          <p:nvPr/>
        </p:nvSpPr>
        <p:spPr>
          <a:xfrm>
            <a:off x="4875125" y="2497950"/>
            <a:ext cx="983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Queue</a:t>
            </a:r>
            <a:endParaRPr sz="1800"/>
          </a:p>
        </p:txBody>
      </p:sp>
      <p:sp>
        <p:nvSpPr>
          <p:cNvPr id="126" name="Google Shape;126;p25"/>
          <p:cNvSpPr txBox="1"/>
          <p:nvPr/>
        </p:nvSpPr>
        <p:spPr>
          <a:xfrm>
            <a:off x="5612175" y="1964550"/>
            <a:ext cx="1130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Dequeue</a:t>
            </a:r>
            <a:endParaRPr sz="1800"/>
          </a:p>
        </p:txBody>
      </p:sp>
      <p:sp>
        <p:nvSpPr>
          <p:cNvPr id="127" name="Google Shape;127;p25"/>
          <p:cNvSpPr txBox="1"/>
          <p:nvPr/>
        </p:nvSpPr>
        <p:spPr>
          <a:xfrm>
            <a:off x="775150" y="3863800"/>
            <a:ext cx="630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When to use each?</a:t>
            </a:r>
            <a:endParaRPr i="1" sz="1800"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" name="Google Shape;460;p5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52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62" name="Google Shape;46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2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Core collections interfaces - Sorted interfaces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4" name="Google Shape;464;p52"/>
          <p:cNvSpPr/>
          <p:nvPr/>
        </p:nvSpPr>
        <p:spPr>
          <a:xfrm>
            <a:off x="161475" y="2065577"/>
            <a:ext cx="3620100" cy="2631600"/>
          </a:xfrm>
          <a:prstGeom prst="rect">
            <a:avLst/>
          </a:prstGeom>
          <a:noFill/>
          <a:ln cap="flat" cmpd="sng" w="9525">
            <a:solidFill>
              <a:srgbClr val="5142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7F8B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D7F8B"/>
                </a:solidFill>
                <a:latin typeface="Arial"/>
                <a:ea typeface="Arial"/>
                <a:cs typeface="Arial"/>
                <a:sym typeface="Arial"/>
              </a:rPr>
              <a:t>public class Name </a:t>
            </a:r>
            <a:r>
              <a:rPr b="1" i="0" lang="en" sz="1100" u="none" cap="none" strike="noStrike">
                <a:solidFill>
                  <a:srgbClr val="3D7F8B"/>
                </a:solidFill>
                <a:latin typeface="Arial"/>
                <a:ea typeface="Arial"/>
                <a:cs typeface="Arial"/>
                <a:sym typeface="Arial"/>
              </a:rPr>
              <a:t>implements Comparable&lt;Name&gt;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final String firstName, lastName;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Name(String firstName, String lastName)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this.firstName = firstName;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this.lastName = lastName;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String firstName() { return firstName;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String lastName()  { return lastName;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2"/>
          <p:cNvSpPr/>
          <p:nvPr/>
        </p:nvSpPr>
        <p:spPr>
          <a:xfrm>
            <a:off x="3876675" y="1443899"/>
            <a:ext cx="4904400" cy="3251400"/>
          </a:xfrm>
          <a:prstGeom prst="rect">
            <a:avLst/>
          </a:prstGeom>
          <a:noFill/>
          <a:ln cap="flat" cmpd="sng" w="9525">
            <a:solidFill>
              <a:srgbClr val="5142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boolean equals(Object o) {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(!(o instanceof Name))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return false;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Name n = (Name) o;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n.firstName.equals(firstName) &amp;&amp; n.lastName.equals(lastName);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int hashCode() {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31*firstName.hashCode() + lastName.hashCode();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String toString() {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return firstName + " " + lastName;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7F8B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3D7F8B"/>
                </a:solidFill>
                <a:latin typeface="Arial"/>
                <a:ea typeface="Arial"/>
                <a:cs typeface="Arial"/>
                <a:sym typeface="Arial"/>
              </a:rPr>
              <a:t>    public int compareTo(Name n) {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7F8B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3D7F8B"/>
                </a:solidFill>
                <a:latin typeface="Arial"/>
                <a:ea typeface="Arial"/>
                <a:cs typeface="Arial"/>
                <a:sym typeface="Arial"/>
              </a:rPr>
              <a:t>        int lastCmp = lastName.compareTo(n.lastName);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7F8B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3D7F8B"/>
                </a:solidFill>
                <a:latin typeface="Arial"/>
                <a:ea typeface="Arial"/>
                <a:cs typeface="Arial"/>
                <a:sym typeface="Arial"/>
              </a:rPr>
              <a:t>        return (lastCmp != 0 ? lastCmp : firstName.compareTo(n.firstName));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7F8B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3D7F8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/>
          </a:p>
        </p:txBody>
      </p:sp>
      <p:pic>
        <p:nvPicPr>
          <p:cNvPr id="466" name="Google Shape;46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5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53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74" name="Google Shape;47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3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Collections Implementations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476" name="Google Shape;476;p53"/>
          <p:cNvGraphicFramePr/>
          <p:nvPr/>
        </p:nvGraphicFramePr>
        <p:xfrm>
          <a:off x="161475" y="2458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{64800023-1EE9-403E-87DE-58FFC332A515}</a:tableStyleId>
              </a:tblPr>
              <a:tblGrid>
                <a:gridCol w="1467075"/>
                <a:gridCol w="1467075"/>
                <a:gridCol w="1467075"/>
                <a:gridCol w="1467075"/>
                <a:gridCol w="1467075"/>
                <a:gridCol w="1467075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Interface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Hash Table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Resizable Array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Balanced Tree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Linked List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Hash Table + Linked List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C00000"/>
                          </a:solidFill>
                        </a:rPr>
                        <a:t>Set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1155CC"/>
                          </a:solidFill>
                          <a:hlinkClick r:id="rId5"/>
                        </a:rPr>
                        <a:t>HashSet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1155CC"/>
                          </a:solidFill>
                          <a:hlinkClick r:id="rId6"/>
                        </a:rPr>
                        <a:t>TreeSet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1155CC"/>
                          </a:solidFill>
                          <a:hlinkClick r:id="rId7"/>
                        </a:rPr>
                        <a:t>LinkedHashSet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C00000"/>
                          </a:solidFill>
                        </a:rPr>
                        <a:t>List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1155CC"/>
                          </a:solidFill>
                          <a:hlinkClick r:id="rId8"/>
                        </a:rPr>
                        <a:t>ArrayList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1155CC"/>
                          </a:solidFill>
                          <a:hlinkClick r:id="rId9"/>
                        </a:rPr>
                        <a:t>LinkedList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C00000"/>
                          </a:solidFill>
                        </a:rPr>
                        <a:t>Deque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1155CC"/>
                          </a:solidFill>
                          <a:hlinkClick r:id="rId10"/>
                        </a:rPr>
                        <a:t>ArrayDeque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1155CC"/>
                          </a:solidFill>
                          <a:hlinkClick r:id="rId11"/>
                        </a:rPr>
                        <a:t>LinkedList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C00000"/>
                          </a:solidFill>
                        </a:rPr>
                        <a:t>Map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1155CC"/>
                          </a:solidFill>
                          <a:hlinkClick r:id="rId12"/>
                        </a:rPr>
                        <a:t>HashMap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1155CC"/>
                          </a:solidFill>
                          <a:hlinkClick r:id="rId13"/>
                        </a:rPr>
                        <a:t>TreeMap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cap="none" strike="noStrike"/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1155CC"/>
                          </a:solidFill>
                          <a:hlinkClick r:id="rId14"/>
                        </a:rPr>
                        <a:t>LinkedHashMap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E5F2"/>
                    </a:solidFill>
                  </a:tcPr>
                </a:tc>
              </a:tr>
            </a:tbl>
          </a:graphicData>
        </a:graphic>
      </p:graphicFrame>
      <p:sp>
        <p:nvSpPr>
          <p:cNvPr id="477" name="Google Shape;477;p53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Named typically in the form </a:t>
            </a:r>
            <a:r>
              <a:rPr i="1" lang="en">
                <a:solidFill>
                  <a:srgbClr val="FF0000"/>
                </a:solidFill>
              </a:rPr>
              <a:t>&lt;Implementation-style&gt;&lt;Interface&gt;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78" name="Google Shape;478;p5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" name="Google Shape;484;p5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54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86" name="Google Shape;48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4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Collections Implementations - List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54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When to use each?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89" name="Google Shape;489;p5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{589B7670-2696-4C38-9D74-5B17A0FAA0D6}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90" name="Google Shape;49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Google Shape;496;p5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55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98" name="Google Shape;49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5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Collections Implementations - Map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0" name="Google Shape;500;p55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When to use each?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501" name="Google Shape;501;p55"/>
          <p:cNvGraphicFramePr/>
          <p:nvPr/>
        </p:nvGraphicFramePr>
        <p:xfrm>
          <a:off x="9525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{589B7670-2696-4C38-9D74-5B17A0FAA0D6}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TreeMap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LinkedHashMap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Iteration order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guarantees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Natural ordering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Insertion-order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Get/Put/Remove/ContainsKey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O(log(n))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 values/keys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buckets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Red-black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doubled-linked buckets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Synchronized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02" name="Google Shape;50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5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56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10" name="Google Shape;51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6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Collections Implementations - Set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2" name="Google Shape;512;p56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When to use each?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513" name="Google Shape;513;p56"/>
          <p:cNvGraphicFramePr/>
          <p:nvPr/>
        </p:nvGraphicFramePr>
        <p:xfrm>
          <a:off x="9525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{589B7670-2696-4C38-9D74-5B17A0FAA0D6}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LinkedHash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Iteration order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guarantees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Natural ordering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Insertion-order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Get/Put/Remove/ContainsKey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O(log(n))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 values/keys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allowed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Maximum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occupation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memory for links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memory for comparators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14" name="Google Shape;51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5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1" name="Google Shape;521;p57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22" name="Google Shape;52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7"/>
          <p:cNvSpPr txBox="1"/>
          <p:nvPr/>
        </p:nvSpPr>
        <p:spPr>
          <a:xfrm>
            <a:off x="404725" y="7782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Collections Implementations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4" name="Google Shape;524;p57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When declaring a List, a Set or a Map, you should use List, Set or Map interface as the datatype instead of the implementing class. This will allow to change the implementation by changing a single line of code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25" name="Google Shape;52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1" name="Google Shape;531;p5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58"/>
          <p:cNvSpPr txBox="1"/>
          <p:nvPr/>
        </p:nvSpPr>
        <p:spPr>
          <a:xfrm>
            <a:off x="87250" y="37825"/>
            <a:ext cx="858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3" name="Google Shape;53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8"/>
          <p:cNvSpPr txBox="1"/>
          <p:nvPr/>
        </p:nvSpPr>
        <p:spPr>
          <a:xfrm>
            <a:off x="1629625" y="1899325"/>
            <a:ext cx="5874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Condensed"/>
                <a:ea typeface="Roboto Condensed"/>
                <a:cs typeface="Roboto Condensed"/>
                <a:sym typeface="Roboto Condensed"/>
              </a:rPr>
              <a:t>Any questions?</a:t>
            </a:r>
            <a:endParaRPr sz="7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5" name="Google Shape;53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6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Arrays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35025" y="1489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i</a:t>
            </a:r>
            <a:r>
              <a:rPr lang="en">
                <a:solidFill>
                  <a:srgbClr val="FF0000"/>
                </a:solidFill>
              </a:rPr>
              <a:t>nt[] arrayRef = new int[5];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535025" y="1794025"/>
            <a:ext cx="567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All data initialized to its value per defect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535025" y="2098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 data is the same type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535025" y="2403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Fixed length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535025" y="2708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length</a:t>
            </a:r>
            <a:r>
              <a:rPr lang="en"/>
              <a:t> property that gives the number of elements of the Array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535025" y="3013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Can be initialized when declared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Point[] pointArray = {new Point(1,2), new Point(3,4)};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7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Arrays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35025" y="1489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Arrays are Java objects → their names are their reference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grow or shrink upon reassignment</a:t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2231725" y="2465225"/>
            <a:ext cx="1984500" cy="96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int [] arr = new int[5];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int bArr [] = new int[3];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bArr = arr;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4742950" y="2975025"/>
            <a:ext cx="2667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//now both are pointing to same array and have a length of 5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57" name="Google Shape;157;p27"/>
          <p:cNvCxnSpPr>
            <a:endCxn id="156" idx="1"/>
          </p:cNvCxnSpPr>
          <p:nvPr/>
        </p:nvCxnSpPr>
        <p:spPr>
          <a:xfrm>
            <a:off x="3313750" y="3220725"/>
            <a:ext cx="1429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8"/>
          <p:cNvSpPr txBox="1"/>
          <p:nvPr/>
        </p:nvSpPr>
        <p:spPr>
          <a:xfrm>
            <a:off x="87250" y="37825"/>
            <a:ext cx="816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Arrays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535025" y="1489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Two-dimensional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int [][] twodim2 = {{1,2,3}, {3,4}, {5,6,7,8}};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9427" y="2247827"/>
            <a:ext cx="5468400" cy="26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9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Generics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Enables types (classes/interfaces) to be parameters when defining classes, interfaces and methods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535025" y="17940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Allow reuse of same code with different inputs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parameters instead of values (formal parameters)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535025" y="24036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Stronger type checks at compile time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</a:t>
            </a:r>
            <a:r>
              <a:rPr lang="en"/>
              <a:t>avac applies strong type checking to generic code, issues errors if violating code safety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535025" y="3013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Enabling programmers to implement generic algorithms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hich work on collections of different types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3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30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Generics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Elimination of casts</a:t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1019875" y="1870225"/>
            <a:ext cx="85248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The following code snippet without generics requires casting: </a:t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List list = new ArrayList();</a:t>
            </a:r>
            <a:endParaRPr>
              <a:solidFill>
                <a:srgbClr val="FF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">
                <a:solidFill>
                  <a:srgbClr val="FF0000"/>
                </a:solidFill>
              </a:rPr>
              <a:t>	list.add("hello");</a:t>
            </a:r>
            <a:endParaRPr>
              <a:solidFill>
                <a:srgbClr val="FF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">
                <a:solidFill>
                  <a:srgbClr val="FF0000"/>
                </a:solidFill>
              </a:rPr>
              <a:t>	String s = (String) list.get(0);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When re-written to use generics, the code does not require casting:</a:t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List&lt;String&gt; list = new ArrayList&lt;String&gt;();</a:t>
            </a:r>
            <a:endParaRPr>
              <a:solidFill>
                <a:srgbClr val="FF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">
                <a:solidFill>
                  <a:srgbClr val="FF0000"/>
                </a:solidFill>
              </a:rPr>
              <a:t>	list.add("hello");</a:t>
            </a:r>
            <a:endParaRPr>
              <a:solidFill>
                <a:srgbClr val="FF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">
                <a:solidFill>
                  <a:srgbClr val="FF0000"/>
                </a:solidFill>
              </a:rPr>
              <a:t>	String s = list.get(0);</a:t>
            </a:r>
            <a:endParaRPr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3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31"/>
          <p:cNvSpPr txBox="1"/>
          <p:nvPr/>
        </p:nvSpPr>
        <p:spPr>
          <a:xfrm>
            <a:off x="87250" y="378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4: Arrays, Generics and Collections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Generics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535025" y="1489225"/>
            <a:ext cx="85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Generic class definition: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name&lt;T1,T2,...,Tn&gt;</a:t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5482478" y="971589"/>
            <a:ext cx="25470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Box&lt;</a:t>
            </a:r>
            <a:r>
              <a:rPr b="0" i="0" lang="en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 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T stands for "Type" 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b="0" i="0" lang="en" sz="1200" u="none" cap="none" strike="noStrike">
                <a:solidFill>
                  <a:srgbClr val="45552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t; 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set(</a:t>
            </a:r>
            <a:r>
              <a:rPr b="0" i="0" lang="en" sz="1200" u="none" cap="none" strike="noStrike">
                <a:solidFill>
                  <a:srgbClr val="45552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t) { 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this.t = t; 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 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b="0" i="0" lang="en" sz="1200" u="none" cap="none" strike="noStrike">
                <a:solidFill>
                  <a:srgbClr val="45552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get() { 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t; </a:t>
            </a:r>
            <a:endParaRPr sz="12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390600" y="3036425"/>
            <a:ext cx="85248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most commonly used type parameter names are:</a:t>
            </a:r>
            <a:endParaRPr>
              <a:solidFill>
                <a:schemeClr val="dk1"/>
              </a:solidFill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rgbClr val="2B608B"/>
              </a:buClr>
              <a:buSzPts val="1400"/>
              <a:buChar char="•"/>
            </a:pPr>
            <a:r>
              <a:rPr lang="en">
                <a:solidFill>
                  <a:srgbClr val="2B608B"/>
                </a:solidFill>
              </a:rPr>
              <a:t>E - Element </a:t>
            </a:r>
            <a:r>
              <a:rPr lang="en">
                <a:solidFill>
                  <a:schemeClr val="dk1"/>
                </a:solidFill>
              </a:rPr>
              <a:t>(used extensively by the Java Collections Framework)</a:t>
            </a:r>
            <a:endParaRPr>
              <a:solidFill>
                <a:schemeClr val="dk1"/>
              </a:solidFill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rgbClr val="5142BB"/>
              </a:buClr>
              <a:buSzPts val="1400"/>
              <a:buChar char="•"/>
            </a:pPr>
            <a:r>
              <a:rPr lang="en">
                <a:solidFill>
                  <a:srgbClr val="5142BB"/>
                </a:solidFill>
              </a:rPr>
              <a:t>K - Key</a:t>
            </a:r>
            <a:endParaRPr>
              <a:solidFill>
                <a:schemeClr val="dk1"/>
              </a:solidFill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">
                <a:solidFill>
                  <a:srgbClr val="FF0000"/>
                </a:solidFill>
              </a:rPr>
              <a:t>N - Number</a:t>
            </a:r>
            <a:endParaRPr>
              <a:solidFill>
                <a:schemeClr val="dk1"/>
              </a:solidFill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Char char="•"/>
            </a:pPr>
            <a:r>
              <a:rPr lang="en">
                <a:solidFill>
                  <a:srgbClr val="008000"/>
                </a:solidFill>
              </a:rPr>
              <a:t>T - Type</a:t>
            </a:r>
            <a:endParaRPr>
              <a:solidFill>
                <a:schemeClr val="dk1"/>
              </a:solidFill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Char char="•"/>
            </a:pPr>
            <a:r>
              <a:rPr lang="en">
                <a:solidFill>
                  <a:srgbClr val="FF6600"/>
                </a:solidFill>
              </a:rPr>
              <a:t>V - Value</a:t>
            </a:r>
            <a:endParaRPr>
              <a:solidFill>
                <a:schemeClr val="dk1"/>
              </a:solidFill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Char char="•"/>
            </a:pPr>
            <a:r>
              <a:rPr lang="en">
                <a:solidFill>
                  <a:srgbClr val="000099"/>
                </a:solidFill>
              </a:rPr>
              <a:t>S,U,V etc. - 2nd, 3rd, 4th types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8497" y="14237"/>
            <a:ext cx="910678" cy="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