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y="5143500" cx="9144000"/>
  <p:notesSz cx="6858000" cy="9144000"/>
  <p:embeddedFontLst>
    <p:embeddedFont>
      <p:font typeface="Roboto Condense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B43615-7A0A-4CDE-BA15-4957235AFB8C}">
  <a:tblStyle styleId="{90B43615-7A0A-4CDE-BA15-4957235AFB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RobotoCondensed-bold.fntdata"/><Relationship Id="rId23" Type="http://schemas.openxmlformats.org/officeDocument/2006/relationships/slide" Target="slides/slide16.xml"/><Relationship Id="rId45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RobotoCondensed-boldItalic.fntdata"/><Relationship Id="rId25" Type="http://schemas.openxmlformats.org/officeDocument/2006/relationships/slide" Target="slides/slide18.xml"/><Relationship Id="rId47" Type="http://schemas.openxmlformats.org/officeDocument/2006/relationships/font" Target="fonts/RobotoCondensed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cbdbeff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ecbdbe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ecbdbeff1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f5e1782dd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f5e1782d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f5e1782dd_0_14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5e1782dd_0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f5e1782d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f5e1782dd_0_38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f5e1782dd_0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f5e1782d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f5e1782dd_0_44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5e1782dd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f5e1782d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f5e1782dd_0_21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5e1782dd_0_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f5e1782d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f5e1782dd_0_40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f5e1782dd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f5e1782d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f5e1782dd_0_34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ef03a4a3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3ef03a4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ef03a4a37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f5e1782dd_0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3f5e1782d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f5e1782dd_0_24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f5e1782dd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3f5e1782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f5e1782dd_0_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f5e1782dd_0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3f5e1782d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f5e1782dd_0_48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5e1782dd_0_5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f5e1782dd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f5e1782dd_0_53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5e1782dd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3f5e1782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3f5e1782dd_0_1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f5e1782dd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3f5e1782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3f5e1782dd_0_3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f5e1782dd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3f5e1782d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3f5e1782dd_0_4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f5e1782dd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3f5e1782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f5e1782dd_0_5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f5e1782dd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3f5e1782d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f5e1782dd_0_7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f5e1782dd_0_2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3f5e1782d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3f5e1782dd_0_28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f5e1782dd_0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3f5e1782d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3f5e1782dd_0_30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f5e1782dd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3f5e1782d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3f5e1782dd_0_31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f5e1782dd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3f5e1782d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f5e1782dd_0_33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235ca19f8_1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4235ca19f8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4235ca19f8_1_11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35ca19f8_1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4235ca19f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235ca19f8_1_3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235ca19f8_1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4235ca19f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4235ca19f8_1_13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4235ca19f8_1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4235ca19f8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4235ca19f8_1_14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235ca19f8_1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4235ca19f8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4235ca19f8_1_15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4235ca19f8_1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4235ca19f8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4235ca19f8_1_16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4235ca19f8_1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4235ca19f8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4235ca19f8_1_17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235ca19f8_1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4235ca19f8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4235ca19f8_1_18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235ca19f8_1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g4235ca19f8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4235ca19f8_1_19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f5e1782dd_0_5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g3f5e1782dd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3f5e1782dd_0_52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35ca19f8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4235ca19f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235ca19f8_1_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35ca19f8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4235ca19f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4235ca19f8_1_6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35ca19f8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4235ca19f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235ca19f8_1_7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5e1782dd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f5e1782d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f5e1782dd_0_10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5e1782dd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f5e1782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f5e1782dd_0_12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f5e1782dd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f5e1782d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f5e1782dd_0_8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1017998" cy="6462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3937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787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168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5621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27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100750" lvl="1" marL="45635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99900" lvl="2" marL="9127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99053" lvl="3" marL="136905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98206" lvl="4" marL="1825406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97356" lvl="5" marL="2281756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96508" lvl="6" marL="2738108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95660" lvl="7" marL="319446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94809" lvl="8" marL="3650809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2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7884368" y="4891587"/>
            <a:ext cx="1036916" cy="22910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5" name="Google Shape;85;p22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86" name="Google Shape;86;p22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87" name="Google Shape;87;p22"/>
              <p:cNvSpPr/>
              <p:nvPr/>
            </p:nvSpPr>
            <p:spPr>
              <a:xfrm flipH="1" rot="10800000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22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hyperlink" Target="https://www.restapitutorial.com/httpstatuscod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hyperlink" Target="https://spring.io/guides/gs/rest-service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hyperlink" Target="https://restfulapi.net/rest-architectural-constraint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4294967295" type="ctrTitle"/>
          </p:nvPr>
        </p:nvSpPr>
        <p:spPr>
          <a:xfrm>
            <a:off x="311708" y="68763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Bootcamp 2018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6: Web Services - REST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REST: Flow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1383750" y="1876500"/>
            <a:ext cx="1586400" cy="139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5601600" y="1876500"/>
            <a:ext cx="1586400" cy="1390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REST API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52" name="Google Shape;252;p32"/>
          <p:cNvCxnSpPr>
            <a:stCxn id="250" idx="3"/>
            <a:endCxn id="251" idx="1"/>
          </p:cNvCxnSpPr>
          <p:nvPr/>
        </p:nvCxnSpPr>
        <p:spPr>
          <a:xfrm>
            <a:off x="2970150" y="2571750"/>
            <a:ext cx="2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2"/>
          <p:cNvCxnSpPr/>
          <p:nvPr/>
        </p:nvCxnSpPr>
        <p:spPr>
          <a:xfrm rot="10800000">
            <a:off x="2963250" y="2841600"/>
            <a:ext cx="2632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54" name="Google Shape;254;p32"/>
          <p:cNvSpPr txBox="1"/>
          <p:nvPr/>
        </p:nvSpPr>
        <p:spPr>
          <a:xfrm>
            <a:off x="3719250" y="227190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</p:txBody>
      </p:sp>
      <p:sp>
        <p:nvSpPr>
          <p:cNvPr id="255" name="Google Shape;255;p32"/>
          <p:cNvSpPr txBox="1"/>
          <p:nvPr/>
        </p:nvSpPr>
        <p:spPr>
          <a:xfrm>
            <a:off x="3643050" y="288150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256" name="Google Shape;256;p32"/>
          <p:cNvSpPr txBox="1"/>
          <p:nvPr/>
        </p:nvSpPr>
        <p:spPr>
          <a:xfrm>
            <a:off x="5319450" y="4176900"/>
            <a:ext cx="244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Let’s take a deeper look on this...</a:t>
            </a:r>
            <a:endParaRPr sz="1000"/>
          </a:p>
        </p:txBody>
      </p:sp>
      <p:cxnSp>
        <p:nvCxnSpPr>
          <p:cNvPr id="257" name="Google Shape;257;p32"/>
          <p:cNvCxnSpPr/>
          <p:nvPr/>
        </p:nvCxnSpPr>
        <p:spPr>
          <a:xfrm rot="10800000">
            <a:off x="6394800" y="3343200"/>
            <a:ext cx="17700" cy="9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2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3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404725" y="625825"/>
            <a:ext cx="7374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Designing a RESTful API: Layering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21500" y="2298000"/>
            <a:ext cx="715500" cy="90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18900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Layer</a:t>
            </a:r>
            <a:endParaRPr/>
          </a:p>
        </p:txBody>
      </p:sp>
      <p:cxnSp>
        <p:nvCxnSpPr>
          <p:cNvPr id="269" name="Google Shape;269;p33"/>
          <p:cNvCxnSpPr>
            <a:endCxn id="268" idx="1"/>
          </p:cNvCxnSpPr>
          <p:nvPr/>
        </p:nvCxnSpPr>
        <p:spPr>
          <a:xfrm flipH="1" rot="10800000">
            <a:off x="837000" y="2709750"/>
            <a:ext cx="10530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3"/>
          <p:cNvCxnSpPr/>
          <p:nvPr/>
        </p:nvCxnSpPr>
        <p:spPr>
          <a:xfrm rot="10800000">
            <a:off x="877350" y="3017250"/>
            <a:ext cx="9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71" name="Google Shape;271;p33"/>
          <p:cNvSpPr txBox="1"/>
          <p:nvPr/>
        </p:nvSpPr>
        <p:spPr>
          <a:xfrm>
            <a:off x="901650" y="2404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</p:txBody>
      </p:sp>
      <p:sp>
        <p:nvSpPr>
          <p:cNvPr id="272" name="Google Shape;272;p33"/>
          <p:cNvSpPr txBox="1"/>
          <p:nvPr/>
        </p:nvSpPr>
        <p:spPr>
          <a:xfrm>
            <a:off x="952800" y="3019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273" name="Google Shape;273;p33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0" name="Google Shape;2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/>
        </p:nvSpPr>
        <p:spPr>
          <a:xfrm>
            <a:off x="404725" y="625825"/>
            <a:ext cx="7374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Designing a RESTful API: REST layer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121500" y="2298000"/>
            <a:ext cx="715500" cy="90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18900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Layer</a:t>
            </a:r>
            <a:endParaRPr/>
          </a:p>
        </p:txBody>
      </p:sp>
      <p:cxnSp>
        <p:nvCxnSpPr>
          <p:cNvPr id="284" name="Google Shape;284;p34"/>
          <p:cNvCxnSpPr>
            <a:endCxn id="283" idx="1"/>
          </p:cNvCxnSpPr>
          <p:nvPr/>
        </p:nvCxnSpPr>
        <p:spPr>
          <a:xfrm flipH="1" rot="10800000">
            <a:off x="837000" y="2709750"/>
            <a:ext cx="10530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4"/>
          <p:cNvCxnSpPr/>
          <p:nvPr/>
        </p:nvCxnSpPr>
        <p:spPr>
          <a:xfrm rot="10800000">
            <a:off x="877350" y="3017250"/>
            <a:ext cx="9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86" name="Google Shape;286;p34"/>
          <p:cNvSpPr txBox="1"/>
          <p:nvPr/>
        </p:nvSpPr>
        <p:spPr>
          <a:xfrm>
            <a:off x="901650" y="2404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</p:txBody>
      </p:sp>
      <p:sp>
        <p:nvSpPr>
          <p:cNvPr id="287" name="Google Shape;287;p34"/>
          <p:cNvSpPr txBox="1"/>
          <p:nvPr/>
        </p:nvSpPr>
        <p:spPr>
          <a:xfrm>
            <a:off x="952800" y="3019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288" name="Google Shape;288;p34"/>
          <p:cNvSpPr txBox="1"/>
          <p:nvPr/>
        </p:nvSpPr>
        <p:spPr>
          <a:xfrm>
            <a:off x="3385925" y="1993200"/>
            <a:ext cx="514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Receives clients requests and responds accordingly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3385925" y="2298000"/>
            <a:ext cx="507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DTO generation and mapping (</a:t>
            </a:r>
            <a:r>
              <a:rPr i="1" lang="en"/>
              <a:t>will get back to this later</a:t>
            </a:r>
            <a:r>
              <a:rPr lang="en"/>
              <a:t>)</a:t>
            </a:r>
            <a:endParaRPr/>
          </a:p>
        </p:txBody>
      </p:sp>
      <p:sp>
        <p:nvSpPr>
          <p:cNvPr id="290" name="Google Shape;290;p34"/>
          <p:cNvSpPr txBox="1"/>
          <p:nvPr/>
        </p:nvSpPr>
        <p:spPr>
          <a:xfrm>
            <a:off x="3385925" y="2602800"/>
            <a:ext cx="514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Auth</a:t>
            </a:r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3385925" y="2907600"/>
            <a:ext cx="514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Endpoints</a:t>
            </a:r>
            <a:r>
              <a:rPr lang="en"/>
              <a:t> exposed (</a:t>
            </a:r>
            <a:r>
              <a:rPr i="1" lang="en"/>
              <a:t>http://www.test.com/cart</a:t>
            </a:r>
            <a:r>
              <a:rPr lang="en"/>
              <a:t>)</a:t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3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5"/>
          <p:cNvSpPr txBox="1"/>
          <p:nvPr/>
        </p:nvSpPr>
        <p:spPr>
          <a:xfrm>
            <a:off x="404725" y="625825"/>
            <a:ext cx="7374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Designing a RESTful API: Service Layer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121500" y="2298000"/>
            <a:ext cx="715500" cy="90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18900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Layer</a:t>
            </a:r>
            <a:endParaRPr/>
          </a:p>
        </p:txBody>
      </p:sp>
      <p:cxnSp>
        <p:nvCxnSpPr>
          <p:cNvPr id="303" name="Google Shape;303;p35"/>
          <p:cNvCxnSpPr>
            <a:endCxn id="302" idx="1"/>
          </p:cNvCxnSpPr>
          <p:nvPr/>
        </p:nvCxnSpPr>
        <p:spPr>
          <a:xfrm flipH="1" rot="10800000">
            <a:off x="837000" y="2709750"/>
            <a:ext cx="10530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5"/>
          <p:cNvCxnSpPr/>
          <p:nvPr/>
        </p:nvCxnSpPr>
        <p:spPr>
          <a:xfrm rot="10800000">
            <a:off x="877350" y="3017250"/>
            <a:ext cx="9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05" name="Google Shape;305;p35"/>
          <p:cNvSpPr txBox="1"/>
          <p:nvPr/>
        </p:nvSpPr>
        <p:spPr>
          <a:xfrm>
            <a:off x="901650" y="2404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</p:txBody>
      </p:sp>
      <p:sp>
        <p:nvSpPr>
          <p:cNvPr id="306" name="Google Shape;306;p35"/>
          <p:cNvSpPr txBox="1"/>
          <p:nvPr/>
        </p:nvSpPr>
        <p:spPr>
          <a:xfrm>
            <a:off x="952800" y="3019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307" name="Google Shape;307;p35"/>
          <p:cNvSpPr/>
          <p:nvPr/>
        </p:nvSpPr>
        <p:spPr>
          <a:xfrm>
            <a:off x="37188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cxnSp>
        <p:nvCxnSpPr>
          <p:cNvPr id="308" name="Google Shape;308;p35"/>
          <p:cNvCxnSpPr/>
          <p:nvPr/>
        </p:nvCxnSpPr>
        <p:spPr>
          <a:xfrm flipH="1" rot="10800000">
            <a:off x="2997000" y="2538000"/>
            <a:ext cx="708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5"/>
          <p:cNvCxnSpPr/>
          <p:nvPr/>
        </p:nvCxnSpPr>
        <p:spPr>
          <a:xfrm rot="10800000">
            <a:off x="3003750" y="2943000"/>
            <a:ext cx="6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5"/>
          <p:cNvCxnSpPr/>
          <p:nvPr/>
        </p:nvCxnSpPr>
        <p:spPr>
          <a:xfrm>
            <a:off x="3030750" y="1343250"/>
            <a:ext cx="6900" cy="37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5"/>
          <p:cNvSpPr txBox="1"/>
          <p:nvPr/>
        </p:nvSpPr>
        <p:spPr>
          <a:xfrm>
            <a:off x="5138525" y="1917000"/>
            <a:ext cx="302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Simil to MVC Controller</a:t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5138525" y="2221800"/>
            <a:ext cx="302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Business logic</a:t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3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/>
        </p:nvSpPr>
        <p:spPr>
          <a:xfrm>
            <a:off x="404725" y="625825"/>
            <a:ext cx="7374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Designing a RESTful API: Service Layer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121500" y="2298000"/>
            <a:ext cx="715500" cy="90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18900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Layer</a:t>
            </a:r>
            <a:endParaRPr/>
          </a:p>
        </p:txBody>
      </p:sp>
      <p:cxnSp>
        <p:nvCxnSpPr>
          <p:cNvPr id="324" name="Google Shape;324;p36"/>
          <p:cNvCxnSpPr>
            <a:endCxn id="323" idx="1"/>
          </p:cNvCxnSpPr>
          <p:nvPr/>
        </p:nvCxnSpPr>
        <p:spPr>
          <a:xfrm flipH="1" rot="10800000">
            <a:off x="837000" y="2709750"/>
            <a:ext cx="10530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6"/>
          <p:cNvCxnSpPr/>
          <p:nvPr/>
        </p:nvCxnSpPr>
        <p:spPr>
          <a:xfrm rot="10800000">
            <a:off x="877350" y="3017250"/>
            <a:ext cx="9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26" name="Google Shape;326;p36"/>
          <p:cNvSpPr txBox="1"/>
          <p:nvPr/>
        </p:nvSpPr>
        <p:spPr>
          <a:xfrm>
            <a:off x="901650" y="2404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</p:txBody>
      </p:sp>
      <p:sp>
        <p:nvSpPr>
          <p:cNvPr id="327" name="Google Shape;327;p36"/>
          <p:cNvSpPr txBox="1"/>
          <p:nvPr/>
        </p:nvSpPr>
        <p:spPr>
          <a:xfrm>
            <a:off x="952800" y="3019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328" name="Google Shape;328;p36"/>
          <p:cNvSpPr/>
          <p:nvPr/>
        </p:nvSpPr>
        <p:spPr>
          <a:xfrm>
            <a:off x="37188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cxnSp>
        <p:nvCxnSpPr>
          <p:cNvPr id="329" name="Google Shape;329;p36"/>
          <p:cNvCxnSpPr/>
          <p:nvPr/>
        </p:nvCxnSpPr>
        <p:spPr>
          <a:xfrm flipH="1" rot="10800000">
            <a:off x="2997000" y="2538000"/>
            <a:ext cx="708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6"/>
          <p:cNvCxnSpPr/>
          <p:nvPr/>
        </p:nvCxnSpPr>
        <p:spPr>
          <a:xfrm rot="10800000">
            <a:off x="3003750" y="2943000"/>
            <a:ext cx="6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1" name="Google Shape;331;p36"/>
          <p:cNvSpPr/>
          <p:nvPr/>
        </p:nvSpPr>
        <p:spPr>
          <a:xfrm>
            <a:off x="5794500" y="3202500"/>
            <a:ext cx="830100" cy="834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REST </a:t>
            </a:r>
            <a:r>
              <a:rPr lang="en" sz="1000">
                <a:solidFill>
                  <a:srgbClr val="FFFFFF"/>
                </a:solidFill>
              </a:rPr>
              <a:t>Service 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5794500" y="4162475"/>
            <a:ext cx="830100" cy="834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SOAP </a:t>
            </a:r>
            <a:r>
              <a:rPr lang="en" sz="1000">
                <a:solidFill>
                  <a:srgbClr val="FFFFFF"/>
                </a:solidFill>
              </a:rPr>
              <a:t>Service C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4819350" y="3117750"/>
            <a:ext cx="9615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6"/>
          <p:cNvCxnSpPr>
            <a:stCxn id="328" idx="2"/>
            <a:endCxn id="332" idx="1"/>
          </p:cNvCxnSpPr>
          <p:nvPr/>
        </p:nvCxnSpPr>
        <p:spPr>
          <a:xfrm>
            <a:off x="4262250" y="3405000"/>
            <a:ext cx="1532400" cy="11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6"/>
          <p:cNvCxnSpPr/>
          <p:nvPr/>
        </p:nvCxnSpPr>
        <p:spPr>
          <a:xfrm>
            <a:off x="3030750" y="1343250"/>
            <a:ext cx="6900" cy="37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6"/>
          <p:cNvCxnSpPr/>
          <p:nvPr/>
        </p:nvCxnSpPr>
        <p:spPr>
          <a:xfrm rot="10800000">
            <a:off x="4765350" y="3381900"/>
            <a:ext cx="10599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6"/>
          <p:cNvCxnSpPr/>
          <p:nvPr/>
        </p:nvCxnSpPr>
        <p:spPr>
          <a:xfrm rot="10800000">
            <a:off x="4097250" y="3442500"/>
            <a:ext cx="1701000" cy="14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8" name="Google Shape;338;p36"/>
          <p:cNvSpPr txBox="1"/>
          <p:nvPr/>
        </p:nvSpPr>
        <p:spPr>
          <a:xfrm>
            <a:off x="5138525" y="1917000"/>
            <a:ext cx="302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Simil to MVC Controller</a:t>
            </a:r>
            <a:endParaRPr/>
          </a:p>
        </p:txBody>
      </p:sp>
      <p:sp>
        <p:nvSpPr>
          <p:cNvPr id="339" name="Google Shape;339;p36"/>
          <p:cNvSpPr txBox="1"/>
          <p:nvPr/>
        </p:nvSpPr>
        <p:spPr>
          <a:xfrm>
            <a:off x="5138525" y="2221800"/>
            <a:ext cx="302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Business logic</a:t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5138525" y="2526600"/>
            <a:ext cx="302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Interaction with other services</a:t>
            </a:r>
            <a:endParaRPr/>
          </a:p>
        </p:txBody>
      </p:sp>
      <p:sp>
        <p:nvSpPr>
          <p:cNvPr id="341" name="Google Shape;341;p36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Google Shape;347;p3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8" name="Google Shape;3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7"/>
          <p:cNvSpPr txBox="1"/>
          <p:nvPr/>
        </p:nvSpPr>
        <p:spPr>
          <a:xfrm>
            <a:off x="404725" y="625825"/>
            <a:ext cx="7374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Roboto Condensed"/>
                <a:ea typeface="Roboto Condensed"/>
                <a:cs typeface="Roboto Condensed"/>
                <a:sym typeface="Roboto Condensed"/>
              </a:rPr>
              <a:t>Designing a RESTful API: Persistence layer</a:t>
            </a:r>
            <a:endParaRPr sz="30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121500" y="2298000"/>
            <a:ext cx="715500" cy="90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18900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Layer</a:t>
            </a:r>
            <a:endParaRPr/>
          </a:p>
        </p:txBody>
      </p:sp>
      <p:cxnSp>
        <p:nvCxnSpPr>
          <p:cNvPr id="352" name="Google Shape;352;p37"/>
          <p:cNvCxnSpPr>
            <a:endCxn id="351" idx="1"/>
          </p:cNvCxnSpPr>
          <p:nvPr/>
        </p:nvCxnSpPr>
        <p:spPr>
          <a:xfrm flipH="1" rot="10800000">
            <a:off x="837000" y="2709750"/>
            <a:ext cx="10530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7"/>
          <p:cNvCxnSpPr/>
          <p:nvPr/>
        </p:nvCxnSpPr>
        <p:spPr>
          <a:xfrm rot="10800000">
            <a:off x="877350" y="3017250"/>
            <a:ext cx="9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54" name="Google Shape;354;p37"/>
          <p:cNvSpPr txBox="1"/>
          <p:nvPr/>
        </p:nvSpPr>
        <p:spPr>
          <a:xfrm>
            <a:off x="901650" y="2404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</p:txBody>
      </p:sp>
      <p:sp>
        <p:nvSpPr>
          <p:cNvPr id="355" name="Google Shape;355;p37"/>
          <p:cNvSpPr txBox="1"/>
          <p:nvPr/>
        </p:nvSpPr>
        <p:spPr>
          <a:xfrm>
            <a:off x="952800" y="30199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356" name="Google Shape;356;p37"/>
          <p:cNvSpPr/>
          <p:nvPr/>
        </p:nvSpPr>
        <p:spPr>
          <a:xfrm>
            <a:off x="37188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cxnSp>
        <p:nvCxnSpPr>
          <p:cNvPr id="357" name="Google Shape;357;p37"/>
          <p:cNvCxnSpPr/>
          <p:nvPr/>
        </p:nvCxnSpPr>
        <p:spPr>
          <a:xfrm flipH="1" rot="10800000">
            <a:off x="2997000" y="2538000"/>
            <a:ext cx="708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7"/>
          <p:cNvCxnSpPr/>
          <p:nvPr/>
        </p:nvCxnSpPr>
        <p:spPr>
          <a:xfrm rot="10800000">
            <a:off x="3003750" y="2943000"/>
            <a:ext cx="6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59" name="Google Shape;359;p37"/>
          <p:cNvSpPr/>
          <p:nvPr/>
        </p:nvSpPr>
        <p:spPr>
          <a:xfrm>
            <a:off x="5547600" y="1633500"/>
            <a:ext cx="1323900" cy="139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Layer</a:t>
            </a:r>
            <a:endParaRPr/>
          </a:p>
        </p:txBody>
      </p:sp>
      <p:cxnSp>
        <p:nvCxnSpPr>
          <p:cNvPr id="360" name="Google Shape;360;p37"/>
          <p:cNvCxnSpPr/>
          <p:nvPr/>
        </p:nvCxnSpPr>
        <p:spPr>
          <a:xfrm>
            <a:off x="4839750" y="2538000"/>
            <a:ext cx="6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7"/>
          <p:cNvCxnSpPr/>
          <p:nvPr/>
        </p:nvCxnSpPr>
        <p:spPr>
          <a:xfrm flipH="1">
            <a:off x="4832850" y="2889000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62" name="Google Shape;362;p37"/>
          <p:cNvSpPr/>
          <p:nvPr/>
        </p:nvSpPr>
        <p:spPr>
          <a:xfrm>
            <a:off x="7628400" y="740400"/>
            <a:ext cx="654600" cy="9480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MongoDB</a:t>
            </a:r>
            <a:endParaRPr sz="1000"/>
          </a:p>
        </p:txBody>
      </p:sp>
      <p:sp>
        <p:nvSpPr>
          <p:cNvPr id="363" name="Google Shape;363;p37"/>
          <p:cNvSpPr/>
          <p:nvPr/>
        </p:nvSpPr>
        <p:spPr>
          <a:xfrm>
            <a:off x="7628400" y="1807200"/>
            <a:ext cx="654600" cy="9480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MySQL</a:t>
            </a:r>
            <a:endParaRPr sz="1000"/>
          </a:p>
        </p:txBody>
      </p:sp>
      <p:cxnSp>
        <p:nvCxnSpPr>
          <p:cNvPr id="364" name="Google Shape;364;p37"/>
          <p:cNvCxnSpPr>
            <a:stCxn id="359" idx="3"/>
            <a:endCxn id="362" idx="2"/>
          </p:cNvCxnSpPr>
          <p:nvPr/>
        </p:nvCxnSpPr>
        <p:spPr>
          <a:xfrm flipH="1" rot="10800000">
            <a:off x="6871500" y="1214550"/>
            <a:ext cx="756900" cy="11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7"/>
          <p:cNvCxnSpPr>
            <a:stCxn id="359" idx="3"/>
            <a:endCxn id="363" idx="2"/>
          </p:cNvCxnSpPr>
          <p:nvPr/>
        </p:nvCxnSpPr>
        <p:spPr>
          <a:xfrm flipH="1" rot="10800000">
            <a:off x="6871500" y="2281350"/>
            <a:ext cx="7569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7"/>
          <p:cNvCxnSpPr/>
          <p:nvPr/>
        </p:nvCxnSpPr>
        <p:spPr>
          <a:xfrm>
            <a:off x="3030750" y="1343250"/>
            <a:ext cx="6900" cy="37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7"/>
          <p:cNvSpPr/>
          <p:nvPr/>
        </p:nvSpPr>
        <p:spPr>
          <a:xfrm>
            <a:off x="7715250" y="3017250"/>
            <a:ext cx="540600" cy="996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file</a:t>
            </a:r>
            <a:endParaRPr sz="1000"/>
          </a:p>
        </p:txBody>
      </p:sp>
      <p:cxnSp>
        <p:nvCxnSpPr>
          <p:cNvPr id="368" name="Google Shape;368;p37"/>
          <p:cNvCxnSpPr>
            <a:stCxn id="359" idx="3"/>
            <a:endCxn id="367" idx="2"/>
          </p:cNvCxnSpPr>
          <p:nvPr/>
        </p:nvCxnSpPr>
        <p:spPr>
          <a:xfrm>
            <a:off x="6871500" y="2328750"/>
            <a:ext cx="843900" cy="11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37"/>
          <p:cNvSpPr txBox="1"/>
          <p:nvPr/>
        </p:nvSpPr>
        <p:spPr>
          <a:xfrm>
            <a:off x="4452725" y="3669600"/>
            <a:ext cx="302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Simil to MVC Model</a:t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4452725" y="3974400"/>
            <a:ext cx="302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Data access</a:t>
            </a:r>
            <a:endParaRPr/>
          </a:p>
        </p:txBody>
      </p:sp>
      <p:sp>
        <p:nvSpPr>
          <p:cNvPr id="371" name="Google Shape;371;p37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Google Shape;377;p3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8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DTO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Data Transfer Object</a:t>
            </a:r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Data transfer between different processes</a:t>
            </a: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Serialization and deserialization mechanisms</a:t>
            </a:r>
            <a:endParaRPr/>
          </a:p>
        </p:txBody>
      </p:sp>
      <p:sp>
        <p:nvSpPr>
          <p:cNvPr id="383" name="Google Shape;383;p38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 </a:t>
            </a:r>
            <a:r>
              <a:rPr lang="en"/>
              <a:t>business</a:t>
            </a:r>
            <a:r>
              <a:rPr lang="en"/>
              <a:t> logic</a:t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535025" y="2556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 objects concealment</a:t>
            </a:r>
            <a:endParaRPr/>
          </a:p>
        </p:txBody>
      </p:sp>
      <p:sp>
        <p:nvSpPr>
          <p:cNvPr id="385" name="Google Shape;385;p38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3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2" name="Google Shape;3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9"/>
          <p:cNvSpPr txBox="1"/>
          <p:nvPr/>
        </p:nvSpPr>
        <p:spPr>
          <a:xfrm>
            <a:off x="404725" y="625825"/>
            <a:ext cx="7374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Designing a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RESTful API: DTOs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121500" y="2298000"/>
            <a:ext cx="715500" cy="90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18900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Layer</a:t>
            </a:r>
            <a:endParaRPr/>
          </a:p>
        </p:txBody>
      </p:sp>
      <p:cxnSp>
        <p:nvCxnSpPr>
          <p:cNvPr id="396" name="Google Shape;396;p39"/>
          <p:cNvCxnSpPr/>
          <p:nvPr/>
        </p:nvCxnSpPr>
        <p:spPr>
          <a:xfrm flipH="1" rot="10800000">
            <a:off x="810150" y="2522550"/>
            <a:ext cx="10530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9"/>
          <p:cNvCxnSpPr/>
          <p:nvPr/>
        </p:nvCxnSpPr>
        <p:spPr>
          <a:xfrm rot="10800000">
            <a:off x="877350" y="3017250"/>
            <a:ext cx="9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98" name="Google Shape;398;p39"/>
          <p:cNvSpPr txBox="1"/>
          <p:nvPr/>
        </p:nvSpPr>
        <p:spPr>
          <a:xfrm>
            <a:off x="901650" y="21001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</p:txBody>
      </p:sp>
      <p:sp>
        <p:nvSpPr>
          <p:cNvPr id="399" name="Google Shape;399;p39"/>
          <p:cNvSpPr txBox="1"/>
          <p:nvPr/>
        </p:nvSpPr>
        <p:spPr>
          <a:xfrm>
            <a:off x="952800" y="317235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400" name="Google Shape;400;p39"/>
          <p:cNvSpPr/>
          <p:nvPr/>
        </p:nvSpPr>
        <p:spPr>
          <a:xfrm>
            <a:off x="3718800" y="2014500"/>
            <a:ext cx="1086900" cy="1390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cxnSp>
        <p:nvCxnSpPr>
          <p:cNvPr id="401" name="Google Shape;401;p39"/>
          <p:cNvCxnSpPr/>
          <p:nvPr/>
        </p:nvCxnSpPr>
        <p:spPr>
          <a:xfrm flipH="1" rot="10800000">
            <a:off x="2997000" y="2538000"/>
            <a:ext cx="708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9"/>
          <p:cNvCxnSpPr/>
          <p:nvPr/>
        </p:nvCxnSpPr>
        <p:spPr>
          <a:xfrm rot="10800000">
            <a:off x="3003750" y="2943000"/>
            <a:ext cx="68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03" name="Google Shape;403;p39"/>
          <p:cNvSpPr/>
          <p:nvPr/>
        </p:nvSpPr>
        <p:spPr>
          <a:xfrm>
            <a:off x="5547600" y="1633500"/>
            <a:ext cx="1323900" cy="139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 Layer</a:t>
            </a:r>
            <a:endParaRPr/>
          </a:p>
        </p:txBody>
      </p:sp>
      <p:cxnSp>
        <p:nvCxnSpPr>
          <p:cNvPr id="404" name="Google Shape;404;p39"/>
          <p:cNvCxnSpPr/>
          <p:nvPr/>
        </p:nvCxnSpPr>
        <p:spPr>
          <a:xfrm>
            <a:off x="4839750" y="2538000"/>
            <a:ext cx="6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9"/>
          <p:cNvCxnSpPr/>
          <p:nvPr/>
        </p:nvCxnSpPr>
        <p:spPr>
          <a:xfrm flipH="1">
            <a:off x="4832850" y="2889000"/>
            <a:ext cx="708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06" name="Google Shape;406;p39"/>
          <p:cNvSpPr/>
          <p:nvPr/>
        </p:nvSpPr>
        <p:spPr>
          <a:xfrm>
            <a:off x="7628400" y="740400"/>
            <a:ext cx="654600" cy="9480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MongoDB</a:t>
            </a:r>
            <a:endParaRPr sz="1000"/>
          </a:p>
        </p:txBody>
      </p:sp>
      <p:sp>
        <p:nvSpPr>
          <p:cNvPr id="407" name="Google Shape;407;p39"/>
          <p:cNvSpPr/>
          <p:nvPr/>
        </p:nvSpPr>
        <p:spPr>
          <a:xfrm>
            <a:off x="7628400" y="1807200"/>
            <a:ext cx="654600" cy="9480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MySQL</a:t>
            </a:r>
            <a:endParaRPr sz="1000"/>
          </a:p>
        </p:txBody>
      </p:sp>
      <p:sp>
        <p:nvSpPr>
          <p:cNvPr id="408" name="Google Shape;408;p39"/>
          <p:cNvSpPr/>
          <p:nvPr/>
        </p:nvSpPr>
        <p:spPr>
          <a:xfrm>
            <a:off x="5794500" y="3202500"/>
            <a:ext cx="830100" cy="834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Service 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5794500" y="4162475"/>
            <a:ext cx="830100" cy="8340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Service C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410" name="Google Shape;410;p39"/>
          <p:cNvCxnSpPr>
            <a:stCxn id="403" idx="3"/>
            <a:endCxn id="406" idx="2"/>
          </p:cNvCxnSpPr>
          <p:nvPr/>
        </p:nvCxnSpPr>
        <p:spPr>
          <a:xfrm flipH="1" rot="10800000">
            <a:off x="6871500" y="1214550"/>
            <a:ext cx="756900" cy="11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9"/>
          <p:cNvCxnSpPr>
            <a:stCxn id="403" idx="3"/>
            <a:endCxn id="407" idx="2"/>
          </p:cNvCxnSpPr>
          <p:nvPr/>
        </p:nvCxnSpPr>
        <p:spPr>
          <a:xfrm flipH="1" rot="10800000">
            <a:off x="6871500" y="2281350"/>
            <a:ext cx="7569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9"/>
          <p:cNvCxnSpPr/>
          <p:nvPr/>
        </p:nvCxnSpPr>
        <p:spPr>
          <a:xfrm>
            <a:off x="4819350" y="3117750"/>
            <a:ext cx="9615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9"/>
          <p:cNvCxnSpPr>
            <a:stCxn id="400" idx="2"/>
            <a:endCxn id="409" idx="1"/>
          </p:cNvCxnSpPr>
          <p:nvPr/>
        </p:nvCxnSpPr>
        <p:spPr>
          <a:xfrm>
            <a:off x="4262250" y="3405000"/>
            <a:ext cx="1532400" cy="11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9"/>
          <p:cNvCxnSpPr/>
          <p:nvPr/>
        </p:nvCxnSpPr>
        <p:spPr>
          <a:xfrm>
            <a:off x="3030750" y="1343250"/>
            <a:ext cx="6900" cy="373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9"/>
          <p:cNvSpPr/>
          <p:nvPr/>
        </p:nvSpPr>
        <p:spPr>
          <a:xfrm>
            <a:off x="7715250" y="3017250"/>
            <a:ext cx="540600" cy="996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file</a:t>
            </a:r>
            <a:endParaRPr sz="1000"/>
          </a:p>
        </p:txBody>
      </p:sp>
      <p:cxnSp>
        <p:nvCxnSpPr>
          <p:cNvPr id="416" name="Google Shape;416;p39"/>
          <p:cNvCxnSpPr>
            <a:stCxn id="403" idx="3"/>
            <a:endCxn id="415" idx="2"/>
          </p:cNvCxnSpPr>
          <p:nvPr/>
        </p:nvCxnSpPr>
        <p:spPr>
          <a:xfrm>
            <a:off x="6871500" y="2328750"/>
            <a:ext cx="843900" cy="11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9"/>
          <p:cNvCxnSpPr/>
          <p:nvPr/>
        </p:nvCxnSpPr>
        <p:spPr>
          <a:xfrm rot="10800000">
            <a:off x="4765350" y="3381900"/>
            <a:ext cx="10599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9"/>
          <p:cNvCxnSpPr/>
          <p:nvPr/>
        </p:nvCxnSpPr>
        <p:spPr>
          <a:xfrm rot="10800000">
            <a:off x="4097250" y="3442500"/>
            <a:ext cx="1701000" cy="14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19" name="Google Shape;419;p39"/>
          <p:cNvSpPr txBox="1"/>
          <p:nvPr/>
        </p:nvSpPr>
        <p:spPr>
          <a:xfrm>
            <a:off x="1173600" y="2926650"/>
            <a:ext cx="392400" cy="207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DTO</a:t>
            </a:r>
            <a:endParaRPr sz="700"/>
          </a:p>
        </p:txBody>
      </p:sp>
      <p:sp>
        <p:nvSpPr>
          <p:cNvPr id="420" name="Google Shape;420;p39"/>
          <p:cNvSpPr txBox="1"/>
          <p:nvPr/>
        </p:nvSpPr>
        <p:spPr>
          <a:xfrm>
            <a:off x="1173600" y="2469450"/>
            <a:ext cx="392400" cy="207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DTO</a:t>
            </a:r>
            <a:endParaRPr sz="700"/>
          </a:p>
        </p:txBody>
      </p:sp>
      <p:sp>
        <p:nvSpPr>
          <p:cNvPr id="421" name="Google Shape;421;p39"/>
          <p:cNvSpPr txBox="1"/>
          <p:nvPr/>
        </p:nvSpPr>
        <p:spPr>
          <a:xfrm>
            <a:off x="2621400" y="3764850"/>
            <a:ext cx="756900" cy="457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DTO Mapping</a:t>
            </a:r>
            <a:endParaRPr sz="1000"/>
          </a:p>
        </p:txBody>
      </p:sp>
      <p:sp>
        <p:nvSpPr>
          <p:cNvPr id="422" name="Google Shape;422;p39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p4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9" name="Google Shape;4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0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HTTP verbs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GET</a:t>
            </a:r>
            <a:endParaRPr/>
          </a:p>
        </p:txBody>
      </p:sp>
      <p:sp>
        <p:nvSpPr>
          <p:cNvPr id="432" name="Google Shape;432;p40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POST</a:t>
            </a:r>
            <a:endParaRPr/>
          </a:p>
        </p:txBody>
      </p:sp>
      <p:sp>
        <p:nvSpPr>
          <p:cNvPr id="433" name="Google Shape;433;p40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PUT</a:t>
            </a:r>
            <a:endParaRPr/>
          </a:p>
        </p:txBody>
      </p:sp>
      <p:sp>
        <p:nvSpPr>
          <p:cNvPr id="434" name="Google Shape;434;p40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DELETE</a:t>
            </a:r>
            <a:endParaRPr/>
          </a:p>
        </p:txBody>
      </p:sp>
      <p:sp>
        <p:nvSpPr>
          <p:cNvPr id="435" name="Google Shape;435;p40"/>
          <p:cNvSpPr txBox="1"/>
          <p:nvPr/>
        </p:nvSpPr>
        <p:spPr>
          <a:xfrm>
            <a:off x="535025" y="2556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PATCH</a:t>
            </a:r>
            <a:endParaRPr/>
          </a:p>
        </p:txBody>
      </p:sp>
      <p:sp>
        <p:nvSpPr>
          <p:cNvPr id="436" name="Google Shape;436;p40"/>
          <p:cNvSpPr txBox="1"/>
          <p:nvPr/>
        </p:nvSpPr>
        <p:spPr>
          <a:xfrm>
            <a:off x="535025" y="2860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OPTIONS</a:t>
            </a:r>
            <a:endParaRPr/>
          </a:p>
        </p:txBody>
      </p:sp>
      <p:sp>
        <p:nvSpPr>
          <p:cNvPr id="437" name="Google Shape;437;p40"/>
          <p:cNvSpPr txBox="1"/>
          <p:nvPr/>
        </p:nvSpPr>
        <p:spPr>
          <a:xfrm>
            <a:off x="535025" y="3165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HEAD</a:t>
            </a:r>
            <a:endParaRPr/>
          </a:p>
        </p:txBody>
      </p:sp>
      <p:sp>
        <p:nvSpPr>
          <p:cNvPr id="438" name="Google Shape;438;p40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4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5" name="Google Shape;4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1"/>
          <p:cNvSpPr txBox="1"/>
          <p:nvPr/>
        </p:nvSpPr>
        <p:spPr>
          <a:xfrm>
            <a:off x="404725" y="625825"/>
            <a:ext cx="7330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HTTP verbs - Idempotency and Safety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7" name="Google Shape;447;p41"/>
          <p:cNvSpPr txBox="1"/>
          <p:nvPr/>
        </p:nvSpPr>
        <p:spPr>
          <a:xfrm>
            <a:off x="535025" y="1336825"/>
            <a:ext cx="703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Idempotent HTTP methods can be called many times without different outcomes</a:t>
            </a:r>
            <a:endParaRPr/>
          </a:p>
        </p:txBody>
      </p:sp>
      <p:sp>
        <p:nvSpPr>
          <p:cNvPr id="448" name="Google Shape;448;p41"/>
          <p:cNvSpPr txBox="1"/>
          <p:nvPr/>
        </p:nvSpPr>
        <p:spPr>
          <a:xfrm>
            <a:off x="535025" y="1641625"/>
            <a:ext cx="703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Safe</a:t>
            </a:r>
            <a:r>
              <a:rPr lang="en"/>
              <a:t> HTTP methods do not modify resources</a:t>
            </a:r>
            <a:endParaRPr/>
          </a:p>
        </p:txBody>
      </p:sp>
      <p:sp>
        <p:nvSpPr>
          <p:cNvPr id="449" name="Google Shape;449;p41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graphicFrame>
        <p:nvGraphicFramePr>
          <p:cNvPr id="450" name="Google Shape;450;p41"/>
          <p:cNvGraphicFramePr/>
          <p:nvPr/>
        </p:nvGraphicFramePr>
        <p:xfrm>
          <a:off x="700225" y="209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{90B43615-7A0A-4CDE-BA15-4957235AFB8C}</a:tableStyleId>
              </a:tblPr>
              <a:tblGrid>
                <a:gridCol w="2298450"/>
                <a:gridCol w="2298450"/>
                <a:gridCol w="2298450"/>
              </a:tblGrid>
              <a:tr h="34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Idempotent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Safe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4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4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4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PUT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4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DELETE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4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PATCH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4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OPTIONS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40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4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07" name="Google Shape;1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Have you ever wondered...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535025" y="1336825"/>
            <a:ext cx="74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</a:t>
            </a:r>
            <a:r>
              <a:rPr lang="en"/>
              <a:t>ow a travel agency contains information about every flight, hotel or excursion?</a:t>
            </a:r>
            <a:endParaRPr/>
          </a:p>
        </p:txBody>
      </p:sp>
      <p:sp>
        <p:nvSpPr>
          <p:cNvPr id="110" name="Google Shape;110;p24"/>
          <p:cNvSpPr txBox="1"/>
          <p:nvPr/>
        </p:nvSpPr>
        <p:spPr>
          <a:xfrm>
            <a:off x="535025" y="1641625"/>
            <a:ext cx="74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</a:t>
            </a:r>
            <a:r>
              <a:rPr lang="en"/>
              <a:t>ow the previous one automatically gets updated?</a:t>
            </a:r>
            <a:endParaRPr/>
          </a:p>
        </p:txBody>
      </p:sp>
      <p:sp>
        <p:nvSpPr>
          <p:cNvPr id="111" name="Google Shape;111;p24"/>
          <p:cNvSpPr txBox="1"/>
          <p:nvPr/>
        </p:nvSpPr>
        <p:spPr>
          <a:xfrm>
            <a:off x="535025" y="1946425"/>
            <a:ext cx="74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the previous one scales?</a:t>
            </a:r>
            <a:endParaRPr/>
          </a:p>
        </p:txBody>
      </p:sp>
      <p:sp>
        <p:nvSpPr>
          <p:cNvPr id="112" name="Google Shape;112;p24"/>
          <p:cNvSpPr txBox="1"/>
          <p:nvPr/>
        </p:nvSpPr>
        <p:spPr>
          <a:xfrm>
            <a:off x="535025" y="2251225"/>
            <a:ext cx="74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apps written by different developers interact?</a:t>
            </a:r>
            <a:endParaRPr/>
          </a:p>
        </p:txBody>
      </p:sp>
      <p:sp>
        <p:nvSpPr>
          <p:cNvPr id="113" name="Google Shape;113;p24"/>
          <p:cNvSpPr txBox="1"/>
          <p:nvPr/>
        </p:nvSpPr>
        <p:spPr>
          <a:xfrm>
            <a:off x="535025" y="2556025"/>
            <a:ext cx="74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apps written by different companies interact?</a:t>
            </a:r>
            <a:endParaRPr/>
          </a:p>
        </p:txBody>
      </p:sp>
      <p:sp>
        <p:nvSpPr>
          <p:cNvPr id="114" name="Google Shape;114;p24"/>
          <p:cNvSpPr txBox="1"/>
          <p:nvPr/>
        </p:nvSpPr>
        <p:spPr>
          <a:xfrm>
            <a:off x="535025" y="2860825"/>
            <a:ext cx="74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apps written in different languages interact?</a:t>
            </a:r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535025" y="3165625"/>
            <a:ext cx="74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machine-to-machine communication is achieved?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4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7" name="Google Shape;4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2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HTTP codes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2xx: success</a:t>
            </a:r>
            <a:endParaRPr/>
          </a:p>
        </p:txBody>
      </p:sp>
      <p:sp>
        <p:nvSpPr>
          <p:cNvPr id="460" name="Google Shape;460;p42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3xx: redirection</a:t>
            </a:r>
            <a:endParaRPr/>
          </a:p>
        </p:txBody>
      </p:sp>
      <p:sp>
        <p:nvSpPr>
          <p:cNvPr id="461" name="Google Shape;461;p42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4xx: client error</a:t>
            </a:r>
            <a:endParaRPr/>
          </a:p>
        </p:txBody>
      </p:sp>
      <p:sp>
        <p:nvSpPr>
          <p:cNvPr id="462" name="Google Shape;462;p42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5xx: server error</a:t>
            </a:r>
            <a:endParaRPr/>
          </a:p>
        </p:txBody>
      </p:sp>
      <p:sp>
        <p:nvSpPr>
          <p:cNvPr id="463" name="Google Shape;463;p42"/>
          <p:cNvSpPr txBox="1"/>
          <p:nvPr/>
        </p:nvSpPr>
        <p:spPr>
          <a:xfrm>
            <a:off x="535025" y="2556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https://www.restapitutorial.com/httpstatuscodes.html</a:t>
            </a:r>
            <a:r>
              <a:rPr lang="en"/>
              <a:t> </a:t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p4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1" name="Google Shape;47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3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HTTP codes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43"/>
          <p:cNvSpPr txBox="1"/>
          <p:nvPr/>
        </p:nvSpPr>
        <p:spPr>
          <a:xfrm>
            <a:off x="535025" y="1336825"/>
            <a:ext cx="58188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2xx: success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200: OK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201: Created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202: Accepted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204: No content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535025" y="2937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3xx: redirection</a:t>
            </a:r>
            <a:endParaRPr/>
          </a:p>
        </p:txBody>
      </p:sp>
      <p:sp>
        <p:nvSpPr>
          <p:cNvPr id="475" name="Google Shape;475;p43"/>
          <p:cNvSpPr txBox="1"/>
          <p:nvPr/>
        </p:nvSpPr>
        <p:spPr>
          <a:xfrm>
            <a:off x="535025" y="3241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4xx: client error</a:t>
            </a:r>
            <a:endParaRPr/>
          </a:p>
        </p:txBody>
      </p:sp>
      <p:sp>
        <p:nvSpPr>
          <p:cNvPr id="476" name="Google Shape;476;p43"/>
          <p:cNvSpPr txBox="1"/>
          <p:nvPr/>
        </p:nvSpPr>
        <p:spPr>
          <a:xfrm>
            <a:off x="535025" y="3546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5xx: server error</a:t>
            </a:r>
            <a:endParaRPr/>
          </a:p>
        </p:txBody>
      </p:sp>
      <p:sp>
        <p:nvSpPr>
          <p:cNvPr id="477" name="Google Shape;477;p43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3" name="Google Shape;483;p4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4" name="Google Shape;4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4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HTTP codes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6" name="Google Shape;486;p44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2xx: success</a:t>
            </a:r>
            <a:endParaRPr/>
          </a:p>
        </p:txBody>
      </p:sp>
      <p:sp>
        <p:nvSpPr>
          <p:cNvPr id="487" name="Google Shape;487;p44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3xx: redirection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○"/>
            </a:pPr>
            <a:r>
              <a:rPr lang="en">
                <a:solidFill>
                  <a:srgbClr val="3C78D8"/>
                </a:solidFill>
              </a:rPr>
              <a:t>301: Moved Permanently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○"/>
            </a:pPr>
            <a:r>
              <a:rPr lang="en">
                <a:solidFill>
                  <a:srgbClr val="3C78D8"/>
                </a:solidFill>
              </a:rPr>
              <a:t>304: Not Modified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488" name="Google Shape;488;p44"/>
          <p:cNvSpPr txBox="1"/>
          <p:nvPr/>
        </p:nvSpPr>
        <p:spPr>
          <a:xfrm>
            <a:off x="535025" y="2632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4xx: client error</a:t>
            </a:r>
            <a:endParaRPr/>
          </a:p>
        </p:txBody>
      </p:sp>
      <p:sp>
        <p:nvSpPr>
          <p:cNvPr id="489" name="Google Shape;489;p44"/>
          <p:cNvSpPr txBox="1"/>
          <p:nvPr/>
        </p:nvSpPr>
        <p:spPr>
          <a:xfrm>
            <a:off x="535025" y="2937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5xx: server error</a:t>
            </a:r>
            <a:endParaRPr/>
          </a:p>
        </p:txBody>
      </p:sp>
      <p:sp>
        <p:nvSpPr>
          <p:cNvPr id="490" name="Google Shape;490;p44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6" name="Google Shape;496;p4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7" name="Google Shape;4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5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HTTP codes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9" name="Google Shape;499;p45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2xx: success</a:t>
            </a:r>
            <a:endParaRPr/>
          </a:p>
        </p:txBody>
      </p:sp>
      <p:sp>
        <p:nvSpPr>
          <p:cNvPr id="500" name="Google Shape;500;p45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3xx: redirection</a:t>
            </a:r>
            <a:endParaRPr/>
          </a:p>
        </p:txBody>
      </p:sp>
      <p:sp>
        <p:nvSpPr>
          <p:cNvPr id="501" name="Google Shape;501;p45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4xx: client error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400: Bad Request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401: Unauthorized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403: Forbidden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404: Not Found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405: Method not allowed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409: Conflict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415: Unsupported media type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2" name="Google Shape;502;p45"/>
          <p:cNvSpPr txBox="1"/>
          <p:nvPr/>
        </p:nvSpPr>
        <p:spPr>
          <a:xfrm>
            <a:off x="535025" y="4537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5xx: server error</a:t>
            </a:r>
            <a:endParaRPr/>
          </a:p>
        </p:txBody>
      </p:sp>
      <p:sp>
        <p:nvSpPr>
          <p:cNvPr id="503" name="Google Shape;503;p45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4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0" name="Google Shape;5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6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HTTP codes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2xx: success</a:t>
            </a:r>
            <a:endParaRPr/>
          </a:p>
        </p:txBody>
      </p:sp>
      <p:sp>
        <p:nvSpPr>
          <p:cNvPr id="513" name="Google Shape;513;p46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3xx: redirection</a:t>
            </a:r>
            <a:endParaRPr/>
          </a:p>
        </p:txBody>
      </p:sp>
      <p:sp>
        <p:nvSpPr>
          <p:cNvPr id="514" name="Google Shape;514;p46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4xx: client error</a:t>
            </a:r>
            <a:endParaRPr/>
          </a:p>
        </p:txBody>
      </p:sp>
      <p:sp>
        <p:nvSpPr>
          <p:cNvPr id="515" name="Google Shape;515;p46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5xx: server error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500: Internal Server error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502: Bad Gateway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503: Service Unavailable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504: Gateway Timeout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6" name="Google Shape;516;p46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4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3" name="Google Shape;52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7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JSON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5" name="Google Shape;525;p47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Javascript Object Notation</a:t>
            </a:r>
            <a:endParaRPr/>
          </a:p>
        </p:txBody>
      </p:sp>
      <p:sp>
        <p:nvSpPr>
          <p:cNvPr id="526" name="Google Shape;526;p47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Lightweight data-interchange format</a:t>
            </a:r>
            <a:endParaRPr/>
          </a:p>
        </p:txBody>
      </p:sp>
      <p:sp>
        <p:nvSpPr>
          <p:cNvPr id="527" name="Google Shape;527;p47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Easy to parse and generate</a:t>
            </a:r>
            <a:endParaRPr/>
          </a:p>
        </p:txBody>
      </p:sp>
      <p:sp>
        <p:nvSpPr>
          <p:cNvPr id="528" name="Google Shape;528;p47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Language independent</a:t>
            </a:r>
            <a:endParaRPr/>
          </a:p>
        </p:txBody>
      </p:sp>
      <p:sp>
        <p:nvSpPr>
          <p:cNvPr id="529" name="Google Shape;529;p47"/>
          <p:cNvSpPr txBox="1"/>
          <p:nvPr/>
        </p:nvSpPr>
        <p:spPr>
          <a:xfrm>
            <a:off x="535025" y="2556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Collection of Name/Value pairs</a:t>
            </a:r>
            <a:endParaRPr/>
          </a:p>
        </p:txBody>
      </p:sp>
      <p:sp>
        <p:nvSpPr>
          <p:cNvPr id="530" name="Google Shape;530;p47"/>
          <p:cNvSpPr txBox="1"/>
          <p:nvPr/>
        </p:nvSpPr>
        <p:spPr>
          <a:xfrm>
            <a:off x="802200" y="3313200"/>
            <a:ext cx="2332800" cy="125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ame”: “Juan”,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“surname”: “Perez”,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ge”: 30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47"/>
          <p:cNvSpPr txBox="1"/>
          <p:nvPr/>
        </p:nvSpPr>
        <p:spPr>
          <a:xfrm>
            <a:off x="4572000" y="1608025"/>
            <a:ext cx="2737500" cy="310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otal”: 2,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“content”: [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“name”: “Juan”,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“surname”: “Perez”,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“age”: 30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} ,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“name”: “Pablo”,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“surname”: “Gomez”,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“age”: 18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  ]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47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4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9" name="Google Shape;5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8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Jackson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1" name="Google Shape;541;p48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High performance JSON processor for Java</a:t>
            </a:r>
            <a:endParaRPr/>
          </a:p>
        </p:txBody>
      </p:sp>
      <p:sp>
        <p:nvSpPr>
          <p:cNvPr id="542" name="Google Shape;542;p48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POJO conversion to/from JSON</a:t>
            </a:r>
            <a:endParaRPr/>
          </a:p>
        </p:txBody>
      </p:sp>
      <p:sp>
        <p:nvSpPr>
          <p:cNvPr id="543" name="Google Shape;543;p48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Provides set of annotations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</a:pPr>
            <a:r>
              <a:rPr i="1" lang="en" sz="1100">
                <a:latin typeface="Courier New"/>
                <a:ea typeface="Courier New"/>
                <a:cs typeface="Courier New"/>
                <a:sym typeface="Courier New"/>
              </a:rPr>
              <a:t>@JSONCreator</a:t>
            </a:r>
            <a:endParaRPr i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</a:pPr>
            <a:r>
              <a:rPr i="1" lang="en" sz="1100">
                <a:latin typeface="Courier New"/>
                <a:ea typeface="Courier New"/>
                <a:cs typeface="Courier New"/>
                <a:sym typeface="Courier New"/>
              </a:rPr>
              <a:t>@JsonDeserialize(using = CustomDateDeserializer.class)</a:t>
            </a:r>
            <a:endParaRPr i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</a:pPr>
            <a:r>
              <a:rPr i="1" lang="en" sz="1100">
                <a:latin typeface="Courier New"/>
                <a:ea typeface="Courier New"/>
                <a:cs typeface="Courier New"/>
                <a:sym typeface="Courier New"/>
              </a:rPr>
              <a:t>@JSONIgnore</a:t>
            </a:r>
            <a:endParaRPr i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</a:pP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@JsonInclude(Include.NON_NULL)</a:t>
            </a:r>
            <a:endParaRPr i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48"/>
          <p:cNvSpPr txBox="1"/>
          <p:nvPr/>
        </p:nvSpPr>
        <p:spPr>
          <a:xfrm>
            <a:off x="535025" y="3241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ObjectMapper</a:t>
            </a:r>
            <a:endParaRPr i="1"/>
          </a:p>
        </p:txBody>
      </p:sp>
      <p:sp>
        <p:nvSpPr>
          <p:cNvPr id="545" name="Google Shape;545;p48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p4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2" name="Google Shape;55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9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Postman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4" name="Google Shape;554;p49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APIs exploration and testing tool</a:t>
            </a:r>
            <a:endParaRPr/>
          </a:p>
        </p:txBody>
      </p:sp>
      <p:pic>
        <p:nvPicPr>
          <p:cNvPr id="555" name="Google Shape;55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650" y="1909825"/>
            <a:ext cx="21907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3300" y="1899600"/>
            <a:ext cx="5273275" cy="22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9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3" name="Google Shape;563;p5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4" name="Google Shape;56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0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with Spring Boot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6" name="Google Shape;566;p50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https://spring.io/guides/gs/rest-service/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567" name="Google Shape;567;p50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Set up your REST API in 5 minutes</a:t>
            </a:r>
            <a:endParaRPr/>
          </a:p>
        </p:txBody>
      </p:sp>
      <p:sp>
        <p:nvSpPr>
          <p:cNvPr id="568" name="Google Shape;568;p50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Jackson included</a:t>
            </a:r>
            <a:endParaRPr i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50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i="1" lang="en" sz="1200">
                <a:solidFill>
                  <a:schemeClr val="dk1"/>
                </a:solidFill>
              </a:rPr>
              <a:t>org</a:t>
            </a:r>
            <a:r>
              <a:rPr i="1" lang="en" sz="1200">
                <a:solidFill>
                  <a:srgbClr val="666600"/>
                </a:solidFill>
              </a:rPr>
              <a:t>.</a:t>
            </a:r>
            <a:r>
              <a:rPr i="1" lang="en" sz="1200"/>
              <a:t>springframework</a:t>
            </a:r>
            <a:r>
              <a:rPr i="1" lang="en" sz="1200">
                <a:solidFill>
                  <a:srgbClr val="666600"/>
                </a:solidFill>
              </a:rPr>
              <a:t>.</a:t>
            </a:r>
            <a:r>
              <a:rPr i="1" lang="en" sz="1200">
                <a:solidFill>
                  <a:schemeClr val="dk1"/>
                </a:solidFill>
              </a:rPr>
              <a:t>web</a:t>
            </a:r>
            <a:endParaRPr i="1" sz="12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200">
                <a:solidFill>
                  <a:schemeClr val="dk1"/>
                </a:solidFill>
              </a:rPr>
              <a:t>@RestController</a:t>
            </a:r>
            <a:endParaRPr i="1" sz="12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 sz="1200">
                <a:solidFill>
                  <a:schemeClr val="dk1"/>
                </a:solidFill>
              </a:rPr>
              <a:t>@RequestMapping </a:t>
            </a:r>
            <a:endParaRPr i="1" sz="1200"/>
          </a:p>
        </p:txBody>
      </p:sp>
      <p:sp>
        <p:nvSpPr>
          <p:cNvPr id="570" name="Google Shape;570;p50"/>
          <p:cNvSpPr txBox="1"/>
          <p:nvPr/>
        </p:nvSpPr>
        <p:spPr>
          <a:xfrm>
            <a:off x="611225" y="3165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RestTemplate</a:t>
            </a:r>
            <a:r>
              <a:rPr lang="en"/>
              <a:t> for consuming other APIs</a:t>
            </a:r>
            <a:endParaRPr i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50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Google Shape;577;p5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8" name="Google Shape;57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1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API example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0" name="Google Shape;580;p51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Host: www.myrestapi.com</a:t>
            </a:r>
            <a:endParaRPr/>
          </a:p>
        </p:txBody>
      </p:sp>
      <p:sp>
        <p:nvSpPr>
          <p:cNvPr id="581" name="Google Shape;581;p51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Resource: Flight</a:t>
            </a:r>
            <a:endParaRPr/>
          </a:p>
        </p:txBody>
      </p:sp>
      <p:sp>
        <p:nvSpPr>
          <p:cNvPr id="582" name="Google Shape;582;p51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GET www.myrestapi.com/flights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535025" y="2556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POST</a:t>
            </a:r>
            <a:r>
              <a:rPr lang="en"/>
              <a:t> www.myrestapi.com/</a:t>
            </a:r>
            <a:r>
              <a:rPr lang="en">
                <a:solidFill>
                  <a:schemeClr val="dk1"/>
                </a:solidFill>
              </a:rPr>
              <a:t>flights</a:t>
            </a:r>
            <a:endParaRPr/>
          </a:p>
        </p:txBody>
      </p:sp>
      <p:sp>
        <p:nvSpPr>
          <p:cNvPr id="585" name="Google Shape;585;p51"/>
          <p:cNvSpPr txBox="1"/>
          <p:nvPr/>
        </p:nvSpPr>
        <p:spPr>
          <a:xfrm>
            <a:off x="535025" y="2860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PUT</a:t>
            </a:r>
            <a:r>
              <a:rPr lang="en"/>
              <a:t> www.myrestapi.com/</a:t>
            </a:r>
            <a:r>
              <a:rPr lang="en">
                <a:solidFill>
                  <a:schemeClr val="dk1"/>
                </a:solidFill>
              </a:rPr>
              <a:t>flights</a:t>
            </a:r>
            <a:r>
              <a:rPr lang="en"/>
              <a:t>/{id}</a:t>
            </a:r>
            <a:endParaRPr/>
          </a:p>
        </p:txBody>
      </p:sp>
      <p:sp>
        <p:nvSpPr>
          <p:cNvPr id="586" name="Google Shape;586;p51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GET www.myrestapi.com/</a:t>
            </a:r>
            <a:r>
              <a:rPr lang="en">
                <a:solidFill>
                  <a:schemeClr val="dk1"/>
                </a:solidFill>
              </a:rPr>
              <a:t>flights</a:t>
            </a:r>
            <a:r>
              <a:rPr lang="en"/>
              <a:t>/{id}</a:t>
            </a:r>
            <a:endParaRPr/>
          </a:p>
        </p:txBody>
      </p:sp>
      <p:sp>
        <p:nvSpPr>
          <p:cNvPr id="587" name="Google Shape;587;p51"/>
          <p:cNvSpPr txBox="1"/>
          <p:nvPr/>
        </p:nvSpPr>
        <p:spPr>
          <a:xfrm>
            <a:off x="535025" y="3165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DELETE</a:t>
            </a:r>
            <a:r>
              <a:rPr lang="en"/>
              <a:t> www.myrestapi.com/</a:t>
            </a:r>
            <a:r>
              <a:rPr lang="en">
                <a:solidFill>
                  <a:schemeClr val="dk1"/>
                </a:solidFill>
              </a:rPr>
              <a:t>flights</a:t>
            </a:r>
            <a:r>
              <a:rPr lang="en"/>
              <a:t>/{id}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5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/>
          <p:nvPr/>
        </p:nvSpPr>
        <p:spPr>
          <a:xfrm>
            <a:off x="783800" y="795125"/>
            <a:ext cx="5446500" cy="4028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Agency</a:t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891700" y="1706013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2085550" y="969775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</a:t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3898500" y="907300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</a:t>
            </a: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855225" y="2836900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</a:t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1248075" y="3785850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</a:t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3136250" y="3874825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</a:t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4875300" y="3570900"/>
            <a:ext cx="1031400" cy="847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agency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6423525" y="1539600"/>
            <a:ext cx="24534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Services tightly coupled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Need to resolve different programming languages communication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Low scalability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Low performance</a:t>
            </a:r>
            <a:endParaRPr sz="1200"/>
          </a:p>
        </p:txBody>
      </p:sp>
      <p:sp>
        <p:nvSpPr>
          <p:cNvPr id="133" name="Google Shape;133;p25"/>
          <p:cNvSpPr/>
          <p:nvPr/>
        </p:nvSpPr>
        <p:spPr>
          <a:xfrm>
            <a:off x="4687950" y="2072775"/>
            <a:ext cx="1351500" cy="800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Reservations agency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info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6397475" y="1096625"/>
            <a:ext cx="2459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 #1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p5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4" name="Google Shape;59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2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API example - GET flights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6" name="Google Shape;596;p52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597" name="Google Shape;597;p52"/>
          <p:cNvSpPr txBox="1"/>
          <p:nvPr/>
        </p:nvSpPr>
        <p:spPr>
          <a:xfrm>
            <a:off x="535025" y="1413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 curl</a:t>
            </a:r>
            <a:r>
              <a:rPr i="1" lang="en"/>
              <a:t> www.myrestapi.com/</a:t>
            </a:r>
            <a:r>
              <a:rPr i="1" lang="en">
                <a:solidFill>
                  <a:schemeClr val="dk1"/>
                </a:solidFill>
              </a:rPr>
              <a:t>flights</a:t>
            </a:r>
            <a:endParaRPr i="1"/>
          </a:p>
        </p:txBody>
      </p:sp>
      <p:sp>
        <p:nvSpPr>
          <p:cNvPr id="598" name="Google Shape;598;p52"/>
          <p:cNvSpPr txBox="1"/>
          <p:nvPr/>
        </p:nvSpPr>
        <p:spPr>
          <a:xfrm>
            <a:off x="566050" y="1858150"/>
            <a:ext cx="5270700" cy="27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Response: HTTP/1.1 200 OK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otal”: 2,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ata”: [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    “</a:t>
            </a: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d”:1,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    “origin”: “Buenos Aires”,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    “</a:t>
            </a: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estination”: “Madrid”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  }, 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“id”:5,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“origin”: “Madrid”,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“destination”: “Buenos Aires”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4" name="Google Shape;604;p5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5" name="Google Shape;60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3"/>
          <p:cNvSpPr txBox="1"/>
          <p:nvPr/>
        </p:nvSpPr>
        <p:spPr>
          <a:xfrm>
            <a:off x="404725" y="625825"/>
            <a:ext cx="7234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API example - GET specific flight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7" name="Google Shape;607;p53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08" name="Google Shape;608;p53"/>
          <p:cNvSpPr txBox="1"/>
          <p:nvPr/>
        </p:nvSpPr>
        <p:spPr>
          <a:xfrm>
            <a:off x="535025" y="1413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 curl</a:t>
            </a:r>
            <a:r>
              <a:rPr i="1" lang="en"/>
              <a:t> www.myrestapi.com/flights/5</a:t>
            </a:r>
            <a:endParaRPr i="1"/>
          </a:p>
        </p:txBody>
      </p:sp>
      <p:sp>
        <p:nvSpPr>
          <p:cNvPr id="609" name="Google Shape;609;p53"/>
          <p:cNvSpPr txBox="1"/>
          <p:nvPr/>
        </p:nvSpPr>
        <p:spPr>
          <a:xfrm>
            <a:off x="566050" y="1934350"/>
            <a:ext cx="5270700" cy="27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Response: HTTP/1.1 200 OK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“id”:5,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“origin”: “Madrid”,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“destination”: “Buenos Aires”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" name="Google Shape;615;p5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6" name="Google Shape;6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4"/>
          <p:cNvSpPr txBox="1"/>
          <p:nvPr/>
        </p:nvSpPr>
        <p:spPr>
          <a:xfrm>
            <a:off x="404725" y="625825"/>
            <a:ext cx="7234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API example - GET specific flight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8" name="Google Shape;618;p54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19" name="Google Shape;619;p54"/>
          <p:cNvSpPr txBox="1"/>
          <p:nvPr/>
        </p:nvSpPr>
        <p:spPr>
          <a:xfrm>
            <a:off x="535025" y="1413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 curl </a:t>
            </a:r>
            <a:r>
              <a:rPr i="1" lang="en"/>
              <a:t>www.myrestapi.com/flights/6</a:t>
            </a:r>
            <a:endParaRPr i="1"/>
          </a:p>
        </p:txBody>
      </p:sp>
      <p:sp>
        <p:nvSpPr>
          <p:cNvPr id="620" name="Google Shape;620;p54"/>
          <p:cNvSpPr txBox="1"/>
          <p:nvPr/>
        </p:nvSpPr>
        <p:spPr>
          <a:xfrm>
            <a:off x="566050" y="2086750"/>
            <a:ext cx="3044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Response: HTTP/1.1 404 NOT FOUND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Google Shape;621;p54"/>
          <p:cNvSpPr txBox="1"/>
          <p:nvPr/>
        </p:nvSpPr>
        <p:spPr>
          <a:xfrm>
            <a:off x="2294975" y="3066950"/>
            <a:ext cx="4362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message needed. Specified code is ENOUGH!</a:t>
            </a:r>
            <a:endParaRPr/>
          </a:p>
        </p:txBody>
      </p:sp>
      <p:cxnSp>
        <p:nvCxnSpPr>
          <p:cNvPr id="622" name="Google Shape;622;p54"/>
          <p:cNvCxnSpPr>
            <a:stCxn id="621" idx="0"/>
          </p:cNvCxnSpPr>
          <p:nvPr/>
        </p:nvCxnSpPr>
        <p:spPr>
          <a:xfrm rot="10800000">
            <a:off x="3158375" y="2425250"/>
            <a:ext cx="13176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8" name="Google Shape;628;p5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9" name="Google Shape;62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5"/>
          <p:cNvSpPr txBox="1"/>
          <p:nvPr/>
        </p:nvSpPr>
        <p:spPr>
          <a:xfrm>
            <a:off x="404725" y="625825"/>
            <a:ext cx="7234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API example - Create flight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1" name="Google Shape;631;p55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32" name="Google Shape;632;p55"/>
          <p:cNvSpPr txBox="1"/>
          <p:nvPr/>
        </p:nvSpPr>
        <p:spPr>
          <a:xfrm>
            <a:off x="535025" y="1413025"/>
            <a:ext cx="8290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 curl -i -H “Content-Type: application/json” -X POST --data “{“origin”:”Barcelona”, “destination”: “Ibiza”}” </a:t>
            </a:r>
            <a:r>
              <a:rPr i="1" lang="en"/>
              <a:t>www.myrestapi.com/flights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55"/>
          <p:cNvSpPr txBox="1"/>
          <p:nvPr/>
        </p:nvSpPr>
        <p:spPr>
          <a:xfrm>
            <a:off x="580475" y="2120825"/>
            <a:ext cx="5270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Response: HTTP/1.1 201 CREATED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“id”:6,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“origin”: “Barcelona”,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“destination”: “Ibiza”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9" name="Google Shape;639;p5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0" name="Google Shape;64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6"/>
          <p:cNvSpPr txBox="1"/>
          <p:nvPr/>
        </p:nvSpPr>
        <p:spPr>
          <a:xfrm>
            <a:off x="404725" y="625825"/>
            <a:ext cx="7234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API example - Create flight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2" name="Google Shape;642;p56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43" name="Google Shape;643;p56"/>
          <p:cNvSpPr txBox="1"/>
          <p:nvPr/>
        </p:nvSpPr>
        <p:spPr>
          <a:xfrm>
            <a:off x="535025" y="1413025"/>
            <a:ext cx="84612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$ curl -i -H “Content-Type: application/json” -X POST --data “{“unknownField”:”Barcelona”}” www.myrestapi.com/flights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6"/>
          <p:cNvSpPr txBox="1"/>
          <p:nvPr/>
        </p:nvSpPr>
        <p:spPr>
          <a:xfrm>
            <a:off x="580475" y="2425625"/>
            <a:ext cx="61896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Response: HTTP/1.1 400 BAD REQUEST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“You should specify flight origin and destination when creating it”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0" name="Google Shape;650;p5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1" name="Google Shape;65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7"/>
          <p:cNvSpPr txBox="1"/>
          <p:nvPr/>
        </p:nvSpPr>
        <p:spPr>
          <a:xfrm>
            <a:off x="404725" y="625825"/>
            <a:ext cx="7660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API example - Update specific flight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3" name="Google Shape;653;p57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54" name="Google Shape;654;p57"/>
          <p:cNvSpPr txBox="1"/>
          <p:nvPr/>
        </p:nvSpPr>
        <p:spPr>
          <a:xfrm>
            <a:off x="535025" y="1413025"/>
            <a:ext cx="5818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PUT</a:t>
            </a:r>
            <a:r>
              <a:rPr lang="en"/>
              <a:t> www.myrestapi.com/flights/6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“ {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    “destination”: “Mallorca”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 }“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57"/>
          <p:cNvSpPr txBox="1"/>
          <p:nvPr/>
        </p:nvSpPr>
        <p:spPr>
          <a:xfrm>
            <a:off x="885275" y="2654225"/>
            <a:ext cx="5270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Response: HTTP/1.1 200 OK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“id”:6,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“origin”: “</a:t>
            </a: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Barcelona”</a:t>
            </a: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“destination”: “</a:t>
            </a: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Mallorca</a:t>
            </a: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i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1" name="Google Shape;661;p5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2" name="Google Shape;6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8"/>
          <p:cNvSpPr txBox="1"/>
          <p:nvPr/>
        </p:nvSpPr>
        <p:spPr>
          <a:xfrm>
            <a:off x="404725" y="625825"/>
            <a:ext cx="7677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API example - Delete specific flight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4" name="Google Shape;664;p58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65" name="Google Shape;665;p58"/>
          <p:cNvSpPr txBox="1"/>
          <p:nvPr/>
        </p:nvSpPr>
        <p:spPr>
          <a:xfrm>
            <a:off x="535025" y="1413025"/>
            <a:ext cx="5818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DELETE</a:t>
            </a:r>
            <a:r>
              <a:rPr lang="en"/>
              <a:t> www.myrestapi.com/flights/6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58"/>
          <p:cNvSpPr txBox="1"/>
          <p:nvPr/>
        </p:nvSpPr>
        <p:spPr>
          <a:xfrm>
            <a:off x="885275" y="2044625"/>
            <a:ext cx="5270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ourier New"/>
                <a:ea typeface="Courier New"/>
                <a:cs typeface="Courier New"/>
                <a:sym typeface="Courier New"/>
              </a:rPr>
              <a:t>Response: HTTP/1.1 204 No content</a:t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2" name="Google Shape;672;p5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3" name="Google Shape;67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59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75" name="Google Shape;675;p59"/>
          <p:cNvSpPr txBox="1"/>
          <p:nvPr/>
        </p:nvSpPr>
        <p:spPr>
          <a:xfrm>
            <a:off x="1629625" y="1899325"/>
            <a:ext cx="587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Any questions?</a:t>
            </a:r>
            <a:endParaRPr sz="7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6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/>
          <p:nvPr/>
        </p:nvSpPr>
        <p:spPr>
          <a:xfrm>
            <a:off x="2895625" y="2135500"/>
            <a:ext cx="1533600" cy="137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Agency</a:t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20550" y="1050700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1</a:t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1973150" y="822100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2</a:t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3954350" y="822100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N</a:t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144350" y="2422300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1</a:t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906350" y="3717700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2</a:t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3226175" y="4022500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N</a:t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5546000" y="3451625"/>
            <a:ext cx="976800" cy="800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agency 2</a:t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5088800" y="1912800"/>
            <a:ext cx="1351500" cy="800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Reservations agency 1</a:t>
            </a:r>
            <a:endParaRPr/>
          </a:p>
        </p:txBody>
      </p:sp>
      <p:cxnSp>
        <p:nvCxnSpPr>
          <p:cNvPr id="152" name="Google Shape;152;p26"/>
          <p:cNvCxnSpPr>
            <a:stCxn id="143" idx="1"/>
            <a:endCxn id="148" idx="3"/>
          </p:cNvCxnSpPr>
          <p:nvPr/>
        </p:nvCxnSpPr>
        <p:spPr>
          <a:xfrm flipH="1">
            <a:off x="1883125" y="2822650"/>
            <a:ext cx="1012500" cy="12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6"/>
          <p:cNvCxnSpPr>
            <a:endCxn id="147" idx="3"/>
          </p:cNvCxnSpPr>
          <p:nvPr/>
        </p:nvCxnSpPr>
        <p:spPr>
          <a:xfrm rot="10800000">
            <a:off x="1121150" y="2822650"/>
            <a:ext cx="177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6"/>
          <p:cNvCxnSpPr>
            <a:stCxn id="143" idx="1"/>
            <a:endCxn id="144" idx="3"/>
          </p:cNvCxnSpPr>
          <p:nvPr/>
        </p:nvCxnSpPr>
        <p:spPr>
          <a:xfrm rot="10800000">
            <a:off x="1197325" y="1451050"/>
            <a:ext cx="1698300" cy="13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6"/>
          <p:cNvCxnSpPr>
            <a:stCxn id="143" idx="0"/>
            <a:endCxn id="145" idx="2"/>
          </p:cNvCxnSpPr>
          <p:nvPr/>
        </p:nvCxnSpPr>
        <p:spPr>
          <a:xfrm rot="10800000">
            <a:off x="2461525" y="1622800"/>
            <a:ext cx="12009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6"/>
          <p:cNvCxnSpPr>
            <a:stCxn id="143" idx="0"/>
            <a:endCxn id="146" idx="2"/>
          </p:cNvCxnSpPr>
          <p:nvPr/>
        </p:nvCxnSpPr>
        <p:spPr>
          <a:xfrm flipH="1" rot="10800000">
            <a:off x="3662425" y="1622800"/>
            <a:ext cx="7803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6"/>
          <p:cNvCxnSpPr>
            <a:stCxn id="143" idx="3"/>
            <a:endCxn id="151" idx="1"/>
          </p:cNvCxnSpPr>
          <p:nvPr/>
        </p:nvCxnSpPr>
        <p:spPr>
          <a:xfrm flipH="1" rot="10800000">
            <a:off x="4429225" y="2313250"/>
            <a:ext cx="6597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6"/>
          <p:cNvCxnSpPr>
            <a:stCxn id="143" idx="3"/>
            <a:endCxn id="150" idx="1"/>
          </p:cNvCxnSpPr>
          <p:nvPr/>
        </p:nvCxnSpPr>
        <p:spPr>
          <a:xfrm>
            <a:off x="4429225" y="2822650"/>
            <a:ext cx="1116900" cy="10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6"/>
          <p:cNvCxnSpPr>
            <a:stCxn id="143" idx="2"/>
            <a:endCxn id="149" idx="0"/>
          </p:cNvCxnSpPr>
          <p:nvPr/>
        </p:nvCxnSpPr>
        <p:spPr>
          <a:xfrm>
            <a:off x="3662425" y="3509800"/>
            <a:ext cx="522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6"/>
          <p:cNvSpPr txBox="1"/>
          <p:nvPr/>
        </p:nvSpPr>
        <p:spPr>
          <a:xfrm>
            <a:off x="6698500" y="1422100"/>
            <a:ext cx="2453400" cy="23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Services loosely coupled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Char char="➢"/>
            </a:pPr>
            <a:r>
              <a:rPr lang="en" sz="1200">
                <a:solidFill>
                  <a:srgbClr val="CC0000"/>
                </a:solidFill>
              </a:rPr>
              <a:t>Need to resolve different programming languages communication </a:t>
            </a:r>
            <a:r>
              <a:rPr lang="en" sz="1200"/>
              <a:t>→</a:t>
            </a:r>
            <a:r>
              <a:rPr lang="en" sz="1200">
                <a:solidFill>
                  <a:srgbClr val="6AA84F"/>
                </a:solidFill>
              </a:rPr>
              <a:t> APIs</a:t>
            </a:r>
            <a:endParaRPr sz="1200">
              <a:solidFill>
                <a:srgbClr val="6AA84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</a:t>
            </a:r>
            <a:r>
              <a:rPr lang="en" sz="1200"/>
              <a:t>calability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Performance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Separation of concerns</a:t>
            </a:r>
            <a:endParaRPr sz="1200"/>
          </a:p>
        </p:txBody>
      </p:sp>
      <p:sp>
        <p:nvSpPr>
          <p:cNvPr id="161" name="Google Shape;161;p26"/>
          <p:cNvSpPr txBox="1"/>
          <p:nvPr/>
        </p:nvSpPr>
        <p:spPr>
          <a:xfrm>
            <a:off x="6487400" y="1000075"/>
            <a:ext cx="2459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Approach #2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7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API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Application Programming Interface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Contract, specification</a:t>
            </a:r>
            <a:endParaRPr b="1"/>
          </a:p>
        </p:txBody>
      </p:sp>
      <p:sp>
        <p:nvSpPr>
          <p:cNvPr id="173" name="Google Shape;173;p27"/>
          <p:cNvSpPr txBox="1"/>
          <p:nvPr/>
        </p:nvSpPr>
        <p:spPr>
          <a:xfrm>
            <a:off x="535025" y="1946425"/>
            <a:ext cx="72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Set of defined methods of communication between various components</a:t>
            </a:r>
            <a:endParaRPr b="1"/>
          </a:p>
        </p:txBody>
      </p:sp>
      <p:sp>
        <p:nvSpPr>
          <p:cNvPr id="174" name="Google Shape;174;p27"/>
          <p:cNvSpPr txBox="1"/>
          <p:nvPr/>
        </p:nvSpPr>
        <p:spPr>
          <a:xfrm>
            <a:off x="535025" y="2251225"/>
            <a:ext cx="634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Several usages (both for internal and external consumption)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35025" y="2556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</a:t>
            </a:r>
            <a:r>
              <a:rPr lang="en"/>
              <a:t>.g., Java Interface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8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1957550" y="2050325"/>
            <a:ext cx="1533600" cy="137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Agency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5339200" y="2019000"/>
            <a:ext cx="1918200" cy="1491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getFlights(Date date)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getPassengers(Flight flight)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buyTicket(Passenger passenger, Flight flight)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8"/>
          <p:cNvCxnSpPr>
            <a:stCxn id="184" idx="3"/>
            <a:endCxn id="185" idx="1"/>
          </p:cNvCxnSpPr>
          <p:nvPr/>
        </p:nvCxnSpPr>
        <p:spPr>
          <a:xfrm>
            <a:off x="3491150" y="2737475"/>
            <a:ext cx="18480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5349150" y="2454500"/>
            <a:ext cx="19026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8"/>
          <p:cNvCxnSpPr/>
          <p:nvPr/>
        </p:nvCxnSpPr>
        <p:spPr>
          <a:xfrm rot="10800000">
            <a:off x="3510500" y="2975200"/>
            <a:ext cx="1806000" cy="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89" name="Google Shape;189;p28"/>
          <p:cNvSpPr txBox="1"/>
          <p:nvPr/>
        </p:nvSpPr>
        <p:spPr>
          <a:xfrm>
            <a:off x="4180600" y="4003075"/>
            <a:ext cx="34305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format does this response have?</a:t>
            </a:r>
            <a:endParaRPr sz="1200"/>
          </a:p>
        </p:txBody>
      </p:sp>
      <p:cxnSp>
        <p:nvCxnSpPr>
          <p:cNvPr id="190" name="Google Shape;190;p28"/>
          <p:cNvCxnSpPr/>
          <p:nvPr/>
        </p:nvCxnSpPr>
        <p:spPr>
          <a:xfrm rot="10800000">
            <a:off x="4561200" y="3142225"/>
            <a:ext cx="721200" cy="9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8"/>
          <p:cNvSpPr txBox="1"/>
          <p:nvPr/>
        </p:nvSpPr>
        <p:spPr>
          <a:xfrm>
            <a:off x="218200" y="4003075"/>
            <a:ext cx="34305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easy is to interact with a new Airline?</a:t>
            </a:r>
            <a:endParaRPr sz="1200"/>
          </a:p>
        </p:txBody>
      </p:sp>
      <p:sp>
        <p:nvSpPr>
          <p:cNvPr id="192" name="Google Shape;192;p28"/>
          <p:cNvSpPr txBox="1"/>
          <p:nvPr/>
        </p:nvSpPr>
        <p:spPr>
          <a:xfrm>
            <a:off x="599200" y="1031275"/>
            <a:ext cx="35526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should an airline API expose as minimum?</a:t>
            </a:r>
            <a:endParaRPr sz="1200"/>
          </a:p>
        </p:txBody>
      </p:sp>
      <p:sp>
        <p:nvSpPr>
          <p:cNvPr id="193" name="Google Shape;193;p28"/>
          <p:cNvSpPr txBox="1"/>
          <p:nvPr/>
        </p:nvSpPr>
        <p:spPr>
          <a:xfrm>
            <a:off x="4942600" y="1107475"/>
            <a:ext cx="4014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errors can the airline API have and how should I handle them?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2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9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Re</a:t>
            </a:r>
            <a:r>
              <a:rPr lang="en"/>
              <a:t>presentational </a:t>
            </a:r>
            <a:r>
              <a:rPr b="1" lang="en"/>
              <a:t>S</a:t>
            </a:r>
            <a:r>
              <a:rPr lang="en"/>
              <a:t>tate </a:t>
            </a:r>
            <a:r>
              <a:rPr b="1" lang="en"/>
              <a:t>T</a:t>
            </a:r>
            <a:r>
              <a:rPr lang="en"/>
              <a:t>ransfer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Architecture style (not a protocol as SOAP)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Designing loosely coupled applications over </a:t>
            </a:r>
            <a:r>
              <a:rPr b="1" lang="en"/>
              <a:t>HTTP</a:t>
            </a:r>
            <a:endParaRPr b="1"/>
          </a:p>
        </p:txBody>
      </p:sp>
      <p:sp>
        <p:nvSpPr>
          <p:cNvPr id="206" name="Google Shape;206;p29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 rules → guidelines and good practices</a:t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535025" y="2860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Deal with </a:t>
            </a:r>
            <a:r>
              <a:rPr b="1" lang="en"/>
              <a:t>Resources</a:t>
            </a:r>
            <a:endParaRPr b="1"/>
          </a:p>
        </p:txBody>
      </p:sp>
      <p:sp>
        <p:nvSpPr>
          <p:cNvPr id="208" name="Google Shape;208;p29"/>
          <p:cNvSpPr txBox="1"/>
          <p:nvPr/>
        </p:nvSpPr>
        <p:spPr>
          <a:xfrm>
            <a:off x="535025" y="2556025"/>
            <a:ext cx="847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Not a standard in itself, but </a:t>
            </a:r>
            <a:r>
              <a:rPr lang="en"/>
              <a:t>RESTful implementations make use of standards (HTTP, JSON, XML)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3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 Principles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Uniform interface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535025" y="1641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Client-Server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535025" y="1946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Stateless</a:t>
            </a:r>
            <a:endParaRPr b="1"/>
          </a:p>
        </p:txBody>
      </p:sp>
      <p:sp>
        <p:nvSpPr>
          <p:cNvPr id="220" name="Google Shape;220;p30"/>
          <p:cNvSpPr txBox="1"/>
          <p:nvPr/>
        </p:nvSpPr>
        <p:spPr>
          <a:xfrm>
            <a:off x="535025" y="2251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Cacheable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535025" y="25560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Layered System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535025" y="2860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Code on demand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535025" y="31656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https://restfulapi.net/rest-architectural-constraints/</a:t>
            </a:r>
            <a:r>
              <a:rPr lang="en"/>
              <a:t>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1" name="Google Shape;2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404725" y="625825"/>
            <a:ext cx="5949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REST: Flow</a:t>
            </a:r>
            <a:endParaRPr sz="360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1383750" y="1876500"/>
            <a:ext cx="1586400" cy="139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5601600" y="1876500"/>
            <a:ext cx="1586400" cy="1390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REST API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5" name="Google Shape;235;p31"/>
          <p:cNvCxnSpPr>
            <a:stCxn id="233" idx="3"/>
            <a:endCxn id="234" idx="1"/>
          </p:cNvCxnSpPr>
          <p:nvPr/>
        </p:nvCxnSpPr>
        <p:spPr>
          <a:xfrm>
            <a:off x="2970150" y="2571750"/>
            <a:ext cx="26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1"/>
          <p:cNvCxnSpPr/>
          <p:nvPr/>
        </p:nvCxnSpPr>
        <p:spPr>
          <a:xfrm rot="10800000">
            <a:off x="2963250" y="2841600"/>
            <a:ext cx="2632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37" name="Google Shape;237;p31"/>
          <p:cNvSpPr txBox="1"/>
          <p:nvPr/>
        </p:nvSpPr>
        <p:spPr>
          <a:xfrm>
            <a:off x="3719250" y="227190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</a:t>
            </a:r>
            <a:endParaRPr sz="1000"/>
          </a:p>
        </p:txBody>
      </p:sp>
      <p:sp>
        <p:nvSpPr>
          <p:cNvPr id="238" name="Google Shape;238;p31"/>
          <p:cNvSpPr txBox="1"/>
          <p:nvPr/>
        </p:nvSpPr>
        <p:spPr>
          <a:xfrm>
            <a:off x="3643050" y="2881500"/>
            <a:ext cx="10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RESPONSE</a:t>
            </a:r>
            <a:endParaRPr sz="1000"/>
          </a:p>
        </p:txBody>
      </p:sp>
      <p:sp>
        <p:nvSpPr>
          <p:cNvPr id="239" name="Google Shape;239;p31"/>
          <p:cNvSpPr txBox="1"/>
          <p:nvPr/>
        </p:nvSpPr>
        <p:spPr>
          <a:xfrm>
            <a:off x="5416050" y="4104000"/>
            <a:ext cx="1178700" cy="3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</a:t>
            </a:r>
            <a:endParaRPr/>
          </a:p>
        </p:txBody>
      </p:sp>
      <p:cxnSp>
        <p:nvCxnSpPr>
          <p:cNvPr id="240" name="Google Shape;240;p31"/>
          <p:cNvCxnSpPr>
            <a:stCxn id="239" idx="0"/>
          </p:cNvCxnSpPr>
          <p:nvPr/>
        </p:nvCxnSpPr>
        <p:spPr>
          <a:xfrm rot="10800000">
            <a:off x="4860000" y="3132000"/>
            <a:ext cx="114540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1"/>
          <p:cNvSpPr txBox="1"/>
          <p:nvPr/>
        </p:nvSpPr>
        <p:spPr>
          <a:xfrm>
            <a:off x="87250" y="37825"/>
            <a:ext cx="71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6: Web Services - REST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