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embeddedFontLst>
    <p:embeddedFont>
      <p:font typeface="Roboto Condensed"/>
      <p:regular r:id="rId44"/>
      <p:bold r:id="rId45"/>
      <p:italic r:id="rId46"/>
      <p:boldItalic r:id="rId47"/>
    </p:embeddedFont>
    <p:embeddedFont>
      <p:font typeface="Alegrey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Gervasio Am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obotoCondensed-regular.fntdata"/><Relationship Id="rId43" Type="http://schemas.openxmlformats.org/officeDocument/2006/relationships/slide" Target="slides/slide36.xml"/><Relationship Id="rId46" Type="http://schemas.openxmlformats.org/officeDocument/2006/relationships/font" Target="fonts/RobotoCondensed-italic.fntdata"/><Relationship Id="rId45" Type="http://schemas.openxmlformats.org/officeDocument/2006/relationships/font" Target="fonts/RobotoCondense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font" Target="fonts/Alegreya-regular.fntdata"/><Relationship Id="rId47" Type="http://schemas.openxmlformats.org/officeDocument/2006/relationships/font" Target="fonts/RobotoCondensed-boldItalic.fntdata"/><Relationship Id="rId49" Type="http://schemas.openxmlformats.org/officeDocument/2006/relationships/font" Target="fonts/Alegrey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Alegreya-boldItalic.fntdata"/><Relationship Id="rId50" Type="http://schemas.openxmlformats.org/officeDocument/2006/relationships/font" Target="fonts/Alegreya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01T12:29:13.970">
    <p:pos x="6000" y="0"/>
    <p:text>que onda esta captura? 
no es un ej muy feliz... no respeta las naming conventions de antes :)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cbdbeff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ecbdbe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ecbdbeff1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eeeb26301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eeeb2630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eeeb26301_0_20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eeeb26301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eeeb2630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eeeb26301_0_23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eeeb26301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eeeb2630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eeeb26301_0_24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efdcbc31b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efdcbc31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efdcbc31b_1_4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efdcbc31b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efdcbc3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efdcbc31b_2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eeeb26301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eeeb2630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eeeb26301_0_25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eeeb26301_0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3eeeb2630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eeeb26301_0_26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eef712f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eef712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3eef712f4c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eef712f4c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3eef712f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3eef712f4c_0_1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eef712f4c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3eef712f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eef712f4c_0_2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fdcbc31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efdcbc3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efdcbc31b_1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eef712f4c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3eef712f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eef712f4c_0_4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efdcbc31b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3efdcbc31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efdcbc31b_2_2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eef712f4c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eef712f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eef712f4c_0_6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eef712f4c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3eef712f4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eef712f4c_0_7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eef712f4c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3eef712f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3eef712f4c_0_10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eef712f4c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eef712f4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3eef712f4c_0_13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eef712f4c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3eef712f4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eef712f4c_0_19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eef712f4c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eef712f4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3eef712f4c_0_21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eef712f4c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3eef712f4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3eef712f4c_0_31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eef712f4c_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3eef712f4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3eef712f4c_0_33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eeb263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eeeb26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eeeb26301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eef712f4c_0_3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3eef712f4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3eef712f4c_0_34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eef712f4c_0_3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3eef712f4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3eef712f4c_0_37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eef712f4c_0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3eef712f4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3eef712f4c_0_39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2fb07a81a_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42fb07a81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42fb07a81a_3_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42fb07a81a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42fb07a81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42fb07a81a_5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eef712f4c_0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3eef712f4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3eef712f4c_0_45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eef712f4c_0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3eef712f4c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3eef712f4c_0_40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eeb26301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eeeb263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eeeb26301_0_5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eeb26301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eeeb263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eeeb26301_0_6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eeb26301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eeeb2630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eeeb26301_0_7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eeb26301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eeeb263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eeeb26301_0_9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eeeb26301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eeeb263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eeeb26301_0_13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eeeb26301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eeeb263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eeeb26301_0_15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1017998" cy="6462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3937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787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168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5621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27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100750" lvl="1" marL="45635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99900" lvl="2" marL="9127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99053" lvl="3" marL="136905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98206" lvl="4" marL="1825406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97356" lvl="5" marL="2281756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96508" lvl="6" marL="2738108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95660" lvl="7" marL="319446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94809" lvl="8" marL="3650809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2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7884368" y="4891587"/>
            <a:ext cx="1036916" cy="22910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5" name="Google Shape;85;p22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86" name="Google Shape;86;p22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87" name="Google Shape;87;p22"/>
              <p:cNvSpPr/>
              <p:nvPr/>
            </p:nvSpPr>
            <p:spPr>
              <a:xfrm flipH="1" rot="10800000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22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Bootcamp 2018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8: </a:t>
            </a:r>
            <a:endParaRPr/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0219" y="3766206"/>
            <a:ext cx="215412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619" y="3788200"/>
            <a:ext cx="3306426" cy="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404725" y="625825"/>
            <a:ext cx="5498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JUnit naming conventions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rgbClr val="45818E"/>
                </a:solidFill>
              </a:rPr>
              <a:t>Test case class</a:t>
            </a:r>
            <a:r>
              <a:rPr lang="en"/>
              <a:t>: named </a:t>
            </a:r>
            <a:r>
              <a:rPr b="1" lang="en"/>
              <a:t>[className]Test.java</a:t>
            </a:r>
            <a:r>
              <a:rPr lang="en"/>
              <a:t>, where </a:t>
            </a:r>
            <a:r>
              <a:rPr i="1" lang="en"/>
              <a:t>className</a:t>
            </a:r>
            <a:r>
              <a:rPr lang="en"/>
              <a:t> is the name of the class being tested 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535025" y="2175025"/>
            <a:ext cx="8422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rgbClr val="45818E"/>
                </a:solidFill>
              </a:rPr>
              <a:t>Test case method</a:t>
            </a:r>
            <a:r>
              <a:rPr lang="en"/>
              <a:t>: named </a:t>
            </a:r>
            <a:r>
              <a:rPr b="1" lang="en"/>
              <a:t>test[methodName]</a:t>
            </a:r>
            <a:r>
              <a:rPr lang="en"/>
              <a:t>, where </a:t>
            </a:r>
            <a:r>
              <a:rPr i="1" lang="en"/>
              <a:t>methodName</a:t>
            </a:r>
            <a:r>
              <a:rPr lang="en"/>
              <a:t> is the name of the method being tested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3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404725" y="625825"/>
            <a:ext cx="543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Testing in Java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535025" y="1489225"/>
            <a:ext cx="75867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JUnit provides us with several </a:t>
            </a:r>
            <a:r>
              <a:rPr lang="en"/>
              <a:t>ways to judge if a test has succeeded or failed. Our TestCase object that we have extends Assert which provides the following functionality for testing.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535025" y="2479825"/>
            <a:ext cx="75867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Classes being tested should be in the same package than the original class (allowing access to protected vars), under </a:t>
            </a:r>
            <a:r>
              <a:rPr i="1" lang="en"/>
              <a:t>src/test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404725" y="625825"/>
            <a:ext cx="543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Testing in Java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236900" y="1292325"/>
            <a:ext cx="8781300" cy="3247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•"/>
            </a:pPr>
            <a:r>
              <a:rPr b="0" i="0" lang="en" u="none" cap="none" strike="noStrike">
                <a:solidFill>
                  <a:srgbClr val="1C405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assertEquals: This provides a series of overloads that allows you to test if an actual value matches the expected one.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•"/>
            </a:pPr>
            <a:r>
              <a:rPr b="0" i="0" lang="en" u="none" cap="none" strike="noStrike">
                <a:solidFill>
                  <a:srgbClr val="28555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assertFalse: Use this if you know the function will always return false (fails if it receives true)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•"/>
            </a:pPr>
            <a:r>
              <a:rPr b="0" i="0" lang="en" u="none" cap="none" strike="noStrike">
                <a:solidFill>
                  <a:srgbClr val="362C7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assertNotNull: If your method return null in the event of failure use this to check to see if it succeeds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•"/>
            </a:pPr>
            <a:r>
              <a:rPr b="0" i="0" lang="en" u="none" cap="none" strike="noStrike">
                <a:solidFill>
                  <a:srgbClr val="0C0C0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assertNotSame: If your method is supposed to return an element from a list you can use this to check if the element returned is the one from the actual list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•"/>
            </a:pPr>
            <a:r>
              <a:rPr b="0" i="0" lang="en" u="none" cap="none" strike="noStrike">
                <a:solidFill>
                  <a:srgbClr val="72511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assertNull: If your method return null in the event of failure use this to check to see if it fails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•"/>
            </a:pPr>
            <a:r>
              <a:rPr b="0" i="0" lang="en" u="none" cap="none" strike="noStrike">
                <a:solidFill>
                  <a:srgbClr val="28555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fail: Will fail the test, use this in conjunction with conditionals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•"/>
            </a:pPr>
            <a:r>
              <a:rPr b="0" i="0" lang="en" u="none" cap="none" strike="noStrike">
                <a:solidFill>
                  <a:srgbClr val="4555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failNotEquals: Essentially the same as assertEquals but will fail the test if they arent equal instead of causing an error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"/>
              <a:buChar char="•"/>
            </a:pPr>
            <a:r>
              <a:rPr b="0" i="0" lang="en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failNotSame: Essentially the same as assertNotSame except instead of causing an error it will cause a failure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3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8" name="Google Shape;2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404725" y="625825"/>
            <a:ext cx="543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JUnit Test Case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535025" y="1489225"/>
            <a:ext cx="729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Defined as a </a:t>
            </a:r>
            <a:r>
              <a:rPr b="1" lang="en"/>
              <a:t>public</a:t>
            </a:r>
            <a:r>
              <a:rPr lang="en"/>
              <a:t> method with </a:t>
            </a:r>
            <a:r>
              <a:rPr b="1" lang="en"/>
              <a:t>zero</a:t>
            </a:r>
            <a:r>
              <a:rPr lang="en"/>
              <a:t> arguments and returns nothing (</a:t>
            </a:r>
            <a:r>
              <a:rPr b="1" lang="en"/>
              <a:t>void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/>
        </p:nvSpPr>
        <p:spPr>
          <a:xfrm>
            <a:off x="535025" y="1794025"/>
            <a:ext cx="729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Decorated with </a:t>
            </a:r>
            <a:r>
              <a:rPr b="1" lang="en">
                <a:solidFill>
                  <a:srgbClr val="B7B7B7"/>
                </a:solidFill>
              </a:rPr>
              <a:t>@Test </a:t>
            </a:r>
            <a:r>
              <a:rPr lang="en"/>
              <a:t>annotation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535025" y="2098825"/>
            <a:ext cx="813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Must contain at least an assert statement to evaluate the </a:t>
            </a:r>
            <a:r>
              <a:rPr lang="en"/>
              <a:t>results</a:t>
            </a:r>
            <a:r>
              <a:rPr lang="en"/>
              <a:t> of the execution of a method</a:t>
            </a:r>
            <a:endParaRPr/>
          </a:p>
        </p:txBody>
      </p:sp>
      <p:sp>
        <p:nvSpPr>
          <p:cNvPr id="293" name="Google Shape;293;p35"/>
          <p:cNvSpPr txBox="1"/>
          <p:nvPr/>
        </p:nvSpPr>
        <p:spPr>
          <a:xfrm>
            <a:off x="535025" y="2403625"/>
            <a:ext cx="813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Must contain relevant assert statements to evaluate if the method behaves as expected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p3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3" name="Google Shape;30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/>
        </p:nvSpPr>
        <p:spPr>
          <a:xfrm>
            <a:off x="404725" y="625825"/>
            <a:ext cx="543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JUnit Annotations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r>
              <a:rPr lang="en" sz="1800">
                <a:solidFill>
                  <a:srgbClr val="595959"/>
                </a:solidFill>
              </a:rPr>
              <a:t>: Defines a single test case to execute.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@Ignore</a:t>
            </a:r>
            <a:r>
              <a:rPr lang="en" sz="1800">
                <a:solidFill>
                  <a:srgbClr val="595959"/>
                </a:solidFill>
              </a:rPr>
              <a:t>: Allows to ignore a test case.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@Before</a:t>
            </a:r>
            <a:r>
              <a:rPr lang="en" sz="1800">
                <a:solidFill>
                  <a:srgbClr val="595959"/>
                </a:solidFill>
              </a:rPr>
              <a:t>: Allows executing a method before executing each test case. This is useful to prepare classes and resources to be used in the test.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@After</a:t>
            </a:r>
            <a:r>
              <a:rPr lang="en" sz="1800">
                <a:solidFill>
                  <a:srgbClr val="595959"/>
                </a:solidFill>
              </a:rPr>
              <a:t>: Allows executing a method after executing each test case. This is useful to free resources used in the tests like closing files or streams.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@BeforeClass</a:t>
            </a:r>
            <a:r>
              <a:rPr lang="en" sz="1800">
                <a:solidFill>
                  <a:srgbClr val="595959"/>
                </a:solidFill>
              </a:rPr>
              <a:t>: Allows executing a method once before executing all test cases. This method should be static.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@AfterClass</a:t>
            </a:r>
            <a:r>
              <a:rPr lang="en" sz="1800">
                <a:solidFill>
                  <a:srgbClr val="595959"/>
                </a:solidFill>
              </a:rPr>
              <a:t>: Allows executing a method once after executing all test cases. This method should be static.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3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5" name="Google Shape;3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/>
        </p:nvSpPr>
        <p:spPr>
          <a:xfrm>
            <a:off x="404725" y="625825"/>
            <a:ext cx="7806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Testing in Java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535025" y="1489225"/>
            <a:ext cx="744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Each test method is marked with @Test annotation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7"/>
          <p:cNvSpPr txBox="1"/>
          <p:nvPr/>
        </p:nvSpPr>
        <p:spPr>
          <a:xfrm>
            <a:off x="1555225" y="2172900"/>
            <a:ext cx="3299700" cy="231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ackage com.example.services;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ublic class FlightServiceTest {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rivate FlightService flightService;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	@Test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ublic void testAddFlight(){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		….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ic Sans MS"/>
                <a:ea typeface="Comic Sans MS"/>
                <a:cs typeface="Comic Sans MS"/>
                <a:sym typeface="Comic Sans MS"/>
              </a:rPr>
              <a:t>	}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8" name="Google Shape;3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 txBox="1"/>
          <p:nvPr/>
        </p:nvSpPr>
        <p:spPr>
          <a:xfrm>
            <a:off x="404725" y="625825"/>
            <a:ext cx="7806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Testing in Java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815525" y="1862726"/>
            <a:ext cx="3552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25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0262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303212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8258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1" name="Google Shape;33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8194" y="934585"/>
            <a:ext cx="2564700" cy="38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/>
        </p:nvSpPr>
        <p:spPr>
          <a:xfrm>
            <a:off x="497025" y="1862625"/>
            <a:ext cx="744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test will be failed (red line in JUnit tab)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 txBox="1"/>
          <p:nvPr/>
        </p:nvSpPr>
        <p:spPr>
          <a:xfrm>
            <a:off x="497025" y="2167425"/>
            <a:ext cx="744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After fixing the problem in the source code,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ill get a green line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3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3" name="Google Shape;3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9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Mocking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is a </a:t>
            </a:r>
            <a:r>
              <a:rPr b="1" lang="en"/>
              <a:t>Mock</a:t>
            </a:r>
            <a:r>
              <a:rPr lang="en"/>
              <a:t>?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535025" y="1794025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When should I use a mock?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4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6" name="Google Shape;3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Mocking - When to mock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469675" y="1602775"/>
            <a:ext cx="3492000" cy="31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r>
              <a:rPr lang="en" sz="1000"/>
              <a:t>ublic class FlightRestController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private FlightService flightService;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p</a:t>
            </a:r>
            <a:r>
              <a:rPr lang="en" sz="1000"/>
              <a:t>ublic Flight addFlight(</a:t>
            </a:r>
            <a:r>
              <a:rPr lang="en" sz="1000">
                <a:solidFill>
                  <a:schemeClr val="dk1"/>
                </a:solidFill>
              </a:rPr>
              <a:t>Flight</a:t>
            </a:r>
            <a:r>
              <a:rPr lang="en" sz="1000"/>
              <a:t> flight</a:t>
            </a:r>
            <a:r>
              <a:rPr lang="en" sz="1000"/>
              <a:t>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this.checkFlight(flight);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</a:t>
            </a:r>
            <a:r>
              <a:rPr b="1" lang="en" sz="1000">
                <a:solidFill>
                  <a:schemeClr val="dk1"/>
                </a:solidFill>
              </a:rPr>
              <a:t>flightService.addFlight(flight);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/>
              <a:t>p</a:t>
            </a:r>
            <a:r>
              <a:rPr lang="en" sz="1000"/>
              <a:t>ublic int getFlightService(){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</a:t>
            </a:r>
            <a:r>
              <a:rPr lang="en" sz="1000"/>
              <a:t>r</a:t>
            </a:r>
            <a:r>
              <a:rPr lang="en" sz="1000"/>
              <a:t>eturn this.</a:t>
            </a:r>
            <a:r>
              <a:rPr lang="en" sz="1000">
                <a:solidFill>
                  <a:schemeClr val="dk1"/>
                </a:solidFill>
              </a:rPr>
              <a:t>flightService</a:t>
            </a:r>
            <a:r>
              <a:rPr lang="en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359" name="Google Shape;359;p40"/>
          <p:cNvSpPr txBox="1"/>
          <p:nvPr/>
        </p:nvSpPr>
        <p:spPr>
          <a:xfrm>
            <a:off x="4205550" y="1602775"/>
            <a:ext cx="3492000" cy="317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class </a:t>
            </a:r>
            <a:r>
              <a:rPr lang="en" sz="1000">
                <a:solidFill>
                  <a:schemeClr val="dk1"/>
                </a:solidFill>
              </a:rPr>
              <a:t>FlightRestControllerTest</a:t>
            </a:r>
            <a:r>
              <a:rPr lang="en" sz="1000"/>
              <a:t>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@TestSubject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>
                <a:solidFill>
                  <a:schemeClr val="dk1"/>
                </a:solidFill>
              </a:rPr>
              <a:t>FlightRestController</a:t>
            </a:r>
            <a:r>
              <a:rPr lang="en" sz="1000"/>
              <a:t> </a:t>
            </a:r>
            <a:r>
              <a:rPr lang="en" sz="1000">
                <a:solidFill>
                  <a:schemeClr val="dk1"/>
                </a:solidFill>
              </a:rPr>
              <a:t>flightRestController = new FlightRestController()</a:t>
            </a:r>
            <a:r>
              <a:rPr lang="en" sz="1000"/>
              <a:t>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@Test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public void testAddFlight(){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</a:t>
            </a:r>
            <a:r>
              <a:rPr lang="en" sz="1000">
                <a:solidFill>
                  <a:schemeClr val="dk1"/>
                </a:solidFill>
              </a:rPr>
              <a:t>Flight</a:t>
            </a:r>
            <a:r>
              <a:rPr lang="en" sz="1000"/>
              <a:t> flight = new </a:t>
            </a:r>
            <a:r>
              <a:rPr lang="en" sz="1000">
                <a:solidFill>
                  <a:schemeClr val="dk1"/>
                </a:solidFill>
              </a:rPr>
              <a:t>Flight</a:t>
            </a:r>
            <a:r>
              <a:rPr lang="en" sz="1000"/>
              <a:t>(“bsas”, “madrid”);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</a:t>
            </a:r>
            <a:r>
              <a:rPr lang="en" sz="1000">
                <a:solidFill>
                  <a:schemeClr val="dk1"/>
                </a:solidFill>
              </a:rPr>
              <a:t>flightRestController.addFlight(flight);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360" name="Google Shape;360;p40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61" name="Google Shape;36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4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9" name="Google Shape;36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1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Mocking - What is a mock?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1" name="Google Shape;371;p41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</a:t>
            </a:r>
            <a:r>
              <a:rPr lang="en"/>
              <a:t>ummy implementation for an interface or a class in which you define the output of certain method calls.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"/>
          <p:cNvSpPr txBox="1"/>
          <p:nvPr/>
        </p:nvSpPr>
        <p:spPr>
          <a:xfrm>
            <a:off x="535025" y="2114550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</a:t>
            </a:r>
            <a:r>
              <a:rPr lang="en"/>
              <a:t>onfigured to perform a certain behavior during a test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535025" y="2419350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</a:t>
            </a:r>
            <a:r>
              <a:rPr lang="en"/>
              <a:t>ecord the interaction with the system and tests can validate that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1"/>
          <p:cNvSpPr txBox="1"/>
          <p:nvPr/>
        </p:nvSpPr>
        <p:spPr>
          <a:xfrm>
            <a:off x="535025" y="2724150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>
                <a:solidFill>
                  <a:srgbClr val="FF0000"/>
                </a:solidFill>
              </a:rPr>
              <a:t>EasyMock</a:t>
            </a:r>
            <a:r>
              <a:rPr lang="en"/>
              <a:t> and </a:t>
            </a:r>
            <a:r>
              <a:rPr b="1" lang="en">
                <a:solidFill>
                  <a:srgbClr val="FF0000"/>
                </a:solidFill>
              </a:rPr>
              <a:t>Mockito</a:t>
            </a:r>
            <a:r>
              <a:rPr lang="en"/>
              <a:t> for Java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"/>
          <p:cNvSpPr txBox="1"/>
          <p:nvPr/>
        </p:nvSpPr>
        <p:spPr>
          <a:xfrm>
            <a:off x="3403175" y="3181350"/>
            <a:ext cx="2631900" cy="125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&lt;dependency&gt;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&lt;groupId&gt;org.easymock&lt;/groupId&gt;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&lt;</a:t>
            </a:r>
            <a:r>
              <a:rPr lang="en" sz="1000">
                <a:solidFill>
                  <a:schemeClr val="dk1"/>
                </a:solidFill>
              </a:rPr>
              <a:t>artifactId&gt;easymock&lt;/artifactId&gt;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&lt;version&gt;3.6&lt;/version&gt;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&lt;scope&gt;test&lt;/scope&gt;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&lt;/dependency&gt;</a:t>
            </a:r>
            <a:endParaRPr sz="1000">
              <a:solidFill>
                <a:schemeClr val="dk1"/>
              </a:solidFill>
            </a:endParaRPr>
          </a:p>
          <a:p>
            <a:pPr indent="1181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77" name="Google Shape;37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4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/>
        </p:nvSpPr>
        <p:spPr>
          <a:xfrm>
            <a:off x="176125" y="625938"/>
            <a:ext cx="4082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The Testing 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pyramid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/>
          <p:nvPr/>
        </p:nvSpPr>
        <p:spPr>
          <a:xfrm>
            <a:off x="5191450" y="3747338"/>
            <a:ext cx="3952500" cy="82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4"/>
          <p:cNvSpPr/>
          <p:nvPr/>
        </p:nvSpPr>
        <p:spPr>
          <a:xfrm>
            <a:off x="5191450" y="2866375"/>
            <a:ext cx="3952500" cy="82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5191450" y="1997288"/>
            <a:ext cx="3952500" cy="82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/>
          <p:nvPr/>
        </p:nvSpPr>
        <p:spPr>
          <a:xfrm>
            <a:off x="5201200" y="1118075"/>
            <a:ext cx="3952500" cy="823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/>
          <p:nvPr/>
        </p:nvSpPr>
        <p:spPr>
          <a:xfrm>
            <a:off x="286625" y="681700"/>
            <a:ext cx="4712100" cy="4010100"/>
          </a:xfrm>
          <a:prstGeom prst="triangle">
            <a:avLst>
              <a:gd fmla="val 49735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/>
          <p:nvPr/>
        </p:nvSpPr>
        <p:spPr>
          <a:xfrm>
            <a:off x="842424" y="681700"/>
            <a:ext cx="3583500" cy="3037500"/>
          </a:xfrm>
          <a:prstGeom prst="triangle">
            <a:avLst>
              <a:gd fmla="val 49735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/>
          <p:nvPr/>
        </p:nvSpPr>
        <p:spPr>
          <a:xfrm>
            <a:off x="1360275" y="661675"/>
            <a:ext cx="2538000" cy="2151900"/>
          </a:xfrm>
          <a:prstGeom prst="triangle">
            <a:avLst>
              <a:gd fmla="val 49735" name="adj"/>
            </a:avLst>
          </a:prstGeom>
          <a:solidFill>
            <a:srgbClr val="1EAF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1126017" y="2255321"/>
            <a:ext cx="3006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Acceptance Automated</a:t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1" name="Google Shape;121;p24"/>
          <p:cNvCxnSpPr/>
          <p:nvPr/>
        </p:nvCxnSpPr>
        <p:spPr>
          <a:xfrm>
            <a:off x="1301800" y="1960755"/>
            <a:ext cx="21708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4"/>
          <p:cNvSpPr txBox="1"/>
          <p:nvPr/>
        </p:nvSpPr>
        <p:spPr>
          <a:xfrm>
            <a:off x="1135796" y="3075769"/>
            <a:ext cx="3006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Integration tests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1135796" y="4007923"/>
            <a:ext cx="3006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Unit tests (&gt;80% coverage)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1125967" y="1467848"/>
            <a:ext cx="3006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Acceptance </a:t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Manual</a:t>
            </a:r>
            <a:endParaRPr sz="12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5" name="Google Shape;125;p24"/>
          <p:cNvCxnSpPr>
            <a:stCxn id="119" idx="2"/>
          </p:cNvCxnSpPr>
          <p:nvPr/>
        </p:nvCxnSpPr>
        <p:spPr>
          <a:xfrm>
            <a:off x="1360275" y="2813575"/>
            <a:ext cx="2576100" cy="1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4"/>
          <p:cNvCxnSpPr>
            <a:stCxn id="118" idx="2"/>
            <a:endCxn id="118" idx="4"/>
          </p:cNvCxnSpPr>
          <p:nvPr/>
        </p:nvCxnSpPr>
        <p:spPr>
          <a:xfrm>
            <a:off x="842424" y="3719200"/>
            <a:ext cx="35835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4"/>
          <p:cNvSpPr txBox="1"/>
          <p:nvPr/>
        </p:nvSpPr>
        <p:spPr>
          <a:xfrm>
            <a:off x="5308725" y="3735450"/>
            <a:ext cx="2739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Written by developers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these tests check that each unit (class, module, etc) in isolation works as expected. This tests should cover at least 80% of the code.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5315625" y="1986175"/>
            <a:ext cx="2690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tests are </a:t>
            </a:r>
            <a:r>
              <a:rPr b="1"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designed by QA and written in conjunction between QA and developers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They verify in an automated way that the application as a whole is working as expected.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5325375" y="1118075"/>
            <a:ext cx="26604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tests are the subset of acceptance tests that cannot be run in an automated fashion. They are </a:t>
            </a:r>
            <a:r>
              <a:rPr b="1"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designed and manually run by QA in a test environment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3115300" y="1537250"/>
            <a:ext cx="115800" cy="115800"/>
          </a:xfrm>
          <a:prstGeom prst="ellipse">
            <a:avLst/>
          </a:prstGeom>
          <a:solidFill>
            <a:srgbClr val="C1D82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3610150" y="2382363"/>
            <a:ext cx="115800" cy="115800"/>
          </a:xfrm>
          <a:prstGeom prst="ellipse">
            <a:avLst/>
          </a:prstGeom>
          <a:solidFill>
            <a:srgbClr val="C1D82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4094450" y="3174588"/>
            <a:ext cx="115800" cy="115800"/>
          </a:xfrm>
          <a:prstGeom prst="ellipse">
            <a:avLst/>
          </a:prstGeom>
          <a:solidFill>
            <a:srgbClr val="C1D82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4647750" y="4158700"/>
            <a:ext cx="115800" cy="115800"/>
          </a:xfrm>
          <a:prstGeom prst="ellipse">
            <a:avLst/>
          </a:prstGeom>
          <a:solidFill>
            <a:srgbClr val="C1D82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5205150" y="1126650"/>
            <a:ext cx="0" cy="822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5" name="Google Shape;135;p24"/>
          <p:cNvSpPr txBox="1"/>
          <p:nvPr/>
        </p:nvSpPr>
        <p:spPr>
          <a:xfrm>
            <a:off x="5339850" y="2852675"/>
            <a:ext cx="2760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tests </a:t>
            </a:r>
            <a:r>
              <a:rPr b="1"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verify that two or more units work together correctly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with unit tests, integration tests are written by developers.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6" name="Google Shape;136;p24"/>
          <p:cNvCxnSpPr/>
          <p:nvPr/>
        </p:nvCxnSpPr>
        <p:spPr>
          <a:xfrm>
            <a:off x="3231100" y="1595150"/>
            <a:ext cx="1944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4"/>
          <p:cNvCxnSpPr/>
          <p:nvPr/>
        </p:nvCxnSpPr>
        <p:spPr>
          <a:xfrm>
            <a:off x="3725941" y="2440279"/>
            <a:ext cx="14601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4"/>
          <p:cNvCxnSpPr/>
          <p:nvPr/>
        </p:nvCxnSpPr>
        <p:spPr>
          <a:xfrm>
            <a:off x="4210250" y="3232488"/>
            <a:ext cx="9948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4"/>
          <p:cNvCxnSpPr/>
          <p:nvPr/>
        </p:nvCxnSpPr>
        <p:spPr>
          <a:xfrm>
            <a:off x="5205050" y="2890225"/>
            <a:ext cx="0" cy="794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4"/>
          <p:cNvCxnSpPr>
            <a:stCxn id="133" idx="6"/>
          </p:cNvCxnSpPr>
          <p:nvPr/>
        </p:nvCxnSpPr>
        <p:spPr>
          <a:xfrm>
            <a:off x="4763550" y="4216600"/>
            <a:ext cx="455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5205150" y="3753175"/>
            <a:ext cx="0" cy="822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5205050" y="2010150"/>
            <a:ext cx="0" cy="834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p4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5" name="Google Shape;3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2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Mocking - In action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7" name="Google Shape;387;p42"/>
          <p:cNvSpPr txBox="1"/>
          <p:nvPr/>
        </p:nvSpPr>
        <p:spPr>
          <a:xfrm>
            <a:off x="469675" y="1602775"/>
            <a:ext cx="3492000" cy="33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public class FlightRestController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private FlightService flightService;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public Flight addFlight(Flight flight){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	this.checkFlight(flight);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	Flight result = </a:t>
            </a:r>
            <a:r>
              <a:rPr b="1" lang="en" sz="1000">
                <a:solidFill>
                  <a:schemeClr val="dk1"/>
                </a:solidFill>
              </a:rPr>
              <a:t>flightService.addFlight(flight);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		</a:t>
            </a:r>
            <a:r>
              <a:rPr lang="en" sz="1000">
                <a:solidFill>
                  <a:schemeClr val="dk1"/>
                </a:solidFill>
              </a:rPr>
              <a:t>return FlightDTO.toDTO(result);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public int getFlightService(){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	return this.flightService;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4205550" y="1602775"/>
            <a:ext cx="3492000" cy="337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public class FlightRestControllerTest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@TestSubject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FlightRestController flightRestController = new FlightRestController();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@Mock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private FlightService flightService;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@Test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public void testAddFlight(){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	Flight flight = new Flight(“bsas”, “madrid”);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	Flight result = new Flight(“bsas”, “madrid”);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result.setId(1);</a:t>
            </a:r>
            <a:endParaRPr sz="1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expect(flightService.addFlight(flight)).andReturn(result);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	flightRestController.addFlight(flight);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90" name="Google Shape;39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4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4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399" name="Google Shape;39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3"/>
          <p:cNvSpPr txBox="1"/>
          <p:nvPr/>
        </p:nvSpPr>
        <p:spPr>
          <a:xfrm>
            <a:off x="404725" y="625825"/>
            <a:ext cx="543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Integration Testing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1" name="Google Shape;40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9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4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3"/>
          <p:cNvSpPr txBox="1"/>
          <p:nvPr/>
        </p:nvSpPr>
        <p:spPr>
          <a:xfrm>
            <a:off x="535025" y="1336825"/>
            <a:ext cx="729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Focused on testing the integration of the components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3"/>
          <p:cNvSpPr txBox="1"/>
          <p:nvPr/>
        </p:nvSpPr>
        <p:spPr>
          <a:xfrm>
            <a:off x="535025" y="1641625"/>
            <a:ext cx="729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Sample scenarios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connectivity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connectivity (to external service)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and/or FTP connectivity and usage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3"/>
          <p:cNvSpPr txBox="1"/>
          <p:nvPr/>
        </p:nvSpPr>
        <p:spPr>
          <a:xfrm>
            <a:off x="535025" y="3013225"/>
            <a:ext cx="813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Mocks avoided in this kind of tests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Exception: components from third party apps (easier to mock than prepare env)</a:t>
            </a:r>
            <a:endParaRPr/>
          </a:p>
        </p:txBody>
      </p:sp>
      <p:sp>
        <p:nvSpPr>
          <p:cNvPr id="406" name="Google Shape;406;p43"/>
          <p:cNvSpPr txBox="1"/>
          <p:nvPr/>
        </p:nvSpPr>
        <p:spPr>
          <a:xfrm>
            <a:off x="535025" y="3699025"/>
            <a:ext cx="813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Several frameworks in Java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Spring Test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Arquillian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3" name="Google Shape;4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4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TDD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5" name="Google Shape;41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2000" y="1062031"/>
            <a:ext cx="6544500" cy="37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4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417" name="Google Shape;41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4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5" name="Google Shape;4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5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TDD - Test Driven Development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7" name="Google Shape;427;p45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Approach for developing software by writing tests before writing the code being tested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45"/>
          <p:cNvGrpSpPr/>
          <p:nvPr/>
        </p:nvGrpSpPr>
        <p:grpSpPr>
          <a:xfrm>
            <a:off x="3138926" y="1899354"/>
            <a:ext cx="3160400" cy="2991982"/>
            <a:chOff x="839439" y="833"/>
            <a:chExt cx="3530779" cy="3530779"/>
          </a:xfrm>
        </p:grpSpPr>
        <p:sp>
          <p:nvSpPr>
            <p:cNvPr id="429" name="Google Shape;429;p45"/>
            <p:cNvSpPr/>
            <p:nvPr/>
          </p:nvSpPr>
          <p:spPr>
            <a:xfrm>
              <a:off x="2039478" y="833"/>
              <a:ext cx="1130700" cy="11307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5"/>
            <p:cNvSpPr txBox="1"/>
            <p:nvPr/>
          </p:nvSpPr>
          <p:spPr>
            <a:xfrm>
              <a:off x="2205067" y="166422"/>
              <a:ext cx="7995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Clr>
                  <a:srgbClr val="FFFFFF"/>
                </a:buClr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Write little test</a:t>
              </a:r>
              <a:endPara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5"/>
            <p:cNvSpPr/>
            <p:nvPr/>
          </p:nvSpPr>
          <p:spPr>
            <a:xfrm rot="2700000">
              <a:off x="3048794" y="969489"/>
              <a:ext cx="300379" cy="3814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B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 txBox="1"/>
            <p:nvPr/>
          </p:nvSpPr>
          <p:spPr>
            <a:xfrm rot="2700000">
              <a:off x="3061910" y="1013813"/>
              <a:ext cx="210011" cy="229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3239518" y="1200872"/>
              <a:ext cx="1130700" cy="11307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 txBox="1"/>
            <p:nvPr/>
          </p:nvSpPr>
          <p:spPr>
            <a:xfrm>
              <a:off x="3405107" y="1366461"/>
              <a:ext cx="7995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Clr>
                  <a:srgbClr val="FFFFFF"/>
                </a:buClr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Watch test fail</a:t>
              </a:r>
              <a:endPara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5"/>
            <p:cNvSpPr/>
            <p:nvPr/>
          </p:nvSpPr>
          <p:spPr>
            <a:xfrm rot="8100000">
              <a:off x="3060677" y="2169671"/>
              <a:ext cx="300379" cy="3814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B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 txBox="1"/>
            <p:nvPr/>
          </p:nvSpPr>
          <p:spPr>
            <a:xfrm rot="-2700000">
              <a:off x="3137699" y="2213940"/>
              <a:ext cx="210011" cy="229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2039478" y="2400912"/>
              <a:ext cx="1130700" cy="1130700"/>
            </a:xfrm>
            <a:prstGeom prst="ellipse">
              <a:avLst/>
            </a:prstGeom>
            <a:solidFill>
              <a:srgbClr val="00B050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 txBox="1"/>
            <p:nvPr/>
          </p:nvSpPr>
          <p:spPr>
            <a:xfrm>
              <a:off x="2205067" y="2566501"/>
              <a:ext cx="7995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Clr>
                  <a:srgbClr val="FFFFFF"/>
                </a:buClr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Get test pass</a:t>
              </a:r>
              <a:endPara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 rot="-8100000">
              <a:off x="1860495" y="2181554"/>
              <a:ext cx="300379" cy="3814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B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 txBox="1"/>
            <p:nvPr/>
          </p:nvSpPr>
          <p:spPr>
            <a:xfrm rot="2700000">
              <a:off x="1937566" y="2289548"/>
              <a:ext cx="210011" cy="229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839439" y="1200872"/>
              <a:ext cx="1130700" cy="1130700"/>
            </a:xfrm>
            <a:prstGeom prst="ellipse">
              <a:avLst/>
            </a:prstGeom>
            <a:solidFill>
              <a:srgbClr val="7030A0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 txBox="1"/>
            <p:nvPr/>
          </p:nvSpPr>
          <p:spPr>
            <a:xfrm>
              <a:off x="1005034" y="1366476"/>
              <a:ext cx="8823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Clr>
                  <a:srgbClr val="FFFFFF"/>
                </a:buClr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Refactor</a:t>
              </a:r>
              <a:endPara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 rot="-2700000">
              <a:off x="1848612" y="981371"/>
              <a:ext cx="300379" cy="3814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BD4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 txBox="1"/>
            <p:nvPr/>
          </p:nvSpPr>
          <p:spPr>
            <a:xfrm rot="-2700000">
              <a:off x="1861965" y="1089595"/>
              <a:ext cx="210011" cy="229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45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446" name="Google Shape;44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4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4" name="Google Shape;4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6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TDD - Test Driven Development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6" name="Google Shape;456;p46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Facilitates software design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 txBox="1"/>
          <p:nvPr/>
        </p:nvSpPr>
        <p:spPr>
          <a:xfrm>
            <a:off x="535025" y="17940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Express software behaviour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"/>
          <p:cNvSpPr txBox="1"/>
          <p:nvPr/>
        </p:nvSpPr>
        <p:spPr>
          <a:xfrm>
            <a:off x="535025" y="20988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Documents the code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6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460" name="Google Shape;46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Google Shape;467;p4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8" name="Google Shape;46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7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TDD - Test Driven Development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0" name="Google Shape;470;p47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Unit testing → a form of TDD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Meets developer’s expectations for the code behaviour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7"/>
          <p:cNvSpPr txBox="1"/>
          <p:nvPr/>
        </p:nvSpPr>
        <p:spPr>
          <a:xfrm>
            <a:off x="535025" y="21750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Fragile → to coupled to the implementation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meet user’s expectations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7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473" name="Google Shape;47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4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1" name="Google Shape;4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8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TDD - Test Driven Development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83" name="Google Shape;483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3611" y="1429948"/>
            <a:ext cx="5368800" cy="26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8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485" name="Google Shape;48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p4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3" name="Google Shape;49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9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TDD - Test Driven Development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95" name="Google Shape;49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2498" y="1336833"/>
            <a:ext cx="4599000" cy="32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9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497" name="Google Shape;49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Google Shape;504;p5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5" name="Google Shape;5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0"/>
          <p:cNvSpPr txBox="1"/>
          <p:nvPr/>
        </p:nvSpPr>
        <p:spPr>
          <a:xfrm>
            <a:off x="404725" y="6258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How can tests help improve our design?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7" name="Google Shape;507;p50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</a:t>
            </a:r>
            <a:r>
              <a:rPr lang="en"/>
              <a:t>oftware design will evolve over time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0"/>
          <p:cNvSpPr txBox="1"/>
          <p:nvPr/>
        </p:nvSpPr>
        <p:spPr>
          <a:xfrm>
            <a:off x="535025" y="17940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 refactoring improves design without changing behaviour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0"/>
          <p:cNvSpPr txBox="1"/>
          <p:nvPr/>
        </p:nvSpPr>
        <p:spPr>
          <a:xfrm>
            <a:off x="535025" y="20988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Tests ensure that behaviour is not accidentally changed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0"/>
          <p:cNvSpPr txBox="1"/>
          <p:nvPr/>
        </p:nvSpPr>
        <p:spPr>
          <a:xfrm>
            <a:off x="535025" y="24036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Without tests</a:t>
            </a:r>
            <a:r>
              <a:rPr lang="en"/>
              <a:t>, refactoring is scary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nd with no refactoring, the design decays over time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0"/>
          <p:cNvSpPr txBox="1"/>
          <p:nvPr/>
        </p:nvSpPr>
        <p:spPr>
          <a:xfrm>
            <a:off x="535025" y="3013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rgbClr val="38761D"/>
                </a:solidFill>
              </a:rPr>
              <a:t>With tests,</a:t>
            </a:r>
            <a:r>
              <a:rPr lang="en"/>
              <a:t> we have the courage to refactor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e continually keep our design healthy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0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513" name="Google Shape;51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5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1" name="Google Shape;52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1"/>
          <p:cNvSpPr txBox="1"/>
          <p:nvPr/>
        </p:nvSpPr>
        <p:spPr>
          <a:xfrm>
            <a:off x="404725" y="6258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Are we wasting developer time writing tests?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51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1"/>
          <p:cNvSpPr txBox="1"/>
          <p:nvPr/>
        </p:nvSpPr>
        <p:spPr>
          <a:xfrm>
            <a:off x="535025" y="17940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Time spent writing tests is not taken from time spent coding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1"/>
          <p:cNvSpPr txBox="1"/>
          <p:nvPr/>
        </p:nvSpPr>
        <p:spPr>
          <a:xfrm>
            <a:off x="535025" y="20988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 of a bug keeps increasing until we fix it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1"/>
          <p:cNvSpPr txBox="1"/>
          <p:nvPr/>
        </p:nvSpPr>
        <p:spPr>
          <a:xfrm>
            <a:off x="535025" y="24036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Find bugs faster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1"/>
          <p:cNvSpPr txBox="1"/>
          <p:nvPr/>
        </p:nvSpPr>
        <p:spPr>
          <a:xfrm>
            <a:off x="535025" y="2669138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Avoid spending time testing again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1"/>
          <p:cNvSpPr txBox="1"/>
          <p:nvPr/>
        </p:nvSpPr>
        <p:spPr>
          <a:xfrm>
            <a:off x="535025" y="2973938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Maintainability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1"/>
          <p:cNvSpPr txBox="1"/>
          <p:nvPr/>
        </p:nvSpPr>
        <p:spPr>
          <a:xfrm>
            <a:off x="535025" y="3278738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Scalability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1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531" name="Google Shape;53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2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04725" y="625825"/>
            <a:ext cx="344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Testing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35025" y="1489225"/>
            <a:ext cx="35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is a unit test?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5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9" name="Google Shape;53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2"/>
          <p:cNvSpPr txBox="1"/>
          <p:nvPr/>
        </p:nvSpPr>
        <p:spPr>
          <a:xfrm>
            <a:off x="404725" y="6258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Code coverage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1" name="Google Shape;541;p52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</a:t>
            </a:r>
            <a:r>
              <a:rPr lang="en"/>
              <a:t>etric that can help you understand how much of your source is tested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2"/>
          <p:cNvSpPr txBox="1"/>
          <p:nvPr/>
        </p:nvSpPr>
        <p:spPr>
          <a:xfrm>
            <a:off x="535025" y="17940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Helps to access the quality of your test suite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2"/>
          <p:cNvSpPr txBox="1"/>
          <p:nvPr/>
        </p:nvSpPr>
        <p:spPr>
          <a:xfrm>
            <a:off x="1954400" y="2283200"/>
            <a:ext cx="3052800" cy="243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&lt;project&gt;</a:t>
            </a:r>
            <a:br>
              <a:rPr lang="en" sz="800"/>
            </a:br>
            <a:r>
              <a:rPr lang="en" sz="800"/>
              <a:t>  ...  </a:t>
            </a:r>
            <a:br>
              <a:rPr lang="en" sz="800"/>
            </a:br>
            <a:r>
              <a:rPr lang="en" sz="800"/>
              <a:t>  &lt;reporting&gt;</a:t>
            </a:r>
            <a:br>
              <a:rPr lang="en" sz="800"/>
            </a:br>
            <a:r>
              <a:rPr lang="en" sz="800"/>
              <a:t>    &lt;plugins&gt;</a:t>
            </a:r>
            <a:br>
              <a:rPr lang="en" sz="800"/>
            </a:br>
            <a:r>
              <a:rPr lang="en" sz="800"/>
              <a:t>      ...</a:t>
            </a:r>
            <a:br>
              <a:rPr lang="en" sz="800"/>
            </a:br>
            <a:r>
              <a:rPr lang="en" sz="800"/>
              <a:t>      &lt;plugin&gt;</a:t>
            </a:r>
            <a:br>
              <a:rPr lang="en" sz="800"/>
            </a:br>
            <a:r>
              <a:rPr lang="en" sz="800"/>
              <a:t>        &lt;groupId&gt;org.codehaus.mojo&lt;/groupId&gt;</a:t>
            </a:r>
            <a:br>
              <a:rPr lang="en" sz="800"/>
            </a:br>
            <a:r>
              <a:rPr lang="en" sz="800"/>
              <a:t>        &lt;artifactId&gt;cobertura-maven-plugin&lt;/artifactId&gt;</a:t>
            </a:r>
            <a:br>
              <a:rPr lang="en" sz="800"/>
            </a:br>
            <a:r>
              <a:rPr lang="en" sz="800"/>
              <a:t>        &lt;version&gt;2.7&lt;/version&gt;</a:t>
            </a:r>
            <a:br>
              <a:rPr lang="en" sz="800"/>
            </a:br>
            <a:r>
              <a:rPr lang="en" sz="800"/>
              <a:t>      &lt;/plugin&gt;</a:t>
            </a:r>
            <a:br>
              <a:rPr lang="en" sz="800"/>
            </a:br>
            <a:r>
              <a:rPr lang="en" sz="800"/>
              <a:t>    &lt;/plugins&gt;</a:t>
            </a:r>
            <a:br>
              <a:rPr lang="en" sz="800"/>
            </a:br>
            <a:r>
              <a:rPr lang="en" sz="800"/>
              <a:t>  &lt;/reporting&gt;</a:t>
            </a:r>
            <a:br>
              <a:rPr lang="en" sz="800"/>
            </a:br>
            <a:r>
              <a:rPr lang="en" sz="800"/>
              <a:t>&lt;/project&gt;</a:t>
            </a:r>
            <a:endParaRPr sz="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44" name="Google Shape;544;p52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545" name="Google Shape;54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2" name="Google Shape;552;p5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3" name="Google Shape;55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3"/>
          <p:cNvSpPr txBox="1"/>
          <p:nvPr/>
        </p:nvSpPr>
        <p:spPr>
          <a:xfrm>
            <a:off x="404725" y="6258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Code coverage - Cobertura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55" name="Google Shape;55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100" y="2413375"/>
            <a:ext cx="60483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3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$ </a:t>
            </a:r>
            <a:r>
              <a:rPr i="1" lang="en"/>
              <a:t>m</a:t>
            </a:r>
            <a:r>
              <a:rPr i="1" lang="en"/>
              <a:t>vn cobertura:cobertura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3"/>
          <p:cNvSpPr txBox="1"/>
          <p:nvPr/>
        </p:nvSpPr>
        <p:spPr>
          <a:xfrm>
            <a:off x="535025" y="17940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</a:t>
            </a:r>
            <a:r>
              <a:rPr lang="en"/>
              <a:t>ill generate the Cobertura code coverage report at </a:t>
            </a:r>
            <a:r>
              <a:rPr i="1" lang="en">
                <a:solidFill>
                  <a:srgbClr val="EA9999"/>
                </a:solidFill>
              </a:rPr>
              <a:t>${project}/target/site/cobertura/index.html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559" name="Google Shape;55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5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7" name="Google Shape;56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4"/>
          <p:cNvSpPr txBox="1"/>
          <p:nvPr/>
        </p:nvSpPr>
        <p:spPr>
          <a:xfrm>
            <a:off x="404725" y="6258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Code coverage - Percentage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percentage should I aim for?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4"/>
          <p:cNvSpPr txBox="1"/>
          <p:nvPr/>
        </p:nvSpPr>
        <p:spPr>
          <a:xfrm>
            <a:off x="535025" y="17940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 silver bullet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high percentage could still be problematic if critical parts are not being tested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4"/>
          <p:cNvSpPr txBox="1"/>
          <p:nvPr/>
        </p:nvSpPr>
        <p:spPr>
          <a:xfrm>
            <a:off x="535025" y="24036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Generally, </a:t>
            </a:r>
            <a:r>
              <a:rPr lang="en">
                <a:solidFill>
                  <a:srgbClr val="38761D"/>
                </a:solidFill>
              </a:rPr>
              <a:t>80%</a:t>
            </a:r>
            <a:r>
              <a:rPr lang="en"/>
              <a:t> is a good goal to aim for.</a:t>
            </a:r>
            <a:endParaRPr/>
          </a:p>
        </p:txBody>
      </p:sp>
      <p:sp>
        <p:nvSpPr>
          <p:cNvPr id="572" name="Google Shape;572;p54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573" name="Google Shape;57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0" name="Google Shape;580;p5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1" name="Google Shape;58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5"/>
          <p:cNvSpPr txBox="1"/>
          <p:nvPr/>
        </p:nvSpPr>
        <p:spPr>
          <a:xfrm>
            <a:off x="404725" y="6258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Example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3" name="Google Shape;583;p55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584" name="Google Shape;58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5"/>
          <p:cNvSpPr txBox="1"/>
          <p:nvPr/>
        </p:nvSpPr>
        <p:spPr>
          <a:xfrm>
            <a:off x="354850" y="1292700"/>
            <a:ext cx="3492000" cy="3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public class FlightRestControllerTest extends EasyMockSupport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@TestSubject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FlightRestController flightRestController;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@Mock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private FlightService flightService;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@Before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</a:t>
            </a:r>
            <a:r>
              <a:rPr lang="en" sz="900">
                <a:solidFill>
                  <a:schemeClr val="dk1"/>
                </a:solidFill>
              </a:rPr>
              <a:t>ublic void setUp(){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flightRestController =</a:t>
            </a:r>
            <a:r>
              <a:rPr lang="en" sz="900">
                <a:solidFill>
                  <a:schemeClr val="dk1"/>
                </a:solidFill>
              </a:rPr>
              <a:t> new FlightRestController();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@Test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public void testAddFlight(){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resetAll();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Flight flight = new Flight(“bsas”, “madrid”);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Flight result = new Flight(“bsas”, “madrid”);</a:t>
            </a:r>
            <a:endParaRPr sz="9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result.setId(1);</a:t>
            </a:r>
            <a:endParaRPr sz="9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expect(flightService.addFlight(flight)).andReturn(result);</a:t>
            </a:r>
            <a:endParaRPr sz="9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replayAll();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flightRestController.addFlight(flight);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assertTrue(....);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verifyAll();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87" name="Google Shape;587;p55"/>
          <p:cNvSpPr txBox="1"/>
          <p:nvPr/>
        </p:nvSpPr>
        <p:spPr>
          <a:xfrm>
            <a:off x="5832850" y="1760650"/>
            <a:ext cx="2618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FlightService must be mocked</a:t>
            </a:r>
            <a:endParaRPr/>
          </a:p>
        </p:txBody>
      </p:sp>
      <p:cxnSp>
        <p:nvCxnSpPr>
          <p:cNvPr id="588" name="Google Shape;588;p55"/>
          <p:cNvCxnSpPr>
            <a:stCxn id="587" idx="1"/>
          </p:cNvCxnSpPr>
          <p:nvPr/>
        </p:nvCxnSpPr>
        <p:spPr>
          <a:xfrm flipH="1">
            <a:off x="2692150" y="1973650"/>
            <a:ext cx="3140700" cy="1674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55"/>
          <p:cNvSpPr txBox="1"/>
          <p:nvPr/>
        </p:nvSpPr>
        <p:spPr>
          <a:xfrm>
            <a:off x="5067025" y="2334275"/>
            <a:ext cx="38904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Executed before every test. Useful for resetting</a:t>
            </a:r>
            <a:endParaRPr/>
          </a:p>
        </p:txBody>
      </p:sp>
      <p:cxnSp>
        <p:nvCxnSpPr>
          <p:cNvPr id="590" name="Google Shape;590;p55"/>
          <p:cNvCxnSpPr>
            <a:stCxn id="589" idx="1"/>
          </p:cNvCxnSpPr>
          <p:nvPr/>
        </p:nvCxnSpPr>
        <p:spPr>
          <a:xfrm rot="10800000">
            <a:off x="1442725" y="2385425"/>
            <a:ext cx="3624300" cy="819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55"/>
          <p:cNvSpPr txBox="1"/>
          <p:nvPr/>
        </p:nvSpPr>
        <p:spPr>
          <a:xfrm>
            <a:off x="5350700" y="2959025"/>
            <a:ext cx="2720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Ensure </a:t>
            </a:r>
            <a:r>
              <a:rPr lang="en" sz="1000"/>
              <a:t>everything</a:t>
            </a:r>
            <a:r>
              <a:rPr lang="en" sz="1000"/>
              <a:t> (mock-related) is reset</a:t>
            </a:r>
            <a:endParaRPr sz="1000"/>
          </a:p>
        </p:txBody>
      </p:sp>
      <p:cxnSp>
        <p:nvCxnSpPr>
          <p:cNvPr id="592" name="Google Shape;592;p55"/>
          <p:cNvCxnSpPr>
            <a:stCxn id="591" idx="1"/>
          </p:cNvCxnSpPr>
          <p:nvPr/>
        </p:nvCxnSpPr>
        <p:spPr>
          <a:xfrm flipH="1">
            <a:off x="1931000" y="3088475"/>
            <a:ext cx="3419700" cy="3477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55"/>
          <p:cNvSpPr txBox="1"/>
          <p:nvPr/>
        </p:nvSpPr>
        <p:spPr>
          <a:xfrm>
            <a:off x="5486400" y="3347975"/>
            <a:ext cx="2936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expected behaviour from mock</a:t>
            </a:r>
            <a:endParaRPr/>
          </a:p>
        </p:txBody>
      </p:sp>
      <p:cxnSp>
        <p:nvCxnSpPr>
          <p:cNvPr id="594" name="Google Shape;594;p55"/>
          <p:cNvCxnSpPr/>
          <p:nvPr/>
        </p:nvCxnSpPr>
        <p:spPr>
          <a:xfrm flipH="1">
            <a:off x="3793925" y="3583775"/>
            <a:ext cx="1737900" cy="403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55"/>
          <p:cNvSpPr txBox="1"/>
          <p:nvPr/>
        </p:nvSpPr>
        <p:spPr>
          <a:xfrm>
            <a:off x="5486400" y="4089250"/>
            <a:ext cx="32202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mocks to replay state (activate)</a:t>
            </a:r>
            <a:endParaRPr/>
          </a:p>
        </p:txBody>
      </p:sp>
      <p:cxnSp>
        <p:nvCxnSpPr>
          <p:cNvPr id="596" name="Google Shape;596;p55"/>
          <p:cNvCxnSpPr>
            <a:stCxn id="595" idx="1"/>
          </p:cNvCxnSpPr>
          <p:nvPr/>
        </p:nvCxnSpPr>
        <p:spPr>
          <a:xfrm flipH="1">
            <a:off x="1965000" y="4207000"/>
            <a:ext cx="3521400" cy="582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55"/>
          <p:cNvSpPr txBox="1"/>
          <p:nvPr/>
        </p:nvSpPr>
        <p:spPr>
          <a:xfrm>
            <a:off x="4963875" y="4578525"/>
            <a:ext cx="2663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Verify everything is behaving as expected</a:t>
            </a:r>
            <a:endParaRPr sz="1000"/>
          </a:p>
        </p:txBody>
      </p:sp>
      <p:cxnSp>
        <p:nvCxnSpPr>
          <p:cNvPr id="598" name="Google Shape;598;p55"/>
          <p:cNvCxnSpPr>
            <a:stCxn id="597" idx="1"/>
          </p:cNvCxnSpPr>
          <p:nvPr/>
        </p:nvCxnSpPr>
        <p:spPr>
          <a:xfrm rot="10800000">
            <a:off x="1982175" y="4662975"/>
            <a:ext cx="2981700" cy="486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55"/>
          <p:cNvSpPr txBox="1"/>
          <p:nvPr/>
        </p:nvSpPr>
        <p:spPr>
          <a:xfrm>
            <a:off x="5503100" y="3660725"/>
            <a:ext cx="34470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different possible scenarios, a different test should be made for each of them</a:t>
            </a:r>
            <a:endParaRPr sz="1000"/>
          </a:p>
        </p:txBody>
      </p:sp>
      <p:cxnSp>
        <p:nvCxnSpPr>
          <p:cNvPr id="600" name="Google Shape;600;p55"/>
          <p:cNvCxnSpPr/>
          <p:nvPr/>
        </p:nvCxnSpPr>
        <p:spPr>
          <a:xfrm flipH="1">
            <a:off x="3862150" y="3873425"/>
            <a:ext cx="1641300" cy="1308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5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7" name="Google Shape;6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6"/>
          <p:cNvSpPr txBox="1"/>
          <p:nvPr/>
        </p:nvSpPr>
        <p:spPr>
          <a:xfrm>
            <a:off x="404725" y="6258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Example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9" name="Google Shape;609;p56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610" name="Google Shape;61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6"/>
          <p:cNvSpPr txBox="1"/>
          <p:nvPr/>
        </p:nvSpPr>
        <p:spPr>
          <a:xfrm>
            <a:off x="354850" y="1292700"/>
            <a:ext cx="3717300" cy="37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public class FlightRestControllerTest extends EasyMockSupport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@TestSubject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FlightRestController flightRestController;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@Mock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private FlightService flightService;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@Before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public void setUp(){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flightRestController = new FlightRestController();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@Test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public void testAddFlight(){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resetAll();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Flight flight = new Flight(“bsas”, “madrid”);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Flight expected = new Flight(“bsas”, “madrid”);</a:t>
            </a:r>
            <a:endParaRPr sz="9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expected</a:t>
            </a:r>
            <a:r>
              <a:rPr lang="en" sz="900">
                <a:solidFill>
                  <a:schemeClr val="dk1"/>
                </a:solidFill>
              </a:rPr>
              <a:t>.setId(1);</a:t>
            </a:r>
            <a:endParaRPr sz="9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expect(flightService.addFlight(flight)).andReturn(result);</a:t>
            </a:r>
            <a:endParaRPr sz="9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replayAll();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Flight result = flightRestController.addFlight(flight);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assertEquals(result, expected);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verifyAll();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13" name="Google Shape;613;p56"/>
          <p:cNvSpPr txBox="1"/>
          <p:nvPr/>
        </p:nvSpPr>
        <p:spPr>
          <a:xfrm>
            <a:off x="4393450" y="759300"/>
            <a:ext cx="3492000" cy="165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@Test(expected = FlightNotFoundException)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public void testAddFlightFlightNotFound(){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resetAll();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Flight flight = new Flight(“bsas”, “madrid”);</a:t>
            </a:r>
            <a:endParaRPr sz="9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expect(flightService.addFlight(flight)).andThrow(FlightNotFoundException.class);</a:t>
            </a:r>
            <a:endParaRPr sz="9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replayAll();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flightRestController.addFlight(flight);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	verifyAll();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14" name="Google Shape;614;p56"/>
          <p:cNvSpPr txBox="1"/>
          <p:nvPr/>
        </p:nvSpPr>
        <p:spPr>
          <a:xfrm>
            <a:off x="5100200" y="3208925"/>
            <a:ext cx="248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expect an exception</a:t>
            </a:r>
            <a:endParaRPr/>
          </a:p>
        </p:txBody>
      </p:sp>
      <p:cxnSp>
        <p:nvCxnSpPr>
          <p:cNvPr id="615" name="Google Shape;615;p56"/>
          <p:cNvCxnSpPr/>
          <p:nvPr/>
        </p:nvCxnSpPr>
        <p:spPr>
          <a:xfrm flipH="1" rot="10800000">
            <a:off x="5634075" y="1016675"/>
            <a:ext cx="619200" cy="21525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56"/>
          <p:cNvSpPr txBox="1"/>
          <p:nvPr/>
        </p:nvSpPr>
        <p:spPr>
          <a:xfrm>
            <a:off x="5531825" y="3839350"/>
            <a:ext cx="2942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 record the throwing of an exception</a:t>
            </a:r>
            <a:endParaRPr sz="1000"/>
          </a:p>
        </p:txBody>
      </p:sp>
      <p:cxnSp>
        <p:nvCxnSpPr>
          <p:cNvPr id="617" name="Google Shape;617;p56"/>
          <p:cNvCxnSpPr/>
          <p:nvPr/>
        </p:nvCxnSpPr>
        <p:spPr>
          <a:xfrm rot="10800000">
            <a:off x="7514000" y="1556200"/>
            <a:ext cx="159000" cy="22434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3" name="Google Shape;623;p5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4" name="Google Shape;62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7"/>
          <p:cNvSpPr txBox="1"/>
          <p:nvPr/>
        </p:nvSpPr>
        <p:spPr>
          <a:xfrm>
            <a:off x="404725" y="625825"/>
            <a:ext cx="8552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Quote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6" name="Google Shape;626;p57"/>
          <p:cNvSpPr txBox="1"/>
          <p:nvPr/>
        </p:nvSpPr>
        <p:spPr>
          <a:xfrm>
            <a:off x="1387525" y="1290925"/>
            <a:ext cx="635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Alegreya"/>
                <a:ea typeface="Alegreya"/>
                <a:cs typeface="Alegreya"/>
                <a:sym typeface="Alegreya"/>
              </a:rPr>
              <a:t>“Testing shows the presence, not the absence of bugs”</a:t>
            </a:r>
            <a:endParaRPr i="1" sz="2400">
              <a:latin typeface="Alegreya"/>
              <a:ea typeface="Alegreya"/>
              <a:cs typeface="Alegreya"/>
              <a:sym typeface="Alegreya"/>
            </a:endParaRPr>
          </a:p>
        </p:txBody>
      </p:sp>
      <p:pic>
        <p:nvPicPr>
          <p:cNvPr id="627" name="Google Shape;62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8988" y="1854625"/>
            <a:ext cx="2435563" cy="243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3293875" y="4458600"/>
            <a:ext cx="246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Edsger W. Dijkstra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630" name="Google Shape;630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7" name="Google Shape;637;p5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8" name="Google Shape;63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8"/>
          <p:cNvSpPr txBox="1"/>
          <p:nvPr/>
        </p:nvSpPr>
        <p:spPr>
          <a:xfrm>
            <a:off x="1629625" y="1899325"/>
            <a:ext cx="587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Any questions?</a:t>
            </a:r>
            <a:endParaRPr sz="7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0" name="Google Shape;640;p58"/>
          <p:cNvSpPr txBox="1"/>
          <p:nvPr/>
        </p:nvSpPr>
        <p:spPr>
          <a:xfrm>
            <a:off x="2396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641" name="Google Shape;64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5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90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404725" y="625825"/>
            <a:ext cx="679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 - What is it?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 piece of code (usually a method) that invokes another piece of code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535025" y="1794025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Check the correctness of some assumptions afterward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535025" y="2098825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If the assumptions turn to be wrong, the unit test has failed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535025" y="2403625"/>
            <a:ext cx="5979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is a </a:t>
            </a:r>
            <a:r>
              <a:rPr i="1" lang="en"/>
              <a:t>unit</a:t>
            </a:r>
            <a:r>
              <a:rPr lang="en"/>
              <a:t>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 method or a function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404725" y="625825"/>
            <a:ext cx="4811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Testing - Importance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535025" y="1489225"/>
            <a:ext cx="753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➢"/>
            </a:pPr>
            <a:r>
              <a:rPr lang="en">
                <a:solidFill>
                  <a:srgbClr val="FF0000"/>
                </a:solidFill>
              </a:rPr>
              <a:t>People who try to test their code either give up at some point or don’t actually perform unit tests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535025" y="2098825"/>
            <a:ext cx="72030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Instead, they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</a:t>
            </a:r>
            <a:r>
              <a:rPr lang="en"/>
              <a:t>ely on system and integration tests to be performed much later in the product lifecycle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anually test the code via custom test applications or by using the end product they’re developing to invoke their code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either </a:t>
            </a:r>
            <a:r>
              <a:rPr b="1" lang="en">
                <a:solidFill>
                  <a:srgbClr val="FF0000"/>
                </a:solidFill>
              </a:rPr>
              <a:t>too late </a:t>
            </a:r>
            <a:r>
              <a:rPr lang="en"/>
              <a:t>to correct the error or very difficult to do so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404725" y="625825"/>
            <a:ext cx="7806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Testing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535025" y="1489225"/>
            <a:ext cx="70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 Unit test should have the following properties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535025" y="1794025"/>
            <a:ext cx="5979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should be automated and repeatable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535025" y="2098825"/>
            <a:ext cx="5979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should be easy to implement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535025" y="2403625"/>
            <a:ext cx="5979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it’s written, it should remain for future use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35025" y="2708425"/>
            <a:ext cx="5979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Anyone should be able to run it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35025" y="3013225"/>
            <a:ext cx="5979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should run at the push of a button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535025" y="3318025"/>
            <a:ext cx="5979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should run quickly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535025" y="3622825"/>
            <a:ext cx="59796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fully automated, trustworthy, readable and maintainable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2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404725" y="625825"/>
            <a:ext cx="543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Testing Framework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535025" y="1489225"/>
            <a:ext cx="729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Unit tests are almost always written using a </a:t>
            </a:r>
            <a:r>
              <a:rPr lang="en">
                <a:solidFill>
                  <a:srgbClr val="FF0000"/>
                </a:solidFill>
              </a:rPr>
              <a:t>unit-test framework</a:t>
            </a:r>
            <a:r>
              <a:rPr lang="en"/>
              <a:t> (e.g. </a:t>
            </a:r>
            <a:r>
              <a:rPr lang="en">
                <a:solidFill>
                  <a:srgbClr val="38761D"/>
                </a:solidFill>
              </a:rPr>
              <a:t>JUnit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535025" y="1794025"/>
            <a:ext cx="729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Unit-testing frameworks are code libraries and modules that help developers unit-test their code, as outlined in the following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3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404725" y="625825"/>
            <a:ext cx="5430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The xUnit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Framework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535025" y="1489225"/>
            <a:ext cx="729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There are more than 150 unit-testing frameworks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535025" y="1794025"/>
            <a:ext cx="729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Practically one for every programming language in public use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535025" y="2022625"/>
            <a:ext cx="729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called the </a:t>
            </a:r>
            <a:r>
              <a:rPr lang="en">
                <a:solidFill>
                  <a:srgbClr val="FF9900"/>
                </a:solidFill>
              </a:rPr>
              <a:t>xUnit frameworks</a:t>
            </a:r>
            <a:r>
              <a:rPr lang="en"/>
              <a:t>, because their names usually start with the first letter of the language for which they were built.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3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404725" y="625825"/>
            <a:ext cx="4502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Unit Testing in Java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535025" y="1489225"/>
            <a:ext cx="836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commonly used framework for unit testing in Java is </a:t>
            </a:r>
            <a:r>
              <a:rPr b="1" lang="en">
                <a:solidFill>
                  <a:srgbClr val="980000"/>
                </a:solidFill>
              </a:rPr>
              <a:t>JUnit</a:t>
            </a:r>
            <a:endParaRPr b="1" i="1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535025" y="1794025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It is an integrated part of the Eclipse IDE/IntelliJ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475" y="2251225"/>
            <a:ext cx="3948594" cy="25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5152600" y="2251225"/>
            <a:ext cx="30498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&lt;dependency&gt;</a:t>
            </a:r>
            <a:endParaRPr>
              <a:solidFill>
                <a:schemeClr val="dk1"/>
              </a:solidFill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&lt;groupId&gt;junit&lt;/groupId&gt;</a:t>
            </a:r>
            <a:endParaRPr>
              <a:solidFill>
                <a:schemeClr val="dk1"/>
              </a:solidFill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&lt;artifactId&gt;junit&lt;/artifactId&gt;</a:t>
            </a:r>
            <a:endParaRPr>
              <a:solidFill>
                <a:schemeClr val="dk1"/>
              </a:solidFill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&lt;version&gt;4.12&lt;/version&gt;</a:t>
            </a:r>
            <a:endParaRPr>
              <a:solidFill>
                <a:schemeClr val="dk1"/>
              </a:solidFill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&lt;scope&gt;test&lt;/scope&gt;</a:t>
            </a:r>
            <a:endParaRPr>
              <a:solidFill>
                <a:schemeClr val="dk1"/>
              </a:solidFill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&lt;/dependency&gt;</a:t>
            </a:r>
            <a:endParaRPr>
              <a:solidFill>
                <a:schemeClr val="dk1"/>
              </a:solidFill>
            </a:endParaRPr>
          </a:p>
          <a:p>
            <a:pPr indent="342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8: Testing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2197" y="162822"/>
            <a:ext cx="977400" cy="3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647" y="209513"/>
            <a:ext cx="1350149" cy="26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