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 Condensed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Condensed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Condensed-italic.fntdata"/><Relationship Id="rId14" Type="http://schemas.openxmlformats.org/officeDocument/2006/relationships/slide" Target="slides/slide8.xml"/><Relationship Id="rId36" Type="http://schemas.openxmlformats.org/officeDocument/2006/relationships/font" Target="fonts/RobotoCondense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Condense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f4a3af97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f4a3af9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f4a3af970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f4a3af970_0_4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3f4a3af970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f4a3af970_0_49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f4beea524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3f4beea52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3f4beea524_2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f4a3af970_0_5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3f4a3af970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f4a3af970_0_50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f4a3af970_0_5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3f4a3af970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3f4a3af970_0_52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f4a3af970_0_5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3f4a3af970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3f4a3af970_0_53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f4a3af970_0_5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3f4a3af970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3f4a3af970_0_55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f4a3af970_0_5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3f4a3af970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3f4a3af970_0_58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f4a3af970_0_6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3f4a3af970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3f4a3af970_0_60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f4beea524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3f4beea52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3f4beea524_0_58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f4a3af970_0_6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3f4a3af970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3f4a3af970_0_61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f4a3af970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f4a3af97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f4a3af970_0_5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f4a3af970_0_6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3f4a3af970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3f4a3af970_0_63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f4a3af970_0_6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3f4a3af970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3f4a3af970_0_64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f4a3af970_0_6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3f4a3af970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3f4a3af970_0_66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f4beea524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3f4beea52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3f4beea524_0_7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f4a3af970_0_6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3f4a3af970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3f4a3af970_0_68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f4a3af970_0_7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g3f4a3af970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3f4a3af970_0_73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f4a3af970_0_7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3f4a3af970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3f4a3af970_0_75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f4a3af97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3f4a3af97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3f4a3af970_1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f4a3af970_1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g3f4a3af97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3f4a3af970_1_1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f4a3af970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f4a3af97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f4a3af970_0_10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f4a3af970_0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3f4a3af97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f4a3af970_0_15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f4a3af970_0_2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f4a3af97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f4a3af970_0_20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4a3af970_0_3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f4a3af970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f4a3af970_0_36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f4a3af970_0_4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3f4a3af970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f4a3af970_0_43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f4a3af970_0_4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f4a3af970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f4a3af970_0_41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f4beea524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f4beea5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f4beea524_0_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304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lvl="1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2pPr>
            <a:lvl3pPr lvl="2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3pPr>
            <a:lvl4pPr lvl="3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4pPr>
            <a:lvl5pPr lvl="4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5pPr>
            <a:lvl6pPr lvl="5" marL="4968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6pPr>
            <a:lvl7pPr lvl="6" marL="9540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7pPr>
            <a:lvl8pPr lvl="7" marL="14112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8pPr>
            <a:lvl9pPr lvl="8" marL="18684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2875" y="0"/>
            <a:ext cx="1017998" cy="64621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1"/>
          <p:cNvSpPr txBox="1"/>
          <p:nvPr>
            <p:ph type="title"/>
          </p:nvPr>
        </p:nvSpPr>
        <p:spPr>
          <a:xfrm>
            <a:off x="456689" y="205970"/>
            <a:ext cx="8230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3937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7874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1684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5621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6689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4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6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08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50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0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32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3875" y="4767231"/>
            <a:ext cx="289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4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6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08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50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0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32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2698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12700" lvl="1" marL="419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2" marL="838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3" marL="1244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4" marL="1663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5" marL="2082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6" marL="2501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7" marL="2908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8" marL="3327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/>
          <p:nvPr/>
        </p:nvSpPr>
        <p:spPr>
          <a:xfrm>
            <a:off x="251521" y="123479"/>
            <a:ext cx="8658900" cy="4680600"/>
          </a:xfrm>
          <a:prstGeom prst="roundRect">
            <a:avLst>
              <a:gd fmla="val 2078" name="adj"/>
            </a:avLst>
          </a:prstGeom>
          <a:solidFill>
            <a:schemeClr val="lt1">
              <a:alpha val="7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2"/>
          <p:cNvSpPr txBox="1"/>
          <p:nvPr>
            <p:ph type="title"/>
          </p:nvPr>
        </p:nvSpPr>
        <p:spPr>
          <a:xfrm>
            <a:off x="395538" y="150782"/>
            <a:ext cx="69198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05258" y="987574"/>
            <a:ext cx="83433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31840" y="4789886"/>
            <a:ext cx="2897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100750" lvl="1" marL="45635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99900" lvl="2" marL="9127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99053" lvl="3" marL="1369053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98206" lvl="4" marL="1825406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97356" lvl="5" marL="2281756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96508" lvl="6" marL="2738108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95660" lvl="7" marL="319446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94809" lvl="8" marL="3650809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22"/>
          <p:cNvSpPr/>
          <p:nvPr/>
        </p:nvSpPr>
        <p:spPr>
          <a:xfrm>
            <a:off x="0" y="4840003"/>
            <a:ext cx="9144000" cy="323700"/>
          </a:xfrm>
          <a:prstGeom prst="rect">
            <a:avLst/>
          </a:prstGeom>
          <a:solidFill>
            <a:srgbClr val="000000">
              <a:alpha val="30590"/>
            </a:srgbClr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2"/>
          <p:cNvSpPr/>
          <p:nvPr/>
        </p:nvSpPr>
        <p:spPr>
          <a:xfrm>
            <a:off x="7884368" y="4891587"/>
            <a:ext cx="1036916" cy="22910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5" name="Google Shape;85;p22"/>
          <p:cNvGrpSpPr/>
          <p:nvPr/>
        </p:nvGrpSpPr>
        <p:grpSpPr>
          <a:xfrm>
            <a:off x="7541996" y="267495"/>
            <a:ext cx="1512300" cy="801775"/>
            <a:chOff x="7541996" y="267494"/>
            <a:chExt cx="1512300" cy="801775"/>
          </a:xfrm>
        </p:grpSpPr>
        <p:grpSp>
          <p:nvGrpSpPr>
            <p:cNvPr id="86" name="Google Shape;86;p22"/>
            <p:cNvGrpSpPr/>
            <p:nvPr/>
          </p:nvGrpSpPr>
          <p:grpSpPr>
            <a:xfrm>
              <a:off x="7541996" y="277181"/>
              <a:ext cx="1512300" cy="792088"/>
              <a:chOff x="7596202" y="267494"/>
              <a:chExt cx="1512300" cy="792088"/>
            </a:xfrm>
          </p:grpSpPr>
          <p:sp>
            <p:nvSpPr>
              <p:cNvPr id="87" name="Google Shape;87;p22"/>
              <p:cNvSpPr/>
              <p:nvPr/>
            </p:nvSpPr>
            <p:spPr>
              <a:xfrm flipH="1" rot="10800000">
                <a:off x="8964737" y="703482"/>
                <a:ext cx="143700" cy="356100"/>
              </a:xfrm>
              <a:prstGeom prst="rtTriangle">
                <a:avLst/>
              </a:prstGeom>
              <a:solidFill>
                <a:srgbClr val="93B3D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2"/>
              <p:cNvSpPr/>
              <p:nvPr/>
            </p:nvSpPr>
            <p:spPr>
              <a:xfrm flipH="1">
                <a:off x="7596202" y="267494"/>
                <a:ext cx="1512300" cy="436200"/>
              </a:xfrm>
              <a:prstGeom prst="snip1Rect">
                <a:avLst>
                  <a:gd fmla="val 16667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" name="Google Shape;89;p22"/>
            <p:cNvSpPr/>
            <p:nvPr/>
          </p:nvSpPr>
          <p:spPr>
            <a:xfrm>
              <a:off x="7616407" y="267494"/>
              <a:ext cx="1172481" cy="402340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hyperlink" Target="https://spring.io/guide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2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3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97" name="Google Shape;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3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Bootcamp 2018</a:t>
            </a:r>
            <a:endParaRPr/>
          </a:p>
        </p:txBody>
      </p:sp>
      <p:sp>
        <p:nvSpPr>
          <p:cNvPr id="99" name="Google Shape;99;p23"/>
          <p:cNvSpPr txBox="1"/>
          <p:nvPr>
            <p:ph idx="4294967295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5: </a:t>
            </a:r>
            <a:endParaRPr/>
          </a:p>
        </p:txBody>
      </p:sp>
      <p:pic>
        <p:nvPicPr>
          <p:cNvPr id="100" name="Google Shape;10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5650" y="2677800"/>
            <a:ext cx="2984176" cy="11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32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32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5: Spring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2"/>
          <p:cNvSpPr txBox="1"/>
          <p:nvPr/>
        </p:nvSpPr>
        <p:spPr>
          <a:xfrm>
            <a:off x="404725" y="625825"/>
            <a:ext cx="8133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Spring Core - </a:t>
            </a: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Beans lifecycle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535025" y="1260625"/>
            <a:ext cx="78438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</a:t>
            </a:r>
            <a:r>
              <a:rPr lang="en"/>
              <a:t>fter bean instantiation, it might be required to perform some initialization to get it into a usable state   → </a:t>
            </a:r>
            <a:r>
              <a:rPr i="1" lang="en">
                <a:solidFill>
                  <a:srgbClr val="6AA84F"/>
                </a:solidFill>
              </a:rPr>
              <a:t>@PostConstruct</a:t>
            </a:r>
            <a:endParaRPr i="1">
              <a:solidFill>
                <a:srgbClr val="6AA84F"/>
              </a:solidFill>
            </a:endParaRPr>
          </a:p>
          <a:p>
            <a:pPr indent="-317500" lvl="1" marL="914400" marR="50800" rtl="0" algn="l">
              <a:lnSpc>
                <a:spcPct val="8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BeanPostProcessor</a:t>
            </a:r>
            <a:r>
              <a:rPr lang="en"/>
              <a:t> interface (</a:t>
            </a:r>
            <a:r>
              <a:rPr i="1" lang="en"/>
              <a:t>postProcessBeforeInitialization</a:t>
            </a:r>
            <a:r>
              <a:rPr lang="en"/>
              <a:t> and </a:t>
            </a:r>
            <a:r>
              <a:rPr i="1" lang="en"/>
              <a:t>postProcessAfterInitialization</a:t>
            </a:r>
            <a:r>
              <a:rPr lang="en"/>
              <a:t>)</a:t>
            </a:r>
            <a:endParaRPr sz="1000">
              <a:solidFill>
                <a:srgbClr val="31313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547500" y="2403625"/>
            <a:ext cx="78438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/>
              <a:t>w</a:t>
            </a:r>
            <a:r>
              <a:rPr lang="en"/>
              <a:t>hen no longer required, some cleanup may be required   → </a:t>
            </a:r>
            <a:r>
              <a:rPr lang="en">
                <a:solidFill>
                  <a:srgbClr val="6AA84F"/>
                </a:solidFill>
              </a:rPr>
              <a:t>@PreDestroy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249" name="Google Shape;24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923" y="-8685"/>
            <a:ext cx="540600" cy="5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/>
          <p:nvPr/>
        </p:nvSpPr>
        <p:spPr>
          <a:xfrm>
            <a:off x="305200" y="3330250"/>
            <a:ext cx="1178700" cy="57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Beans instantiated</a:t>
            </a: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1923250" y="3330250"/>
            <a:ext cx="1613700" cy="57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 injected</a:t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4067725" y="3330250"/>
            <a:ext cx="1282500" cy="57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</a:t>
            </a:r>
            <a:r>
              <a:rPr lang="en"/>
              <a:t>process</a:t>
            </a:r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5867000" y="3324688"/>
            <a:ext cx="1282500" cy="57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Bean ready to use</a:t>
            </a:r>
            <a:endParaRPr/>
          </a:p>
        </p:txBody>
      </p:sp>
      <p:cxnSp>
        <p:nvCxnSpPr>
          <p:cNvPr id="254" name="Google Shape;254;p32"/>
          <p:cNvCxnSpPr>
            <a:stCxn id="250" idx="3"/>
            <a:endCxn id="251" idx="1"/>
          </p:cNvCxnSpPr>
          <p:nvPr/>
        </p:nvCxnSpPr>
        <p:spPr>
          <a:xfrm>
            <a:off x="1483900" y="3617500"/>
            <a:ext cx="43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32"/>
          <p:cNvCxnSpPr>
            <a:stCxn id="251" idx="3"/>
            <a:endCxn id="252" idx="1"/>
          </p:cNvCxnSpPr>
          <p:nvPr/>
        </p:nvCxnSpPr>
        <p:spPr>
          <a:xfrm>
            <a:off x="3536950" y="3617500"/>
            <a:ext cx="53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32"/>
          <p:cNvCxnSpPr>
            <a:stCxn id="252" idx="3"/>
            <a:endCxn id="253" idx="1"/>
          </p:cNvCxnSpPr>
          <p:nvPr/>
        </p:nvCxnSpPr>
        <p:spPr>
          <a:xfrm flipH="1" rot="10800000">
            <a:off x="5350225" y="3611800"/>
            <a:ext cx="516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32"/>
          <p:cNvSpPr/>
          <p:nvPr/>
        </p:nvSpPr>
        <p:spPr>
          <a:xfrm>
            <a:off x="7695800" y="3324688"/>
            <a:ext cx="1282500" cy="57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Destroy</a:t>
            </a:r>
            <a:endParaRPr/>
          </a:p>
        </p:txBody>
      </p:sp>
      <p:cxnSp>
        <p:nvCxnSpPr>
          <p:cNvPr id="258" name="Google Shape;258;p32"/>
          <p:cNvCxnSpPr>
            <a:stCxn id="253" idx="3"/>
            <a:endCxn id="257" idx="1"/>
          </p:cNvCxnSpPr>
          <p:nvPr/>
        </p:nvCxnSpPr>
        <p:spPr>
          <a:xfrm>
            <a:off x="7149500" y="3611938"/>
            <a:ext cx="54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3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33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5: Spring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66" name="Google Shape;26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3"/>
          <p:cNvSpPr txBox="1"/>
          <p:nvPr/>
        </p:nvSpPr>
        <p:spPr>
          <a:xfrm>
            <a:off x="404725" y="625825"/>
            <a:ext cx="8133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Spring Core - </a:t>
            </a: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Beans lifecycle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68" name="Google Shape;26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923" y="-8685"/>
            <a:ext cx="540600" cy="5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8488" y="1368900"/>
            <a:ext cx="5856585" cy="35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Google Shape;275;p3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34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5: Spring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77" name="Google Shape;2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4"/>
          <p:cNvSpPr txBox="1"/>
          <p:nvPr/>
        </p:nvSpPr>
        <p:spPr>
          <a:xfrm>
            <a:off x="404725" y="625825"/>
            <a:ext cx="8133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Spring Core - </a:t>
            </a: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XML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79" name="Google Shape;279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923" y="-8685"/>
            <a:ext cx="540600" cy="5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 txBox="1"/>
          <p:nvPr/>
        </p:nvSpPr>
        <p:spPr>
          <a:xfrm>
            <a:off x="2677661" y="1376322"/>
            <a:ext cx="6531900" cy="3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048" lvl="0" marL="904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85A"/>
              </a:buClr>
              <a:buFont typeface="Arial"/>
              <a:buNone/>
            </a:pPr>
            <a:r>
              <a:rPr b="0" i="0" lang="en" sz="2025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argument resolution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9525" lvl="0" marL="9525" marR="0" rtl="0" algn="l">
              <a:lnSpc>
                <a:spcPct val="100000"/>
              </a:lnSpc>
              <a:spcBef>
                <a:spcPts val="278"/>
              </a:spcBef>
              <a:spcAft>
                <a:spcPts val="0"/>
              </a:spcAft>
              <a:buClr>
                <a:srgbClr val="008080"/>
              </a:buClr>
              <a:buFont typeface="Courier New"/>
              <a:buNone/>
            </a:pPr>
            <a:r>
              <a:rPr b="0" i="0" lang="en" sz="1125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sz="1125" u="none" cap="none" strike="noStrike">
                <a:solidFill>
                  <a:srgbClr val="3E7E7E"/>
                </a:solidFill>
                <a:latin typeface="Courier New"/>
                <a:ea typeface="Courier New"/>
                <a:cs typeface="Courier New"/>
                <a:sym typeface="Courier New"/>
              </a:rPr>
              <a:t>bean </a:t>
            </a:r>
            <a:r>
              <a:rPr b="0" i="0" lang="en" sz="1125" u="none" cap="none" strike="noStrike">
                <a:solidFill>
                  <a:srgbClr val="7E007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" sz="1125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125" u="none" cap="none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"b1" </a:t>
            </a:r>
            <a:r>
              <a:rPr b="0" i="0" lang="en" sz="1125" u="none" cap="none" strike="noStrike">
                <a:solidFill>
                  <a:srgbClr val="7E007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" sz="1125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125" u="none" cap="none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"org.examples.ClientServiceBean"</a:t>
            </a:r>
            <a:r>
              <a:rPr b="0" i="0" lang="en" sz="1125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25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" lvl="0" marL="180975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008080"/>
              </a:buClr>
              <a:buFont typeface="Courier New"/>
              <a:buNone/>
            </a:pPr>
            <a:r>
              <a:rPr b="0" i="0" lang="en" sz="1125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sz="1125" u="none" cap="none" strike="noStrike">
                <a:solidFill>
                  <a:srgbClr val="3E7E7E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constructor-arg </a:t>
            </a:r>
            <a:r>
              <a:rPr b="0" i="0" lang="en" sz="1125" u="none" cap="none" strike="noStrike">
                <a:solidFill>
                  <a:srgbClr val="7E007E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0" i="0" lang="en" sz="1125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125" u="none" cap="none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"b2"</a:t>
            </a:r>
            <a:r>
              <a:rPr b="0" i="0" lang="en" sz="1125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25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" lvl="0" marL="180975" marR="0" rtl="0" algn="l">
              <a:lnSpc>
                <a:spcPct val="100000"/>
              </a:lnSpc>
              <a:spcBef>
                <a:spcPts val="259"/>
              </a:spcBef>
              <a:spcAft>
                <a:spcPts val="0"/>
              </a:spcAft>
              <a:buClr>
                <a:srgbClr val="008080"/>
              </a:buClr>
              <a:buFont typeface="Courier New"/>
              <a:buNone/>
            </a:pPr>
            <a:r>
              <a:rPr b="0" i="0" lang="en" sz="1125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sz="1125" u="none" cap="none" strike="noStrike">
                <a:solidFill>
                  <a:srgbClr val="3E7E7E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constructor-arg </a:t>
            </a:r>
            <a:r>
              <a:rPr b="0" i="0" lang="en" sz="1125" u="none" cap="none" strike="noStrike">
                <a:solidFill>
                  <a:srgbClr val="7E007E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0" i="0" lang="en" sz="1125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125" u="none" cap="none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"b3"</a:t>
            </a:r>
            <a:r>
              <a:rPr b="0" i="0" lang="en" sz="1125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25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525" lvl="0" marL="9525" marR="0" rtl="0" algn="l">
              <a:lnSpc>
                <a:spcPct val="100000"/>
              </a:lnSpc>
              <a:spcBef>
                <a:spcPts val="251"/>
              </a:spcBef>
              <a:spcAft>
                <a:spcPts val="0"/>
              </a:spcAft>
              <a:buClr>
                <a:srgbClr val="008080"/>
              </a:buClr>
              <a:buFont typeface="Courier New"/>
              <a:buNone/>
            </a:pPr>
            <a:r>
              <a:rPr b="0" i="0" lang="en" sz="1125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" sz="1125" u="none" cap="none" strike="noStrike">
                <a:solidFill>
                  <a:srgbClr val="3E7E7E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r>
              <a:rPr b="0" i="0" lang="en" sz="1125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25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048" lvl="0" marL="9048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0685A"/>
              </a:buClr>
              <a:buFont typeface="Arial"/>
              <a:buNone/>
            </a:pPr>
            <a:r>
              <a:rPr b="0" i="0" lang="en" sz="2025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argument type matching</a:t>
            </a:r>
            <a:endParaRPr b="0" i="0" sz="2025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9525" lvl="0" marL="9525" marR="0" rtl="0" algn="l">
              <a:lnSpc>
                <a:spcPct val="100000"/>
              </a:lnSpc>
              <a:spcBef>
                <a:spcPts val="278"/>
              </a:spcBef>
              <a:spcAft>
                <a:spcPts val="0"/>
              </a:spcAft>
              <a:buClr>
                <a:srgbClr val="008080"/>
              </a:buClr>
              <a:buFont typeface="Courier New"/>
              <a:buNone/>
            </a:pPr>
            <a:r>
              <a:rPr b="0" i="0" lang="en" sz="1125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sz="1125" u="none" cap="none" strike="noStrike">
                <a:solidFill>
                  <a:srgbClr val="3E7E7E"/>
                </a:solidFill>
                <a:latin typeface="Courier New"/>
                <a:ea typeface="Courier New"/>
                <a:cs typeface="Courier New"/>
                <a:sym typeface="Courier New"/>
              </a:rPr>
              <a:t>bean </a:t>
            </a:r>
            <a:r>
              <a:rPr b="0" i="0" lang="en" sz="1125" u="none" cap="none" strike="noStrike">
                <a:solidFill>
                  <a:srgbClr val="7E007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" sz="1125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125" u="none" cap="none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"b2" </a:t>
            </a:r>
            <a:r>
              <a:rPr b="0" i="0" lang="en" sz="1125" u="none" cap="none" strike="noStrike">
                <a:solidFill>
                  <a:srgbClr val="7E007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" sz="1125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125" u="none" cap="none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"ClientService" </a:t>
            </a:r>
            <a:r>
              <a:rPr b="0" i="0" lang="en" sz="1125" u="none" cap="none" strike="noStrike">
                <a:solidFill>
                  <a:srgbClr val="7E007E"/>
                </a:solidFill>
                <a:latin typeface="Courier New"/>
                <a:ea typeface="Courier New"/>
                <a:cs typeface="Courier New"/>
                <a:sym typeface="Courier New"/>
              </a:rPr>
              <a:t>factory-method</a:t>
            </a:r>
            <a:r>
              <a:rPr b="0" i="0" lang="en" sz="1125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125" u="none" cap="none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"getInstance"</a:t>
            </a:r>
            <a:r>
              <a:rPr b="0" i="0" lang="en" sz="1125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25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" lvl="0" marL="180975" marR="0" rtl="0" algn="l">
              <a:lnSpc>
                <a:spcPct val="100000"/>
              </a:lnSpc>
              <a:spcBef>
                <a:spcPts val="251"/>
              </a:spcBef>
              <a:spcAft>
                <a:spcPts val="0"/>
              </a:spcAft>
              <a:buClr>
                <a:srgbClr val="008080"/>
              </a:buClr>
              <a:buFont typeface="Courier New"/>
              <a:buNone/>
            </a:pPr>
            <a:r>
              <a:rPr b="0" i="0" lang="en" sz="1125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sz="1125" u="none" cap="none" strike="noStrike">
                <a:solidFill>
                  <a:srgbClr val="3E7E7E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constructor-arg </a:t>
            </a:r>
            <a:r>
              <a:rPr b="1" i="0" lang="en" sz="1125" u="none" cap="none" strike="noStrike">
                <a:solidFill>
                  <a:srgbClr val="7E007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" sz="1125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125" u="none" cap="none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"int" </a:t>
            </a:r>
            <a:r>
              <a:rPr b="0" i="0" lang="en" sz="1125" u="none" cap="none" strike="noStrike">
                <a:solidFill>
                  <a:srgbClr val="7E007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en" sz="1125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125" u="none" cap="none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"7500000"</a:t>
            </a:r>
            <a:r>
              <a:rPr b="0" i="0" lang="en" sz="1125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25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" lvl="0" marL="180975" marR="0" rtl="0" algn="l">
              <a:lnSpc>
                <a:spcPct val="100000"/>
              </a:lnSpc>
              <a:spcBef>
                <a:spcPts val="251"/>
              </a:spcBef>
              <a:spcAft>
                <a:spcPts val="0"/>
              </a:spcAft>
              <a:buClr>
                <a:srgbClr val="008080"/>
              </a:buClr>
              <a:buFont typeface="Courier New"/>
              <a:buNone/>
            </a:pPr>
            <a:r>
              <a:rPr b="0" i="0" lang="en" sz="1125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sz="1125" u="none" cap="none" strike="noStrike">
                <a:solidFill>
                  <a:srgbClr val="3E7E7E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constructor-arg </a:t>
            </a:r>
            <a:r>
              <a:rPr b="1" i="0" lang="en" sz="1125" u="none" cap="none" strike="noStrike">
                <a:solidFill>
                  <a:srgbClr val="7E007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" sz="1125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125" u="none" cap="none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"java.lang.String" </a:t>
            </a:r>
            <a:r>
              <a:rPr b="0" i="0" lang="en" sz="1125" u="none" cap="none" strike="noStrike">
                <a:solidFill>
                  <a:srgbClr val="7E007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en" sz="1125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125" u="none" cap="none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"42"</a:t>
            </a:r>
            <a:r>
              <a:rPr b="0" i="0" lang="en" sz="1125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25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525" lvl="0" marL="9525" marR="0" rtl="0" algn="l">
              <a:lnSpc>
                <a:spcPct val="100000"/>
              </a:lnSpc>
              <a:spcBef>
                <a:spcPts val="259"/>
              </a:spcBef>
              <a:spcAft>
                <a:spcPts val="0"/>
              </a:spcAft>
              <a:buClr>
                <a:srgbClr val="008080"/>
              </a:buClr>
              <a:buFont typeface="Courier New"/>
              <a:buNone/>
            </a:pPr>
            <a:r>
              <a:rPr b="0" i="0" lang="en" sz="1125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" sz="1125" u="none" cap="none" strike="noStrike">
                <a:solidFill>
                  <a:srgbClr val="3E7E7E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r>
              <a:rPr b="0" i="0" lang="en" sz="1125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25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048" lvl="0" marL="9048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0685A"/>
              </a:buClr>
              <a:buFont typeface="Arial"/>
              <a:buNone/>
            </a:pPr>
            <a:r>
              <a:rPr b="0" i="0" lang="en" sz="2025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argument index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9525" lvl="0" marL="9525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008080"/>
              </a:buClr>
              <a:buFont typeface="Courier New"/>
              <a:buNone/>
            </a:pPr>
            <a:r>
              <a:rPr b="0" i="0" lang="en" sz="1125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sz="1125" u="none" cap="none" strike="noStrike">
                <a:solidFill>
                  <a:srgbClr val="3E7E7E"/>
                </a:solidFill>
                <a:latin typeface="Courier New"/>
                <a:ea typeface="Courier New"/>
                <a:cs typeface="Courier New"/>
                <a:sym typeface="Courier New"/>
              </a:rPr>
              <a:t>bean </a:t>
            </a:r>
            <a:r>
              <a:rPr b="0" i="0" lang="en" sz="1125" u="none" cap="none" strike="noStrike">
                <a:solidFill>
                  <a:srgbClr val="7E007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" sz="1125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125" u="none" cap="none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"b3" </a:t>
            </a:r>
            <a:r>
              <a:rPr b="0" i="0" lang="en" sz="1125" u="none" cap="none" strike="noStrike">
                <a:solidFill>
                  <a:srgbClr val="7E007E"/>
                </a:solidFill>
                <a:latin typeface="Courier New"/>
                <a:ea typeface="Courier New"/>
                <a:cs typeface="Courier New"/>
                <a:sym typeface="Courier New"/>
              </a:rPr>
              <a:t>factory-bean</a:t>
            </a:r>
            <a:r>
              <a:rPr b="0" i="0" lang="en" sz="1125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125" u="none" cap="none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"factory" </a:t>
            </a:r>
            <a:r>
              <a:rPr b="0" i="0" lang="en" sz="1125" u="none" cap="none" strike="noStrike">
                <a:solidFill>
                  <a:srgbClr val="7E007E"/>
                </a:solidFill>
                <a:latin typeface="Courier New"/>
                <a:ea typeface="Courier New"/>
                <a:cs typeface="Courier New"/>
                <a:sym typeface="Courier New"/>
              </a:rPr>
              <a:t>factory-method</a:t>
            </a:r>
            <a:r>
              <a:rPr b="0" i="0" lang="en" sz="1125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125" u="none" cap="none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"getInstance"</a:t>
            </a:r>
            <a:r>
              <a:rPr b="0" i="0" lang="en" sz="1125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25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" lvl="0" marL="180975" marR="0" rtl="0" algn="l">
              <a:lnSpc>
                <a:spcPct val="100000"/>
              </a:lnSpc>
              <a:spcBef>
                <a:spcPts val="259"/>
              </a:spcBef>
              <a:spcAft>
                <a:spcPts val="0"/>
              </a:spcAft>
              <a:buClr>
                <a:srgbClr val="008080"/>
              </a:buClr>
              <a:buFont typeface="Courier New"/>
              <a:buNone/>
            </a:pPr>
            <a:r>
              <a:rPr b="0" i="0" lang="en" sz="1125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sz="1125" u="none" cap="none" strike="noStrike">
                <a:solidFill>
                  <a:srgbClr val="3E7E7E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constructor-arg </a:t>
            </a:r>
            <a:r>
              <a:rPr b="1" i="0" lang="en" sz="1125" u="none" cap="none" strike="noStrike">
                <a:solidFill>
                  <a:srgbClr val="7E007E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n" sz="1125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125" u="none" cap="none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"0" </a:t>
            </a:r>
            <a:r>
              <a:rPr b="0" i="0" lang="en" sz="1125" u="none" cap="none" strike="noStrike">
                <a:solidFill>
                  <a:srgbClr val="7E007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en" sz="1125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125" u="none" cap="none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"75"</a:t>
            </a:r>
            <a:r>
              <a:rPr b="0" i="0" lang="en" sz="1125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25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" lvl="0" marL="180975" marR="0" rtl="0" algn="l">
              <a:lnSpc>
                <a:spcPct val="100000"/>
              </a:lnSpc>
              <a:spcBef>
                <a:spcPts val="251"/>
              </a:spcBef>
              <a:spcAft>
                <a:spcPts val="0"/>
              </a:spcAft>
              <a:buClr>
                <a:srgbClr val="008080"/>
              </a:buClr>
              <a:buFont typeface="Courier New"/>
              <a:buNone/>
            </a:pPr>
            <a:r>
              <a:rPr b="0" i="0" lang="en" sz="1125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sz="1125" u="none" cap="none" strike="noStrike">
                <a:solidFill>
                  <a:srgbClr val="3E7E7E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constructor-arg </a:t>
            </a:r>
            <a:r>
              <a:rPr b="1" i="0" lang="en" sz="1125" u="none" cap="none" strike="noStrike">
                <a:solidFill>
                  <a:srgbClr val="7E007E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n" sz="1125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125" u="none" cap="none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b="0" i="0" lang="en" sz="1125" u="none" cap="none" strike="noStrike">
                <a:solidFill>
                  <a:srgbClr val="7E007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en" sz="1125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125" u="none" cap="none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"42"</a:t>
            </a:r>
            <a:r>
              <a:rPr b="0" i="0" lang="en" sz="1125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25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525" lvl="0" marL="9525" marR="0" rtl="0" algn="l">
              <a:lnSpc>
                <a:spcPct val="100000"/>
              </a:lnSpc>
              <a:spcBef>
                <a:spcPts val="251"/>
              </a:spcBef>
              <a:spcAft>
                <a:spcPts val="0"/>
              </a:spcAft>
              <a:buClr>
                <a:srgbClr val="008080"/>
              </a:buClr>
              <a:buFont typeface="Courier New"/>
              <a:buNone/>
            </a:pPr>
            <a:r>
              <a:rPr b="0" i="0" lang="en" sz="1125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" sz="1125" u="none" cap="none" strike="noStrike">
                <a:solidFill>
                  <a:srgbClr val="3E7E7E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r>
              <a:rPr b="0" i="0" lang="en" sz="1125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25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34"/>
          <p:cNvSpPr txBox="1"/>
          <p:nvPr/>
        </p:nvSpPr>
        <p:spPr>
          <a:xfrm>
            <a:off x="528000" y="2292275"/>
            <a:ext cx="1128900" cy="45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beans.xml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Google Shape;287;p3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p35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5: Spring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89" name="Google Shape;28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5"/>
          <p:cNvSpPr txBox="1"/>
          <p:nvPr/>
        </p:nvSpPr>
        <p:spPr>
          <a:xfrm>
            <a:off x="404725" y="625825"/>
            <a:ext cx="8133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Spring Core - </a:t>
            </a: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Annotations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91" name="Google Shape;291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923" y="-8685"/>
            <a:ext cx="540600" cy="5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5"/>
          <p:cNvSpPr txBox="1"/>
          <p:nvPr/>
        </p:nvSpPr>
        <p:spPr>
          <a:xfrm>
            <a:off x="535025" y="1336825"/>
            <a:ext cx="7843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Spring annotations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@Autowired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@Qualifier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@Required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@Value</a:t>
            </a:r>
            <a:endParaRPr/>
          </a:p>
        </p:txBody>
      </p:sp>
      <p:sp>
        <p:nvSpPr>
          <p:cNvPr id="293" name="Google Shape;293;p35"/>
          <p:cNvSpPr txBox="1"/>
          <p:nvPr/>
        </p:nvSpPr>
        <p:spPr>
          <a:xfrm>
            <a:off x="535025" y="2962225"/>
            <a:ext cx="78438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/>
              <a:t>JSR 250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@Resource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@PostConstruct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@PreDestroy</a:t>
            </a:r>
            <a:endParaRPr/>
          </a:p>
        </p:txBody>
      </p:sp>
      <p:sp>
        <p:nvSpPr>
          <p:cNvPr id="294" name="Google Shape;294;p35"/>
          <p:cNvSpPr txBox="1"/>
          <p:nvPr/>
        </p:nvSpPr>
        <p:spPr>
          <a:xfrm>
            <a:off x="3964025" y="1565425"/>
            <a:ext cx="7843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Context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@Scope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@Bean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@DependsOn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@Lazy</a:t>
            </a:r>
            <a:endParaRPr/>
          </a:p>
        </p:txBody>
      </p:sp>
      <p:sp>
        <p:nvSpPr>
          <p:cNvPr id="295" name="Google Shape;295;p35"/>
          <p:cNvSpPr txBox="1"/>
          <p:nvPr/>
        </p:nvSpPr>
        <p:spPr>
          <a:xfrm>
            <a:off x="3964025" y="3190825"/>
            <a:ext cx="78438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/>
              <a:t>Transactional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@Transactional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301;p3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p36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5: Spring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03" name="Google Shape;30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6"/>
          <p:cNvSpPr txBox="1"/>
          <p:nvPr/>
        </p:nvSpPr>
        <p:spPr>
          <a:xfrm>
            <a:off x="404725" y="625825"/>
            <a:ext cx="8133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Spring Core - </a:t>
            </a: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Annotations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05" name="Google Shape;30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923" y="-8685"/>
            <a:ext cx="540600" cy="5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6"/>
          <p:cNvSpPr txBox="1"/>
          <p:nvPr/>
        </p:nvSpPr>
        <p:spPr>
          <a:xfrm>
            <a:off x="287250" y="1336825"/>
            <a:ext cx="4003500" cy="369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F0055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writer;</a:t>
            </a:r>
            <a:b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7F0055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7F0055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IWriter {</a:t>
            </a:r>
            <a:b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100">
                <a:solidFill>
                  <a:srgbClr val="7F0055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7F0055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write(String message);</a:t>
            </a:r>
            <a:b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F0055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7F0055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SimpleWriter </a:t>
            </a:r>
            <a:r>
              <a:rPr b="1" lang="en" sz="1100">
                <a:solidFill>
                  <a:srgbClr val="7F0055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IWriter {</a:t>
            </a:r>
            <a:b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100">
                <a:solidFill>
                  <a:srgbClr val="7F0055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7F0055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write(String message) {</a:t>
            </a:r>
            <a:b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System.out.println(message);</a:t>
            </a:r>
            <a:b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@Service</a:t>
            </a:r>
            <a:endParaRPr sz="1100">
              <a:solidFill>
                <a:srgbClr val="000000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F0055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7F0055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NiceWriter </a:t>
            </a:r>
            <a:r>
              <a:rPr b="1" lang="en" sz="1100">
                <a:solidFill>
                  <a:srgbClr val="7F0055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IWriter {</a:t>
            </a:r>
            <a:b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100">
                <a:solidFill>
                  <a:srgbClr val="7F0055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7F0055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write(String message) {</a:t>
            </a:r>
            <a:b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System.out.println(</a:t>
            </a:r>
            <a:r>
              <a:rPr lang="en" sz="1100">
                <a:solidFill>
                  <a:srgbClr val="0000FF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"The string is "</a:t>
            </a: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+ s);</a:t>
            </a:r>
            <a:b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36"/>
          <p:cNvSpPr txBox="1"/>
          <p:nvPr/>
        </p:nvSpPr>
        <p:spPr>
          <a:xfrm>
            <a:off x="4567450" y="1336900"/>
            <a:ext cx="3843600" cy="369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F0055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client;</a:t>
            </a:r>
            <a:b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7F0055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writer.IWriter;</a:t>
            </a:r>
            <a:b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100">
                <a:solidFill>
                  <a:srgbClr val="80808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@Service</a:t>
            </a:r>
            <a:endParaRPr sz="1100">
              <a:solidFill>
                <a:srgbClr val="000000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F0055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7F0055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WriterClient {</a:t>
            </a:r>
            <a:b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100">
                <a:solidFill>
                  <a:srgbClr val="7F0055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IWriter writer;</a:t>
            </a:r>
            <a:b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000000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@Autowired</a:t>
            </a:r>
            <a:b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100">
                <a:solidFill>
                  <a:srgbClr val="7F0055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7F0055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setWriter(IWriter writer) {</a:t>
            </a:r>
            <a:b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7F0055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.writer = writer;</a:t>
            </a:r>
            <a:b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100">
                <a:solidFill>
                  <a:srgbClr val="7F0055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7F0055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run() {</a:t>
            </a:r>
            <a:b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writer.write(</a:t>
            </a:r>
            <a:r>
              <a:rPr lang="en" sz="1100">
                <a:solidFill>
                  <a:srgbClr val="0000FF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"This is my test"</a:t>
            </a: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7F0055"/>
              </a:solidFill>
              <a:highlight>
                <a:srgbClr val="F5F5F5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Google Shape;313;p3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" name="Google Shape;314;p37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5: Spring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15" name="Google Shape;31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7"/>
          <p:cNvSpPr txBox="1"/>
          <p:nvPr/>
        </p:nvSpPr>
        <p:spPr>
          <a:xfrm>
            <a:off x="404725" y="625825"/>
            <a:ext cx="8133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Spring Web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17" name="Google Shape;317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923" y="-8685"/>
            <a:ext cx="540600" cy="5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7"/>
          <p:cNvSpPr txBox="1"/>
          <p:nvPr/>
        </p:nvSpPr>
        <p:spPr>
          <a:xfrm>
            <a:off x="535025" y="1336825"/>
            <a:ext cx="784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p</a:t>
            </a:r>
            <a:r>
              <a:rPr lang="en"/>
              <a:t>rovides basic web-oriented integration features</a:t>
            </a:r>
            <a:endParaRPr/>
          </a:p>
        </p:txBody>
      </p:sp>
      <p:sp>
        <p:nvSpPr>
          <p:cNvPr id="319" name="Google Shape;319;p37"/>
          <p:cNvSpPr txBox="1"/>
          <p:nvPr/>
        </p:nvSpPr>
        <p:spPr>
          <a:xfrm>
            <a:off x="535025" y="1641625"/>
            <a:ext cx="8422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Web </a:t>
            </a:r>
            <a:r>
              <a:rPr b="1" lang="en"/>
              <a:t>MVC</a:t>
            </a:r>
            <a:endParaRPr b="1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Web-Servlet module, contains Spring’s </a:t>
            </a:r>
            <a:r>
              <a:rPr i="1" lang="en"/>
              <a:t>model-view-controller</a:t>
            </a:r>
            <a:r>
              <a:rPr lang="en"/>
              <a:t> implementation for web apps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7"/>
          <p:cNvSpPr txBox="1"/>
          <p:nvPr/>
        </p:nvSpPr>
        <p:spPr>
          <a:xfrm>
            <a:off x="404725" y="2635825"/>
            <a:ext cx="4347300" cy="179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@Controller</a:t>
            </a:r>
            <a:b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GreetingController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>
                <a:solidFill>
                  <a:srgbClr val="00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@GetMapping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"/greeting"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>
                <a:solidFill>
                  <a:srgbClr val="00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greeting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@RequestParam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required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defaultValue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"World"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model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model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addAttribute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>
                <a:solidFill>
                  <a:srgbClr val="00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"greeting"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5085500" y="2635825"/>
            <a:ext cx="3786600" cy="179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00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&lt;html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xmlns:th</a:t>
            </a:r>
            <a:r>
              <a:rPr lang="en" sz="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"http://www.thymeleaf.org"</a:t>
            </a:r>
            <a:r>
              <a:rPr lang="en" sz="800">
                <a:solidFill>
                  <a:srgbClr val="00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00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&lt;head&gt;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00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Getting Started: Serving Web Content</a:t>
            </a:r>
            <a:r>
              <a:rPr lang="en" sz="800">
                <a:solidFill>
                  <a:srgbClr val="00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&lt;/title&gt;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00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&lt;meta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http-equiv</a:t>
            </a:r>
            <a:r>
              <a:rPr lang="en" sz="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"Content-Type"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" sz="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"text/html; charset=UTF-8"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00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00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&lt;/head&gt;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00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&lt;body&gt;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00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th:text</a:t>
            </a:r>
            <a:r>
              <a:rPr lang="en" sz="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"'Hello, ' + ${name} + '!'"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00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00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&lt;/body&gt;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00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800">
              <a:solidFill>
                <a:srgbClr val="00008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p38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8" name="Google Shape;328;p38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5: Spring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29" name="Google Shape;32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8"/>
          <p:cNvSpPr txBox="1"/>
          <p:nvPr/>
        </p:nvSpPr>
        <p:spPr>
          <a:xfrm>
            <a:off x="404725" y="625825"/>
            <a:ext cx="8133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Spring Web - REST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31" name="Google Shape;331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923" y="-8685"/>
            <a:ext cx="540600" cy="5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8"/>
          <p:cNvSpPr txBox="1"/>
          <p:nvPr/>
        </p:nvSpPr>
        <p:spPr>
          <a:xfrm>
            <a:off x="535025" y="1336825"/>
            <a:ext cx="784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a</a:t>
            </a:r>
            <a:r>
              <a:rPr lang="en"/>
              <a:t>bility to set up a REST API in minutes</a:t>
            </a:r>
            <a:endParaRPr/>
          </a:p>
        </p:txBody>
      </p:sp>
      <p:sp>
        <p:nvSpPr>
          <p:cNvPr id="333" name="Google Shape;333;p38"/>
          <p:cNvSpPr txBox="1"/>
          <p:nvPr/>
        </p:nvSpPr>
        <p:spPr>
          <a:xfrm>
            <a:off x="254900" y="1800675"/>
            <a:ext cx="4251300" cy="287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07142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8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@RestController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EmployeeController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8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EmployeeRepository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repository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8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EmployeeController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EmployeeRepository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repository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8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repository 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repository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8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Aggregate root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8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@GetMapping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"/employees"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8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all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8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repository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findAll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8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@PostMapping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"/employees"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8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newEmployee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@RequestBody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newEmployee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8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repository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newEmployee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/>
          </a:p>
        </p:txBody>
      </p:sp>
      <p:sp>
        <p:nvSpPr>
          <p:cNvPr id="334" name="Google Shape;334;p38"/>
          <p:cNvSpPr txBox="1"/>
          <p:nvPr/>
        </p:nvSpPr>
        <p:spPr>
          <a:xfrm>
            <a:off x="4631675" y="1236600"/>
            <a:ext cx="3541200" cy="343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8300" lvl="0" marL="88900" marR="8890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8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PutMapping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"/employees/{id}"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8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replaceEmployee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@RequestBody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newEmployee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@PathVariable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8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repository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findById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 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employee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newEmployee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employee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setRole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newEmployee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getRole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" sz="8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repository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orElseGet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(()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newEmployee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setId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" sz="8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repository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newEmployee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8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@DeleteMapping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"/employees/{id}"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8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deleteEmployee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@PathVariable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repository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deleteById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0" name="Google Shape;340;p39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" name="Google Shape;341;p39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5: Spring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42" name="Google Shape;34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9"/>
          <p:cNvSpPr txBox="1"/>
          <p:nvPr/>
        </p:nvSpPr>
        <p:spPr>
          <a:xfrm>
            <a:off x="404725" y="625825"/>
            <a:ext cx="8133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Spring Data Access - JDBC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4" name="Google Shape;344;p39"/>
          <p:cNvSpPr txBox="1"/>
          <p:nvPr/>
        </p:nvSpPr>
        <p:spPr>
          <a:xfrm>
            <a:off x="535025" y="1336825"/>
            <a:ext cx="78438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Data access/Integration</a:t>
            </a:r>
            <a:endParaRPr sz="1000">
              <a:solidFill>
                <a:srgbClr val="31313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45" name="Google Shape;34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923" y="-8685"/>
            <a:ext cx="540600" cy="5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9"/>
          <p:cNvSpPr txBox="1"/>
          <p:nvPr/>
        </p:nvSpPr>
        <p:spPr>
          <a:xfrm>
            <a:off x="535025" y="1641625"/>
            <a:ext cx="784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JDBC abstraction layer</a:t>
            </a:r>
            <a:endParaRPr/>
          </a:p>
        </p:txBody>
      </p:sp>
      <p:sp>
        <p:nvSpPr>
          <p:cNvPr id="347" name="Google Shape;347;p39"/>
          <p:cNvSpPr txBox="1"/>
          <p:nvPr/>
        </p:nvSpPr>
        <p:spPr>
          <a:xfrm>
            <a:off x="535025" y="1946425"/>
            <a:ext cx="7843800" cy="21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i="1" lang="en"/>
              <a:t>JdbcTemplate</a:t>
            </a:r>
            <a:r>
              <a:rPr lang="en"/>
              <a:t> class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implifies usage of JDBC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</a:t>
            </a:r>
            <a:r>
              <a:rPr lang="en"/>
              <a:t>.g., </a:t>
            </a:r>
            <a:r>
              <a:rPr lang="en"/>
              <a:t>n</a:t>
            </a:r>
            <a:r>
              <a:rPr lang="en"/>
              <a:t>o connection opening/closing handling needed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</a:t>
            </a:r>
            <a:r>
              <a:rPr lang="en"/>
              <a:t>ocus on SQL queries/updates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 processing of ResultSets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</a:t>
            </a:r>
            <a:r>
              <a:rPr lang="en"/>
              <a:t>xceptions manipulation and simplification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3" name="Google Shape;353;p40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4" name="Google Shape;354;p40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5: Spring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55" name="Google Shape;35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0"/>
          <p:cNvSpPr txBox="1"/>
          <p:nvPr/>
        </p:nvSpPr>
        <p:spPr>
          <a:xfrm>
            <a:off x="404725" y="625825"/>
            <a:ext cx="8133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Spring Data Access - JDBCTemplate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57" name="Google Shape;35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923" y="-8685"/>
            <a:ext cx="540600" cy="5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7700" y="1480000"/>
            <a:ext cx="3730951" cy="29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121" y="1368900"/>
            <a:ext cx="4959030" cy="306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5" name="Google Shape;365;p41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6" name="Google Shape;366;p41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5: Spring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67" name="Google Shape;36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1"/>
          <p:cNvSpPr txBox="1"/>
          <p:nvPr/>
        </p:nvSpPr>
        <p:spPr>
          <a:xfrm>
            <a:off x="404725" y="625825"/>
            <a:ext cx="8133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Spring Data </a:t>
            </a:r>
            <a:r>
              <a:rPr lang="en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Access</a:t>
            </a:r>
            <a:r>
              <a:rPr lang="en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- Hibernate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69" name="Google Shape;369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923" y="-8685"/>
            <a:ext cx="540600" cy="5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1"/>
          <p:cNvSpPr txBox="1"/>
          <p:nvPr/>
        </p:nvSpPr>
        <p:spPr>
          <a:xfrm>
            <a:off x="535025" y="1336825"/>
            <a:ext cx="7843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ORM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integration layers for popular ORM APIs, including </a:t>
            </a:r>
            <a:r>
              <a:rPr b="1" lang="en"/>
              <a:t>JPA, JDO, Hibernate</a:t>
            </a:r>
            <a:r>
              <a:rPr lang="en"/>
              <a:t> and </a:t>
            </a:r>
            <a:r>
              <a:rPr b="1" lang="en"/>
              <a:t>iBatis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1"/>
          <p:cNvSpPr txBox="1"/>
          <p:nvPr/>
        </p:nvSpPr>
        <p:spPr>
          <a:xfrm>
            <a:off x="535025" y="1946425"/>
            <a:ext cx="784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i="1" lang="en"/>
              <a:t>SessionFactory</a:t>
            </a:r>
            <a:endParaRPr i="1"/>
          </a:p>
        </p:txBody>
      </p:sp>
      <p:sp>
        <p:nvSpPr>
          <p:cNvPr id="372" name="Google Shape;372;p41"/>
          <p:cNvSpPr txBox="1"/>
          <p:nvPr/>
        </p:nvSpPr>
        <p:spPr>
          <a:xfrm>
            <a:off x="535025" y="2251225"/>
            <a:ext cx="784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i="1" lang="en"/>
              <a:t>HibernateTransactionManager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4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5: Spring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08" name="Google Shape;1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4"/>
          <p:cNvSpPr txBox="1"/>
          <p:nvPr/>
        </p:nvSpPr>
        <p:spPr>
          <a:xfrm>
            <a:off x="404725" y="625825"/>
            <a:ext cx="3811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What is Spring?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0" name="Google Shape;110;p24"/>
          <p:cNvSpPr txBox="1"/>
          <p:nvPr/>
        </p:nvSpPr>
        <p:spPr>
          <a:xfrm>
            <a:off x="535025" y="1336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The most popular application development framework for Java</a:t>
            </a:r>
            <a:endParaRPr/>
          </a:p>
        </p:txBody>
      </p:sp>
      <p:sp>
        <p:nvSpPr>
          <p:cNvPr id="111" name="Google Shape;111;p24"/>
          <p:cNvSpPr txBox="1"/>
          <p:nvPr/>
        </p:nvSpPr>
        <p:spPr>
          <a:xfrm>
            <a:off x="535025" y="16416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For creating high performing, easily testable, reusable code without any lock-in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923" y="-8685"/>
            <a:ext cx="540600" cy="5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" name="Google Shape;378;p42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9" name="Google Shape;379;p42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5: Spring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80" name="Google Shape;38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2"/>
          <p:cNvSpPr txBox="1"/>
          <p:nvPr/>
        </p:nvSpPr>
        <p:spPr>
          <a:xfrm>
            <a:off x="404725" y="625825"/>
            <a:ext cx="8133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Spring Data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82" name="Google Shape;38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923" y="-8685"/>
            <a:ext cx="540600" cy="5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/>
          <p:nvPr/>
        </p:nvSpPr>
        <p:spPr>
          <a:xfrm>
            <a:off x="535025" y="1336825"/>
            <a:ext cx="7843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e</a:t>
            </a:r>
            <a:r>
              <a:rPr lang="en"/>
              <a:t>ases usage of data access technologies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2"/>
          <p:cNvSpPr txBox="1"/>
          <p:nvPr/>
        </p:nvSpPr>
        <p:spPr>
          <a:xfrm>
            <a:off x="535025" y="1641625"/>
            <a:ext cx="784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</a:t>
            </a:r>
            <a:r>
              <a:rPr lang="en"/>
              <a:t>elational and non-relational dbs</a:t>
            </a:r>
            <a:endParaRPr/>
          </a:p>
        </p:txBody>
      </p:sp>
      <p:sp>
        <p:nvSpPr>
          <p:cNvPr id="385" name="Google Shape;385;p42"/>
          <p:cNvSpPr txBox="1"/>
          <p:nvPr/>
        </p:nvSpPr>
        <p:spPr>
          <a:xfrm>
            <a:off x="535025" y="1946425"/>
            <a:ext cx="784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</a:t>
            </a:r>
            <a:r>
              <a:rPr lang="en"/>
              <a:t>epository and custom object-mapping abstractions</a:t>
            </a:r>
            <a:endParaRPr/>
          </a:p>
        </p:txBody>
      </p:sp>
      <p:sp>
        <p:nvSpPr>
          <p:cNvPr id="386" name="Google Shape;386;p42"/>
          <p:cNvSpPr txBox="1"/>
          <p:nvPr/>
        </p:nvSpPr>
        <p:spPr>
          <a:xfrm>
            <a:off x="1137950" y="2463225"/>
            <a:ext cx="5307300" cy="218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hello</a:t>
            </a:r>
            <a:r>
              <a:rPr lang="en" sz="105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00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java</a:t>
            </a:r>
            <a:r>
              <a:rPr lang="en" sz="105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util</a:t>
            </a:r>
            <a:r>
              <a:rPr lang="en" sz="105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05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00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org</a:t>
            </a:r>
            <a:r>
              <a:rPr lang="en" sz="105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springframework</a:t>
            </a:r>
            <a:r>
              <a:rPr lang="en" sz="105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05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repository</a:t>
            </a:r>
            <a:r>
              <a:rPr lang="en" sz="105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CrudRepository</a:t>
            </a:r>
            <a:r>
              <a:rPr lang="en" sz="105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00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CustomerRepository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CrudRepository</a:t>
            </a:r>
            <a:r>
              <a:rPr lang="en" sz="105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Customer</a:t>
            </a:r>
            <a:r>
              <a:rPr lang="en" sz="105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" sz="105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05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Customer</a:t>
            </a:r>
            <a:r>
              <a:rPr lang="en" sz="105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findByLastName</a:t>
            </a:r>
            <a:r>
              <a:rPr lang="en" sz="105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lastName</a:t>
            </a:r>
            <a:r>
              <a:rPr lang="en" sz="105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2" name="Google Shape;392;p4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3" name="Google Shape;393;p43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5: Spring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94" name="Google Shape;39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3"/>
          <p:cNvSpPr txBox="1"/>
          <p:nvPr/>
        </p:nvSpPr>
        <p:spPr>
          <a:xfrm>
            <a:off x="404725" y="625825"/>
            <a:ext cx="8133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Spring Testing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96" name="Google Shape;396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923" y="-8685"/>
            <a:ext cx="540600" cy="5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3"/>
          <p:cNvSpPr txBox="1"/>
          <p:nvPr/>
        </p:nvSpPr>
        <p:spPr>
          <a:xfrm>
            <a:off x="535025" y="1336825"/>
            <a:ext cx="784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spring-test module supports the unit testing and integration testing of Spring components with </a:t>
            </a:r>
            <a:r>
              <a:rPr i="1" lang="en"/>
              <a:t>JUnit</a:t>
            </a:r>
            <a:r>
              <a:rPr lang="en"/>
              <a:t> or </a:t>
            </a:r>
            <a:r>
              <a:rPr i="1" lang="en"/>
              <a:t>TestNG</a:t>
            </a:r>
            <a:endParaRPr i="1"/>
          </a:p>
        </p:txBody>
      </p:sp>
      <p:sp>
        <p:nvSpPr>
          <p:cNvPr id="398" name="Google Shape;398;p43"/>
          <p:cNvSpPr txBox="1"/>
          <p:nvPr/>
        </p:nvSpPr>
        <p:spPr>
          <a:xfrm>
            <a:off x="535025" y="2022625"/>
            <a:ext cx="7843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consistent loading of Spring ApplicationContexts and caching of those. It also provides mock objects that you can use to test your code in isolation</a:t>
            </a:r>
            <a:endParaRPr/>
          </a:p>
        </p:txBody>
      </p:sp>
      <p:sp>
        <p:nvSpPr>
          <p:cNvPr id="399" name="Google Shape;399;p43"/>
          <p:cNvSpPr txBox="1"/>
          <p:nvPr/>
        </p:nvSpPr>
        <p:spPr>
          <a:xfrm>
            <a:off x="535025" y="2708425"/>
            <a:ext cx="7843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i="1" lang="en"/>
              <a:t>org.springframework.test.util </a:t>
            </a:r>
            <a:r>
              <a:rPr lang="en"/>
              <a:t>package contains several general purpose utilities for use in unit and integration testing.</a:t>
            </a:r>
            <a:endParaRPr/>
          </a:p>
        </p:txBody>
      </p:sp>
      <p:sp>
        <p:nvSpPr>
          <p:cNvPr id="400" name="Google Shape;400;p43"/>
          <p:cNvSpPr txBox="1"/>
          <p:nvPr/>
        </p:nvSpPr>
        <p:spPr>
          <a:xfrm>
            <a:off x="535025" y="3622825"/>
            <a:ext cx="7843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Integration testing support (e.g., with </a:t>
            </a:r>
            <a:r>
              <a:rPr i="1" lang="en"/>
              <a:t>ApplicationContext</a:t>
            </a:r>
            <a:r>
              <a:rPr lang="en"/>
              <a:t>) </a:t>
            </a:r>
            <a:endParaRPr/>
          </a:p>
        </p:txBody>
      </p:sp>
      <p:sp>
        <p:nvSpPr>
          <p:cNvPr id="401" name="Google Shape;401;p43"/>
          <p:cNvSpPr txBox="1"/>
          <p:nvPr/>
        </p:nvSpPr>
        <p:spPr>
          <a:xfrm>
            <a:off x="531650" y="3318025"/>
            <a:ext cx="7843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6AA84F"/>
                </a:solidFill>
              </a:rPr>
              <a:t>@SpringBootTest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7" name="Google Shape;407;p4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8" name="Google Shape;408;p44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5: Spring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09" name="Google Shape;40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4"/>
          <p:cNvSpPr txBox="1"/>
          <p:nvPr/>
        </p:nvSpPr>
        <p:spPr>
          <a:xfrm>
            <a:off x="404725" y="625825"/>
            <a:ext cx="8133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Spring AOP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11" name="Google Shape;411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923" y="-8685"/>
            <a:ext cx="540600" cy="5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4"/>
          <p:cNvSpPr txBox="1"/>
          <p:nvPr/>
        </p:nvSpPr>
        <p:spPr>
          <a:xfrm>
            <a:off x="535025" y="1336825"/>
            <a:ext cx="784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</a:t>
            </a:r>
            <a:r>
              <a:rPr lang="en"/>
              <a:t>spects, instrumentation</a:t>
            </a:r>
            <a:endParaRPr i="1"/>
          </a:p>
        </p:txBody>
      </p:sp>
      <p:sp>
        <p:nvSpPr>
          <p:cNvPr id="413" name="Google Shape;413;p44"/>
          <p:cNvSpPr txBox="1"/>
          <p:nvPr/>
        </p:nvSpPr>
        <p:spPr>
          <a:xfrm>
            <a:off x="535025" y="1946425"/>
            <a:ext cx="784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ability to define method-interceptors and pointcuts to cleanly decouple code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4" name="Google Shape;414;p44"/>
          <p:cNvSpPr txBox="1"/>
          <p:nvPr/>
        </p:nvSpPr>
        <p:spPr>
          <a:xfrm>
            <a:off x="535025" y="22512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Aspect → Integration with </a:t>
            </a:r>
            <a:r>
              <a:rPr b="1" lang="en"/>
              <a:t>AspectJ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4"/>
          <p:cNvSpPr txBox="1"/>
          <p:nvPr/>
        </p:nvSpPr>
        <p:spPr>
          <a:xfrm>
            <a:off x="535025" y="16416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Cross-cutting concerns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1" name="Google Shape;421;p4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2" name="Google Shape;422;p45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5: Spring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23" name="Google Shape;42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5"/>
          <p:cNvSpPr txBox="1"/>
          <p:nvPr/>
        </p:nvSpPr>
        <p:spPr>
          <a:xfrm>
            <a:off x="404725" y="625825"/>
            <a:ext cx="8133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Spring AOP - Cross cutting concerns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25" name="Google Shape;425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923" y="-8685"/>
            <a:ext cx="540600" cy="5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5"/>
          <p:cNvSpPr txBox="1"/>
          <p:nvPr/>
        </p:nvSpPr>
        <p:spPr>
          <a:xfrm>
            <a:off x="535025" y="1336825"/>
            <a:ext cx="784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Code Tangling / Code Scattering</a:t>
            </a:r>
            <a:endParaRPr i="1"/>
          </a:p>
        </p:txBody>
      </p:sp>
      <p:pic>
        <p:nvPicPr>
          <p:cNvPr id="427" name="Google Shape;427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946425"/>
            <a:ext cx="4556950" cy="2456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0725" y="1539036"/>
            <a:ext cx="3995100" cy="29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4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5" name="Google Shape;435;p46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5: Spring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36" name="Google Shape;43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6"/>
          <p:cNvSpPr txBox="1"/>
          <p:nvPr/>
        </p:nvSpPr>
        <p:spPr>
          <a:xfrm>
            <a:off x="404725" y="625825"/>
            <a:ext cx="5949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Spring Security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38" name="Google Shape;438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923" y="-8685"/>
            <a:ext cx="540600" cy="5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6"/>
          <p:cNvSpPr txBox="1"/>
          <p:nvPr/>
        </p:nvSpPr>
        <p:spPr>
          <a:xfrm>
            <a:off x="535025" y="1336825"/>
            <a:ext cx="7843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framework for adding security to the apps implemented with Spring</a:t>
            </a:r>
            <a:endParaRPr/>
          </a:p>
        </p:txBody>
      </p:sp>
      <p:sp>
        <p:nvSpPr>
          <p:cNvPr id="440" name="Google Shape;440;p46"/>
          <p:cNvSpPr txBox="1"/>
          <p:nvPr/>
        </p:nvSpPr>
        <p:spPr>
          <a:xfrm>
            <a:off x="535025" y="1641625"/>
            <a:ext cx="78438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adding both authentication and authorization to java apps</a:t>
            </a:r>
            <a:endParaRPr b="1"/>
          </a:p>
        </p:txBody>
      </p:sp>
      <p:sp>
        <p:nvSpPr>
          <p:cNvPr id="441" name="Google Shape;441;p46"/>
          <p:cNvSpPr txBox="1"/>
          <p:nvPr/>
        </p:nvSpPr>
        <p:spPr>
          <a:xfrm>
            <a:off x="535025" y="1946425"/>
            <a:ext cx="78438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/>
              <a:t>promotes programming to </a:t>
            </a:r>
            <a:r>
              <a:rPr b="1" lang="en"/>
              <a:t>interfaces</a:t>
            </a:r>
            <a:endParaRPr b="1"/>
          </a:p>
        </p:txBody>
      </p:sp>
      <p:sp>
        <p:nvSpPr>
          <p:cNvPr id="442" name="Google Shape;442;p46"/>
          <p:cNvSpPr txBox="1"/>
          <p:nvPr/>
        </p:nvSpPr>
        <p:spPr>
          <a:xfrm>
            <a:off x="535025" y="2276425"/>
            <a:ext cx="78438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/>
              <a:t>looses </a:t>
            </a:r>
            <a:r>
              <a:rPr b="1" lang="en"/>
              <a:t>coupling</a:t>
            </a:r>
            <a:r>
              <a:rPr lang="en"/>
              <a:t> with minimal effort</a:t>
            </a:r>
            <a:endParaRPr/>
          </a:p>
        </p:txBody>
      </p:sp>
      <p:sp>
        <p:nvSpPr>
          <p:cNvPr id="443" name="Google Shape;443;p46"/>
          <p:cNvSpPr txBox="1"/>
          <p:nvPr/>
        </p:nvSpPr>
        <p:spPr>
          <a:xfrm>
            <a:off x="535025" y="2581225"/>
            <a:ext cx="78438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/>
              <a:t>supports </a:t>
            </a:r>
            <a:r>
              <a:rPr b="1" lang="en"/>
              <a:t>eager</a:t>
            </a:r>
            <a:r>
              <a:rPr lang="en"/>
              <a:t> instantiation and </a:t>
            </a:r>
            <a:r>
              <a:rPr b="1" lang="en"/>
              <a:t>lazy</a:t>
            </a:r>
            <a:r>
              <a:rPr lang="en"/>
              <a:t> loading</a:t>
            </a:r>
            <a:endParaRPr/>
          </a:p>
        </p:txBody>
      </p:sp>
      <p:sp>
        <p:nvSpPr>
          <p:cNvPr id="444" name="Google Shape;444;p46"/>
          <p:cNvSpPr txBox="1"/>
          <p:nvPr/>
        </p:nvSpPr>
        <p:spPr>
          <a:xfrm>
            <a:off x="535025" y="2886025"/>
            <a:ext cx="78438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/>
              <a:t>provides control over object </a:t>
            </a:r>
            <a:r>
              <a:rPr b="1" lang="en"/>
              <a:t>lifecycle</a:t>
            </a:r>
            <a:endParaRPr b="1"/>
          </a:p>
        </p:txBody>
      </p:sp>
      <p:sp>
        <p:nvSpPr>
          <p:cNvPr id="445" name="Google Shape;445;p46"/>
          <p:cNvSpPr txBox="1"/>
          <p:nvPr/>
        </p:nvSpPr>
        <p:spPr>
          <a:xfrm>
            <a:off x="4954175" y="2047825"/>
            <a:ext cx="4082400" cy="257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@Configuration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@EnableWebSecurity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WebSecurityConfig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WebSecurityConfigurerAdapter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configure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HttpSecurity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http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http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authorizeRequests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antMatchers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"/"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"/home"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permitAll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anyRequest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authenticated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formLogin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loginPage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"/login"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permitAll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logout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permitAll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solidFill>
                <a:srgbClr val="66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6363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8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Google Shape;451;p4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2" name="Google Shape;452;p47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5: Spring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53" name="Google Shape;45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7"/>
          <p:cNvSpPr txBox="1"/>
          <p:nvPr/>
        </p:nvSpPr>
        <p:spPr>
          <a:xfrm>
            <a:off x="404725" y="625825"/>
            <a:ext cx="8133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Spring JTA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55" name="Google Shape;455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923" y="-8685"/>
            <a:ext cx="540600" cy="5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7"/>
          <p:cNvSpPr txBox="1"/>
          <p:nvPr/>
        </p:nvSpPr>
        <p:spPr>
          <a:xfrm>
            <a:off x="535025" y="1336825"/>
            <a:ext cx="784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API for managing transactions in Java</a:t>
            </a:r>
            <a:endParaRPr i="1"/>
          </a:p>
        </p:txBody>
      </p:sp>
      <p:sp>
        <p:nvSpPr>
          <p:cNvPr id="457" name="Google Shape;457;p47"/>
          <p:cNvSpPr txBox="1"/>
          <p:nvPr/>
        </p:nvSpPr>
        <p:spPr>
          <a:xfrm>
            <a:off x="535025" y="1641625"/>
            <a:ext cx="784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s</a:t>
            </a:r>
            <a:r>
              <a:rPr lang="en"/>
              <a:t>tart, commit, rollback transactions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58" name="Google Shape;458;p47"/>
          <p:cNvSpPr txBox="1"/>
          <p:nvPr/>
        </p:nvSpPr>
        <p:spPr>
          <a:xfrm>
            <a:off x="535025" y="1946425"/>
            <a:ext cx="784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ability to </a:t>
            </a:r>
            <a:r>
              <a:rPr lang="en"/>
              <a:t>manage multiple resources (dbs, messaging servers) in same transaction</a:t>
            </a:r>
            <a:endParaRPr/>
          </a:p>
        </p:txBody>
      </p:sp>
      <p:sp>
        <p:nvSpPr>
          <p:cNvPr id="459" name="Google Shape;459;p47"/>
          <p:cNvSpPr txBox="1"/>
          <p:nvPr/>
        </p:nvSpPr>
        <p:spPr>
          <a:xfrm>
            <a:off x="535025" y="22512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6AA84F"/>
                </a:solidFill>
              </a:rPr>
              <a:t>@Transactional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5" name="Google Shape;465;p48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6" name="Google Shape;466;p48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5: Spring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67" name="Google Shape;46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8"/>
          <p:cNvSpPr txBox="1"/>
          <p:nvPr/>
        </p:nvSpPr>
        <p:spPr>
          <a:xfrm>
            <a:off x="404725" y="625825"/>
            <a:ext cx="8133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Spring Messaging - JMS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69" name="Google Shape;469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923" y="-8685"/>
            <a:ext cx="540600" cy="5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8"/>
          <p:cNvSpPr txBox="1"/>
          <p:nvPr/>
        </p:nvSpPr>
        <p:spPr>
          <a:xfrm>
            <a:off x="535025" y="1336825"/>
            <a:ext cx="784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features for producing and consuming messages</a:t>
            </a:r>
            <a:endParaRPr i="1"/>
          </a:p>
        </p:txBody>
      </p:sp>
      <p:sp>
        <p:nvSpPr>
          <p:cNvPr id="471" name="Google Shape;471;p48"/>
          <p:cNvSpPr txBox="1"/>
          <p:nvPr/>
        </p:nvSpPr>
        <p:spPr>
          <a:xfrm>
            <a:off x="535025" y="2556025"/>
            <a:ext cx="784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➢"/>
            </a:pPr>
            <a:r>
              <a:rPr lang="en">
                <a:solidFill>
                  <a:srgbClr val="6AA84F"/>
                </a:solidFill>
              </a:rPr>
              <a:t>@JmsListener</a:t>
            </a:r>
            <a:endParaRPr i="1">
              <a:solidFill>
                <a:srgbClr val="6AA84F"/>
              </a:solidFill>
            </a:endParaRPr>
          </a:p>
        </p:txBody>
      </p:sp>
      <p:sp>
        <p:nvSpPr>
          <p:cNvPr id="472" name="Google Shape;472;p48"/>
          <p:cNvSpPr txBox="1"/>
          <p:nvPr/>
        </p:nvSpPr>
        <p:spPr>
          <a:xfrm>
            <a:off x="535025" y="2251225"/>
            <a:ext cx="784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➢"/>
            </a:pPr>
            <a:r>
              <a:rPr lang="en">
                <a:solidFill>
                  <a:srgbClr val="6AA84F"/>
                </a:solidFill>
              </a:rPr>
              <a:t>@EnableJMS</a:t>
            </a:r>
            <a:endParaRPr i="1">
              <a:solidFill>
                <a:srgbClr val="6AA84F"/>
              </a:solidFill>
            </a:endParaRPr>
          </a:p>
        </p:txBody>
      </p:sp>
      <p:sp>
        <p:nvSpPr>
          <p:cNvPr id="473" name="Google Shape;473;p48"/>
          <p:cNvSpPr txBox="1"/>
          <p:nvPr/>
        </p:nvSpPr>
        <p:spPr>
          <a:xfrm>
            <a:off x="535025" y="1946425"/>
            <a:ext cx="784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/>
              <a:t>JmsTemplate</a:t>
            </a:r>
            <a:endParaRPr i="1"/>
          </a:p>
        </p:txBody>
      </p:sp>
      <p:sp>
        <p:nvSpPr>
          <p:cNvPr id="474" name="Google Shape;474;p48"/>
          <p:cNvSpPr txBox="1"/>
          <p:nvPr/>
        </p:nvSpPr>
        <p:spPr>
          <a:xfrm>
            <a:off x="535025" y="1641625"/>
            <a:ext cx="784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/>
              <a:t>RabbitMQ and ActiveMQ integration</a:t>
            </a:r>
            <a:endParaRPr i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0" name="Google Shape;480;p49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1" name="Google Shape;481;p49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5: Spring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82" name="Google Shape;48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9"/>
          <p:cNvSpPr txBox="1"/>
          <p:nvPr/>
        </p:nvSpPr>
        <p:spPr>
          <a:xfrm>
            <a:off x="404725" y="625825"/>
            <a:ext cx="8133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Spring Boot - Reference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84" name="Google Shape;484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923" y="-8685"/>
            <a:ext cx="540600" cy="5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9"/>
          <p:cNvSpPr txBox="1"/>
          <p:nvPr/>
        </p:nvSpPr>
        <p:spPr>
          <a:xfrm>
            <a:off x="535025" y="1336825"/>
            <a:ext cx="784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https://spring.io/guides</a:t>
            </a:r>
            <a:r>
              <a:rPr lang="en">
                <a:solidFill>
                  <a:schemeClr val="dk1"/>
                </a:solidFill>
              </a:rPr>
              <a:t> </a:t>
            </a:r>
            <a:endParaRPr i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1" name="Google Shape;491;p50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92" name="Google Shape;49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0"/>
          <p:cNvSpPr txBox="1"/>
          <p:nvPr/>
        </p:nvSpPr>
        <p:spPr>
          <a:xfrm>
            <a:off x="1629625" y="1899325"/>
            <a:ext cx="5874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Roboto Condensed"/>
                <a:ea typeface="Roboto Condensed"/>
                <a:cs typeface="Roboto Condensed"/>
                <a:sym typeface="Roboto Condensed"/>
              </a:rPr>
              <a:t>Any questions?</a:t>
            </a:r>
            <a:endParaRPr sz="7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4" name="Google Shape;494;p50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5: Spring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95" name="Google Shape;495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923" y="-8685"/>
            <a:ext cx="540600" cy="5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2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25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5: Spring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20" name="Google Shape;12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/>
        </p:nvSpPr>
        <p:spPr>
          <a:xfrm>
            <a:off x="404725" y="625825"/>
            <a:ext cx="5949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is Spring?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2" name="Google Shape;122;p25"/>
          <p:cNvSpPr txBox="1"/>
          <p:nvPr/>
        </p:nvSpPr>
        <p:spPr>
          <a:xfrm>
            <a:off x="535025" y="1336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an </a:t>
            </a:r>
            <a:r>
              <a:rPr b="1" lang="en"/>
              <a:t>open source</a:t>
            </a:r>
            <a:r>
              <a:rPr lang="en"/>
              <a:t> application framework</a:t>
            </a:r>
            <a:endParaRPr/>
          </a:p>
        </p:txBody>
      </p:sp>
      <p:sp>
        <p:nvSpPr>
          <p:cNvPr id="123" name="Google Shape;123;p25"/>
          <p:cNvSpPr txBox="1"/>
          <p:nvPr/>
        </p:nvSpPr>
        <p:spPr>
          <a:xfrm>
            <a:off x="535025" y="19464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a </a:t>
            </a:r>
            <a:r>
              <a:rPr b="1" lang="en"/>
              <a:t>lightweight</a:t>
            </a:r>
            <a:r>
              <a:rPr lang="en"/>
              <a:t> solution for enterprise applications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5"/>
          <p:cNvSpPr txBox="1"/>
          <p:nvPr/>
        </p:nvSpPr>
        <p:spPr>
          <a:xfrm>
            <a:off x="535025" y="22512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non-invasive (</a:t>
            </a:r>
            <a:r>
              <a:rPr b="1" lang="en"/>
              <a:t>POJO</a:t>
            </a:r>
            <a:r>
              <a:rPr lang="en"/>
              <a:t> based)</a:t>
            </a:r>
            <a:endParaRPr/>
          </a:p>
        </p:txBody>
      </p:sp>
      <p:sp>
        <p:nvSpPr>
          <p:cNvPr id="125" name="Google Shape;125;p25"/>
          <p:cNvSpPr txBox="1"/>
          <p:nvPr/>
        </p:nvSpPr>
        <p:spPr>
          <a:xfrm>
            <a:off x="535025" y="25560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is </a:t>
            </a:r>
            <a:r>
              <a:rPr b="1" lang="en"/>
              <a:t>modular</a:t>
            </a:r>
            <a:endParaRPr b="1"/>
          </a:p>
        </p:txBody>
      </p:sp>
      <p:sp>
        <p:nvSpPr>
          <p:cNvPr id="126" name="Google Shape;126;p25"/>
          <p:cNvSpPr txBox="1"/>
          <p:nvPr/>
        </p:nvSpPr>
        <p:spPr>
          <a:xfrm>
            <a:off x="535025" y="28608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1" lang="en"/>
              <a:t>extendible</a:t>
            </a:r>
            <a:r>
              <a:rPr lang="en"/>
              <a:t> for other frameworks</a:t>
            </a:r>
            <a:endParaRPr/>
          </a:p>
        </p:txBody>
      </p:sp>
      <p:sp>
        <p:nvSpPr>
          <p:cNvPr id="127" name="Google Shape;127;p25"/>
          <p:cNvSpPr txBox="1"/>
          <p:nvPr/>
        </p:nvSpPr>
        <p:spPr>
          <a:xfrm>
            <a:off x="535025" y="31656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/>
              <a:t>de facto </a:t>
            </a:r>
            <a:r>
              <a:rPr b="1" lang="en"/>
              <a:t>standard</a:t>
            </a:r>
            <a:r>
              <a:rPr lang="en"/>
              <a:t> of Java Enterprise Application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923" y="-8685"/>
            <a:ext cx="540600" cy="5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/>
        </p:nvSpPr>
        <p:spPr>
          <a:xfrm>
            <a:off x="535025" y="16416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en"/>
              <a:t>container</a:t>
            </a:r>
            <a:r>
              <a:rPr lang="en"/>
              <a:t> for the Java platform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2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26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5: Spring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06131" y="655588"/>
            <a:ext cx="4392300" cy="43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5923" y="-8685"/>
            <a:ext cx="540600" cy="5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2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27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5: Spring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04725" y="625825"/>
            <a:ext cx="5949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Spring Framework - Goals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535025" y="1336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make the </a:t>
            </a:r>
            <a:r>
              <a:rPr b="1" lang="en"/>
              <a:t>common</a:t>
            </a:r>
            <a:r>
              <a:rPr lang="en"/>
              <a:t> tasks easier</a:t>
            </a:r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535025" y="16416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promote good programming </a:t>
            </a:r>
            <a:r>
              <a:rPr b="1" lang="en"/>
              <a:t>practice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535025" y="19464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you can focus on the </a:t>
            </a:r>
            <a:r>
              <a:rPr b="1" lang="en"/>
              <a:t>domain</a:t>
            </a:r>
            <a:r>
              <a:rPr lang="en"/>
              <a:t> problems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923" y="-8685"/>
            <a:ext cx="540600" cy="5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28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28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5: Spring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404725" y="625825"/>
            <a:ext cx="5949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Spring Core -</a:t>
            </a: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 IoC container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923" y="-8685"/>
            <a:ext cx="540600" cy="5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535025" y="1336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</a:t>
            </a:r>
            <a:r>
              <a:rPr lang="en"/>
              <a:t>reates beans</a:t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535025" y="16416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wires</a:t>
            </a:r>
            <a:r>
              <a:rPr lang="en"/>
              <a:t> beans</a:t>
            </a:r>
            <a:endParaRPr/>
          </a:p>
        </p:txBody>
      </p:sp>
      <p:sp>
        <p:nvSpPr>
          <p:cNvPr id="165" name="Google Shape;165;p28"/>
          <p:cNvSpPr txBox="1"/>
          <p:nvPr/>
        </p:nvSpPr>
        <p:spPr>
          <a:xfrm>
            <a:off x="535025" y="19464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manages</a:t>
            </a:r>
            <a:r>
              <a:rPr lang="en"/>
              <a:t> beans lifecycle</a:t>
            </a:r>
            <a:endParaRPr/>
          </a:p>
        </p:txBody>
      </p:sp>
      <p:sp>
        <p:nvSpPr>
          <p:cNvPr id="166" name="Google Shape;166;p28"/>
          <p:cNvSpPr/>
          <p:nvPr/>
        </p:nvSpPr>
        <p:spPr>
          <a:xfrm>
            <a:off x="3476941" y="1617271"/>
            <a:ext cx="4743600" cy="2819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535025" y="22512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BeanFactory Container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29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29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5: Spring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404725" y="625825"/>
            <a:ext cx="8133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Spring Core - </a:t>
            </a: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Dependency Injection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535025" y="1336825"/>
            <a:ext cx="7843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software design pattern that implements IoC</a:t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535025" y="1641625"/>
            <a:ext cx="78438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/>
              <a:t>allows a program design to follow the dependency inversion principle</a:t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535025" y="1946425"/>
            <a:ext cx="78438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injection → passing of a dependency (service) to a dependent object (client)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service is made part of the client’s state</a:t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535025" y="2632225"/>
            <a:ext cx="7843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/>
              <a:t>passing the service to the client rather than allowing a client to build or find the service is the </a:t>
            </a:r>
            <a:r>
              <a:rPr b="1" lang="en"/>
              <a:t>fundamental requirement of the pattern</a:t>
            </a:r>
            <a:endParaRPr b="1"/>
          </a:p>
        </p:txBody>
      </p:sp>
      <p:sp>
        <p:nvSpPr>
          <p:cNvPr id="181" name="Google Shape;181;p29"/>
          <p:cNvSpPr txBox="1"/>
          <p:nvPr/>
        </p:nvSpPr>
        <p:spPr>
          <a:xfrm>
            <a:off x="535025" y="3318025"/>
            <a:ext cx="7843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/>
              <a:t>exists in two major variants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setter</a:t>
            </a:r>
            <a:r>
              <a:rPr lang="en"/>
              <a:t> injection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constructor</a:t>
            </a:r>
            <a:r>
              <a:rPr lang="en"/>
              <a:t> injection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923" y="-8685"/>
            <a:ext cx="540600" cy="5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30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30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5: Spring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404725" y="625825"/>
            <a:ext cx="8034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Spring Core - ApplicationContext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923" y="-8685"/>
            <a:ext cx="540600" cy="5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/>
        </p:nvSpPr>
        <p:spPr>
          <a:xfrm>
            <a:off x="535025" y="2251225"/>
            <a:ext cx="4581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</a:t>
            </a:r>
            <a:r>
              <a:rPr lang="en"/>
              <a:t>bility to resolve textual msgs from properties file </a:t>
            </a:r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535025" y="2860825"/>
            <a:ext cx="733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ability to publish application events to interested event listeners </a:t>
            </a:r>
            <a:endParaRPr/>
          </a:p>
        </p:txBody>
      </p:sp>
      <p:sp>
        <p:nvSpPr>
          <p:cNvPr id="195" name="Google Shape;195;p30"/>
          <p:cNvSpPr txBox="1"/>
          <p:nvPr/>
        </p:nvSpPr>
        <p:spPr>
          <a:xfrm>
            <a:off x="535025" y="1336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</a:t>
            </a:r>
            <a:r>
              <a:rPr lang="en"/>
              <a:t>ll functionality from BeanFactory container and more</a:t>
            </a:r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535025" y="1641625"/>
            <a:ext cx="768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</a:t>
            </a:r>
            <a:r>
              <a:rPr lang="en"/>
              <a:t>entral interface in a Spring app for providing configuration information</a:t>
            </a:r>
            <a:r>
              <a:rPr lang="en"/>
              <a:t> </a:t>
            </a:r>
            <a:endParaRPr/>
          </a:p>
        </p:txBody>
      </p:sp>
      <p:sp>
        <p:nvSpPr>
          <p:cNvPr id="197" name="Google Shape;197;p30"/>
          <p:cNvSpPr txBox="1"/>
          <p:nvPr/>
        </p:nvSpPr>
        <p:spPr>
          <a:xfrm>
            <a:off x="535025" y="1946425"/>
            <a:ext cx="768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</a:t>
            </a:r>
            <a:r>
              <a:rPr lang="en"/>
              <a:t>ead at runtime, can be reloaded if necessary</a:t>
            </a: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535025" y="3165625"/>
            <a:ext cx="733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Inheritance from parent context</a:t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763625" y="2556025"/>
            <a:ext cx="733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Support for internationalization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31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31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5: Spring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 txBox="1"/>
          <p:nvPr/>
        </p:nvSpPr>
        <p:spPr>
          <a:xfrm>
            <a:off x="404725" y="625825"/>
            <a:ext cx="8034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Spring Core - ApplicationContext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9" name="Google Shape;20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923" y="-8685"/>
            <a:ext cx="540600" cy="5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/>
          <p:nvPr/>
        </p:nvSpPr>
        <p:spPr>
          <a:xfrm>
            <a:off x="176125" y="1700650"/>
            <a:ext cx="3850800" cy="1961700"/>
          </a:xfrm>
          <a:prstGeom prst="trapezoid">
            <a:avLst>
              <a:gd fmla="val 11651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/>
          <p:nvPr/>
        </p:nvSpPr>
        <p:spPr>
          <a:xfrm>
            <a:off x="732675" y="1840100"/>
            <a:ext cx="2683800" cy="62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grpSp>
        <p:nvGrpSpPr>
          <p:cNvPr id="212" name="Google Shape;212;p31"/>
          <p:cNvGrpSpPr/>
          <p:nvPr/>
        </p:nvGrpSpPr>
        <p:grpSpPr>
          <a:xfrm>
            <a:off x="456325" y="4029950"/>
            <a:ext cx="1346400" cy="771550"/>
            <a:chOff x="448825" y="3164100"/>
            <a:chExt cx="1346400" cy="771550"/>
          </a:xfrm>
        </p:grpSpPr>
        <p:sp>
          <p:nvSpPr>
            <p:cNvPr id="213" name="Google Shape;213;p31"/>
            <p:cNvSpPr/>
            <p:nvPr/>
          </p:nvSpPr>
          <p:spPr>
            <a:xfrm>
              <a:off x="883875" y="3164100"/>
              <a:ext cx="484725" cy="498300"/>
            </a:xfrm>
            <a:prstGeom prst="flowChartMagneticDisk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1"/>
            <p:cNvSpPr txBox="1"/>
            <p:nvPr/>
          </p:nvSpPr>
          <p:spPr>
            <a:xfrm>
              <a:off x="448825" y="3676750"/>
              <a:ext cx="13464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/>
                <a:t>in-memory DB</a:t>
              </a:r>
              <a:endParaRPr i="1"/>
            </a:p>
          </p:txBody>
        </p:sp>
      </p:grpSp>
      <p:cxnSp>
        <p:nvCxnSpPr>
          <p:cNvPr id="215" name="Google Shape;215;p31"/>
          <p:cNvCxnSpPr/>
          <p:nvPr/>
        </p:nvCxnSpPr>
        <p:spPr>
          <a:xfrm flipH="1">
            <a:off x="1127475" y="2531275"/>
            <a:ext cx="493800" cy="2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6" name="Google Shape;216;p31"/>
          <p:cNvSpPr/>
          <p:nvPr/>
        </p:nvSpPr>
        <p:spPr>
          <a:xfrm>
            <a:off x="2141975" y="2894725"/>
            <a:ext cx="1544100" cy="49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party web-service</a:t>
            </a:r>
            <a:endParaRPr/>
          </a:p>
        </p:txBody>
      </p:sp>
      <p:cxnSp>
        <p:nvCxnSpPr>
          <p:cNvPr id="217" name="Google Shape;217;p31"/>
          <p:cNvCxnSpPr/>
          <p:nvPr/>
        </p:nvCxnSpPr>
        <p:spPr>
          <a:xfrm rot="10800000">
            <a:off x="2393025" y="2522375"/>
            <a:ext cx="34140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18" name="Google Shape;218;p31"/>
          <p:cNvCxnSpPr>
            <a:stCxn id="216" idx="2"/>
            <a:endCxn id="219" idx="3"/>
          </p:cNvCxnSpPr>
          <p:nvPr/>
        </p:nvCxnSpPr>
        <p:spPr>
          <a:xfrm>
            <a:off x="2914025" y="3393025"/>
            <a:ext cx="252900" cy="7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220" name="Google Shape;220;p31"/>
          <p:cNvSpPr txBox="1"/>
          <p:nvPr/>
        </p:nvSpPr>
        <p:spPr>
          <a:xfrm>
            <a:off x="1073725" y="1368900"/>
            <a:ext cx="20556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Context</a:t>
            </a:r>
            <a:endParaRPr/>
          </a:p>
        </p:txBody>
      </p:sp>
      <p:sp>
        <p:nvSpPr>
          <p:cNvPr id="221" name="Google Shape;221;p31"/>
          <p:cNvSpPr/>
          <p:nvPr/>
        </p:nvSpPr>
        <p:spPr>
          <a:xfrm>
            <a:off x="4410825" y="1629325"/>
            <a:ext cx="3850800" cy="2033100"/>
          </a:xfrm>
          <a:prstGeom prst="trapezoid">
            <a:avLst>
              <a:gd fmla="val 11651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/>
          <p:nvPr/>
        </p:nvSpPr>
        <p:spPr>
          <a:xfrm>
            <a:off x="4994325" y="1795500"/>
            <a:ext cx="2683800" cy="62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cxnSp>
        <p:nvCxnSpPr>
          <p:cNvPr id="223" name="Google Shape;223;p31"/>
          <p:cNvCxnSpPr/>
          <p:nvPr/>
        </p:nvCxnSpPr>
        <p:spPr>
          <a:xfrm flipH="1">
            <a:off x="5362175" y="2459950"/>
            <a:ext cx="493800" cy="2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4" name="Google Shape;224;p31"/>
          <p:cNvSpPr/>
          <p:nvPr/>
        </p:nvSpPr>
        <p:spPr>
          <a:xfrm>
            <a:off x="6376675" y="2823400"/>
            <a:ext cx="1544100" cy="49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party web-service</a:t>
            </a:r>
            <a:endParaRPr/>
          </a:p>
        </p:txBody>
      </p:sp>
      <p:cxnSp>
        <p:nvCxnSpPr>
          <p:cNvPr id="225" name="Google Shape;225;p31"/>
          <p:cNvCxnSpPr/>
          <p:nvPr/>
        </p:nvCxnSpPr>
        <p:spPr>
          <a:xfrm rot="10800000">
            <a:off x="6627725" y="2451050"/>
            <a:ext cx="34140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6" name="Google Shape;226;p31"/>
          <p:cNvSpPr/>
          <p:nvPr/>
        </p:nvSpPr>
        <p:spPr>
          <a:xfrm>
            <a:off x="6592213" y="3935225"/>
            <a:ext cx="1346436" cy="550152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cxnSp>
        <p:nvCxnSpPr>
          <p:cNvPr id="227" name="Google Shape;227;p31"/>
          <p:cNvCxnSpPr>
            <a:stCxn id="224" idx="2"/>
            <a:endCxn id="226" idx="3"/>
          </p:cNvCxnSpPr>
          <p:nvPr/>
        </p:nvCxnSpPr>
        <p:spPr>
          <a:xfrm>
            <a:off x="7148725" y="3321700"/>
            <a:ext cx="116700" cy="64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8" name="Google Shape;228;p31"/>
          <p:cNvSpPr txBox="1"/>
          <p:nvPr/>
        </p:nvSpPr>
        <p:spPr>
          <a:xfrm>
            <a:off x="5308425" y="1297575"/>
            <a:ext cx="20556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</a:t>
            </a:r>
            <a:r>
              <a:rPr lang="en"/>
              <a:t> Context</a:t>
            </a:r>
            <a:endParaRPr/>
          </a:p>
        </p:txBody>
      </p:sp>
      <p:grpSp>
        <p:nvGrpSpPr>
          <p:cNvPr id="229" name="Google Shape;229;p31"/>
          <p:cNvGrpSpPr/>
          <p:nvPr/>
        </p:nvGrpSpPr>
        <p:grpSpPr>
          <a:xfrm>
            <a:off x="4572000" y="4025675"/>
            <a:ext cx="1346400" cy="770250"/>
            <a:chOff x="4585775" y="3097375"/>
            <a:chExt cx="1346400" cy="770250"/>
          </a:xfrm>
        </p:grpSpPr>
        <p:sp>
          <p:nvSpPr>
            <p:cNvPr id="230" name="Google Shape;230;p31"/>
            <p:cNvSpPr/>
            <p:nvPr/>
          </p:nvSpPr>
          <p:spPr>
            <a:xfrm>
              <a:off x="4620075" y="3097375"/>
              <a:ext cx="341400" cy="550200"/>
            </a:xfrm>
            <a:prstGeom prst="flowChartMagneticDisk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1"/>
            <p:cNvSpPr txBox="1"/>
            <p:nvPr/>
          </p:nvSpPr>
          <p:spPr>
            <a:xfrm>
              <a:off x="4585775" y="3608725"/>
              <a:ext cx="13464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MySQLCluster</a:t>
              </a: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5087350" y="3097375"/>
              <a:ext cx="341400" cy="550200"/>
            </a:xfrm>
            <a:prstGeom prst="flowChartMagneticDisk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5498375" y="3097375"/>
              <a:ext cx="341400" cy="550200"/>
            </a:xfrm>
            <a:prstGeom prst="flowChartMagneticDisk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31"/>
          <p:cNvSpPr/>
          <p:nvPr/>
        </p:nvSpPr>
        <p:spPr>
          <a:xfrm>
            <a:off x="2734425" y="4123825"/>
            <a:ext cx="865200" cy="457200"/>
          </a:xfrm>
          <a:prstGeom prst="round2DiagRect">
            <a:avLst>
              <a:gd fmla="val 30189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MOCK</a:t>
            </a:r>
            <a:endParaRPr i="1"/>
          </a:p>
        </p:txBody>
      </p:sp>
      <p:sp>
        <p:nvSpPr>
          <p:cNvPr id="234" name="Google Shape;234;p31"/>
          <p:cNvSpPr/>
          <p:nvPr/>
        </p:nvSpPr>
        <p:spPr>
          <a:xfrm>
            <a:off x="628350" y="2863650"/>
            <a:ext cx="1059000" cy="45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DAO</a:t>
            </a:r>
            <a:endParaRPr/>
          </a:p>
        </p:txBody>
      </p:sp>
      <p:cxnSp>
        <p:nvCxnSpPr>
          <p:cNvPr id="235" name="Google Shape;235;p31"/>
          <p:cNvCxnSpPr>
            <a:stCxn id="234" idx="2"/>
            <a:endCxn id="213" idx="1"/>
          </p:cNvCxnSpPr>
          <p:nvPr/>
        </p:nvCxnSpPr>
        <p:spPr>
          <a:xfrm flipH="1">
            <a:off x="1133850" y="3320850"/>
            <a:ext cx="24000" cy="70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236" name="Google Shape;236;p31"/>
          <p:cNvSpPr/>
          <p:nvPr/>
        </p:nvSpPr>
        <p:spPr>
          <a:xfrm>
            <a:off x="4757325" y="2792325"/>
            <a:ext cx="1059000" cy="45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DAO</a:t>
            </a:r>
            <a:endParaRPr/>
          </a:p>
        </p:txBody>
      </p:sp>
      <p:cxnSp>
        <p:nvCxnSpPr>
          <p:cNvPr id="237" name="Google Shape;237;p31"/>
          <p:cNvCxnSpPr>
            <a:stCxn id="236" idx="2"/>
            <a:endCxn id="232" idx="1"/>
          </p:cNvCxnSpPr>
          <p:nvPr/>
        </p:nvCxnSpPr>
        <p:spPr>
          <a:xfrm flipH="1">
            <a:off x="5244225" y="3249525"/>
            <a:ext cx="42600" cy="77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