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731" r:id="rId2"/>
    <p:sldId id="2066" r:id="rId3"/>
    <p:sldId id="2113" r:id="rId4"/>
    <p:sldId id="2116" r:id="rId5"/>
    <p:sldId id="2158" r:id="rId6"/>
    <p:sldId id="2159" r:id="rId7"/>
    <p:sldId id="2157" r:id="rId8"/>
    <p:sldId id="758" r:id="rId9"/>
  </p:sldIdLst>
  <p:sldSz cx="9144000" cy="6858000" type="screen4x3"/>
  <p:notesSz cx="6797675" cy="9928225"/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5" userDrawn="1">
          <p15:clr>
            <a:srgbClr val="A4A3A4"/>
          </p15:clr>
        </p15:guide>
        <p15:guide id="2" pos="292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/>
  <p:cmAuthor id="2" name="陈 帅" initials="陈" lastIdx="1" clrIdx="1"/>
  <p:cmAuthor id="3" name="心蕊 张" initials="心张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CC00"/>
    <a:srgbClr val="000000"/>
    <a:srgbClr val="00FF00"/>
    <a:srgbClr val="FF0000"/>
    <a:srgbClr val="FFFF00"/>
    <a:srgbClr val="99FF66"/>
    <a:srgbClr val="CC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184" autoAdjust="0"/>
  </p:normalViewPr>
  <p:slideViewPr>
    <p:cSldViewPr showGuides="1">
      <p:cViewPr varScale="1">
        <p:scale>
          <a:sx n="119" d="100"/>
          <a:sy n="119" d="100"/>
        </p:scale>
        <p:origin x="1356" y="102"/>
      </p:cViewPr>
      <p:guideLst>
        <p:guide orient="horz" pos="2135"/>
        <p:guide pos="29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t" anchorCtr="0" compatLnSpc="1"/>
          <a:lstStyle>
            <a:lvl1pPr defTabSz="955675" eaLnBrk="1" hangingPunct="1">
              <a:buFontTx/>
              <a:buNone/>
              <a:defRPr sz="1300"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t" anchorCtr="0" compatLnSpc="1"/>
          <a:lstStyle>
            <a:lvl1pPr algn="r" defTabSz="955675" eaLnBrk="1" hangingPunct="1">
              <a:buFontTx/>
              <a:buNone/>
              <a:defRPr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b" anchorCtr="0" compatLnSpc="1"/>
          <a:lstStyle>
            <a:lvl1pPr defTabSz="955675" eaLnBrk="1" hangingPunct="1">
              <a:buFontTx/>
              <a:buNone/>
              <a:defRPr sz="1300"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b" anchorCtr="0" compatLnSpc="1"/>
          <a:lstStyle>
            <a:lvl1pPr algn="r" defTabSz="955675" eaLnBrk="1" hangingPunct="1">
              <a:buFontTx/>
              <a:buNone/>
              <a:defRPr sz="1300" b="0"/>
            </a:lvl1pPr>
          </a:lstStyle>
          <a:p>
            <a:pPr>
              <a:defRPr/>
            </a:pPr>
            <a:fld id="{44DD32C2-E36E-4942-A92F-FD9910E83EE5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30" tIns="44115" rIns="88230" bIns="44115" numCol="1" anchor="t" anchorCtr="0" compatLnSpc="1"/>
          <a:lstStyle>
            <a:lvl1pPr eaLnBrk="0" hangingPunct="0">
              <a:buFontTx/>
              <a:buNone/>
              <a:defRPr sz="1200"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30" tIns="44115" rIns="88230" bIns="44115" numCol="1" anchor="t" anchorCtr="0" compatLnSpc="1"/>
          <a:lstStyle>
            <a:lvl1pPr algn="r" eaLnBrk="0" hangingPunct="0">
              <a:buFontTx/>
              <a:buNone/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79450" y="4714875"/>
            <a:ext cx="5438775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230" tIns="44115" rIns="88230" bIns="44115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30" tIns="44115" rIns="88230" bIns="44115" numCol="1" anchor="b" anchorCtr="0" compatLnSpc="1"/>
          <a:lstStyle>
            <a:lvl1pPr eaLnBrk="0" hangingPunct="0">
              <a:buFontTx/>
              <a:buNone/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30" tIns="44115" rIns="88230" bIns="44115" numCol="1" anchor="b" anchorCtr="0" compatLnSpc="1"/>
          <a:lstStyle>
            <a:lvl1pPr algn="r" eaLnBrk="0" hangingPunct="0">
              <a:buFontTx/>
              <a:buNone/>
              <a:defRPr sz="1200" b="0"/>
            </a:lvl1pPr>
          </a:lstStyle>
          <a:p>
            <a:pPr>
              <a:defRPr/>
            </a:pPr>
            <a:fld id="{8CCA0501-A3F8-49B1-81CC-109AFBCA2455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CA0501-A3F8-49B1-81CC-109AFBCA2455}" type="slidenum">
              <a:rPr lang="zh-CN" altLang="en-US" smtClean="0"/>
              <a:t>1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CA0501-A3F8-49B1-81CC-109AFBCA2455}" type="slidenum">
              <a:rPr lang="zh-CN" altLang="en-US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CA0501-A3F8-49B1-81CC-109AFBCA2455}" type="slidenum">
              <a:rPr lang="zh-CN" altLang="en-US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CA0501-A3F8-49B1-81CC-109AFBCA2455}" type="slidenum">
              <a:rPr lang="zh-CN" altLang="en-US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CA0501-A3F8-49B1-81CC-109AFBCA2455}" type="slidenum">
              <a:rPr lang="zh-CN" altLang="en-US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CA0501-A3F8-49B1-81CC-109AFBCA2455}" type="slidenum">
              <a:rPr lang="zh-CN" altLang="en-US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6"/>
          <p:cNvSpPr>
            <a:spLocks noChangeArrowheads="1"/>
          </p:cNvSpPr>
          <p:nvPr/>
        </p:nvSpPr>
        <p:spPr bwMode="auto">
          <a:xfrm>
            <a:off x="228600" y="18510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zh-CN" b="0">
              <a:ea typeface="宋体" panose="02010600030101010101" pitchFamily="2" charset="-122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hidden">
          <a:xfrm>
            <a:off x="0" y="2573338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hidden">
          <a:xfrm>
            <a:off x="4419600" y="2573338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gray">
          <a:xfrm>
            <a:off x="6" y="827834"/>
            <a:ext cx="7236295" cy="0"/>
          </a:xfrm>
          <a:prstGeom prst="line">
            <a:avLst/>
          </a:prstGeom>
          <a:ln w="88900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defRPr/>
            </a:pPr>
            <a:endParaRPr lang="zh-CN" altLang="en-US" b="0">
              <a:ea typeface="宋体" panose="02010600030101010101" pitchFamily="2" charset="-122"/>
            </a:endParaRPr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gray">
          <a:xfrm>
            <a:off x="66675" y="6021388"/>
            <a:ext cx="899953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defRPr/>
            </a:pPr>
            <a:endParaRPr lang="zh-CN" altLang="en-US" b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7289" y="2"/>
            <a:ext cx="1836712" cy="153674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图片 17" descr="head_1.gif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1"/>
            <a:ext cx="3335338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339752" y="2420888"/>
            <a:ext cx="5357850" cy="1371600"/>
          </a:xfrm>
        </p:spPr>
        <p:txBody>
          <a:bodyPr/>
          <a:lstStyle>
            <a:lvl1pPr algn="l">
              <a:defRPr sz="4000" b="1" baseline="0">
                <a:solidFill>
                  <a:schemeClr val="tx1"/>
                </a:solidFill>
              </a:defRPr>
            </a:lvl1pPr>
          </a:lstStyle>
          <a:p>
            <a:endParaRPr lang="en-US" altLang="zh-CN" noProof="1"/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6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68-0911-4E51-886E-6FBF912CBC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6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68-0911-4E51-886E-6FBF912CBC6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96826" y="6309320"/>
            <a:ext cx="5597525" cy="4333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z="1400" u="none" baseline="0" dirty="0">
                <a:solidFill>
                  <a:srgbClr val="92AAD6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南京邮电大学高性能计算与大数据处理研究所</a:t>
            </a:r>
            <a:endParaRPr lang="en-US" altLang="zh-CN" sz="1400" u="none" baseline="0" dirty="0">
              <a:solidFill>
                <a:srgbClr val="92AAD6"/>
              </a:solidFill>
              <a:latin typeface="Verdana" panose="020B0604030504040204" pitchFamily="34" charset="0"/>
              <a:ea typeface="宋体" panose="02010600030101010101" pitchFamily="2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400" b="1" u="none" kern="1200" baseline="0" dirty="0">
                <a:solidFill>
                  <a:srgbClr val="92AAD6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江苏省</a:t>
            </a:r>
            <a:r>
              <a:rPr lang="zh-CN" altLang="zh-CN" sz="1400" b="1" u="none" kern="1200" baseline="0" dirty="0">
                <a:solidFill>
                  <a:srgbClr val="92AAD6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大数据安全与智能处理重点实验室</a:t>
            </a:r>
            <a:endParaRPr lang="zh-CN" altLang="en-US" sz="1400" b="1" u="none" kern="1200" baseline="0" dirty="0">
              <a:solidFill>
                <a:srgbClr val="92AAD6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0474" y="6362825"/>
            <a:ext cx="936352" cy="3586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6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68-0911-4E51-886E-6FBF912CBC6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96826" y="6309320"/>
            <a:ext cx="5597525" cy="4333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z="1400" u="none" baseline="0" dirty="0">
                <a:solidFill>
                  <a:srgbClr val="92AAD6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南京邮电大学高性能计算与大数据处理研究所</a:t>
            </a:r>
            <a:endParaRPr lang="en-US" altLang="zh-CN" sz="1400" u="none" baseline="0" dirty="0">
              <a:solidFill>
                <a:srgbClr val="92AAD6"/>
              </a:solidFill>
              <a:latin typeface="Verdana" panose="020B0604030504040204" pitchFamily="34" charset="0"/>
              <a:ea typeface="宋体" panose="02010600030101010101" pitchFamily="2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400" b="1" u="none" kern="1200" baseline="0" dirty="0">
                <a:solidFill>
                  <a:srgbClr val="92AAD6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江苏省</a:t>
            </a:r>
            <a:r>
              <a:rPr lang="zh-CN" altLang="zh-CN" sz="1400" b="1" u="none" kern="1200" baseline="0" dirty="0">
                <a:solidFill>
                  <a:srgbClr val="92AAD6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大数据安全与智能处理重点实验室</a:t>
            </a:r>
            <a:endParaRPr lang="zh-CN" altLang="en-US" sz="1400" b="1" u="none" kern="1200" baseline="0" dirty="0">
              <a:solidFill>
                <a:srgbClr val="92AAD6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0474" y="6362825"/>
            <a:ext cx="936352" cy="3586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688" y="319088"/>
            <a:ext cx="7162800" cy="56356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6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68-0911-4E51-886E-6FBF912CBC6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96826" y="6309320"/>
            <a:ext cx="5597525" cy="4333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z="1400" u="none" baseline="0" dirty="0">
                <a:solidFill>
                  <a:srgbClr val="92AAD6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南京邮电大学高性能计算与大数据处理研究所</a:t>
            </a:r>
            <a:endParaRPr lang="en-US" altLang="zh-CN" sz="1400" u="none" baseline="0" dirty="0">
              <a:solidFill>
                <a:srgbClr val="92AAD6"/>
              </a:solidFill>
              <a:latin typeface="Verdana" panose="020B0604030504040204" pitchFamily="34" charset="0"/>
              <a:ea typeface="宋体" panose="02010600030101010101" pitchFamily="2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400" b="1" u="none" kern="1200" baseline="0" dirty="0">
                <a:solidFill>
                  <a:srgbClr val="92AAD6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江苏省</a:t>
            </a:r>
            <a:r>
              <a:rPr lang="zh-CN" altLang="zh-CN" sz="1400" b="1" u="none" kern="1200" baseline="0" dirty="0">
                <a:solidFill>
                  <a:srgbClr val="92AAD6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大数据安全与智能处理重点实验室</a:t>
            </a:r>
            <a:endParaRPr lang="zh-CN" altLang="en-US" sz="1400" b="1" u="none" kern="1200" baseline="0" dirty="0">
              <a:solidFill>
                <a:srgbClr val="92AAD6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0474" y="6362825"/>
            <a:ext cx="936352" cy="3586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668-0911-4E51-886E-6FBF912CBC6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5293" y="147362"/>
            <a:ext cx="7823719" cy="547693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9738" y="55135"/>
            <a:ext cx="7802622" cy="5486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513"/>
            <a:ext cx="8229600" cy="52482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6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68-0911-4E51-886E-6FBF912CBC6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096826" y="6309320"/>
            <a:ext cx="5597525" cy="4333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z="1400" u="none" baseline="0" dirty="0">
                <a:solidFill>
                  <a:srgbClr val="92AAD6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南京邮电大学高性能计算与大数据处理研究所</a:t>
            </a:r>
            <a:endParaRPr lang="en-US" altLang="zh-CN" sz="1400" u="none" baseline="0" dirty="0">
              <a:solidFill>
                <a:srgbClr val="92AAD6"/>
              </a:solidFill>
              <a:latin typeface="Verdana" panose="020B0604030504040204" pitchFamily="34" charset="0"/>
              <a:ea typeface="宋体" panose="02010600030101010101" pitchFamily="2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400" b="1" u="none" kern="1200" baseline="0" dirty="0">
                <a:solidFill>
                  <a:srgbClr val="92AAD6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江苏省</a:t>
            </a:r>
            <a:r>
              <a:rPr lang="zh-CN" altLang="zh-CN" sz="1400" b="1" u="none" kern="1200" baseline="0" dirty="0">
                <a:solidFill>
                  <a:srgbClr val="92AAD6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大数据安全与智能处理重点实验室</a:t>
            </a:r>
            <a:endParaRPr lang="zh-CN" altLang="en-US" sz="1400" b="1" u="none" kern="1200" baseline="0" dirty="0">
              <a:solidFill>
                <a:srgbClr val="92AAD6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0474" y="6362825"/>
            <a:ext cx="936352" cy="3586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1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6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68-0911-4E51-886E-6FBF912CBC6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96826" y="6309320"/>
            <a:ext cx="5597525" cy="4333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z="1400" u="none" baseline="0" dirty="0">
                <a:solidFill>
                  <a:srgbClr val="92AAD6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南京邮电大学高性能计算与大数据处理研究所</a:t>
            </a:r>
            <a:endParaRPr lang="en-US" altLang="zh-CN" sz="1400" u="none" baseline="0" dirty="0">
              <a:solidFill>
                <a:srgbClr val="92AAD6"/>
              </a:solidFill>
              <a:latin typeface="Verdana" panose="020B0604030504040204" pitchFamily="34" charset="0"/>
              <a:ea typeface="宋体" panose="02010600030101010101" pitchFamily="2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400" b="1" u="none" kern="1200" baseline="0" dirty="0">
                <a:solidFill>
                  <a:srgbClr val="92AAD6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江苏省</a:t>
            </a:r>
            <a:r>
              <a:rPr lang="zh-CN" altLang="zh-CN" sz="1400" b="1" u="none" kern="1200" baseline="0" dirty="0">
                <a:solidFill>
                  <a:srgbClr val="92AAD6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大数据安全与智能处理重点实验室</a:t>
            </a:r>
            <a:endParaRPr lang="zh-CN" altLang="en-US" sz="1400" b="1" u="none" kern="1200" baseline="0" dirty="0">
              <a:solidFill>
                <a:srgbClr val="92AAD6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0474" y="6362825"/>
            <a:ext cx="936352" cy="3586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6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68-0911-4E51-886E-6FBF912CBC6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096826" y="6309320"/>
            <a:ext cx="5597525" cy="4333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z="1400" u="none" baseline="0" dirty="0">
                <a:solidFill>
                  <a:srgbClr val="92AAD6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南京邮电大学高性能计算与大数据处理研究所</a:t>
            </a:r>
            <a:endParaRPr lang="en-US" altLang="zh-CN" sz="1400" u="none" baseline="0" dirty="0">
              <a:solidFill>
                <a:srgbClr val="92AAD6"/>
              </a:solidFill>
              <a:latin typeface="Verdana" panose="020B0604030504040204" pitchFamily="34" charset="0"/>
              <a:ea typeface="宋体" panose="02010600030101010101" pitchFamily="2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400" b="1" u="none" kern="1200" baseline="0" dirty="0">
                <a:solidFill>
                  <a:srgbClr val="92AAD6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江苏省</a:t>
            </a:r>
            <a:r>
              <a:rPr lang="zh-CN" altLang="zh-CN" sz="1400" b="1" u="none" kern="1200" baseline="0" dirty="0">
                <a:solidFill>
                  <a:srgbClr val="92AAD6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大数据安全与智能处理重点实验室</a:t>
            </a:r>
            <a:endParaRPr lang="zh-CN" altLang="en-US" sz="1400" b="1" u="none" kern="1200" baseline="0" dirty="0">
              <a:solidFill>
                <a:srgbClr val="92AAD6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0474" y="6362825"/>
            <a:ext cx="936352" cy="3586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457950" y="635636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68-0911-4E51-886E-6FBF912CBC6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096826" y="6309320"/>
            <a:ext cx="5597525" cy="4333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z="1400" u="none" baseline="0" dirty="0">
                <a:solidFill>
                  <a:srgbClr val="92AAD6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南京邮电大学高性能计算与大数据处理研究所</a:t>
            </a:r>
            <a:endParaRPr lang="en-US" altLang="zh-CN" sz="1400" u="none" baseline="0" dirty="0">
              <a:solidFill>
                <a:srgbClr val="92AAD6"/>
              </a:solidFill>
              <a:latin typeface="Verdana" panose="020B0604030504040204" pitchFamily="34" charset="0"/>
              <a:ea typeface="宋体" panose="02010600030101010101" pitchFamily="2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400" b="1" u="none" kern="1200" baseline="0" dirty="0">
                <a:solidFill>
                  <a:srgbClr val="92AAD6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江苏省</a:t>
            </a:r>
            <a:r>
              <a:rPr lang="zh-CN" altLang="zh-CN" sz="1400" b="1" u="none" kern="1200" baseline="0" dirty="0">
                <a:solidFill>
                  <a:srgbClr val="92AAD6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大数据安全与智能处理重点实验室</a:t>
            </a:r>
            <a:endParaRPr lang="zh-CN" altLang="en-US" sz="1400" b="1" u="none" kern="1200" baseline="0" dirty="0">
              <a:solidFill>
                <a:srgbClr val="92AAD6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0474" y="6362825"/>
            <a:ext cx="936352" cy="3586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6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68-0911-4E51-886E-6FBF912CBC6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1096826" y="6309320"/>
            <a:ext cx="5597525" cy="4333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z="1400" u="none" baseline="0" dirty="0">
                <a:solidFill>
                  <a:srgbClr val="92AAD6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南京邮电大学高性能计算与大数据处理研究所</a:t>
            </a:r>
            <a:endParaRPr lang="en-US" altLang="zh-CN" sz="1400" u="none" baseline="0" dirty="0">
              <a:solidFill>
                <a:srgbClr val="92AAD6"/>
              </a:solidFill>
              <a:latin typeface="Verdana" panose="020B0604030504040204" pitchFamily="34" charset="0"/>
              <a:ea typeface="宋体" panose="02010600030101010101" pitchFamily="2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400" b="1" u="none" kern="1200" baseline="0" dirty="0">
                <a:solidFill>
                  <a:srgbClr val="92AAD6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江苏省</a:t>
            </a:r>
            <a:r>
              <a:rPr lang="zh-CN" altLang="zh-CN" sz="1400" b="1" u="none" kern="1200" baseline="0" dirty="0">
                <a:solidFill>
                  <a:srgbClr val="92AAD6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大数据安全与智能处理重点实验室</a:t>
            </a:r>
            <a:endParaRPr lang="zh-CN" altLang="en-US" sz="1400" b="1" u="none" kern="1200" baseline="0" dirty="0">
              <a:solidFill>
                <a:srgbClr val="92AAD6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0474" y="6362825"/>
            <a:ext cx="936352" cy="3586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6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68-0911-4E51-886E-6FBF912CBC6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096826" y="6309320"/>
            <a:ext cx="5597525" cy="4333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z="1400" u="none" baseline="0" dirty="0">
                <a:solidFill>
                  <a:srgbClr val="92AAD6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南京邮电大学高性能计算与大数据处理研究所</a:t>
            </a:r>
            <a:endParaRPr lang="en-US" altLang="zh-CN" sz="1400" u="none" baseline="0" dirty="0">
              <a:solidFill>
                <a:srgbClr val="92AAD6"/>
              </a:solidFill>
              <a:latin typeface="Verdana" panose="020B0604030504040204" pitchFamily="34" charset="0"/>
              <a:ea typeface="宋体" panose="02010600030101010101" pitchFamily="2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400" b="1" u="none" kern="1200" baseline="0" dirty="0">
                <a:solidFill>
                  <a:srgbClr val="92AAD6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江苏省</a:t>
            </a:r>
            <a:r>
              <a:rPr lang="zh-CN" altLang="zh-CN" sz="1400" b="1" u="none" kern="1200" baseline="0" dirty="0">
                <a:solidFill>
                  <a:srgbClr val="92AAD6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大数据安全与智能处理重点实验室</a:t>
            </a:r>
            <a:endParaRPr lang="zh-CN" altLang="en-US" sz="1400" b="1" u="none" kern="1200" baseline="0" dirty="0">
              <a:solidFill>
                <a:srgbClr val="92AAD6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0474" y="6362825"/>
            <a:ext cx="936352" cy="3586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6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68-0911-4E51-886E-6FBF912CBC6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096826" y="6309320"/>
            <a:ext cx="5597525" cy="4333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z="1400" u="none" baseline="0" dirty="0">
                <a:solidFill>
                  <a:srgbClr val="92AAD6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南京邮电大学高性能计算与大数据处理研究所</a:t>
            </a:r>
            <a:endParaRPr lang="en-US" altLang="zh-CN" sz="1400" u="none" baseline="0" dirty="0">
              <a:solidFill>
                <a:srgbClr val="92AAD6"/>
              </a:solidFill>
              <a:latin typeface="Verdana" panose="020B0604030504040204" pitchFamily="34" charset="0"/>
              <a:ea typeface="宋体" panose="02010600030101010101" pitchFamily="2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400" b="1" u="none" kern="1200" baseline="0" dirty="0">
                <a:solidFill>
                  <a:srgbClr val="92AAD6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江苏省</a:t>
            </a:r>
            <a:r>
              <a:rPr lang="zh-CN" altLang="zh-CN" sz="1400" b="1" u="none" kern="1200" baseline="0" dirty="0">
                <a:solidFill>
                  <a:srgbClr val="92AAD6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大数据安全与智能处理重点实验室</a:t>
            </a:r>
            <a:endParaRPr lang="zh-CN" altLang="en-US" sz="1400" b="1" u="none" kern="1200" baseline="0" dirty="0">
              <a:solidFill>
                <a:srgbClr val="92AAD6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0474" y="6362825"/>
            <a:ext cx="936352" cy="3586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6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68-0911-4E51-886E-6FBF912CBC6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096826" y="6309320"/>
            <a:ext cx="5597525" cy="4333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z="1400" u="none" baseline="0" dirty="0">
                <a:solidFill>
                  <a:srgbClr val="92AAD6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南京邮电大学高性能计算与大数据处理研究所</a:t>
            </a:r>
            <a:endParaRPr lang="en-US" altLang="zh-CN" sz="1400" u="none" baseline="0" dirty="0">
              <a:solidFill>
                <a:srgbClr val="92AAD6"/>
              </a:solidFill>
              <a:latin typeface="Verdana" panose="020B0604030504040204" pitchFamily="34" charset="0"/>
              <a:ea typeface="宋体" panose="02010600030101010101" pitchFamily="2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400" b="1" u="none" kern="1200" baseline="0" dirty="0">
                <a:solidFill>
                  <a:srgbClr val="92AAD6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江苏省</a:t>
            </a:r>
            <a:r>
              <a:rPr lang="zh-CN" altLang="zh-CN" sz="1400" b="1" u="none" kern="1200" baseline="0" dirty="0">
                <a:solidFill>
                  <a:srgbClr val="92AAD6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大数据安全与智能处理重点实验室</a:t>
            </a:r>
            <a:endParaRPr lang="zh-CN" altLang="en-US" sz="1400" b="1" u="none" kern="1200" baseline="0" dirty="0">
              <a:solidFill>
                <a:srgbClr val="92AAD6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0474" y="6362825"/>
            <a:ext cx="936352" cy="35866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Line 17"/>
          <p:cNvSpPr>
            <a:spLocks noChangeShapeType="1"/>
          </p:cNvSpPr>
          <p:nvPr/>
        </p:nvSpPr>
        <p:spPr bwMode="gray">
          <a:xfrm>
            <a:off x="5" y="836712"/>
            <a:ext cx="7786687" cy="0"/>
          </a:xfrm>
          <a:prstGeom prst="line">
            <a:avLst/>
          </a:prstGeom>
          <a:ln w="88900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defRPr/>
            </a:pPr>
            <a:endParaRPr lang="zh-CN" altLang="en-US" b="0">
              <a:ea typeface="宋体" panose="02010600030101010101" pitchFamily="2" charset="-122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95288" y="1052513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 idx="9"/>
          </p:nvPr>
        </p:nvSpPr>
        <p:spPr bwMode="auto">
          <a:xfrm>
            <a:off x="571500" y="214313"/>
            <a:ext cx="71628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en-US" altLang="zh-CN" dirty="0"/>
          </a:p>
        </p:txBody>
      </p:sp>
      <p:sp>
        <p:nvSpPr>
          <p:cNvPr id="1032" name="Text Box 13"/>
          <p:cNvSpPr txBox="1">
            <a:spLocks noChangeArrowheads="1"/>
          </p:cNvSpPr>
          <p:nvPr/>
        </p:nvSpPr>
        <p:spPr bwMode="white">
          <a:xfrm>
            <a:off x="8153400" y="261938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sz="16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LOGO</a:t>
            </a:r>
          </a:p>
        </p:txBody>
      </p:sp>
      <p:pic>
        <p:nvPicPr>
          <p:cNvPr id="1033" name="图片 7" descr="a7.jp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44624"/>
            <a:ext cx="107950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17"/>
          <p:cNvSpPr>
            <a:spLocks noChangeShapeType="1"/>
          </p:cNvSpPr>
          <p:nvPr/>
        </p:nvSpPr>
        <p:spPr bwMode="gray">
          <a:xfrm>
            <a:off x="66675" y="6237288"/>
            <a:ext cx="899953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defRPr/>
            </a:pPr>
            <a:endParaRPr lang="zh-CN" altLang="en-US" b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6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68-0911-4E51-886E-6FBF912CBC6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096826" y="6309320"/>
            <a:ext cx="5597525" cy="4333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z="1400" u="sng" dirty="0">
                <a:solidFill>
                  <a:srgbClr val="92AAD6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南京邮电大学高性能计算与大数据处理研究所</a:t>
            </a:r>
            <a:endParaRPr lang="en-US" altLang="zh-CN" sz="1400" u="sng" dirty="0">
              <a:solidFill>
                <a:srgbClr val="92AAD6"/>
              </a:solidFill>
              <a:latin typeface="Verdana" panose="020B0604030504040204" pitchFamily="34" charset="0"/>
              <a:ea typeface="宋体" panose="02010600030101010101" pitchFamily="2" charset="-122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400" b="1" u="sng" kern="1200" dirty="0">
                <a:solidFill>
                  <a:srgbClr val="92AAD6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江苏省</a:t>
            </a:r>
            <a:r>
              <a:rPr lang="zh-CN" altLang="zh-CN" sz="1400" b="1" u="sng" kern="1200" dirty="0">
                <a:solidFill>
                  <a:srgbClr val="92AAD6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大数据安全与智能处理重点实验室</a:t>
            </a:r>
            <a:endParaRPr lang="zh-CN" altLang="en-US" sz="1400" b="1" u="sng" kern="1200" dirty="0">
              <a:solidFill>
                <a:srgbClr val="92AAD6"/>
              </a:solidFill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60474" y="6362825"/>
            <a:ext cx="936352" cy="3586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main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1396" y="1780564"/>
            <a:ext cx="3790950" cy="31718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4212401" y="2276487"/>
            <a:ext cx="47529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dirty="0" err="1">
                <a:sym typeface="+mn-ea"/>
              </a:rPr>
              <a:t>大模型组组会</a:t>
            </a:r>
          </a:p>
        </p:txBody>
      </p:sp>
      <p:sp>
        <p:nvSpPr>
          <p:cNvPr id="26628" name="Rectangle 9"/>
          <p:cNvSpPr>
            <a:spLocks noChangeArrowheads="1"/>
          </p:cNvSpPr>
          <p:nvPr/>
        </p:nvSpPr>
        <p:spPr bwMode="auto">
          <a:xfrm>
            <a:off x="879481" y="271938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772785" y="4652501"/>
            <a:ext cx="1748874" cy="80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endParaRPr lang="en-US" altLang="zh-CN" sz="1600" kern="0" dirty="0">
              <a:ea typeface="宋体" panose="02010600030101010101" pitchFamily="2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600" kern="0" dirty="0">
                <a:ea typeface="宋体" panose="02010600030101010101" pitchFamily="2" charset="-122"/>
              </a:rPr>
              <a:t>2025.6.19</a:t>
            </a:r>
            <a:endParaRPr lang="zh-CN" altLang="en-US" b="0" kern="0" dirty="0">
              <a:ea typeface="宋体" panose="02010600030101010101" pitchFamily="2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endParaRPr lang="zh-CN" altLang="en-US" b="0" kern="0" dirty="0"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75" b="30419"/>
          <a:stretch>
            <a:fillRect/>
          </a:stretch>
        </p:blipFill>
        <p:spPr>
          <a:xfrm>
            <a:off x="0" y="6265684"/>
            <a:ext cx="5004048" cy="54769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29"/>
    </mc:Choice>
    <mc:Fallback xmlns="">
      <p:transition spd="slow" advTm="1542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>
          <a:xfrm>
            <a:off x="955358" y="2696051"/>
            <a:ext cx="1233488" cy="1028700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917668-0911-4E51-886E-6FBF912CBC61}" type="slidenum">
              <a:rPr lang="zh-CN" altLang="en-US" sz="900" smtClean="0"/>
              <a:t>2</a:t>
            </a:fld>
            <a:endParaRPr lang="zh-CN" altLang="en-US" sz="900"/>
          </a:p>
        </p:txBody>
      </p:sp>
      <p:grpSp>
        <p:nvGrpSpPr>
          <p:cNvPr id="24" name="组合 23"/>
          <p:cNvGrpSpPr/>
          <p:nvPr/>
        </p:nvGrpSpPr>
        <p:grpSpPr>
          <a:xfrm>
            <a:off x="3759370" y="3260494"/>
            <a:ext cx="4756150" cy="464184"/>
            <a:chOff x="7098201" y="1977227"/>
            <a:chExt cx="4558962" cy="618912"/>
          </a:xfrm>
        </p:grpSpPr>
        <p:grpSp>
          <p:nvGrpSpPr>
            <p:cNvPr id="25" name="组合 24"/>
            <p:cNvGrpSpPr/>
            <p:nvPr/>
          </p:nvGrpSpPr>
          <p:grpSpPr>
            <a:xfrm>
              <a:off x="7098201" y="1977227"/>
              <a:ext cx="492568" cy="613833"/>
              <a:chOff x="4570509" y="1797593"/>
              <a:chExt cx="492568" cy="613833"/>
            </a:xfrm>
          </p:grpSpPr>
          <p:sp>
            <p:nvSpPr>
              <p:cNvPr id="26" name="圆角矩形 52"/>
              <p:cNvSpPr/>
              <p:nvPr/>
            </p:nvSpPr>
            <p:spPr>
              <a:xfrm>
                <a:off x="4570509" y="1876450"/>
                <a:ext cx="492568" cy="449943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/>
                  <a:ea typeface="+mn-ea"/>
                  <a:cs typeface="+mn-cs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4598901" y="1797593"/>
                <a:ext cx="418767" cy="613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 2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8" name="圆角矩形 51"/>
            <p:cNvSpPr/>
            <p:nvPr/>
          </p:nvSpPr>
          <p:spPr>
            <a:xfrm>
              <a:off x="7845652" y="2009400"/>
              <a:ext cx="3811511" cy="58673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dirty="0">
                  <a:solidFill>
                    <a:srgbClr val="FFFFFF"/>
                  </a:solidFill>
                  <a:latin typeface="Verdana" panose="020B0604030504040204"/>
                  <a:sym typeface="+mn-ea"/>
                </a:rPr>
                <a:t>下周计划及预期取得成效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759370" y="2540404"/>
            <a:ext cx="4756150" cy="464184"/>
            <a:chOff x="7098201" y="1977227"/>
            <a:chExt cx="4558962" cy="618912"/>
          </a:xfrm>
        </p:grpSpPr>
        <p:grpSp>
          <p:nvGrpSpPr>
            <p:cNvPr id="30" name="组合 29"/>
            <p:cNvGrpSpPr/>
            <p:nvPr/>
          </p:nvGrpSpPr>
          <p:grpSpPr>
            <a:xfrm>
              <a:off x="7098201" y="1977227"/>
              <a:ext cx="492568" cy="613833"/>
              <a:chOff x="4570509" y="1797593"/>
              <a:chExt cx="492568" cy="613833"/>
            </a:xfrm>
          </p:grpSpPr>
          <p:sp>
            <p:nvSpPr>
              <p:cNvPr id="31" name="圆角矩形 52"/>
              <p:cNvSpPr/>
              <p:nvPr/>
            </p:nvSpPr>
            <p:spPr>
              <a:xfrm>
                <a:off x="4570509" y="1876450"/>
                <a:ext cx="492568" cy="449943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/>
                  <a:ea typeface="+mn-ea"/>
                  <a:cs typeface="+mn-cs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4598901" y="1797593"/>
                <a:ext cx="418767" cy="613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 1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3" name="圆角矩形 51"/>
            <p:cNvSpPr/>
            <p:nvPr/>
          </p:nvSpPr>
          <p:spPr>
            <a:xfrm>
              <a:off x="7845652" y="2009400"/>
              <a:ext cx="3811511" cy="58673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dirty="0">
                  <a:solidFill>
                    <a:srgbClr val="FFFFFF"/>
                  </a:solidFill>
                  <a:latin typeface="Verdana" panose="020B0604030504040204"/>
                  <a:sym typeface="+mn-ea"/>
                </a:rPr>
                <a:t>本周任务完成情况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668-0911-4E51-886E-6FBF912CBC6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工作总结</a:t>
            </a:r>
            <a:r>
              <a:rPr lang="en-US" altLang="zh-CN" dirty="0"/>
              <a:t>——</a:t>
            </a:r>
            <a:r>
              <a:rPr lang="zh-CN" altLang="en-US" dirty="0"/>
              <a:t>金融日志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9070" y="1124585"/>
            <a:ext cx="7696835" cy="10802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近期工作总结：</a:t>
            </a:r>
            <a:endParaRPr lang="en-US" altLang="zh-CN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just" defTabSz="914400">
              <a:lnSpc>
                <a:spcPct val="200000"/>
              </a:lnSpc>
              <a:buClrTx/>
              <a:buSzTx/>
              <a:defRPr/>
            </a:pPr>
            <a:r>
              <a:rPr lang="en-US" altLang="zh-CN" sz="1800" noProof="0" dirty="0">
                <a:ln>
                  <a:noFill/>
                </a:ln>
                <a:solidFill>
                  <a:srgbClr val="23387D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1、</a:t>
            </a:r>
            <a:r>
              <a:rPr lang="zh-CN" altLang="en-US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在本地搭建</a:t>
            </a:r>
            <a:r>
              <a:rPr lang="en-US" altLang="zh-CN" dirty="0" err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langchain-chatchat</a:t>
            </a:r>
            <a:r>
              <a:rPr lang="zh-CN" altLang="en-US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。</a:t>
            </a:r>
            <a:r>
              <a:rPr lang="en-US" altLang="zh-CN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</a:t>
            </a:r>
          </a:p>
          <a:p>
            <a:pPr marL="285750" indent="-285750" algn="just" defTabSz="914400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ü"/>
              <a:defRPr/>
            </a:pPr>
            <a:endParaRPr lang="en-US" altLang="zh-CN" sz="1800" noProof="0" dirty="0">
              <a:ln>
                <a:noFill/>
              </a:ln>
              <a:solidFill>
                <a:srgbClr val="23387D"/>
              </a:solidFill>
              <a:effectLst/>
              <a:uLnTx/>
              <a:uFillTx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34375" y="3638550"/>
            <a:ext cx="3582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538480" y="2274570"/>
            <a:ext cx="7341870" cy="36556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668-0911-4E51-886E-6FBF912CBC6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工作总结</a:t>
            </a:r>
            <a:r>
              <a:rPr lang="en-US" altLang="zh-CN" dirty="0"/>
              <a:t>——</a:t>
            </a:r>
            <a:r>
              <a:rPr lang="zh-CN" altLang="en-US" dirty="0"/>
              <a:t>电信二期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9070" y="1124585"/>
            <a:ext cx="7696835" cy="10802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近期工作总结：</a:t>
            </a:r>
            <a:endParaRPr lang="en-US" altLang="zh-CN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just" defTabSz="914400">
              <a:lnSpc>
                <a:spcPct val="200000"/>
              </a:lnSpc>
              <a:buClrTx/>
              <a:buSzTx/>
              <a:defRPr/>
            </a:pPr>
            <a:r>
              <a:rPr lang="en-US" altLang="zh-CN" sz="1800" noProof="0" dirty="0">
                <a:ln>
                  <a:noFill/>
                </a:ln>
                <a:solidFill>
                  <a:srgbClr val="23387D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1、</a:t>
            </a:r>
            <a:r>
              <a:rPr lang="zh-CN" altLang="en-US" sz="1800" noProof="0" dirty="0">
                <a:ln>
                  <a:noFill/>
                </a:ln>
                <a:solidFill>
                  <a:srgbClr val="23387D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复现</a:t>
            </a:r>
            <a:r>
              <a:rPr lang="en-US" altLang="zh-CN" sz="1800" noProof="0" dirty="0">
                <a:ln>
                  <a:noFill/>
                </a:ln>
                <a:solidFill>
                  <a:srgbClr val="23387D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TIME-LLM</a:t>
            </a:r>
            <a:r>
              <a:rPr lang="zh-CN" altLang="en-US" sz="1800" noProof="0" dirty="0">
                <a:ln>
                  <a:noFill/>
                </a:ln>
                <a:solidFill>
                  <a:srgbClr val="23387D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论文代码</a:t>
            </a:r>
            <a:r>
              <a:rPr lang="en-US" altLang="zh-CN" sz="1800" noProof="0" dirty="0">
                <a:ln>
                  <a:noFill/>
                </a:ln>
                <a:solidFill>
                  <a:srgbClr val="23387D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；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334375" y="3638550"/>
            <a:ext cx="3582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276872"/>
            <a:ext cx="6478804" cy="34565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668-0911-4E51-886E-6FBF912CBC6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工作总结</a:t>
            </a:r>
            <a:r>
              <a:rPr lang="en-US" altLang="zh-CN" dirty="0"/>
              <a:t>——</a:t>
            </a:r>
            <a:r>
              <a:rPr lang="zh-CN" altLang="en-US" dirty="0"/>
              <a:t>电信二期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7232" y="980435"/>
            <a:ext cx="7696835" cy="11524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近期工作总结：</a:t>
            </a:r>
            <a:endParaRPr lang="en-US" altLang="zh-CN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0" indent="0" algn="just" defTabSz="914400">
              <a:lnSpc>
                <a:spcPct val="200000"/>
              </a:lnSpc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2</a:t>
            </a:r>
            <a:r>
              <a:rPr lang="zh-CN" altLang="en-US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、</a:t>
            </a:r>
            <a:r>
              <a:rPr lang="zh-CN" altLang="en-US" sz="18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修改代码，成功跑通甲方给的数据集</a:t>
            </a:r>
            <a:r>
              <a:rPr lang="zh-CN" altLang="en-US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415568"/>
            <a:ext cx="4300710" cy="24146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418236"/>
            <a:ext cx="3168352" cy="24146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668-0911-4E51-886E-6FBF912CBC6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工作总结</a:t>
            </a:r>
            <a:r>
              <a:rPr lang="en-US" altLang="zh-CN" dirty="0"/>
              <a:t>——</a:t>
            </a:r>
            <a:r>
              <a:rPr lang="en-IE" altLang="zh-CN" dirty="0"/>
              <a:t>28</a:t>
            </a:r>
            <a:r>
              <a:rPr lang="zh-CN" altLang="en-IE" dirty="0"/>
              <a:t>所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7232" y="980435"/>
            <a:ext cx="7696835" cy="11524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近期工作总结：</a:t>
            </a:r>
            <a:endParaRPr lang="en-US" altLang="zh-CN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marL="0" indent="0" algn="just" defTabSz="914400">
              <a:lnSpc>
                <a:spcPct val="200000"/>
              </a:lnSpc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1.修改</a:t>
            </a:r>
            <a:r>
              <a:rPr lang="en-US" altLang="zh-CN" sz="18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PPT</a:t>
            </a:r>
            <a:r>
              <a:rPr lang="zh-CN" altLang="en-US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。</a:t>
            </a:r>
          </a:p>
          <a:p>
            <a:pPr marL="0" indent="0" algn="just" defTabSz="914400">
              <a:lnSpc>
                <a:spcPct val="200000"/>
              </a:lnSpc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2.</a:t>
            </a:r>
            <a:r>
              <a:rPr lang="zh-CN" altLang="en-US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修改研电赛</a:t>
            </a:r>
            <a:r>
              <a:rPr lang="en-US" altLang="zh-CN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PPT</a:t>
            </a:r>
            <a:r>
              <a:rPr lang="zh-CN" altLang="en-US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，技术报告，视频，门型展架。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22C97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下一步计划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917668-0911-4E51-886E-6FBF912CBC61}" type="slidenum">
              <a:rPr lang="zh-CN" altLang="en-US" smtClean="0">
                <a:latin typeface="Times New Roman" panose="02020603050405020304" charset="0"/>
                <a:cs typeface="Times New Roman" panose="02020603050405020304" charset="0"/>
              </a:rPr>
              <a:t>7</a:t>
            </a:fld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75" b="30419"/>
          <a:stretch>
            <a:fillRect/>
          </a:stretch>
        </p:blipFill>
        <p:spPr>
          <a:xfrm>
            <a:off x="0" y="6265684"/>
            <a:ext cx="5004048" cy="547692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716915" y="1844675"/>
            <a:ext cx="72878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315" y="980668"/>
            <a:ext cx="817181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zh-CN" altLang="en-US" dirty="0">
              <a:cs typeface="Arial" panose="020B0604020202020204" pitchFamily="34" charset="0"/>
              <a:sym typeface="+mn-ea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zh-CN" altLang="en-US" dirty="0">
              <a:latin typeface="Verdana" panose="020B0604030504040204" pitchFamily="34" charset="0"/>
              <a:cs typeface="Verdana" panose="020B0604030504040204" pitchFamily="34" charset="0"/>
              <a:sym typeface="+mn-ea"/>
            </a:endParaRPr>
          </a:p>
          <a:p>
            <a:pPr marL="0" indent="0" algn="just">
              <a:lnSpc>
                <a:spcPct val="200000"/>
              </a:lnSpc>
              <a:buFont typeface="Wingdings" panose="05000000000000000000" pitchFamily="2" charset="2"/>
              <a:buNone/>
            </a:pPr>
            <a:endParaRPr lang="zh-CN" altLang="en-US" dirty="0">
              <a:latin typeface="Verdana" panose="020B0604030504040204" pitchFamily="34" charset="0"/>
              <a:cs typeface="Verdana" panose="020B0604030504040204" pitchFamily="3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560" y="908685"/>
            <a:ext cx="8994140" cy="52158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cs typeface="Arial" panose="020B0604020202020204" pitchFamily="34" charset="0"/>
                <a:sym typeface="+mn-ea"/>
              </a:rPr>
              <a:t>金融日志：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cs typeface="Arial" panose="020B0604020202020204" pitchFamily="34" charset="0"/>
                <a:sym typeface="+mn-ea"/>
              </a:rPr>
              <a:t>1</a:t>
            </a:r>
            <a:r>
              <a:rPr lang="zh-CN" altLang="en-US" dirty="0"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、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将日志文件放到知识库里进行多轮分析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ym typeface="+mn-ea"/>
              </a:rPr>
              <a:t>电信二期</a:t>
            </a:r>
            <a:r>
              <a:rPr lang="en-US" altLang="zh-CN" dirty="0">
                <a:sym typeface="+mn-ea"/>
              </a:rPr>
              <a:t>: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调整训练窗口大小</a:t>
            </a:r>
            <a:endParaRPr lang="en-US" altLang="zh-CN" dirty="0">
              <a:cs typeface="Arial" panose="020B0604020202020204" pitchFamily="34" charset="0"/>
              <a:sym typeface="+mn-ea"/>
            </a:endParaRPr>
          </a:p>
          <a:p>
            <a:pPr marL="285750" indent="-285750" algn="just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28</a:t>
            </a:r>
            <a:r>
              <a:rPr lang="zh-CN" altLang="en-US" sz="1800" dirty="0">
                <a:sym typeface="+mn-ea"/>
              </a:rPr>
              <a:t>所：</a:t>
            </a:r>
            <a:endParaRPr lang="en-US" altLang="zh-CN" sz="1800" dirty="0">
              <a:sym typeface="+mn-ea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1</a:t>
            </a:r>
            <a:r>
              <a:rPr lang="zh-CN" altLang="en-US" sz="18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、继续修改研电赛</a:t>
            </a:r>
            <a:r>
              <a:rPr lang="en-US" altLang="zh-CN" sz="18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PPT</a:t>
            </a:r>
            <a:r>
              <a:rPr lang="zh-CN" altLang="en-US" sz="18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，技术报告，视频，门型展架。</a:t>
            </a:r>
            <a:endParaRPr lang="zh-CN" altLang="en-US" sz="1800" dirty="0">
              <a:sym typeface="+mn-ea"/>
            </a:endParaRPr>
          </a:p>
          <a:p>
            <a:pPr marL="285750" indent="-285750" algn="just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Ø"/>
            </a:pPr>
            <a:endParaRPr lang="zh-CN" altLang="en-US" sz="1800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main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1396" y="1780564"/>
            <a:ext cx="3790950" cy="31718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  <a:headEnd/>
            <a:tailEnd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6628" name="Rectangle 9"/>
          <p:cNvSpPr>
            <a:spLocks noChangeArrowheads="1"/>
          </p:cNvSpPr>
          <p:nvPr/>
        </p:nvSpPr>
        <p:spPr bwMode="auto">
          <a:xfrm>
            <a:off x="879481" y="271938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112966" y="5270597"/>
            <a:ext cx="4806950" cy="470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endParaRPr lang="en-US" altLang="zh-CN" b="0" kern="0" dirty="0">
              <a:ea typeface="宋体" panose="02010600030101010101" pitchFamily="2" charset="-122"/>
            </a:endParaRPr>
          </a:p>
        </p:txBody>
      </p:sp>
      <p:sp>
        <p:nvSpPr>
          <p:cNvPr id="6" name="WordArt 5"/>
          <p:cNvSpPr>
            <a:spLocks noChangeArrowheads="1" noChangeShapeType="1" noTextEdit="1"/>
          </p:cNvSpPr>
          <p:nvPr/>
        </p:nvSpPr>
        <p:spPr bwMode="gray">
          <a:xfrm>
            <a:off x="2411413" y="2943235"/>
            <a:ext cx="5486400" cy="47982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kern="10" dirty="0">
                <a:ln w="28575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chemeClr val="tx2">
                      <a:alpha val="50000"/>
                    </a:schemeClr>
                  </a:outerShdw>
                </a:effectLst>
                <a:cs typeface="Arial" panose="020B0604020202020204" pitchFamily="34" charset="0"/>
              </a:rPr>
              <a:t>Thank You !</a:t>
            </a:r>
            <a:endParaRPr lang="zh-CN" altLang="en-US" sz="3600" kern="10" dirty="0">
              <a:ln w="28575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hlink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chemeClr val="tx2">
                    <a:alpha val="5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75" b="30419"/>
          <a:stretch>
            <a:fillRect/>
          </a:stretch>
        </p:blipFill>
        <p:spPr>
          <a:xfrm>
            <a:off x="35560" y="6165354"/>
            <a:ext cx="5004048" cy="54769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29"/>
    </mc:Choice>
    <mc:Fallback xmlns="">
      <p:transition spd="slow" advTm="154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ac49b40a-9716-4b8e-90a0-22ec300138a9"/>
  <p:tag name="COMMONDATA" val="eyJoZGlkIjoiZjE1Yzk5ZDg3OWI3NWE2MzJlODI5ZDcxOGQ2NzkyY2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cdb2004134l">
  <a:themeElements>
    <a:clrScheme name="134TGp_report_diagram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34TGp_report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4TGp_report_diagram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cdb2004134l</Template>
  <TotalTime>8</TotalTime>
  <Words>165</Words>
  <Application>Microsoft Office PowerPoint</Application>
  <PresentationFormat>全屏显示(4:3)</PresentationFormat>
  <Paragraphs>42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黑体</vt:lpstr>
      <vt:lpstr>微软雅黑</vt:lpstr>
      <vt:lpstr>Arial</vt:lpstr>
      <vt:lpstr>Calibri</vt:lpstr>
      <vt:lpstr>Times New Roman</vt:lpstr>
      <vt:lpstr>Verdana</vt:lpstr>
      <vt:lpstr>Wingdings</vt:lpstr>
      <vt:lpstr>cdb2004134l</vt:lpstr>
      <vt:lpstr>PowerPoint 演示文稿</vt:lpstr>
      <vt:lpstr>目录</vt:lpstr>
      <vt:lpstr>工作总结——金融日志</vt:lpstr>
      <vt:lpstr>工作总结——电信二期</vt:lpstr>
      <vt:lpstr>工作总结——电信二期</vt:lpstr>
      <vt:lpstr>工作总结——28所</vt:lpstr>
      <vt:lpstr>下一步计划</vt:lpstr>
      <vt:lpstr>PowerPoint 演示文稿</vt:lpstr>
    </vt:vector>
  </TitlesOfParts>
  <Company>Guilddesign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report</dc:title>
  <dc:creator>Yin Jun</dc:creator>
  <cp:lastModifiedBy>PC</cp:lastModifiedBy>
  <cp:revision>2707</cp:revision>
  <cp:lastPrinted>2023-11-26T15:57:00Z</cp:lastPrinted>
  <dcterms:created xsi:type="dcterms:W3CDTF">2023-11-26T15:57:00Z</dcterms:created>
  <dcterms:modified xsi:type="dcterms:W3CDTF">2025-06-24T10:49:35Z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KSORubyTemplateID">
    <vt:lpwstr>2</vt:lpwstr>
  </property>
  <property fmtid="{D5CDD505-2E9C-101B-9397-08002B2CF9AE}" pid="4" name="ICV">
    <vt:lpwstr>D5BCCB17203B4A3BA90103A2AFE07448_12</vt:lpwstr>
  </property>
</Properties>
</file>