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 id="2147483661" r:id="rId3"/>
  </p:sldMasterIdLst>
  <p:notesMasterIdLst>
    <p:notesMasterId r:id="rId5"/>
  </p:notesMasterIdLst>
  <p:sldIdLst>
    <p:sldId id="257" r:id="rId4"/>
    <p:sldId id="287" r:id="rId6"/>
    <p:sldId id="273" r:id="rId7"/>
    <p:sldId id="295" r:id="rId8"/>
    <p:sldId id="296" r:id="rId9"/>
    <p:sldId id="297" r:id="rId10"/>
    <p:sldId id="274" r:id="rId11"/>
    <p:sldId id="298" r:id="rId12"/>
    <p:sldId id="262" r:id="rId13"/>
    <p:sldId id="299" r:id="rId14"/>
    <p:sldId id="264" r:id="rId15"/>
    <p:sldId id="278" r:id="rId16"/>
    <p:sldId id="300" r:id="rId17"/>
    <p:sldId id="265" r:id="rId18"/>
    <p:sldId id="281" r:id="rId19"/>
    <p:sldId id="279" r:id="rId20"/>
    <p:sldId id="282" r:id="rId21"/>
    <p:sldId id="301" r:id="rId22"/>
    <p:sldId id="266" r:id="rId23"/>
    <p:sldId id="286" r:id="rId24"/>
    <p:sldId id="302" r:id="rId25"/>
    <p:sldId id="303" r:id="rId26"/>
    <p:sldId id="304" r:id="rId27"/>
    <p:sldId id="305" r:id="rId28"/>
    <p:sldId id="306" r:id="rId29"/>
    <p:sldId id="307" r:id="rId30"/>
    <p:sldId id="294" r:id="rId31"/>
    <p:sldId id="283" r:id="rId32"/>
    <p:sldId id="290" r:id="rId33"/>
    <p:sldId id="291" r:id="rId34"/>
    <p:sldId id="314" r:id="rId35"/>
    <p:sldId id="292" r:id="rId36"/>
    <p:sldId id="315" r:id="rId37"/>
    <p:sldId id="316" r:id="rId38"/>
    <p:sldId id="317" r:id="rId39"/>
    <p:sldId id="318" r:id="rId40"/>
    <p:sldId id="319" r:id="rId41"/>
    <p:sldId id="284" r:id="rId42"/>
    <p:sldId id="288" r:id="rId43"/>
    <p:sldId id="289" r:id="rId44"/>
    <p:sldId id="285" r:id="rId45"/>
  </p:sldIdLst>
  <p:sldSz cx="12192000" cy="6858000"/>
  <p:notesSz cx="6858000" cy="9144000"/>
  <p:embeddedFontLst>
    <p:embeddedFont>
      <p:font typeface="微软雅黑" panose="020B0503020204020204" charset="-122"/>
      <p:regular r:id="rId49"/>
    </p:embeddedFont>
    <p:embeddedFont>
      <p:font typeface="Calibri" panose="020F0502020204030204" charset="0"/>
      <p:regular r:id="rId50"/>
      <p:bold r:id="rId51"/>
      <p:italic r:id="rId52"/>
      <p:boldItalic r:id="rId53"/>
    </p:embeddedFont>
  </p:embeddedFontLst>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D69"/>
    <a:srgbClr val="17436F"/>
    <a:srgbClr val="295597"/>
    <a:srgbClr val="E182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37C8FE8-9A8D-440C-A278-B0BDCE45C998}" styleName="表样式 1 25">
    <a:wholeTbl>
      <a:tcTxStyle>
        <a:fontRef idx="none">
          <a:srgbClr val="000000"/>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w="9525" cmpd="sng">
              <a:solidFill>
                <a:schemeClr val="accent1">
                  <a:lumMod val="34000"/>
                  <a:lumOff val="66000"/>
                </a:schemeClr>
              </a:solidFill>
            </a:ln>
          </a:insideH>
          <a:insideV>
            <a:ln w="9525" cmpd="sng">
              <a:solidFill>
                <a:schemeClr val="accent1">
                  <a:lumMod val="34000"/>
                  <a:lumOff val="66000"/>
                </a:schemeClr>
              </a:solidFill>
            </a:ln>
          </a:insideV>
        </a:tcBdr>
        <a:fill>
          <a:solidFill>
            <a:srgbClr val="FFFFFF"/>
          </a:solidFill>
        </a:fill>
      </a:tcStyle>
    </a:wholeTbl>
    <a:band2H>
      <a:tcTxStyle>
        <a:fontRef idx="none">
          <a:srgbClr val="08090C"/>
        </a:fontRef>
      </a:tcTxStyle>
      <a:tcStyle>
        <a:tcBdr/>
        <a:fill>
          <a:solidFill>
            <a:schemeClr val="accent1">
              <a:lumMod val="10000"/>
              <a:lumOff val="90000"/>
            </a:schemeClr>
          </a:solidFill>
        </a:fill>
      </a:tcStyle>
    </a:band2H>
    <a:band1V>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w="9525" cmpd="sng">
              <a:solidFill>
                <a:schemeClr val="accent1">
                  <a:lumMod val="40000"/>
                  <a:lumOff val="60000"/>
                </a:schemeClr>
              </a:solidFill>
            </a:ln>
          </a:insideV>
        </a:tcBdr>
        <a:fill>
          <a:solidFill>
            <a:schemeClr val="accent1">
              <a:lumMod val="10000"/>
              <a:lumOff val="90000"/>
            </a:schemeClr>
          </a:solidFill>
        </a:fill>
      </a:tcStyle>
    </a:band1V>
    <a:band2V>
      <a:tcStyle>
        <a:tcBdr>
          <a:left>
            <a:ln w="9525" cmpd="sng">
              <a:solidFill>
                <a:schemeClr val="accent1">
                  <a:lumMod val="40000"/>
                  <a:lumOff val="60000"/>
                </a:schemeClr>
              </a:solidFill>
            </a:ln>
          </a:left>
          <a:right>
            <a:ln w="9525" cmpd="sng">
              <a:solidFill>
                <a:schemeClr val="accent1">
                  <a:lumMod val="40000"/>
                  <a:lumOff val="60000"/>
                </a:schemeClr>
              </a:solidFill>
            </a:ln>
          </a:right>
          <a:top>
            <a:ln w="9525" cmpd="sng">
              <a:solidFill>
                <a:schemeClr val="accent1"/>
              </a:solidFill>
            </a:ln>
          </a:top>
          <a:bottom>
            <a:ln w="9525" cmpd="sng">
              <a:solidFill>
                <a:schemeClr val="accent1"/>
              </a:solidFill>
            </a:ln>
          </a:bottom>
          <a:insideH>
            <a:ln w="9525" cmpd="sng">
              <a:solidFill>
                <a:schemeClr val="accent1">
                  <a:lumMod val="40000"/>
                  <a:lumOff val="60000"/>
                </a:schemeClr>
              </a:solidFill>
            </a:ln>
          </a:insideH>
          <a:insideV>
            <a:ln>
              <a:noFill/>
            </a:ln>
          </a:insideV>
        </a:tcBdr>
      </a:tcStyle>
    </a:band2V>
    <a:lastCol>
      <a:tcTxStyle b="on">
        <a:fontRef idx="none">
          <a:srgbClr val="08090C"/>
        </a:fontRef>
      </a:tcTxStyle>
      <a:tcStyle>
        <a:tcBdr>
          <a:left>
            <a:ln w="9525" cmpd="sng">
              <a:solidFill>
                <a:schemeClr val="accent1">
                  <a:lumMod val="34000"/>
                  <a:lumOff val="66000"/>
                </a:schemeClr>
              </a:solidFill>
            </a:ln>
          </a:left>
          <a:right>
            <a:ln w="9525" cmpd="sng">
              <a:solidFill>
                <a:schemeClr val="accent1"/>
              </a:solidFill>
            </a:ln>
          </a:right>
          <a:top>
            <a:ln w="9525" cmpd="sng">
              <a:solidFill>
                <a:schemeClr val="accent1">
                  <a:lumMod val="34000"/>
                  <a:lumOff val="66000"/>
                </a:schemeClr>
              </a:solidFill>
            </a:ln>
          </a:top>
          <a:bottom>
            <a:ln w="9525" cmpd="sng">
              <a:solidFill>
                <a:schemeClr val="accent1"/>
              </a:solidFill>
            </a:ln>
          </a:bottom>
          <a:insideH>
            <a:ln w="9525" cmpd="sng">
              <a:solidFill>
                <a:schemeClr val="accent1">
                  <a:lumMod val="34000"/>
                  <a:lumOff val="66000"/>
                </a:schemeClr>
              </a:solidFill>
            </a:ln>
          </a:insideH>
          <a:insideV>
            <a:ln>
              <a:noFill/>
            </a:ln>
          </a:insideV>
        </a:tcBdr>
        <a:fill>
          <a:solidFill>
            <a:srgbClr val="FFFFFF"/>
          </a:solidFill>
        </a:fill>
      </a:tcStyle>
    </a:lastCol>
    <a:firstCol>
      <a:tcTxStyle b="on">
        <a:fontRef idx="none">
          <a:srgbClr val="08090C"/>
        </a:fontRef>
      </a:tcTxStyle>
      <a:tcStyle>
        <a:tcBdr>
          <a:left>
            <a:ln w="9525" cmpd="sng">
              <a:solidFill>
                <a:schemeClr val="accent1"/>
              </a:solidFill>
            </a:ln>
          </a:left>
          <a:right>
            <a:ln w="9525" cmpd="sng">
              <a:solidFill>
                <a:schemeClr val="accent1">
                  <a:lumMod val="34000"/>
                  <a:lumOff val="66000"/>
                </a:schemeClr>
              </a:solidFill>
            </a:ln>
          </a:right>
          <a:top>
            <a:ln w="9525" cmpd="sng">
              <a:solidFill>
                <a:schemeClr val="accent1">
                  <a:lumMod val="34000"/>
                  <a:lumOff val="66000"/>
                </a:schemeClr>
              </a:solidFill>
            </a:ln>
          </a:top>
          <a:bottom>
            <a:ln w="9525" cmpd="sng">
              <a:solidFill>
                <a:schemeClr val="accent1"/>
              </a:solidFill>
            </a:ln>
          </a:bottom>
          <a:insideH>
            <a:ln w="9525" cmpd="sng">
              <a:solidFill>
                <a:schemeClr val="accent1">
                  <a:lumMod val="34000"/>
                  <a:lumOff val="66000"/>
                </a:schemeClr>
              </a:solidFill>
            </a:ln>
          </a:insideH>
          <a:insideV>
            <a:ln>
              <a:noFill/>
            </a:ln>
          </a:insideV>
        </a:tcBdr>
        <a:fill>
          <a:solidFill>
            <a:srgbClr val="FFFFFF"/>
          </a:solidFill>
        </a:fill>
      </a:tcStyle>
    </a:firstCol>
    <a:lastRow>
      <a:tcTxStyle b="on">
        <a:fontRef idx="none">
          <a:srgbClr val="08090C"/>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solidFill>
            </a:ln>
          </a:bottom>
          <a:insideH>
            <a:ln>
              <a:noFill/>
            </a:ln>
          </a:insideH>
          <a:insideV>
            <a:ln>
              <a:noFill/>
            </a:ln>
          </a:insideV>
        </a:tcBdr>
        <a:fill>
          <a:solidFill>
            <a:srgbClr val="FFFFFF"/>
          </a:solidFill>
        </a:fill>
      </a:tcStyle>
    </a:lastRow>
    <a:firstRow>
      <a:tcTxStyle b="on">
        <a:fontRef idx="none">
          <a:srgbClr val="08090C"/>
        </a:fontRef>
      </a:tcTxStyle>
      <a:tcStyle>
        <a:tcBdr>
          <a:left>
            <a:ln w="9525" cmpd="sng">
              <a:solidFill>
                <a:schemeClr val="accent1"/>
              </a:solidFill>
            </a:ln>
          </a:left>
          <a:right>
            <a:ln w="9525" cmpd="sng">
              <a:solidFill>
                <a:schemeClr val="accent1"/>
              </a:solidFill>
            </a:ln>
          </a:right>
          <a:top>
            <a:ln w="9525" cmpd="sng">
              <a:solidFill>
                <a:schemeClr val="accent1"/>
              </a:solidFill>
            </a:ln>
          </a:top>
          <a:bottom>
            <a:ln w="9525" cmpd="sng">
              <a:solidFill>
                <a:schemeClr val="accent1">
                  <a:lumMod val="34000"/>
                  <a:lumOff val="66000"/>
                </a:schemeClr>
              </a:solidFill>
            </a:ln>
          </a:bottom>
          <a:insideH>
            <a:ln>
              <a:noFill/>
            </a:ln>
          </a:insideH>
          <a:insideV>
            <a:ln w="9525" cmpd="sng">
              <a:solidFill>
                <a:srgbClr val="FFFFFF"/>
              </a:solidFill>
            </a:ln>
          </a:insideV>
        </a:tcBdr>
        <a:fill>
          <a:solidFill>
            <a:schemeClr val="accent1">
              <a:lumMod val="20000"/>
              <a:lumOff val="8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90" d="100"/>
          <a:sy n="90" d="100"/>
        </p:scale>
        <p:origin x="35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4" Type="http://schemas.openxmlformats.org/officeDocument/2006/relationships/tags" Target="tags/tag163.xml"/><Relationship Id="rId53" Type="http://schemas.openxmlformats.org/officeDocument/2006/relationships/font" Target="fonts/font5.fntdata"/><Relationship Id="rId52" Type="http://schemas.openxmlformats.org/officeDocument/2006/relationships/font" Target="fonts/font4.fntdata"/><Relationship Id="rId51" Type="http://schemas.openxmlformats.org/officeDocument/2006/relationships/font" Target="fonts/font3.fntdata"/><Relationship Id="rId50" Type="http://schemas.openxmlformats.org/officeDocument/2006/relationships/font" Target="fonts/font2.fntdata"/><Relationship Id="rId5" Type="http://schemas.openxmlformats.org/officeDocument/2006/relationships/notesMaster" Target="notesMasters/notesMaster1.xml"/><Relationship Id="rId49" Type="http://schemas.openxmlformats.org/officeDocument/2006/relationships/font" Target="fonts/font1.fntdata"/><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530" y="1143000"/>
            <a:ext cx="548694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0700" y="685800"/>
            <a:ext cx="60966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1</a:t>
            </a:r>
            <a:endParaRPr lang="en-US" altLang="zh-CN"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9</a:t>
            </a:r>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10</a:t>
            </a:r>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18</a:t>
            </a:r>
            <a:endParaRPr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10</a:t>
            </a:r>
            <a:endParaRPr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2</a:t>
            </a:r>
            <a:endParaRPr lang="en-US" altLang="zh-CN"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18</a:t>
            </a:r>
            <a:endParaRPr lang="en-US" altLang="zh-CN"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3</a:t>
            </a:r>
            <a:endParaRPr lang="en-US" altLang="zh-CN"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22</a:t>
            </a:r>
            <a:endParaRPr lang="en-US" altLang="zh-CN" sz="120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29</a:t>
            </a:r>
            <a:endParaRPr lang="en-US" altLang="zh-CN"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0700" y="685800"/>
            <a:ext cx="60966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0700" y="685800"/>
            <a:ext cx="60966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0700" y="685800"/>
            <a:ext cx="60966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0700" y="685800"/>
            <a:ext cx="60966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lvl="0" indent="0" algn="r"/>
            <a:r>
              <a:rPr lang="en-US" altLang="zh-CN" sz="1200"/>
              <a:t>6</a:t>
            </a:r>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595" y="1122363"/>
            <a:ext cx="9146329" cy="2387600"/>
          </a:xfrm>
        </p:spPr>
        <p:txBody>
          <a:bodyPr anchor="b"/>
          <a:lstStyle>
            <a:defPPr/>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595" y="3602038"/>
            <a:ext cx="9146329" cy="1655762"/>
          </a:xfrm>
        </p:spPr>
        <p:txBody>
          <a:bodyPr/>
          <a:lstStyle>
            <a:defPPr/>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8165" indent="0" algn="ctr">
              <a:buNone/>
              <a:defRPr sz="1600"/>
            </a:lvl5pPr>
            <a:lvl6pPr marL="2285365" indent="0" algn="ctr">
              <a:buNone/>
              <a:defRPr sz="1600"/>
            </a:lvl6pPr>
            <a:lvl7pPr marL="2741930" indent="0" algn="ctr">
              <a:buNone/>
              <a:defRPr sz="1600"/>
            </a:lvl7pPr>
            <a:lvl8pPr marL="3199130" indent="0" algn="ctr">
              <a:buNone/>
              <a:defRPr sz="1600"/>
            </a:lvl8pPr>
            <a:lvl9pPr marL="3656330" indent="0" algn="ctr">
              <a:buNone/>
              <a:defRPr sz="1600"/>
            </a:lvl9pPr>
          </a:lstStyle>
          <a:p>
            <a:r>
              <a:rPr lang="zh-CN" altLang="en-US"/>
              <a:t>单击此处编辑母版副标题样式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65" y="457200"/>
            <a:ext cx="3932779" cy="1600200"/>
          </a:xfrm>
        </p:spPr>
        <p:txBody>
          <a:bodyPr anchor="b"/>
          <a:lstStyle>
            <a:defPPr/>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396" y="987425"/>
            <a:ext cx="6173732" cy="4873625"/>
          </a:xfrm>
        </p:spPr>
        <p:txBody>
          <a:bodyPr vert="horz" wrap="square" lIns="91440" tIns="45720" rIns="91440" bIns="45720" numCol="1" anchor="t" anchorCtr="0" compatLnSpc="1"/>
          <a:lstStyle>
            <a:defPPr/>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565" y="2057400"/>
            <a:ext cx="3932779" cy="3811588"/>
          </a:xfrm>
        </p:spPr>
        <p:txBody>
          <a:bodyPr/>
          <a:lstStyle>
            <a:defPPr/>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def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10" y="908050"/>
            <a:ext cx="2742470" cy="5218113"/>
          </a:xfrm>
        </p:spPr>
        <p:txBody>
          <a:bodyPr vert="eaVert"/>
          <a:lstStyle>
            <a:def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438" y="908050"/>
            <a:ext cx="8079813" cy="5218113"/>
          </a:xfrm>
        </p:spPr>
        <p:txBody>
          <a:bodyPr vert="eaVert"/>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595" y="1122363"/>
            <a:ext cx="9146329" cy="2387600"/>
          </a:xfrm>
        </p:spPr>
        <p:txBody>
          <a:bodyPr anchor="b"/>
          <a:lstStyle>
            <a:defPPr/>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595" y="3602038"/>
            <a:ext cx="9146329" cy="1655762"/>
          </a:xfrm>
        </p:spPr>
        <p:txBody>
          <a:bodyPr/>
          <a:lstStyle>
            <a:defPPr/>
            <a:lvl1pPr marL="0" indent="0" algn="ctr">
              <a:buNone/>
              <a:defRPr sz="2400"/>
            </a:lvl1pPr>
            <a:lvl2pPr marL="457200" indent="0" algn="ctr">
              <a:buNone/>
              <a:defRPr sz="2000"/>
            </a:lvl2pPr>
            <a:lvl3pPr marL="913765" indent="0" algn="ctr">
              <a:buNone/>
              <a:defRPr sz="1800"/>
            </a:lvl3pPr>
            <a:lvl4pPr marL="1370965" indent="0" algn="ctr">
              <a:buNone/>
              <a:defRPr sz="1600"/>
            </a:lvl4pPr>
            <a:lvl5pPr marL="1828165" indent="0" algn="ctr">
              <a:buNone/>
              <a:defRPr sz="1600"/>
            </a:lvl5pPr>
            <a:lvl6pPr marL="2285365" indent="0" algn="ctr">
              <a:buNone/>
              <a:defRPr sz="1600"/>
            </a:lvl6pPr>
            <a:lvl7pPr marL="2741930" indent="0" algn="ctr">
              <a:buNone/>
              <a:defRPr sz="1600"/>
            </a:lvl7pPr>
            <a:lvl8pPr marL="3199130" indent="0" algn="ctr">
              <a:buNone/>
              <a:defRPr sz="1600"/>
            </a:lvl8pPr>
            <a:lvl9pPr marL="3656330" indent="0" algn="ctr">
              <a:buNone/>
              <a:defRPr sz="1600"/>
            </a:lvl9pPr>
          </a:lstStyle>
          <a:p>
            <a:r>
              <a:rPr lang="zh-CN" altLang="en-US"/>
              <a:t>单击此处编辑母版副标题样式</a:t>
            </a:r>
            <a:endParaRPr lang="zh-CN" altLang="en-US"/>
          </a:p>
        </p:txBody>
      </p:sp>
      <p:sp>
        <p:nvSpPr>
          <p:cNvPr id="4" name="文本框 3"/>
          <p:cNvSpPr txBox="1"/>
          <p:nvPr userDrawn="1"/>
        </p:nvSpPr>
        <p:spPr>
          <a:xfrm>
            <a:off x="10388600" y="6489700"/>
            <a:ext cx="1123950" cy="368300"/>
          </a:xfrm>
          <a:prstGeom prst="rect">
            <a:avLst/>
          </a:prstGeom>
          <a:noFill/>
        </p:spPr>
        <p:txBody>
          <a:bodyPr wrap="square" rtlCol="0">
            <a:spAutoFit/>
          </a:bodyPr>
          <a:lstStyle/>
          <a:p>
            <a:fld id="{9A0DB2DC-4C9A-4742-B13C-FB6460FD3503}" type="slidenum">
              <a:rPr lang="zh-CN" altLang="en-US"/>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defPPr/>
          </a:lstStyle>
          <a:p>
            <a:r>
              <a:rPr lang="zh-CN" altLang="en-US"/>
              <a:t>单击此处编辑母版标题样式</a:t>
            </a:r>
            <a:endParaRPr lang="zh-CN" altLang="en-US"/>
          </a:p>
        </p:txBody>
      </p:sp>
      <p:sp>
        <p:nvSpPr>
          <p:cNvPr id="3" name="内容占位符 2"/>
          <p:cNvSpPr>
            <a:spLocks noGrp="1"/>
          </p:cNvSpPr>
          <p:nvPr>
            <p:ph idx="1"/>
          </p:nvPr>
        </p:nvSpPr>
        <p:spPr/>
        <p:txBody>
          <a:bodyPr/>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29" y="1709738"/>
            <a:ext cx="10517564" cy="2852737"/>
          </a:xfrm>
        </p:spPr>
        <p:txBody>
          <a:bodyPr anchor="b"/>
          <a:lstStyle>
            <a:defPPr/>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629" y="4589463"/>
            <a:ext cx="10517564" cy="1500187"/>
          </a:xfrm>
        </p:spPr>
        <p:txBody>
          <a:bodyPr/>
          <a:lstStyle>
            <a:defPPr/>
            <a:lvl1pPr marL="0" indent="0">
              <a:buNone/>
              <a:defRPr sz="2400"/>
            </a:lvl1pPr>
            <a:lvl2pPr marL="457200" indent="0">
              <a:buNone/>
              <a:defRPr sz="2000"/>
            </a:lvl2pPr>
            <a:lvl3pPr marL="913765" indent="0">
              <a:buNone/>
              <a:defRPr sz="1800"/>
            </a:lvl3pPr>
            <a:lvl4pPr marL="1370965" indent="0">
              <a:buNone/>
              <a:defRPr sz="1600"/>
            </a:lvl4pPr>
            <a:lvl5pPr marL="1828165" indent="0">
              <a:buNone/>
              <a:defRPr sz="1600"/>
            </a:lvl5pPr>
            <a:lvl6pPr marL="2285365" indent="0">
              <a:buNone/>
              <a:defRPr sz="1600"/>
            </a:lvl6pPr>
            <a:lvl7pPr marL="2741930" indent="0">
              <a:buNone/>
              <a:defRPr sz="1600"/>
            </a:lvl7pPr>
            <a:lvl8pPr marL="3199130" indent="0">
              <a:buNone/>
              <a:defRPr sz="1600"/>
            </a:lvl8pPr>
            <a:lvl9pPr marL="365633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defPPr/>
          </a:lstStyle>
          <a:p>
            <a:r>
              <a:rPr lang="zh-CN" altLang="en-US"/>
              <a:t>单击此处编辑母版标题样式</a:t>
            </a:r>
            <a:endParaRPr lang="zh-CN" altLang="en-US"/>
          </a:p>
        </p:txBody>
      </p:sp>
      <p:sp>
        <p:nvSpPr>
          <p:cNvPr id="3" name="内容占位符 2"/>
          <p:cNvSpPr>
            <a:spLocks noGrp="1"/>
          </p:cNvSpPr>
          <p:nvPr>
            <p:ph sz="half" idx="1"/>
          </p:nvPr>
        </p:nvSpPr>
        <p:spPr>
          <a:xfrm>
            <a:off x="609438" y="1600200"/>
            <a:ext cx="5410348" cy="4525963"/>
          </a:xfrm>
        </p:spPr>
        <p:txBody>
          <a:bodyPr/>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146" y="1600200"/>
            <a:ext cx="5411935" cy="4525963"/>
          </a:xfrm>
        </p:spPr>
        <p:txBody>
          <a:bodyPr/>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565" y="365125"/>
            <a:ext cx="10517563" cy="1325563"/>
          </a:xfrm>
        </p:spPr>
        <p:txBody>
          <a:bodyPr/>
          <a:lstStyle>
            <a:defPPr/>
          </a:lstStyle>
          <a:p>
            <a:r>
              <a:rPr lang="zh-CN" altLang="en-US"/>
              <a:t>单击此处编辑母版标题样式</a:t>
            </a:r>
            <a:endParaRPr lang="zh-CN" altLang="en-US"/>
          </a:p>
        </p:txBody>
      </p:sp>
      <p:sp>
        <p:nvSpPr>
          <p:cNvPr id="3" name="文本占位符 2"/>
          <p:cNvSpPr>
            <a:spLocks noGrp="1"/>
          </p:cNvSpPr>
          <p:nvPr>
            <p:ph type="body" idx="1"/>
          </p:nvPr>
        </p:nvSpPr>
        <p:spPr>
          <a:xfrm>
            <a:off x="839565" y="1681163"/>
            <a:ext cx="5158003" cy="823912"/>
          </a:xfrm>
        </p:spPr>
        <p:txBody>
          <a:bodyPr anchor="b"/>
          <a:lstStyle>
            <a:defPPr/>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565" y="2505075"/>
            <a:ext cx="5158003" cy="3684588"/>
          </a:xfrm>
        </p:spPr>
        <p:txBody>
          <a:bodyPr/>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3732" y="1681163"/>
            <a:ext cx="5183396" cy="823912"/>
          </a:xfrm>
        </p:spPr>
        <p:txBody>
          <a:bodyPr anchor="b"/>
          <a:lstStyle>
            <a:defPPr/>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3732" y="2505075"/>
            <a:ext cx="5183396" cy="3684588"/>
          </a:xfrm>
        </p:spPr>
        <p:txBody>
          <a:bodyPr/>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defP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defPPr/>
          </a:lstStyle>
          <a:p>
            <a:r>
              <a:rPr lang="zh-CN" altLang="en-US"/>
              <a:t>单击此处编辑母版标题样式</a:t>
            </a:r>
            <a:endParaRPr lang="zh-CN" altLang="en-US"/>
          </a:p>
        </p:txBody>
      </p:sp>
      <p:sp>
        <p:nvSpPr>
          <p:cNvPr id="3" name="内容占位符 2"/>
          <p:cNvSpPr>
            <a:spLocks noGrp="1"/>
          </p:cNvSpPr>
          <p:nvPr>
            <p:ph idx="1"/>
          </p:nvPr>
        </p:nvSpPr>
        <p:spPr/>
        <p:txBody>
          <a:bodyPr/>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65" y="457200"/>
            <a:ext cx="3932779" cy="1600200"/>
          </a:xfrm>
        </p:spPr>
        <p:txBody>
          <a:bodyPr anchor="b"/>
          <a:lstStyle>
            <a:defPPr/>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396" y="987425"/>
            <a:ext cx="6173732"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565" y="2057400"/>
            <a:ext cx="3932779" cy="3811588"/>
          </a:xfrm>
        </p:spPr>
        <p:txBody>
          <a:bodyPr/>
          <a:lstStyle>
            <a:defPPr/>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65" y="457200"/>
            <a:ext cx="3932779" cy="1600200"/>
          </a:xfrm>
        </p:spPr>
        <p:txBody>
          <a:bodyPr anchor="b"/>
          <a:lstStyle>
            <a:defPPr/>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396" y="987425"/>
            <a:ext cx="6173732" cy="4873625"/>
          </a:xfrm>
        </p:spPr>
        <p:txBody>
          <a:bodyPr vert="horz" wrap="square" lIns="91440" tIns="45720" rIns="91440" bIns="45720" numCol="1" anchor="t" anchorCtr="0" compatLnSpc="1"/>
          <a:lstStyle>
            <a:defPPr/>
            <a:lvl1pPr marL="0" indent="0">
              <a:buNone/>
              <a:defRPr sz="3200"/>
            </a:lvl1pPr>
            <a:lvl2pPr marL="457200" indent="0">
              <a:buNone/>
              <a:defRPr sz="2800"/>
            </a:lvl2pPr>
            <a:lvl3pPr marL="913765" indent="0">
              <a:buNone/>
              <a:defRPr sz="2400"/>
            </a:lvl3pPr>
            <a:lvl4pPr marL="1370965" indent="0">
              <a:buNone/>
              <a:defRPr sz="2000"/>
            </a:lvl4pPr>
            <a:lvl5pPr marL="1828165" indent="0">
              <a:buNone/>
              <a:defRPr sz="2000"/>
            </a:lvl5pPr>
            <a:lvl6pPr marL="2285365" indent="0">
              <a:buNone/>
              <a:defRPr sz="2000"/>
            </a:lvl6pPr>
            <a:lvl7pPr marL="2741930" indent="0">
              <a:buNone/>
              <a:defRPr sz="2000"/>
            </a:lvl7pPr>
            <a:lvl8pPr marL="3199130" indent="0">
              <a:buNone/>
              <a:defRPr sz="2000"/>
            </a:lvl8pPr>
            <a:lvl9pPr marL="365633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1200" cap="none" spc="0" normalizeH="0" baseline="0" noProof="0">
              <a:ln>
                <a:noFill/>
              </a:ln>
              <a:solidFill>
                <a:schemeClr val="accent1"/>
              </a:solidFill>
              <a:effectLst/>
              <a:uLnTx/>
              <a:uFillTx/>
              <a:latin typeface="+mn-lt"/>
              <a:ea typeface="+mn-ea"/>
              <a:cs typeface="+mn-cs"/>
            </a:endParaRPr>
          </a:p>
        </p:txBody>
      </p:sp>
      <p:sp>
        <p:nvSpPr>
          <p:cNvPr id="4" name="文本占位符 3"/>
          <p:cNvSpPr>
            <a:spLocks noGrp="1"/>
          </p:cNvSpPr>
          <p:nvPr>
            <p:ph type="body" sz="half" idx="2"/>
          </p:nvPr>
        </p:nvSpPr>
        <p:spPr>
          <a:xfrm>
            <a:off x="839565" y="2057400"/>
            <a:ext cx="3932779" cy="3811588"/>
          </a:xfrm>
        </p:spPr>
        <p:txBody>
          <a:bodyPr/>
          <a:lstStyle>
            <a:defPPr/>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defP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41610" y="908050"/>
            <a:ext cx="2742470" cy="5218113"/>
          </a:xfrm>
        </p:spPr>
        <p:txBody>
          <a:bodyPr vert="eaVert"/>
          <a:lstStyle>
            <a:def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438" y="908050"/>
            <a:ext cx="8079813" cy="5218113"/>
          </a:xfrm>
        </p:spPr>
        <p:txBody>
          <a:bodyPr vert="eaVert"/>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629" y="1709738"/>
            <a:ext cx="10517564" cy="2852737"/>
          </a:xfrm>
        </p:spPr>
        <p:txBody>
          <a:bodyPr anchor="b"/>
          <a:lstStyle>
            <a:defPPr/>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629" y="4589463"/>
            <a:ext cx="10517564" cy="1500187"/>
          </a:xfrm>
        </p:spPr>
        <p:txBody>
          <a:bodyPr/>
          <a:lstStyle>
            <a:defPPr/>
            <a:lvl1pPr marL="0" indent="0">
              <a:buNone/>
              <a:defRPr sz="2400"/>
            </a:lvl1pPr>
            <a:lvl2pPr marL="457200" indent="0">
              <a:buNone/>
              <a:defRPr sz="2000"/>
            </a:lvl2pPr>
            <a:lvl3pPr marL="913765" indent="0">
              <a:buNone/>
              <a:defRPr sz="1800"/>
            </a:lvl3pPr>
            <a:lvl4pPr marL="1370965" indent="0">
              <a:buNone/>
              <a:defRPr sz="1600"/>
            </a:lvl4pPr>
            <a:lvl5pPr marL="1828165" indent="0">
              <a:buNone/>
              <a:defRPr sz="1600"/>
            </a:lvl5pPr>
            <a:lvl6pPr marL="2285365" indent="0">
              <a:buNone/>
              <a:defRPr sz="1600"/>
            </a:lvl6pPr>
            <a:lvl7pPr marL="2741930" indent="0">
              <a:buNone/>
              <a:defRPr sz="1600"/>
            </a:lvl7pPr>
            <a:lvl8pPr marL="3199130" indent="0">
              <a:buNone/>
              <a:defRPr sz="1600"/>
            </a:lvl8pPr>
            <a:lvl9pPr marL="365633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defPPr/>
          </a:lstStyle>
          <a:p>
            <a:r>
              <a:rPr lang="zh-CN" altLang="en-US"/>
              <a:t>单击此处编辑母版标题样式</a:t>
            </a:r>
            <a:endParaRPr lang="zh-CN" altLang="en-US"/>
          </a:p>
        </p:txBody>
      </p:sp>
      <p:sp>
        <p:nvSpPr>
          <p:cNvPr id="3" name="内容占位符 2"/>
          <p:cNvSpPr>
            <a:spLocks noGrp="1"/>
          </p:cNvSpPr>
          <p:nvPr>
            <p:ph sz="half" idx="1"/>
          </p:nvPr>
        </p:nvSpPr>
        <p:spPr>
          <a:xfrm>
            <a:off x="609438" y="1600200"/>
            <a:ext cx="5410348" cy="4525963"/>
          </a:xfrm>
        </p:spPr>
        <p:txBody>
          <a:bodyPr/>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146" y="1600200"/>
            <a:ext cx="5411935" cy="4525963"/>
          </a:xfrm>
        </p:spPr>
        <p:txBody>
          <a:bodyPr/>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565" y="365125"/>
            <a:ext cx="10517563" cy="1325563"/>
          </a:xfrm>
        </p:spPr>
        <p:txBody>
          <a:bodyPr/>
          <a:lstStyle>
            <a:defPPr/>
          </a:lstStyle>
          <a:p>
            <a:r>
              <a:rPr lang="zh-CN" altLang="en-US"/>
              <a:t>单击此处编辑母版标题样式</a:t>
            </a:r>
            <a:endParaRPr lang="zh-CN" altLang="en-US"/>
          </a:p>
        </p:txBody>
      </p:sp>
      <p:sp>
        <p:nvSpPr>
          <p:cNvPr id="3" name="文本占位符 2"/>
          <p:cNvSpPr>
            <a:spLocks noGrp="1"/>
          </p:cNvSpPr>
          <p:nvPr>
            <p:ph type="body" idx="1"/>
          </p:nvPr>
        </p:nvSpPr>
        <p:spPr>
          <a:xfrm>
            <a:off x="839565" y="1681163"/>
            <a:ext cx="5158003" cy="823912"/>
          </a:xfrm>
        </p:spPr>
        <p:txBody>
          <a:bodyPr anchor="b"/>
          <a:lstStyle>
            <a:defPPr/>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565" y="2505075"/>
            <a:ext cx="5158003" cy="3684588"/>
          </a:xfrm>
        </p:spPr>
        <p:txBody>
          <a:bodyPr/>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3732" y="1681163"/>
            <a:ext cx="5183396" cy="823912"/>
          </a:xfrm>
        </p:spPr>
        <p:txBody>
          <a:bodyPr anchor="b"/>
          <a:lstStyle>
            <a:defPPr/>
            <a:lvl1pPr marL="0" indent="0">
              <a:buNone/>
              <a:defRPr sz="2400" b="1"/>
            </a:lvl1pPr>
            <a:lvl2pPr marL="457200" indent="0">
              <a:buNone/>
              <a:defRPr sz="2000" b="1"/>
            </a:lvl2pPr>
            <a:lvl3pPr marL="913765" indent="0">
              <a:buNone/>
              <a:defRPr sz="1800" b="1"/>
            </a:lvl3pPr>
            <a:lvl4pPr marL="1370965" indent="0">
              <a:buNone/>
              <a:defRPr sz="1600" b="1"/>
            </a:lvl4pPr>
            <a:lvl5pPr marL="1828165" indent="0">
              <a:buNone/>
              <a:defRPr sz="1600" b="1"/>
            </a:lvl5pPr>
            <a:lvl6pPr marL="2285365" indent="0">
              <a:buNone/>
              <a:defRPr sz="1600" b="1"/>
            </a:lvl6pPr>
            <a:lvl7pPr marL="2741930" indent="0">
              <a:buNone/>
              <a:defRPr sz="1600" b="1"/>
            </a:lvl7pPr>
            <a:lvl8pPr marL="3199130" indent="0">
              <a:buNone/>
              <a:defRPr sz="1600" b="1"/>
            </a:lvl8pPr>
            <a:lvl9pPr marL="365633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3732" y="2505075"/>
            <a:ext cx="5183396" cy="3684588"/>
          </a:xfrm>
        </p:spPr>
        <p:txBody>
          <a:bodyPr/>
          <a:lstStyle>
            <a:def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defP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4" name="图片 3"/>
          <p:cNvPicPr>
            <a:picLocks noChangeAspect="1"/>
          </p:cNvPicPr>
          <p:nvPr/>
        </p:nvPicPr>
        <p:blipFill>
          <a:blip r:embed="rId3"/>
          <a:srcRect t="14301" b="13251"/>
          <a:stretch>
            <a:fillRect/>
          </a:stretch>
        </p:blipFill>
        <p:spPr>
          <a:xfrm>
            <a:off x="0" y="0"/>
            <a:ext cx="12193518" cy="6858000"/>
          </a:xfrm>
          <a:prstGeom prst="rect">
            <a:avLst/>
          </a:prstGeom>
          <a:noFill/>
          <a:ln>
            <a:noFill/>
            <a:miter lim="800000"/>
            <a:headEnd/>
            <a:tailEnd/>
          </a:ln>
        </p:spPr>
      </p:pic>
      <p:sp>
        <p:nvSpPr>
          <p:cNvPr id="3075" name="矩形 4"/>
          <p:cNvSpPr>
            <a:spLocks noChangeArrowheads="1"/>
          </p:cNvSpPr>
          <p:nvPr/>
        </p:nvSpPr>
        <p:spPr bwMode="auto">
          <a:xfrm>
            <a:off x="0" y="0"/>
            <a:ext cx="12193518"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noAutofit/>
          </a:bodyPr>
          <a:lstStyle>
            <a:defPPr>
              <a:defRPr lang="zh-CN"/>
            </a:defPPr>
            <a:lvl1pPr marL="0" indent="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742950" indent="-28575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1143000" indent="-22860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600200" indent="-22860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2057400" indent="-22860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9pPr>
          </a:lstStyle>
          <a:p>
            <a:pPr marL="0" lvl="0" indent="0"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1_空白">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4098" name="图片 3"/>
          <p:cNvPicPr>
            <a:picLocks noChangeAspect="1"/>
          </p:cNvPicPr>
          <p:nvPr/>
        </p:nvPicPr>
        <p:blipFill>
          <a:blip r:embed="rId3"/>
          <a:srcRect t="14301" b="13251"/>
          <a:stretch>
            <a:fillRect/>
          </a:stretch>
        </p:blipFill>
        <p:spPr>
          <a:xfrm>
            <a:off x="0" y="0"/>
            <a:ext cx="12193518" cy="6858000"/>
          </a:xfrm>
          <a:prstGeom prst="rect">
            <a:avLst/>
          </a:prstGeom>
          <a:noFill/>
          <a:ln>
            <a:noFill/>
            <a:miter lim="800000"/>
            <a:headEnd/>
            <a:tailEnd/>
          </a:ln>
        </p:spPr>
      </p:pic>
      <p:sp>
        <p:nvSpPr>
          <p:cNvPr id="4099" name="矩形 4"/>
          <p:cNvSpPr>
            <a:spLocks noChangeArrowheads="1"/>
          </p:cNvSpPr>
          <p:nvPr/>
        </p:nvSpPr>
        <p:spPr bwMode="auto">
          <a:xfrm>
            <a:off x="0" y="0"/>
            <a:ext cx="12193518" cy="6858000"/>
          </a:xfrm>
          <a:prstGeom prst="rect">
            <a:avLst/>
          </a:prstGeom>
          <a:solidFill>
            <a:srgbClr val="003366">
              <a:alpha val="85881"/>
            </a:srgbClr>
          </a:solidFill>
          <a:ln>
            <a:noFill/>
          </a:ln>
          <a:extLst>
            <a:ext uri="{91240B29-F687-4F45-9708-019B960494DF}">
              <a14:hiddenLine xmlns:a14="http://schemas.microsoft.com/office/drawing/2010/main" w="9525">
                <a:solidFill>
                  <a:srgbClr val="000000"/>
                </a:solidFill>
                <a:round/>
              </a14:hiddenLine>
            </a:ext>
          </a:extLst>
        </p:spPr>
        <p:txBody>
          <a:bodyPr>
            <a:noAutofit/>
          </a:bodyPr>
          <a:lstStyle>
            <a:defPPr>
              <a:defRPr lang="zh-CN"/>
            </a:defPPr>
            <a:lvl1pPr marL="0" indent="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742950" indent="-28575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1143000" indent="-22860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600200" indent="-22860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2057400" indent="-22860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9pPr>
          </a:lstStyle>
          <a:p>
            <a:pPr marL="0" lvl="0" indent="0" eaLnBrk="1" hangingPunct="1"/>
            <a:endParaRPr lang="zh-CN" altLang="en-US"/>
          </a:p>
        </p:txBody>
      </p:sp>
      <p:sp>
        <p:nvSpPr>
          <p:cNvPr id="4100" name="矩形 5"/>
          <p:cNvSpPr>
            <a:spLocks noChangeArrowheads="1"/>
          </p:cNvSpPr>
          <p:nvPr/>
        </p:nvSpPr>
        <p:spPr bwMode="auto">
          <a:xfrm>
            <a:off x="5521444" y="0"/>
            <a:ext cx="6672075" cy="6858000"/>
          </a:xfrm>
          <a:prstGeom prst="rect">
            <a:avLst/>
          </a:prstGeom>
          <a:solidFill>
            <a:srgbClr val="F8F8F8"/>
          </a:solidFill>
          <a:ln>
            <a:noFill/>
          </a:ln>
        </p:spPr>
        <p:txBody>
          <a:bodyPr>
            <a:noAutofit/>
          </a:bodyPr>
          <a:lstStyle>
            <a:defPPr>
              <a:defRPr lang="zh-CN"/>
            </a:defPPr>
            <a:lvl1pPr marL="0" indent="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742950" indent="-28575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1143000" indent="-22860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600200" indent="-22860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2057400" indent="-22860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9pPr>
          </a:lstStyle>
          <a:p>
            <a:pPr marL="0" lvl="0" indent="0" eaLnBrk="1" hangingPunct="1"/>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565" y="457200"/>
            <a:ext cx="3932779" cy="1600200"/>
          </a:xfrm>
        </p:spPr>
        <p:txBody>
          <a:bodyPr anchor="b"/>
          <a:lstStyle>
            <a:defPPr/>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396" y="987425"/>
            <a:ext cx="6173732" cy="4873625"/>
          </a:xfrm>
        </p:spPr>
        <p:txBody>
          <a:bodyPr/>
          <a:lstStyle>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565" y="2057400"/>
            <a:ext cx="3932779" cy="3811588"/>
          </a:xfrm>
        </p:spPr>
        <p:txBody>
          <a:bodyPr/>
          <a:lstStyle>
            <a:defPPr/>
            <a:lvl1pPr marL="0" indent="0">
              <a:buNone/>
              <a:defRPr sz="1600"/>
            </a:lvl1pPr>
            <a:lvl2pPr marL="457200" indent="0">
              <a:buNone/>
              <a:defRPr sz="1400"/>
            </a:lvl2pPr>
            <a:lvl3pPr marL="913765" indent="0">
              <a:buNone/>
              <a:defRPr sz="1200"/>
            </a:lvl3pPr>
            <a:lvl4pPr marL="1370965" indent="0">
              <a:buNone/>
              <a:defRPr sz="1000"/>
            </a:lvl4pPr>
            <a:lvl5pPr marL="1828165" indent="0">
              <a:buNone/>
              <a:defRPr sz="1000"/>
            </a:lvl5pPr>
            <a:lvl6pPr marL="2285365" indent="0">
              <a:buNone/>
              <a:defRPr sz="1000"/>
            </a:lvl6pPr>
            <a:lvl7pPr marL="2741930" indent="0">
              <a:buNone/>
              <a:defRPr sz="1000"/>
            </a:lvl7pPr>
            <a:lvl8pPr marL="3199130" indent="0">
              <a:buNone/>
              <a:defRPr sz="1000"/>
            </a:lvl8pPr>
            <a:lvl9pPr marL="365633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3" Type="http://schemas.openxmlformats.org/officeDocument/2006/relationships/theme" Target="../theme/theme2.xml"/><Relationship Id="rId12" Type="http://schemas.openxmlformats.org/officeDocument/2006/relationships/image" Target="../media/image3.jpeg"/><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609438" y="908050"/>
            <a:ext cx="10974643" cy="635000"/>
          </a:xfrm>
          <a:prstGeom prst="rect">
            <a:avLst/>
          </a:prstGeom>
          <a:noFill/>
          <a:ln>
            <a:noFill/>
            <a:miter lim="800000"/>
          </a:ln>
        </p:spPr>
        <p:txBody>
          <a:bodyPr anchor="ctr" anchorCtr="0">
            <a:noAutofit/>
          </a:bodyPr>
          <a:lstStyle>
            <a:defPPr/>
            <a:lvl1pPr marL="0" indent="0" algn="l" defTabSz="914400" rtl="0" eaLnBrk="0" fontAlgn="base" hangingPunct="0">
              <a:lnSpc>
                <a:spcPct val="100000"/>
              </a:lnSpc>
              <a:spcBef>
                <a:spcPct val="0"/>
              </a:spcBef>
              <a:spcAft>
                <a:spcPct val="0"/>
              </a:spcAft>
              <a:buClrTx/>
              <a:buSzTx/>
              <a:buFontTx/>
              <a:buNone/>
              <a:defRPr kumimoji="0" lang="zh-CN" altLang="en-US" sz="2400" b="0" i="0" u="none" kern="1200" baseline="0">
                <a:solidFill>
                  <a:schemeClr val="accent1"/>
                </a:solidFill>
                <a:latin typeface="Arial" panose="020B0604020202020204" pitchFamily="34" charset="0"/>
                <a:ea typeface="微软雅黑" panose="020B0503020204020204" charset="-122"/>
                <a:cs typeface="+mj-cs"/>
              </a:defRPr>
            </a:lvl1pPr>
          </a:lstStyle>
          <a:p>
            <a:pPr lvl="0"/>
            <a:r>
              <a:rPr lang="zh-CN" altLang="en-US"/>
              <a:t>单击此处编辑母版标题样式</a:t>
            </a:r>
            <a:endParaRPr lang="zh-CN" altLang="en-US"/>
          </a:p>
        </p:txBody>
      </p:sp>
      <p:sp>
        <p:nvSpPr>
          <p:cNvPr id="1027" name="Rectangle 3"/>
          <p:cNvSpPr>
            <a:spLocks noGrp="1"/>
          </p:cNvSpPr>
          <p:nvPr>
            <p:ph type="body" idx="1"/>
          </p:nvPr>
        </p:nvSpPr>
        <p:spPr>
          <a:xfrm>
            <a:off x="609438" y="1600200"/>
            <a:ext cx="10974643" cy="4525963"/>
          </a:xfrm>
          <a:prstGeom prst="rect">
            <a:avLst/>
          </a:prstGeom>
          <a:no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2365"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599565"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6765"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053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lvl="0"/>
            <a:r>
              <a:rPr lang="zh-CN" altLang="en-US"/>
              <a:t>单击此处编辑母版文本样式</a:t>
            </a:r>
            <a:endParaRPr lang="zh-CN" altLang="en-US"/>
          </a:p>
          <a:p>
            <a:pPr lvl="0"/>
            <a:r>
              <a:rPr lang="zh-CN" altLang="en-US"/>
              <a:t>第二级</a:t>
            </a: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1600"/>
    </mc:Choice>
    <mc:Fallback>
      <p:transition spd="slow"/>
    </mc:Fallback>
  </mc:AlternateContent>
  <p:hf hdr="0" ftr="0" dt="0"/>
  <p:txStyles>
    <p:titleStyle>
      <a:defPPr/>
      <a:lvl1pPr marL="0" indent="0" algn="l" defTabSz="913765" rtl="0" eaLnBrk="0" fontAlgn="base" hangingPunct="0">
        <a:lnSpc>
          <a:spcPct val="100000"/>
        </a:lnSpc>
        <a:spcBef>
          <a:spcPct val="0"/>
        </a:spcBef>
        <a:spcAft>
          <a:spcPct val="0"/>
        </a:spcAft>
        <a:buClrTx/>
        <a:buSzTx/>
        <a:buFontTx/>
        <a:buNone/>
        <a:defRPr kumimoji="0" sz="2400" b="0" i="0" u="none" kern="1200" baseline="0">
          <a:solidFill>
            <a:schemeClr val="accent1"/>
          </a:solidFill>
          <a:effectLst/>
          <a:latin typeface="Arial" panose="020B0604020202020204" pitchFamily="34" charset="0"/>
          <a:ea typeface="微软雅黑" panose="020B0503020204020204" charset="-122"/>
          <a:cs typeface="+mj-cs"/>
        </a:defRPr>
      </a:lvl1pPr>
    </p:titleStyle>
    <p:bodyStyle>
      <a:defPPr/>
      <a:lvl1pPr marL="342900" indent="-342900" algn="l" defTabSz="913765" rtl="0" eaLnBrk="0" fontAlgn="base" hangingPunct="0">
        <a:lnSpc>
          <a:spcPct val="100000"/>
        </a:lnSpc>
        <a:spcBef>
          <a:spcPct val="20000"/>
        </a:spcBef>
        <a:spcAft>
          <a:spcPct val="0"/>
        </a:spcAft>
        <a:buClrTx/>
        <a:buSzTx/>
        <a:buFontTx/>
        <a:buChar char="•"/>
        <a:defRPr kumimoji="0" sz="2000" b="0" i="0" u="none" kern="1200" baseline="0">
          <a:solidFill>
            <a:schemeClr val="accent1"/>
          </a:solidFill>
          <a:effectLst/>
          <a:latin typeface="+mn-lt"/>
          <a:ea typeface="+mn-ea"/>
          <a:cs typeface="+mn-cs"/>
        </a:defRPr>
      </a:lvl1pPr>
      <a:lvl2pPr marL="742950" indent="-285750" algn="l" defTabSz="913765" rtl="0" eaLnBrk="0" fontAlgn="base" hangingPunct="0">
        <a:lnSpc>
          <a:spcPct val="100000"/>
        </a:lnSpc>
        <a:spcBef>
          <a:spcPct val="20000"/>
        </a:spcBef>
        <a:spcAft>
          <a:spcPct val="0"/>
        </a:spcAft>
        <a:buClrTx/>
        <a:buSzTx/>
        <a:buFontTx/>
        <a:buChar char="–"/>
        <a:defRPr kumimoji="0" sz="2000" b="0" i="0" u="none" kern="1200" baseline="0">
          <a:solidFill>
            <a:schemeClr val="accent1"/>
          </a:solidFill>
          <a:effectLst/>
          <a:latin typeface="+mn-lt"/>
          <a:ea typeface="仿宋_GB2312" pitchFamily="1" charset="-122"/>
          <a:cs typeface="+mn-cs"/>
        </a:defRPr>
      </a:lvl2pPr>
      <a:lvl3pPr marL="1142365" indent="-228600" algn="l" defTabSz="913765" rtl="0" eaLnBrk="0" fontAlgn="base" hangingPunct="0">
        <a:lnSpc>
          <a:spcPct val="100000"/>
        </a:lnSpc>
        <a:spcBef>
          <a:spcPct val="20000"/>
        </a:spcBef>
        <a:spcAft>
          <a:spcPct val="0"/>
        </a:spcAft>
        <a:buClrTx/>
        <a:buSzTx/>
        <a:buFontTx/>
        <a:buChar char="•"/>
        <a:defRPr kumimoji="0" sz="2400" b="0" i="0" u="none" kern="1200" baseline="0">
          <a:solidFill>
            <a:schemeClr val="tx1"/>
          </a:solidFill>
          <a:effectLst/>
          <a:latin typeface="+mn-lt"/>
          <a:ea typeface="宋体" panose="02010600030101010101" pitchFamily="2" charset="-122"/>
          <a:cs typeface="+mn-cs"/>
        </a:defRPr>
      </a:lvl3pPr>
      <a:lvl4pPr marL="1599565" indent="-228600" algn="l" defTabSz="913765" rtl="0" eaLnBrk="0" fontAlgn="base" hangingPunct="0">
        <a:lnSpc>
          <a:spcPct val="100000"/>
        </a:lnSpc>
        <a:spcBef>
          <a:spcPct val="20000"/>
        </a:spcBef>
        <a:spcAft>
          <a:spcPct val="0"/>
        </a:spcAft>
        <a:buClrTx/>
        <a:buSzTx/>
        <a:buFontTx/>
        <a:buChar char="–"/>
        <a:defRPr kumimoji="0" sz="2000" b="0" i="0" u="none" kern="1200" baseline="0">
          <a:solidFill>
            <a:schemeClr val="tx1"/>
          </a:solidFill>
          <a:effectLst/>
          <a:latin typeface="+mn-lt"/>
          <a:ea typeface="宋体" panose="02010600030101010101" pitchFamily="2" charset="-122"/>
          <a:cs typeface="+mn-cs"/>
        </a:defRPr>
      </a:lvl4pPr>
      <a:lvl5pPr marL="2056765" indent="-228600" algn="l" defTabSz="913765" rtl="0" eaLnBrk="0" fontAlgn="base" hangingPunct="0">
        <a:lnSpc>
          <a:spcPct val="100000"/>
        </a:lnSpc>
        <a:spcBef>
          <a:spcPct val="20000"/>
        </a:spcBef>
        <a:spcAft>
          <a:spcPct val="0"/>
        </a:spcAft>
        <a:buClrTx/>
        <a:buSzTx/>
        <a:buFontTx/>
        <a:buChar char="»"/>
        <a:defRPr kumimoji="0" sz="2000" b="0" i="0" u="none" kern="1200" baseline="0">
          <a:solidFill>
            <a:schemeClr val="tx1"/>
          </a:solidFill>
          <a:effectLst/>
          <a:latin typeface="+mn-lt"/>
          <a:ea typeface="宋体" panose="02010600030101010101" pitchFamily="2"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indent="0" algn="l" defTabSz="913765"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3765"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3765" indent="0" algn="l" defTabSz="913765"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0965" indent="0" algn="l" defTabSz="913765"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165" indent="0" algn="l" defTabSz="913765"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a:xfrm>
          <a:off x="0" y="0"/>
          <a:ext cx="0" cy="0"/>
          <a:chOff x="0" y="0"/>
          <a:chExt cx="0" cy="0"/>
        </a:xfrm>
      </p:grpSpPr>
      <p:sp>
        <p:nvSpPr>
          <p:cNvPr id="2050" name="矩形 3"/>
          <p:cNvSpPr>
            <a:spLocks noChangeArrowheads="1"/>
          </p:cNvSpPr>
          <p:nvPr/>
        </p:nvSpPr>
        <p:spPr bwMode="auto">
          <a:xfrm>
            <a:off x="11579319" y="6381750"/>
            <a:ext cx="491994" cy="396875"/>
          </a:xfrm>
          <a:prstGeom prst="rect">
            <a:avLst/>
          </a:prstGeom>
          <a:solidFill>
            <a:srgbClr val="0F3D68"/>
          </a:solidFill>
          <a:ln>
            <a:noFill/>
          </a:ln>
        </p:spPr>
        <p:txBody>
          <a:bodyPr>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742950" indent="-28575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1143000" indent="-22860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600200" indent="-22860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2057400" indent="-22860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9pPr>
          </a:lstStyle>
          <a:p>
            <a:pPr marL="0" lvl="0" indent="0" eaLnBrk="1" hangingPunct="1"/>
            <a:endParaRPr lang="zh-CN" altLang="en-US"/>
          </a:p>
        </p:txBody>
      </p:sp>
      <p:sp>
        <p:nvSpPr>
          <p:cNvPr id="2051" name="TextBox 4"/>
          <p:cNvSpPr txBox="1">
            <a:spLocks noChangeArrowheads="1"/>
          </p:cNvSpPr>
          <p:nvPr/>
        </p:nvSpPr>
        <p:spPr bwMode="auto">
          <a:xfrm>
            <a:off x="11676568" y="6410325"/>
            <a:ext cx="295910"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742950" indent="-28575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1143000" indent="-22860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600200" indent="-22860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2057400" indent="-22860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lang="zh-CN" altLang="en-US">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lang="zh-CN" altLang="en-US">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lang="zh-CN" altLang="en-US">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lang="zh-CN" altLang="en-US">
                <a:solidFill>
                  <a:schemeClr val="tx1"/>
                </a:solidFill>
                <a:latin typeface="Arial" panose="020B0604020202020204" pitchFamily="34" charset="0"/>
                <a:ea typeface="宋体" panose="02010600030101010101" pitchFamily="2" charset="-122"/>
              </a:defRPr>
            </a:lvl9pPr>
          </a:lstStyle>
          <a:p>
            <a:pPr marL="0" lvl="0" indent="0" algn="ctr" eaLnBrk="1" hangingPunct="1"/>
            <a:fld id="{9A0DB2DC-4C9A-4742-B13C-FB6460FD3503}" type="slidenum">
              <a:rPr lang="zh-CN" altLang="en-US" sz="1600">
                <a:solidFill>
                  <a:schemeClr val="accent2"/>
                </a:solidFill>
              </a:rPr>
            </a:fld>
            <a:endParaRPr lang="zh-CN" altLang="en-US" sz="1600">
              <a:solidFill>
                <a:schemeClr val="accent2"/>
              </a:solidFill>
            </a:endParaRPr>
          </a:p>
        </p:txBody>
      </p:sp>
      <p:sp>
        <p:nvSpPr>
          <p:cNvPr id="2052" name="Rectangle 2"/>
          <p:cNvSpPr>
            <a:spLocks noGrp="1"/>
          </p:cNvSpPr>
          <p:nvPr>
            <p:ph type="title"/>
          </p:nvPr>
        </p:nvSpPr>
        <p:spPr>
          <a:xfrm>
            <a:off x="609438" y="908050"/>
            <a:ext cx="10974643" cy="635000"/>
          </a:xfrm>
          <a:prstGeom prst="rect">
            <a:avLst/>
          </a:prstGeom>
          <a:noFill/>
          <a:ln>
            <a:noFill/>
            <a:miter lim="800000"/>
          </a:ln>
        </p:spPr>
        <p:txBody>
          <a:bodyPr anchor="ctr" anchorCtr="0">
            <a:noAutofit/>
          </a:bodyPr>
          <a:lstStyle>
            <a:defPPr/>
            <a:lvl1pPr marL="0" indent="0" algn="l" defTabSz="914400" rtl="0" eaLnBrk="0" fontAlgn="base" hangingPunct="0">
              <a:lnSpc>
                <a:spcPct val="100000"/>
              </a:lnSpc>
              <a:spcBef>
                <a:spcPct val="0"/>
              </a:spcBef>
              <a:spcAft>
                <a:spcPct val="0"/>
              </a:spcAft>
              <a:buClrTx/>
              <a:buSzTx/>
              <a:buFontTx/>
              <a:buNone/>
              <a:defRPr kumimoji="0" lang="zh-CN" altLang="en-US" sz="2400" b="0" i="0" u="none" kern="1200" baseline="0">
                <a:solidFill>
                  <a:schemeClr val="accent1"/>
                </a:solidFill>
                <a:latin typeface="Arial" panose="020B0604020202020204" pitchFamily="34" charset="0"/>
                <a:ea typeface="微软雅黑" panose="020B0503020204020204" charset="-122"/>
                <a:cs typeface="+mj-cs"/>
              </a:defRPr>
            </a:lvl1pPr>
          </a:lstStyle>
          <a:p>
            <a:pPr lvl="0"/>
            <a:r>
              <a:rPr lang="zh-CN" altLang="en-US"/>
              <a:t>单击此处编辑母版标题样式</a:t>
            </a:r>
            <a:endParaRPr lang="zh-CN" altLang="en-US"/>
          </a:p>
        </p:txBody>
      </p:sp>
      <p:sp>
        <p:nvSpPr>
          <p:cNvPr id="2053" name="Rectangle 3"/>
          <p:cNvSpPr>
            <a:spLocks noGrp="1"/>
          </p:cNvSpPr>
          <p:nvPr>
            <p:ph type="body" idx="1"/>
          </p:nvPr>
        </p:nvSpPr>
        <p:spPr>
          <a:xfrm>
            <a:off x="609438" y="1600200"/>
            <a:ext cx="10974643" cy="4525963"/>
          </a:xfrm>
          <a:prstGeom prst="rect">
            <a:avLst/>
          </a:prstGeom>
          <a:no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2365"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599565"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6765"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053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773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493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lvl="0"/>
            <a:r>
              <a:rPr lang="zh-CN" altLang="en-US"/>
              <a:t>单击此处编辑母版文本样式</a:t>
            </a:r>
            <a:endParaRPr lang="zh-CN" altLang="en-US"/>
          </a:p>
          <a:p>
            <a:pPr lvl="0"/>
            <a:r>
              <a:rPr lang="zh-CN" altLang="en-US"/>
              <a:t>第二级</a:t>
            </a:r>
            <a:endParaRPr lang="zh-CN" altLang="en-US"/>
          </a:p>
        </p:txBody>
      </p:sp>
      <p:sp>
        <p:nvSpPr>
          <p:cNvPr id="2054" name="矩形 1"/>
          <p:cNvSpPr>
            <a:spLocks noChangeArrowheads="1"/>
          </p:cNvSpPr>
          <p:nvPr/>
        </p:nvSpPr>
        <p:spPr bwMode="auto">
          <a:xfrm>
            <a:off x="0" y="6713538"/>
            <a:ext cx="12193518" cy="144462"/>
          </a:xfrm>
          <a:prstGeom prst="rect">
            <a:avLst/>
          </a:prstGeom>
          <a:solidFill>
            <a:srgbClr val="0F3D68"/>
          </a:solidFill>
          <a:ln>
            <a:noFill/>
          </a:ln>
          <a:extLst>
            <a:ext uri="{91240B29-F687-4F45-9708-019B960494DF}">
              <a14:hiddenLine xmlns:a14="http://schemas.microsoft.com/office/drawing/2010/main" w="9525">
                <a:solidFill>
                  <a:srgbClr val="000000"/>
                </a:solidFill>
                <a:round/>
              </a14:hiddenLine>
            </a:ext>
          </a:extLst>
        </p:spPr>
        <p:txBody>
          <a:bodyPr>
            <a:noAutofit/>
          </a:bodyPr>
          <a:lstStyle>
            <a:defPPr>
              <a:defRPr lang="zh-CN"/>
            </a:defPPr>
            <a:lvl1pPr marL="0" indent="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1pPr>
            <a:lvl2pPr marL="742950" indent="-28575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2pPr>
            <a:lvl3pPr marL="1143000" indent="-22860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3pPr>
            <a:lvl4pPr marL="1600200" indent="-22860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4pPr>
            <a:lvl5pPr marL="2057400" indent="-228600" algn="l" defTabSz="914400" rtl="0" eaLnBrk="0" fontAlgn="base" hangingPunct="0">
              <a:lnSpc>
                <a:spcPct val="100000"/>
              </a:lnSpc>
              <a:spcBef>
                <a:spcPct val="0"/>
              </a:spcBef>
              <a:spcAft>
                <a:spcPct val="0"/>
              </a:spcAft>
              <a:buClrTx/>
              <a:buSzTx/>
              <a:buFont typeface="Arial" panose="020B0604020202020204" pitchFamily="34" charset="0"/>
              <a:buNone/>
              <a:defRPr kumimoji="0" lang="zh-CN" altLang="en-US" sz="1800" b="0" i="0" u="none" baseline="0">
                <a:solidFill>
                  <a:schemeClr val="tx1"/>
                </a:solidFill>
                <a:effectLst/>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lang="zh-CN" altLang="en-US">
                <a:solidFill>
                  <a:schemeClr val="tx1"/>
                </a:solidFill>
                <a:latin typeface="Arial" panose="020B0604020202020204" pitchFamily="34" charset="0"/>
                <a:ea typeface="宋体" panose="02010600030101010101" pitchFamily="2" charset="-122"/>
              </a:defRPr>
            </a:lvl9pPr>
          </a:lstStyle>
          <a:p>
            <a:pPr marL="0" lvl="0" indent="0" eaLnBrk="1" hangingPunct="1"/>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mc:Choice xmlns:p14="http://schemas.microsoft.com/office/powerpoint/2010/main" Requires="p14">
      <p:transition spd="slow" p14:dur="1600"/>
    </mc:Choice>
    <mc:Fallback>
      <p:transition spd="slow"/>
    </mc:Fallback>
  </mc:AlternateContent>
  <p:timing>
    <p:tnLst>
      <p:par>
        <p:cTn id="1" dur="indefinite" restart="never" nodeType="tmRoot"/>
      </p:par>
    </p:tnLst>
  </p:timing>
  <p:hf hdr="0" ftr="0" dt="0"/>
  <p:txStyles>
    <p:titleStyle>
      <a:defPPr/>
      <a:lvl1pPr marL="0" indent="0" algn="l" defTabSz="913765" rtl="0" eaLnBrk="0" fontAlgn="base" hangingPunct="0">
        <a:lnSpc>
          <a:spcPct val="100000"/>
        </a:lnSpc>
        <a:spcBef>
          <a:spcPct val="0"/>
        </a:spcBef>
        <a:spcAft>
          <a:spcPct val="0"/>
        </a:spcAft>
        <a:buClrTx/>
        <a:buSzTx/>
        <a:buFontTx/>
        <a:buNone/>
        <a:defRPr kumimoji="0" sz="2400" b="0" i="0" u="none" kern="1200" baseline="0">
          <a:solidFill>
            <a:schemeClr val="accent1"/>
          </a:solidFill>
          <a:effectLst/>
          <a:latin typeface="Arial" panose="020B0604020202020204" pitchFamily="34" charset="0"/>
          <a:ea typeface="微软雅黑" panose="020B0503020204020204" charset="-122"/>
          <a:cs typeface="+mj-cs"/>
        </a:defRPr>
      </a:lvl1pPr>
    </p:titleStyle>
    <p:bodyStyle>
      <a:defPPr/>
      <a:lvl1pPr marL="342900" indent="-342900" algn="l" defTabSz="913765" rtl="0" eaLnBrk="0" fontAlgn="base" hangingPunct="0">
        <a:lnSpc>
          <a:spcPct val="100000"/>
        </a:lnSpc>
        <a:spcBef>
          <a:spcPct val="20000"/>
        </a:spcBef>
        <a:spcAft>
          <a:spcPct val="0"/>
        </a:spcAft>
        <a:buClrTx/>
        <a:buSzTx/>
        <a:buFontTx/>
        <a:buChar char="•"/>
        <a:defRPr kumimoji="0" sz="2000" b="0" i="0" u="none" kern="1200" baseline="0">
          <a:solidFill>
            <a:schemeClr val="accent1"/>
          </a:solidFill>
          <a:effectLst/>
          <a:latin typeface="+mn-lt"/>
          <a:ea typeface="+mn-ea"/>
          <a:cs typeface="+mn-cs"/>
        </a:defRPr>
      </a:lvl1pPr>
      <a:lvl2pPr marL="742950" indent="-285750" algn="l" defTabSz="913765" rtl="0" eaLnBrk="0" fontAlgn="base" hangingPunct="0">
        <a:lnSpc>
          <a:spcPct val="100000"/>
        </a:lnSpc>
        <a:spcBef>
          <a:spcPct val="20000"/>
        </a:spcBef>
        <a:spcAft>
          <a:spcPct val="0"/>
        </a:spcAft>
        <a:buClrTx/>
        <a:buSzTx/>
        <a:buFontTx/>
        <a:buChar char="–"/>
        <a:defRPr kumimoji="0" sz="2000" b="0" i="0" u="none" kern="1200" baseline="0">
          <a:solidFill>
            <a:schemeClr val="accent1"/>
          </a:solidFill>
          <a:effectLst/>
          <a:latin typeface="+mn-lt"/>
          <a:ea typeface="仿宋_GB2312" pitchFamily="1" charset="-122"/>
          <a:cs typeface="+mn-cs"/>
        </a:defRPr>
      </a:lvl2pPr>
      <a:lvl3pPr marL="1142365" indent="-228600" algn="l" defTabSz="913765" rtl="0" eaLnBrk="0" fontAlgn="base" hangingPunct="0">
        <a:lnSpc>
          <a:spcPct val="100000"/>
        </a:lnSpc>
        <a:spcBef>
          <a:spcPct val="20000"/>
        </a:spcBef>
        <a:spcAft>
          <a:spcPct val="0"/>
        </a:spcAft>
        <a:buClrTx/>
        <a:buSzTx/>
        <a:buFontTx/>
        <a:buChar char="•"/>
        <a:defRPr kumimoji="0" sz="2400" b="0" i="0" u="none" kern="1200" baseline="0">
          <a:solidFill>
            <a:schemeClr val="tx1"/>
          </a:solidFill>
          <a:effectLst/>
          <a:latin typeface="+mn-lt"/>
          <a:ea typeface="宋体" panose="02010600030101010101" pitchFamily="2" charset="-122"/>
          <a:cs typeface="+mn-cs"/>
        </a:defRPr>
      </a:lvl3pPr>
      <a:lvl4pPr marL="1599565" indent="-228600" algn="l" defTabSz="913765" rtl="0" eaLnBrk="0" fontAlgn="base" hangingPunct="0">
        <a:lnSpc>
          <a:spcPct val="100000"/>
        </a:lnSpc>
        <a:spcBef>
          <a:spcPct val="20000"/>
        </a:spcBef>
        <a:spcAft>
          <a:spcPct val="0"/>
        </a:spcAft>
        <a:buClrTx/>
        <a:buSzTx/>
        <a:buFontTx/>
        <a:buChar char="–"/>
        <a:defRPr kumimoji="0" sz="2000" b="0" i="0" u="none" kern="1200" baseline="0">
          <a:solidFill>
            <a:schemeClr val="tx1"/>
          </a:solidFill>
          <a:effectLst/>
          <a:latin typeface="+mn-lt"/>
          <a:ea typeface="宋体" panose="02010600030101010101" pitchFamily="2" charset="-122"/>
          <a:cs typeface="+mn-cs"/>
        </a:defRPr>
      </a:lvl4pPr>
      <a:lvl5pPr marL="2056765" indent="-228600" algn="l" defTabSz="913765" rtl="0" eaLnBrk="0" fontAlgn="base" hangingPunct="0">
        <a:lnSpc>
          <a:spcPct val="100000"/>
        </a:lnSpc>
        <a:spcBef>
          <a:spcPct val="20000"/>
        </a:spcBef>
        <a:spcAft>
          <a:spcPct val="0"/>
        </a:spcAft>
        <a:buClrTx/>
        <a:buSzTx/>
        <a:buFontTx/>
        <a:buChar char="»"/>
        <a:defRPr kumimoji="0" sz="2000" b="0" i="0" u="none" kern="1200" baseline="0">
          <a:solidFill>
            <a:schemeClr val="tx1"/>
          </a:solidFill>
          <a:effectLst/>
          <a:latin typeface="+mn-lt"/>
          <a:ea typeface="宋体" panose="02010600030101010101" pitchFamily="2" charset="-122"/>
          <a:cs typeface="+mn-cs"/>
        </a:defRPr>
      </a:lvl5pPr>
      <a:lvl6pPr marL="2513965"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05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77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493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indent="0" algn="l" defTabSz="913765"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3765"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3765" indent="0" algn="l" defTabSz="913765"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0965" indent="0" algn="l" defTabSz="913765"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165" indent="0" algn="l" defTabSz="913765"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9.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tags" Target="../tags/tag81.xml"/></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9.xml"/><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tags" Target="../tags/tag82.xml"/></Relationships>
</file>

<file path=ppt/slides/_rels/slide12.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2" Type="http://schemas.openxmlformats.org/officeDocument/2006/relationships/notesSlide" Target="../notesSlides/notesSlide10.xml"/><Relationship Id="rId11" Type="http://schemas.openxmlformats.org/officeDocument/2006/relationships/slideLayout" Target="../slideLayouts/slideLayout7.xml"/><Relationship Id="rId10" Type="http://schemas.openxmlformats.org/officeDocument/2006/relationships/tags" Target="../tags/tag92.xml"/><Relationship Id="rId1" Type="http://schemas.openxmlformats.org/officeDocument/2006/relationships/tags" Target="../tags/tag83.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9.xml"/><Relationship Id="rId3" Type="http://schemas.openxmlformats.org/officeDocument/2006/relationships/image" Target="../media/image7.png"/><Relationship Id="rId2" Type="http://schemas.openxmlformats.org/officeDocument/2006/relationships/tags" Target="../tags/tag93.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19.xml"/><Relationship Id="rId4" Type="http://schemas.openxmlformats.org/officeDocument/2006/relationships/image" Target="../media/image7.png"/><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7" Type="http://schemas.openxmlformats.org/officeDocument/2006/relationships/notesSlide" Target="../notesSlides/notesSlide13.xml"/><Relationship Id="rId26" Type="http://schemas.openxmlformats.org/officeDocument/2006/relationships/slideLayout" Target="../slideLayouts/slideLayout19.xml"/><Relationship Id="rId25" Type="http://schemas.openxmlformats.org/officeDocument/2006/relationships/image" Target="../media/image7.png"/><Relationship Id="rId24" Type="http://schemas.openxmlformats.org/officeDocument/2006/relationships/tags" Target="../tags/tag119.xml"/><Relationship Id="rId23" Type="http://schemas.openxmlformats.org/officeDocument/2006/relationships/tags" Target="../tags/tag118.xml"/><Relationship Id="rId22" Type="http://schemas.openxmlformats.org/officeDocument/2006/relationships/tags" Target="../tags/tag117.xml"/><Relationship Id="rId21" Type="http://schemas.openxmlformats.org/officeDocument/2006/relationships/tags" Target="../tags/tag116.xml"/><Relationship Id="rId20" Type="http://schemas.openxmlformats.org/officeDocument/2006/relationships/tags" Target="../tags/tag115.xml"/><Relationship Id="rId2" Type="http://schemas.openxmlformats.org/officeDocument/2006/relationships/tags" Target="../tags/tag97.xml"/><Relationship Id="rId19" Type="http://schemas.openxmlformats.org/officeDocument/2006/relationships/tags" Target="../tags/tag114.xml"/><Relationship Id="rId18" Type="http://schemas.openxmlformats.org/officeDocument/2006/relationships/tags" Target="../tags/tag113.xml"/><Relationship Id="rId17" Type="http://schemas.openxmlformats.org/officeDocument/2006/relationships/tags" Target="../tags/tag112.xml"/><Relationship Id="rId16" Type="http://schemas.openxmlformats.org/officeDocument/2006/relationships/tags" Target="../tags/tag111.xml"/><Relationship Id="rId15" Type="http://schemas.openxmlformats.org/officeDocument/2006/relationships/tags" Target="../tags/tag110.xml"/><Relationship Id="rId14" Type="http://schemas.openxmlformats.org/officeDocument/2006/relationships/tags" Target="../tags/tag109.xml"/><Relationship Id="rId13" Type="http://schemas.openxmlformats.org/officeDocument/2006/relationships/tags" Target="../tags/tag108.xml"/><Relationship Id="rId12" Type="http://schemas.openxmlformats.org/officeDocument/2006/relationships/tags" Target="../tags/tag107.xml"/><Relationship Id="rId11" Type="http://schemas.openxmlformats.org/officeDocument/2006/relationships/tags" Target="../tags/tag106.xml"/><Relationship Id="rId10" Type="http://schemas.openxmlformats.org/officeDocument/2006/relationships/tags" Target="../tags/tag105.xml"/><Relationship Id="rId1" Type="http://schemas.openxmlformats.org/officeDocument/2006/relationships/tags" Target="../tags/tag96.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9.xml"/><Relationship Id="rId2" Type="http://schemas.openxmlformats.org/officeDocument/2006/relationships/image" Target="../media/image7.png"/><Relationship Id="rId1" Type="http://schemas.openxmlformats.org/officeDocument/2006/relationships/tags" Target="../tags/tag120.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8.xml"/><Relationship Id="rId7" Type="http://schemas.openxmlformats.org/officeDocument/2006/relationships/tags" Target="../tags/tag127.xml"/><Relationship Id="rId6" Type="http://schemas.openxmlformats.org/officeDocument/2006/relationships/tags" Target="../tags/tag126.xml"/><Relationship Id="rId5" Type="http://schemas.openxmlformats.org/officeDocument/2006/relationships/tags" Target="../tags/tag125.xml"/><Relationship Id="rId4" Type="http://schemas.openxmlformats.org/officeDocument/2006/relationships/tags" Target="../tags/tag124.xml"/><Relationship Id="rId3" Type="http://schemas.openxmlformats.org/officeDocument/2006/relationships/tags" Target="../tags/tag123.xml"/><Relationship Id="rId2" Type="http://schemas.openxmlformats.org/officeDocument/2006/relationships/tags" Target="../tags/tag122.xml"/><Relationship Id="rId10" Type="http://schemas.openxmlformats.org/officeDocument/2006/relationships/notesSlide" Target="../notesSlides/notesSlide15.xml"/><Relationship Id="rId1" Type="http://schemas.openxmlformats.org/officeDocument/2006/relationships/tags" Target="../tags/tag121.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9.xml"/><Relationship Id="rId2" Type="http://schemas.openxmlformats.org/officeDocument/2006/relationships/image" Target="../media/image7.png"/><Relationship Id="rId1" Type="http://schemas.openxmlformats.org/officeDocument/2006/relationships/tags" Target="../tags/tag129.xml"/></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19.xml"/><Relationship Id="rId3" Type="http://schemas.openxmlformats.org/officeDocument/2006/relationships/image" Target="../media/image7.png"/><Relationship Id="rId2" Type="http://schemas.openxmlformats.org/officeDocument/2006/relationships/tags" Target="../tags/tag130.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4" Type="http://schemas.openxmlformats.org/officeDocument/2006/relationships/notesSlide" Target="../notesSlides/notesSlide2.xml"/><Relationship Id="rId33" Type="http://schemas.openxmlformats.org/officeDocument/2006/relationships/slideLayout" Target="../slideLayouts/slideLayout8.xml"/><Relationship Id="rId32" Type="http://schemas.openxmlformats.org/officeDocument/2006/relationships/tags" Target="../tags/tag31.xml"/><Relationship Id="rId31" Type="http://schemas.openxmlformats.org/officeDocument/2006/relationships/tags" Target="../tags/tag30.xml"/><Relationship Id="rId30" Type="http://schemas.openxmlformats.org/officeDocument/2006/relationships/tags" Target="../tags/tag29.xml"/><Relationship Id="rId3" Type="http://schemas.openxmlformats.org/officeDocument/2006/relationships/tags" Target="../tags/tag3.xml"/><Relationship Id="rId29" Type="http://schemas.openxmlformats.org/officeDocument/2006/relationships/tags" Target="../tags/tag28.xml"/><Relationship Id="rId28" Type="http://schemas.openxmlformats.org/officeDocument/2006/relationships/tags" Target="../tags/tag27.xml"/><Relationship Id="rId27" Type="http://schemas.openxmlformats.org/officeDocument/2006/relationships/tags" Target="../tags/tag26.xml"/><Relationship Id="rId26" Type="http://schemas.openxmlformats.org/officeDocument/2006/relationships/tags" Target="../tags/tag25.xml"/><Relationship Id="rId25" Type="http://schemas.openxmlformats.org/officeDocument/2006/relationships/tags" Target="../tags/tag24.xml"/><Relationship Id="rId24" Type="http://schemas.openxmlformats.org/officeDocument/2006/relationships/tags" Target="../tags/tag23.xml"/><Relationship Id="rId23" Type="http://schemas.openxmlformats.org/officeDocument/2006/relationships/tags" Target="../tags/tag22.xml"/><Relationship Id="rId22" Type="http://schemas.openxmlformats.org/officeDocument/2006/relationships/image" Target="../media/image6.png"/><Relationship Id="rId21" Type="http://schemas.openxmlformats.org/officeDocument/2006/relationships/tags" Target="../tags/tag21.xml"/><Relationship Id="rId20" Type="http://schemas.openxmlformats.org/officeDocument/2006/relationships/tags" Target="../tags/tag20.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9.xml"/><Relationship Id="rId2" Type="http://schemas.openxmlformats.org/officeDocument/2006/relationships/image" Target="../media/image7.png"/><Relationship Id="rId1" Type="http://schemas.openxmlformats.org/officeDocument/2006/relationships/tags" Target="../tags/tag131.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19.xml"/><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tags" Target="../tags/tag132.xml"/></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9.xml"/><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tags" Target="../tags/tag133.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9.xml"/><Relationship Id="rId3" Type="http://schemas.openxmlformats.org/officeDocument/2006/relationships/image" Target="../media/image20.png"/><Relationship Id="rId2" Type="http://schemas.openxmlformats.org/officeDocument/2006/relationships/image" Target="../media/image7.png"/><Relationship Id="rId1" Type="http://schemas.openxmlformats.org/officeDocument/2006/relationships/tags" Target="../tags/tag134.xml"/></Relationships>
</file>

<file path=ppt/slides/_rels/slide24.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slideLayout" Target="../slideLayouts/slideLayout19.xml"/><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tags" Target="../tags/tag135.xml"/></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19.xml"/><Relationship Id="rId3" Type="http://schemas.openxmlformats.org/officeDocument/2006/relationships/image" Target="../media/image22.png"/><Relationship Id="rId2" Type="http://schemas.openxmlformats.org/officeDocument/2006/relationships/image" Target="../media/image7.png"/><Relationship Id="rId1" Type="http://schemas.openxmlformats.org/officeDocument/2006/relationships/tags" Target="../tags/tag136.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9.xml"/><Relationship Id="rId3"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tags" Target="../tags/tag137.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9.xml"/><Relationship Id="rId3" Type="http://schemas.openxmlformats.org/officeDocument/2006/relationships/image" Target="../media/image7.png"/><Relationship Id="rId2" Type="http://schemas.openxmlformats.org/officeDocument/2006/relationships/tags" Target="../tags/tag138.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27.xml"/><Relationship Id="rId5" Type="http://schemas.openxmlformats.org/officeDocument/2006/relationships/slideLayout" Target="../slideLayouts/slideLayout19.xml"/><Relationship Id="rId4" Type="http://schemas.openxmlformats.org/officeDocument/2006/relationships/image" Target="../media/image7.png"/><Relationship Id="rId3" Type="http://schemas.openxmlformats.org/officeDocument/2006/relationships/tags" Target="../tags/tag139.xml"/><Relationship Id="rId2" Type="http://schemas.openxmlformats.org/officeDocument/2006/relationships/image" Target="../media/image26.png"/><Relationship Id="rId1" Type="http://schemas.openxmlformats.org/officeDocument/2006/relationships/image" Target="../media/image25.png"/></Relationships>
</file>

<file path=ppt/slides/_rels/slide3.xml.rels><?xml version="1.0" encoding="UTF-8" standalone="yes"?>
<Relationships xmlns="http://schemas.openxmlformats.org/package/2006/relationships"><Relationship Id="rId9" Type="http://schemas.openxmlformats.org/officeDocument/2006/relationships/tags" Target="../tags/tag40.xml"/><Relationship Id="rId8" Type="http://schemas.openxmlformats.org/officeDocument/2006/relationships/tags" Target="../tags/tag39.xml"/><Relationship Id="rId7" Type="http://schemas.openxmlformats.org/officeDocument/2006/relationships/tags" Target="../tags/tag38.xml"/><Relationship Id="rId6" Type="http://schemas.openxmlformats.org/officeDocument/2006/relationships/tags" Target="../tags/tag37.xml"/><Relationship Id="rId5" Type="http://schemas.openxmlformats.org/officeDocument/2006/relationships/tags" Target="../tags/tag36.xml"/><Relationship Id="rId4" Type="http://schemas.openxmlformats.org/officeDocument/2006/relationships/tags" Target="../tags/tag35.xml"/><Relationship Id="rId3" Type="http://schemas.openxmlformats.org/officeDocument/2006/relationships/tags" Target="../tags/tag34.xml"/><Relationship Id="rId2" Type="http://schemas.openxmlformats.org/officeDocument/2006/relationships/tags" Target="../tags/tag33.xml"/><Relationship Id="rId12" Type="http://schemas.openxmlformats.org/officeDocument/2006/relationships/notesSlide" Target="../notesSlides/notesSlide3.xml"/><Relationship Id="rId11" Type="http://schemas.openxmlformats.org/officeDocument/2006/relationships/slideLayout" Target="../slideLayouts/slideLayout7.xml"/><Relationship Id="rId10" Type="http://schemas.openxmlformats.org/officeDocument/2006/relationships/tags" Target="../tags/tag41.xml"/><Relationship Id="rId1" Type="http://schemas.openxmlformats.org/officeDocument/2006/relationships/tags" Target="../tags/tag32.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9.xml"/><Relationship Id="rId2" Type="http://schemas.openxmlformats.org/officeDocument/2006/relationships/image" Target="../media/image7.png"/><Relationship Id="rId1" Type="http://schemas.openxmlformats.org/officeDocument/2006/relationships/tags" Target="../tags/tag140.xml"/></Relationships>
</file>

<file path=ppt/slides/_rels/slide31.xml.rels><?xml version="1.0" encoding="UTF-8" standalone="yes"?>
<Relationships xmlns="http://schemas.openxmlformats.org/package/2006/relationships"><Relationship Id="rId6" Type="http://schemas.openxmlformats.org/officeDocument/2006/relationships/notesSlide" Target="../notesSlides/notesSlide29.xml"/><Relationship Id="rId5" Type="http://schemas.openxmlformats.org/officeDocument/2006/relationships/slideLayout" Target="../slideLayouts/slideLayout19.xml"/><Relationship Id="rId4" Type="http://schemas.openxmlformats.org/officeDocument/2006/relationships/image" Target="../media/image27.png"/><Relationship Id="rId3" Type="http://schemas.openxmlformats.org/officeDocument/2006/relationships/image" Target="../media/image7.png"/><Relationship Id="rId2" Type="http://schemas.openxmlformats.org/officeDocument/2006/relationships/tags" Target="../tags/tag142.xml"/><Relationship Id="rId1" Type="http://schemas.openxmlformats.org/officeDocument/2006/relationships/tags" Target="../tags/tag141.xml"/></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30.xml"/><Relationship Id="rId5" Type="http://schemas.openxmlformats.org/officeDocument/2006/relationships/slideLayout" Target="../slideLayouts/slideLayout19.xml"/><Relationship Id="rId4" Type="http://schemas.openxmlformats.org/officeDocument/2006/relationships/image" Target="../media/image28.png"/><Relationship Id="rId3" Type="http://schemas.openxmlformats.org/officeDocument/2006/relationships/image" Target="../media/image7.png"/><Relationship Id="rId2" Type="http://schemas.openxmlformats.org/officeDocument/2006/relationships/tags" Target="../tags/tag144.xml"/><Relationship Id="rId1" Type="http://schemas.openxmlformats.org/officeDocument/2006/relationships/tags" Target="../tags/tag143.xml"/></Relationships>
</file>

<file path=ppt/slides/_rels/slide33.xml.rels><?xml version="1.0" encoding="UTF-8" standalone="yes"?>
<Relationships xmlns="http://schemas.openxmlformats.org/package/2006/relationships"><Relationship Id="rId6" Type="http://schemas.openxmlformats.org/officeDocument/2006/relationships/notesSlide" Target="../notesSlides/notesSlide31.xml"/><Relationship Id="rId5" Type="http://schemas.openxmlformats.org/officeDocument/2006/relationships/slideLayout" Target="../slideLayouts/slideLayout19.xml"/><Relationship Id="rId4" Type="http://schemas.openxmlformats.org/officeDocument/2006/relationships/image" Target="../media/image29.png"/><Relationship Id="rId3" Type="http://schemas.openxmlformats.org/officeDocument/2006/relationships/image" Target="../media/image7.png"/><Relationship Id="rId2" Type="http://schemas.openxmlformats.org/officeDocument/2006/relationships/tags" Target="../tags/tag146.xml"/><Relationship Id="rId1" Type="http://schemas.openxmlformats.org/officeDocument/2006/relationships/tags" Target="../tags/tag145.xml"/></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32.xml"/><Relationship Id="rId5" Type="http://schemas.openxmlformats.org/officeDocument/2006/relationships/slideLayout" Target="../slideLayouts/slideLayout19.xml"/><Relationship Id="rId4" Type="http://schemas.openxmlformats.org/officeDocument/2006/relationships/image" Target="../media/image29.png"/><Relationship Id="rId3" Type="http://schemas.openxmlformats.org/officeDocument/2006/relationships/image" Target="../media/image7.png"/><Relationship Id="rId2" Type="http://schemas.openxmlformats.org/officeDocument/2006/relationships/tags" Target="../tags/tag148.xml"/><Relationship Id="rId1" Type="http://schemas.openxmlformats.org/officeDocument/2006/relationships/tags" Target="../tags/tag147.xml"/></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3.xml"/><Relationship Id="rId5" Type="http://schemas.openxmlformats.org/officeDocument/2006/relationships/slideLayout" Target="../slideLayouts/slideLayout19.xml"/><Relationship Id="rId4" Type="http://schemas.openxmlformats.org/officeDocument/2006/relationships/image" Target="../media/image30.png"/><Relationship Id="rId3" Type="http://schemas.openxmlformats.org/officeDocument/2006/relationships/image" Target="../media/image7.png"/><Relationship Id="rId2" Type="http://schemas.openxmlformats.org/officeDocument/2006/relationships/tags" Target="../tags/tag150.xml"/><Relationship Id="rId1" Type="http://schemas.openxmlformats.org/officeDocument/2006/relationships/tags" Target="../tags/tag149.xml"/></Relationships>
</file>

<file path=ppt/slides/_rels/slide36.xml.rels><?xml version="1.0" encoding="UTF-8" standalone="yes"?>
<Relationships xmlns="http://schemas.openxmlformats.org/package/2006/relationships"><Relationship Id="rId6" Type="http://schemas.openxmlformats.org/officeDocument/2006/relationships/notesSlide" Target="../notesSlides/notesSlide34.xml"/><Relationship Id="rId5" Type="http://schemas.openxmlformats.org/officeDocument/2006/relationships/slideLayout" Target="../slideLayouts/slideLayout19.xml"/><Relationship Id="rId4" Type="http://schemas.openxmlformats.org/officeDocument/2006/relationships/image" Target="../media/image30.png"/><Relationship Id="rId3" Type="http://schemas.openxmlformats.org/officeDocument/2006/relationships/image" Target="../media/image7.png"/><Relationship Id="rId2" Type="http://schemas.openxmlformats.org/officeDocument/2006/relationships/tags" Target="../tags/tag152.xml"/><Relationship Id="rId1" Type="http://schemas.openxmlformats.org/officeDocument/2006/relationships/tags" Target="../tags/tag151.xml"/></Relationships>
</file>

<file path=ppt/slides/_rels/slide37.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19.xml"/><Relationship Id="rId4" Type="http://schemas.openxmlformats.org/officeDocument/2006/relationships/image" Target="../media/image31.png"/><Relationship Id="rId3" Type="http://schemas.openxmlformats.org/officeDocument/2006/relationships/image" Target="../media/image7.png"/><Relationship Id="rId2" Type="http://schemas.openxmlformats.org/officeDocument/2006/relationships/tags" Target="../tags/tag154.xml"/><Relationship Id="rId1" Type="http://schemas.openxmlformats.org/officeDocument/2006/relationships/tags" Target="../tags/tag153.xml"/></Relationships>
</file>

<file path=ppt/slides/_rels/slide38.xml.rels><?xml version="1.0" encoding="UTF-8" standalone="yes"?>
<Relationships xmlns="http://schemas.openxmlformats.org/package/2006/relationships"><Relationship Id="rId8" Type="http://schemas.openxmlformats.org/officeDocument/2006/relationships/notesSlide" Target="../notesSlides/notesSlide36.xml"/><Relationship Id="rId7" Type="http://schemas.openxmlformats.org/officeDocument/2006/relationships/slideLayout" Target="../slideLayouts/slideLayout7.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 Type="http://schemas.openxmlformats.org/officeDocument/2006/relationships/tags" Target="../tags/tag155.xml"/></Relationships>
</file>

<file path=ppt/slides/_rels/slide39.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19.xml"/><Relationship Id="rId3" Type="http://schemas.openxmlformats.org/officeDocument/2006/relationships/image" Target="../media/image7.png"/><Relationship Id="rId2" Type="http://schemas.openxmlformats.org/officeDocument/2006/relationships/tags" Target="../tags/tag161.xml"/><Relationship Id="rId1" Type="http://schemas.openxmlformats.org/officeDocument/2006/relationships/image" Target="../media/image14.png"/></Relationships>
</file>

<file path=ppt/slides/_rels/slide4.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image" Target="../media/image8.png"/><Relationship Id="rId4" Type="http://schemas.openxmlformats.org/officeDocument/2006/relationships/tags" Target="../tags/tag44.xml"/><Relationship Id="rId3" Type="http://schemas.openxmlformats.org/officeDocument/2006/relationships/image" Target="../media/image7.png"/><Relationship Id="rId2" Type="http://schemas.openxmlformats.org/officeDocument/2006/relationships/tags" Target="../tags/tag43.xml"/><Relationship Id="rId18" Type="http://schemas.openxmlformats.org/officeDocument/2006/relationships/notesSlide" Target="../notesSlides/notesSlide4.xml"/><Relationship Id="rId17" Type="http://schemas.openxmlformats.org/officeDocument/2006/relationships/slideLayout" Target="../slideLayouts/slideLayout19.xml"/><Relationship Id="rId16" Type="http://schemas.openxmlformats.org/officeDocument/2006/relationships/tags" Target="../tags/tag53.xml"/><Relationship Id="rId15" Type="http://schemas.openxmlformats.org/officeDocument/2006/relationships/tags" Target="../tags/tag52.xml"/><Relationship Id="rId14" Type="http://schemas.openxmlformats.org/officeDocument/2006/relationships/tags" Target="../tags/tag51.xml"/><Relationship Id="rId13" Type="http://schemas.openxmlformats.org/officeDocument/2006/relationships/image" Target="../media/image10.png"/><Relationship Id="rId12" Type="http://schemas.openxmlformats.org/officeDocument/2006/relationships/tags" Target="../tags/tag50.xml"/><Relationship Id="rId11" Type="http://schemas.openxmlformats.org/officeDocument/2006/relationships/tags" Target="../tags/tag49.xml"/><Relationship Id="rId10" Type="http://schemas.openxmlformats.org/officeDocument/2006/relationships/image" Target="../media/image9.jpeg"/><Relationship Id="rId1" Type="http://schemas.openxmlformats.org/officeDocument/2006/relationships/tags" Target="../tags/tag42.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19.xml"/><Relationship Id="rId2" Type="http://schemas.openxmlformats.org/officeDocument/2006/relationships/image" Target="../media/image7.png"/><Relationship Id="rId1" Type="http://schemas.openxmlformats.org/officeDocument/2006/relationships/tags" Target="../tags/tag16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7.png"/><Relationship Id="rId1" Type="http://schemas.openxmlformats.org/officeDocument/2006/relationships/tags" Target="../tags/tag54.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9.xml"/><Relationship Id="rId4" Type="http://schemas.openxmlformats.org/officeDocument/2006/relationships/tags" Target="../tags/tag56.xml"/><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tags" Target="../tags/tag55.xml"/></Relationships>
</file>

<file path=ppt/slides/_rels/slide7.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tags" Target="../tags/tag63.xml"/><Relationship Id="rId6" Type="http://schemas.openxmlformats.org/officeDocument/2006/relationships/tags" Target="../tags/tag62.xml"/><Relationship Id="rId5" Type="http://schemas.openxmlformats.org/officeDocument/2006/relationships/tags" Target="../tags/tag61.xml"/><Relationship Id="rId4" Type="http://schemas.openxmlformats.org/officeDocument/2006/relationships/tags" Target="../tags/tag60.xml"/><Relationship Id="rId3" Type="http://schemas.openxmlformats.org/officeDocument/2006/relationships/tags" Target="../tags/tag59.xml"/><Relationship Id="rId25" Type="http://schemas.openxmlformats.org/officeDocument/2006/relationships/notesSlide" Target="../notesSlides/notesSlide5.xml"/><Relationship Id="rId24" Type="http://schemas.openxmlformats.org/officeDocument/2006/relationships/slideLayout" Target="../slideLayouts/slideLayout19.xml"/><Relationship Id="rId23" Type="http://schemas.openxmlformats.org/officeDocument/2006/relationships/image" Target="../media/image7.png"/><Relationship Id="rId22" Type="http://schemas.openxmlformats.org/officeDocument/2006/relationships/tags" Target="../tags/tag78.xml"/><Relationship Id="rId21" Type="http://schemas.openxmlformats.org/officeDocument/2006/relationships/tags" Target="../tags/tag77.xml"/><Relationship Id="rId20" Type="http://schemas.openxmlformats.org/officeDocument/2006/relationships/tags" Target="../tags/tag76.xml"/><Relationship Id="rId2" Type="http://schemas.openxmlformats.org/officeDocument/2006/relationships/tags" Target="../tags/tag58.xml"/><Relationship Id="rId19" Type="http://schemas.openxmlformats.org/officeDocument/2006/relationships/tags" Target="../tags/tag75.xml"/><Relationship Id="rId18" Type="http://schemas.openxmlformats.org/officeDocument/2006/relationships/tags" Target="../tags/tag74.xml"/><Relationship Id="rId17" Type="http://schemas.openxmlformats.org/officeDocument/2006/relationships/tags" Target="../tags/tag73.xml"/><Relationship Id="rId16" Type="http://schemas.openxmlformats.org/officeDocument/2006/relationships/tags" Target="../tags/tag72.xml"/><Relationship Id="rId15" Type="http://schemas.openxmlformats.org/officeDocument/2006/relationships/tags" Target="../tags/tag71.xml"/><Relationship Id="rId14" Type="http://schemas.openxmlformats.org/officeDocument/2006/relationships/tags" Target="../tags/tag70.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tags" Target="../tags/tag5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9.xml"/><Relationship Id="rId2" Type="http://schemas.openxmlformats.org/officeDocument/2006/relationships/image" Target="../media/image7.png"/><Relationship Id="rId1" Type="http://schemas.openxmlformats.org/officeDocument/2006/relationships/tags" Target="../tags/tag79.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9.xml"/><Relationship Id="rId2" Type="http://schemas.openxmlformats.org/officeDocument/2006/relationships/image" Target="../media/image7.png"/><Relationship Id="rId1" Type="http://schemas.openxmlformats.org/officeDocument/2006/relationships/tags" Target="../tags/tag8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1"/>
          <a:stretch>
            <a:fillRect/>
          </a:stretch>
        </a:blipFill>
        <a:effectLst/>
      </p:bgPr>
    </p:bg>
    <p:spTree>
      <p:nvGrpSpPr>
        <p:cNvPr id="1" name=""/>
        <p:cNvGrpSpPr/>
        <p:nvPr/>
      </p:nvGrpSpPr>
      <p:grpSpPr>
        <a:xfrm>
          <a:off x="0" y="0"/>
          <a:ext cx="0" cy="0"/>
          <a:chOff x="0" y="0"/>
          <a:chExt cx="0" cy="0"/>
        </a:xfrm>
      </p:grpSpPr>
      <p:sp>
        <p:nvSpPr>
          <p:cNvPr id="6146" name="Rectangle 3"/>
          <p:cNvSpPr/>
          <p:nvPr/>
        </p:nvSpPr>
        <p:spPr>
          <a:xfrm>
            <a:off x="-163830" y="2312035"/>
            <a:ext cx="12536170" cy="817245"/>
          </a:xfrm>
          <a:prstGeom prst="rect">
            <a:avLst/>
          </a:prstGeom>
          <a:noFill/>
          <a:ln>
            <a:noFill/>
            <a:miter lim="800000"/>
          </a:ln>
        </p:spPr>
        <p:txBody>
          <a:bodyPr anchor="ctr"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zh-CN" altLang="en-US" sz="5400" b="1">
                <a:solidFill>
                  <a:schemeClr val="accent2"/>
                </a:solidFill>
                <a:latin typeface="微软雅黑" panose="020B0503020204020204" charset="-122"/>
              </a:rPr>
              <a:t>面向</a:t>
            </a:r>
            <a:r>
              <a:rPr lang="en-US" altLang="zh-CN" sz="5400" b="1">
                <a:solidFill>
                  <a:schemeClr val="accent2"/>
                </a:solidFill>
                <a:latin typeface="微软雅黑" panose="020B0503020204020204" charset="-122"/>
              </a:rPr>
              <a:t>RDMA</a:t>
            </a:r>
            <a:r>
              <a:rPr lang="zh-CN" altLang="en-US" sz="5400" b="1">
                <a:solidFill>
                  <a:schemeClr val="accent2"/>
                </a:solidFill>
                <a:latin typeface="微软雅黑" panose="020B0503020204020204" charset="-122"/>
              </a:rPr>
              <a:t>的软硬结合加速技术研究</a:t>
            </a:r>
            <a:endParaRPr lang="zh-CN" altLang="en-US" sz="5400" b="1">
              <a:solidFill>
                <a:schemeClr val="accent2"/>
              </a:solidFill>
              <a:latin typeface="微软雅黑" panose="020B0503020204020204" charset="-122"/>
            </a:endParaRPr>
          </a:p>
        </p:txBody>
      </p:sp>
      <p:sp>
        <p:nvSpPr>
          <p:cNvPr id="6148" name="TextBox 35"/>
          <p:cNvSpPr/>
          <p:nvPr/>
        </p:nvSpPr>
        <p:spPr>
          <a:xfrm>
            <a:off x="2079590" y="3922395"/>
            <a:ext cx="8033385" cy="645160"/>
          </a:xfrm>
          <a:prstGeom prst="rect">
            <a:avLst/>
          </a:prstGeom>
          <a:noFill/>
          <a:ln>
            <a:noFill/>
            <a:miter lim="800000"/>
          </a:ln>
        </p:spPr>
        <p:txBody>
          <a:bodyPr wrap="square">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50000"/>
              </a:lnSpc>
              <a:spcBef>
                <a:spcPct val="0"/>
              </a:spcBef>
              <a:buNone/>
            </a:pPr>
            <a:r>
              <a:rPr lang="zh-CN" altLang="en-US" sz="2400">
                <a:solidFill>
                  <a:schemeClr val="accent2"/>
                </a:solidFill>
                <a:latin typeface="微软雅黑" panose="020B0503020204020204" charset="-122"/>
              </a:rPr>
              <a:t>计算机学院、软件学院、网络空间安全学院</a:t>
            </a:r>
            <a:r>
              <a:rPr lang="en-US" altLang="zh-CN" sz="2400">
                <a:solidFill>
                  <a:schemeClr val="accent2"/>
                </a:solidFill>
                <a:latin typeface="微软雅黑" panose="020B0503020204020204" charset="-122"/>
              </a:rPr>
              <a:t>  </a:t>
            </a:r>
            <a:r>
              <a:rPr sz="2400">
                <a:solidFill>
                  <a:schemeClr val="accent2"/>
                </a:solidFill>
                <a:latin typeface="微软雅黑" panose="020B0503020204020204" charset="-122"/>
                <a:sym typeface="+mn-ea"/>
              </a:rPr>
              <a:t>软件工程专业</a:t>
            </a:r>
            <a:endParaRPr sz="2400">
              <a:solidFill>
                <a:schemeClr val="accent2"/>
              </a:solidFill>
              <a:latin typeface="微软雅黑" panose="020B0503020204020204" charset="-122"/>
            </a:endParaRPr>
          </a:p>
        </p:txBody>
      </p:sp>
      <p:grpSp>
        <p:nvGrpSpPr>
          <p:cNvPr id="3" name="组合 2"/>
          <p:cNvGrpSpPr/>
          <p:nvPr/>
        </p:nvGrpSpPr>
        <p:grpSpPr>
          <a:xfrm>
            <a:off x="3156026" y="4789944"/>
            <a:ext cx="5895899" cy="645663"/>
            <a:chOff x="5009" y="7543"/>
            <a:chExt cx="9285" cy="1017"/>
          </a:xfrm>
        </p:grpSpPr>
        <p:sp>
          <p:nvSpPr>
            <p:cNvPr id="6149" name="圆角矩形 42"/>
            <p:cNvSpPr/>
            <p:nvPr/>
          </p:nvSpPr>
          <p:spPr>
            <a:xfrm>
              <a:off x="10216" y="7762"/>
              <a:ext cx="2547" cy="712"/>
            </a:xfrm>
            <a:prstGeom prst="roundRect">
              <a:avLst>
                <a:gd name="adj" fmla="val 16667"/>
              </a:avLst>
            </a:prstGeom>
            <a:solidFill>
              <a:srgbClr val="0070C0"/>
            </a:solid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2400">
                <a:solidFill>
                  <a:schemeClr val="accent2"/>
                </a:solidFill>
                <a:ea typeface="宋体" panose="02010600030101010101" pitchFamily="2" charset="-122"/>
              </a:endParaRPr>
            </a:p>
          </p:txBody>
        </p:sp>
        <p:sp>
          <p:nvSpPr>
            <p:cNvPr id="6150" name="TextBox 43"/>
            <p:cNvSpPr/>
            <p:nvPr/>
          </p:nvSpPr>
          <p:spPr>
            <a:xfrm>
              <a:off x="7261" y="7543"/>
              <a:ext cx="2339" cy="1017"/>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50000"/>
                </a:lnSpc>
                <a:spcBef>
                  <a:spcPct val="0"/>
                </a:spcBef>
                <a:buNone/>
              </a:pPr>
              <a:r>
                <a:rPr sz="2400">
                  <a:solidFill>
                    <a:schemeClr val="accent2"/>
                  </a:solidFill>
                  <a:latin typeface="微软雅黑" panose="020B0503020204020204" charset="-122"/>
                </a:rPr>
                <a:t>王静康</a:t>
              </a:r>
              <a:endParaRPr sz="2400">
                <a:solidFill>
                  <a:schemeClr val="accent2"/>
                </a:solidFill>
                <a:latin typeface="微软雅黑" panose="020B0503020204020204" charset="-122"/>
              </a:endParaRPr>
            </a:p>
          </p:txBody>
        </p:sp>
        <p:sp>
          <p:nvSpPr>
            <p:cNvPr id="6151" name="TextBox 44"/>
            <p:cNvSpPr/>
            <p:nvPr/>
          </p:nvSpPr>
          <p:spPr>
            <a:xfrm>
              <a:off x="13022" y="7543"/>
              <a:ext cx="1272" cy="1016"/>
            </a:xfrm>
            <a:prstGeom prst="rect">
              <a:avLst/>
            </a:prstGeom>
            <a:noFill/>
            <a:ln>
              <a:noFill/>
              <a:miter lim="800000"/>
            </a:ln>
          </p:spPr>
          <p:txBody>
            <a:bodyPr wrap="square">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50000"/>
                </a:lnSpc>
                <a:spcBef>
                  <a:spcPct val="0"/>
                </a:spcBef>
                <a:buNone/>
              </a:pPr>
              <a:r>
                <a:rPr sz="2400">
                  <a:solidFill>
                    <a:schemeClr val="accent2"/>
                  </a:solidFill>
                  <a:latin typeface="微软雅黑" panose="020B0503020204020204" charset="-122"/>
                </a:rPr>
                <a:t>肖</a:t>
              </a:r>
              <a:r>
                <a:rPr sz="2400">
                  <a:solidFill>
                    <a:schemeClr val="accent2"/>
                  </a:solidFill>
                  <a:latin typeface="微软雅黑" panose="020B0503020204020204" charset="-122"/>
                </a:rPr>
                <a:t>甫</a:t>
              </a:r>
              <a:endParaRPr sz="2400">
                <a:solidFill>
                  <a:schemeClr val="accent2"/>
                </a:solidFill>
                <a:latin typeface="微软雅黑" panose="020B0503020204020204" charset="-122"/>
              </a:endParaRPr>
            </a:p>
          </p:txBody>
        </p:sp>
        <p:sp>
          <p:nvSpPr>
            <p:cNvPr id="6152" name="TextBox 45"/>
            <p:cNvSpPr/>
            <p:nvPr/>
          </p:nvSpPr>
          <p:spPr>
            <a:xfrm>
              <a:off x="10291" y="7544"/>
              <a:ext cx="2374" cy="1016"/>
            </a:xfrm>
            <a:prstGeom prst="rect">
              <a:avLst/>
            </a:prstGeom>
            <a:noFill/>
            <a:ln>
              <a:noFill/>
              <a:miter lim="800000"/>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dist" eaLnBrk="1" hangingPunct="1">
                <a:lnSpc>
                  <a:spcPct val="150000"/>
                </a:lnSpc>
                <a:spcBef>
                  <a:spcPct val="0"/>
                </a:spcBef>
                <a:buNone/>
              </a:pPr>
              <a:r>
                <a:rPr lang="zh-CN" altLang="en-US" sz="2400" b="1">
                  <a:solidFill>
                    <a:schemeClr val="accent2"/>
                  </a:solidFill>
                  <a:latin typeface="微软雅黑" panose="020B0503020204020204" charset="-122"/>
                </a:rPr>
                <a:t>指导老师</a:t>
              </a:r>
              <a:endParaRPr lang="en-US" altLang="zh-CN" sz="2400" b="1">
                <a:solidFill>
                  <a:schemeClr val="accent2"/>
                </a:solidFill>
                <a:latin typeface="微软雅黑" panose="020B0503020204020204" charset="-122"/>
              </a:endParaRPr>
            </a:p>
          </p:txBody>
        </p:sp>
        <p:sp>
          <p:nvSpPr>
            <p:cNvPr id="6153" name="圆角矩形 46"/>
            <p:cNvSpPr/>
            <p:nvPr/>
          </p:nvSpPr>
          <p:spPr>
            <a:xfrm>
              <a:off x="5009" y="7762"/>
              <a:ext cx="2132" cy="712"/>
            </a:xfrm>
            <a:prstGeom prst="roundRect">
              <a:avLst>
                <a:gd name="adj" fmla="val 16667"/>
              </a:avLst>
            </a:prstGeom>
            <a:solidFill>
              <a:srgbClr val="0070C0"/>
            </a:solid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2400">
                <a:solidFill>
                  <a:schemeClr val="accent2"/>
                </a:solidFill>
                <a:ea typeface="宋体" panose="02010600030101010101" pitchFamily="2" charset="-122"/>
              </a:endParaRPr>
            </a:p>
          </p:txBody>
        </p:sp>
        <p:sp>
          <p:nvSpPr>
            <p:cNvPr id="6154" name="TextBox 47"/>
            <p:cNvSpPr/>
            <p:nvPr/>
          </p:nvSpPr>
          <p:spPr>
            <a:xfrm>
              <a:off x="5084" y="7544"/>
              <a:ext cx="2057" cy="1016"/>
            </a:xfrm>
            <a:prstGeom prst="rect">
              <a:avLst/>
            </a:prstGeom>
            <a:noFill/>
            <a:ln>
              <a:noFill/>
              <a:miter lim="800000"/>
            </a:ln>
          </p:spPr>
          <p:txBody>
            <a:bodyPr>
              <a:spAutoFit/>
            </a:bodyPr>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dist" eaLnBrk="1" hangingPunct="1">
                <a:lnSpc>
                  <a:spcPct val="150000"/>
                </a:lnSpc>
                <a:spcBef>
                  <a:spcPct val="0"/>
                </a:spcBef>
                <a:buNone/>
              </a:pPr>
              <a:r>
                <a:rPr lang="zh-CN" altLang="en-US" sz="2400" b="1">
                  <a:solidFill>
                    <a:schemeClr val="accent2"/>
                  </a:solidFill>
                  <a:latin typeface="微软雅黑" panose="020B0503020204020204" charset="-122"/>
                </a:rPr>
                <a:t>答辩人</a:t>
              </a:r>
              <a:endParaRPr lang="en-US" altLang="zh-CN" sz="2400" b="1">
                <a:solidFill>
                  <a:schemeClr val="accent2"/>
                </a:solidFill>
                <a:latin typeface="微软雅黑" panose="020B0503020204020204" charset="-122"/>
              </a:endParaRPr>
            </a:p>
          </p:txBody>
        </p:sp>
      </p:grpSp>
      <p:cxnSp>
        <p:nvCxnSpPr>
          <p:cNvPr id="6158" name="直接连接符 2"/>
          <p:cNvCxnSpPr/>
          <p:nvPr/>
        </p:nvCxnSpPr>
        <p:spPr>
          <a:xfrm>
            <a:off x="1201900" y="2159463"/>
            <a:ext cx="9861130" cy="0"/>
          </a:xfrm>
          <a:prstGeom prst="line">
            <a:avLst/>
          </a:prstGeom>
          <a:noFill/>
          <a:ln>
            <a:solidFill>
              <a:schemeClr val="accent2"/>
            </a:solidFill>
            <a:prstDash val="dash"/>
            <a:miter lim="800000"/>
          </a:ln>
          <a:effectLst/>
        </p:spPr>
      </p:cxnSp>
      <p:cxnSp>
        <p:nvCxnSpPr>
          <p:cNvPr id="6159" name="直接连接符 17"/>
          <p:cNvCxnSpPr/>
          <p:nvPr/>
        </p:nvCxnSpPr>
        <p:spPr>
          <a:xfrm>
            <a:off x="1201900" y="3284591"/>
            <a:ext cx="9861130" cy="0"/>
          </a:xfrm>
          <a:prstGeom prst="line">
            <a:avLst/>
          </a:prstGeom>
          <a:noFill/>
          <a:ln>
            <a:solidFill>
              <a:schemeClr val="accent2"/>
            </a:solidFill>
            <a:prstDash val="dash"/>
            <a:miter lim="800000"/>
          </a:ln>
          <a:effectLst/>
        </p:spPr>
      </p:cxnSp>
      <p:sp>
        <p:nvSpPr>
          <p:cNvPr id="6160" name="Rectangle 3"/>
          <p:cNvSpPr/>
          <p:nvPr/>
        </p:nvSpPr>
        <p:spPr>
          <a:xfrm>
            <a:off x="770258" y="3467086"/>
            <a:ext cx="10724415" cy="322146"/>
          </a:xfrm>
          <a:prstGeom prst="rect">
            <a:avLst/>
          </a:prstGeom>
          <a:noFill/>
          <a:ln>
            <a:noFill/>
            <a:miter lim="800000"/>
          </a:ln>
        </p:spPr>
        <p:txBody>
          <a:bodyPr anchor="ctr" anchorCtr="0">
            <a:noAutofit/>
          </a:bodyPr>
          <a:lstStyle>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en-US" altLang="zh-CN" sz="2400">
                <a:solidFill>
                  <a:schemeClr val="accent2"/>
                </a:solidFill>
                <a:latin typeface="微软雅黑" panose="020B0503020204020204" charset="-122"/>
              </a:rPr>
              <a:t>Hardware-Software Co-optimization for RDMA Acceleration</a:t>
            </a:r>
            <a:endParaRPr lang="en-US" altLang="zh-CN" sz="2400">
              <a:solidFill>
                <a:schemeClr val="accent2"/>
              </a:solidFill>
              <a:latin typeface="微软雅黑" panose="020B0503020204020204" charset="-122"/>
            </a:endParaRPr>
          </a:p>
        </p:txBody>
      </p:sp>
      <p:sp>
        <p:nvSpPr>
          <p:cNvPr id="2" name="文本框 1"/>
          <p:cNvSpPr txBox="1"/>
          <p:nvPr/>
        </p:nvSpPr>
        <p:spPr>
          <a:xfrm>
            <a:off x="11691620" y="2693035"/>
            <a:ext cx="4064000" cy="368300"/>
          </a:xfrm>
          <a:prstGeom prst="rect">
            <a:avLst/>
          </a:prstGeom>
          <a:noFill/>
        </p:spPr>
        <p:txBody>
          <a:bodyPr wrap="square" rtlCol="0">
            <a:spAutoFit/>
          </a:bodyPr>
          <a:p>
            <a:endParaRPr lang="zh-CN" altLang="en-US"/>
          </a:p>
        </p:txBody>
      </p:sp>
      <p:pic>
        <p:nvPicPr>
          <p:cNvPr id="6" name="图片 5" descr="微信图片_20230515174506"/>
          <p:cNvPicPr>
            <a:picLocks noChangeAspect="1"/>
          </p:cNvPicPr>
          <p:nvPr/>
        </p:nvPicPr>
        <p:blipFill>
          <a:blip r:embed="rId2"/>
          <a:stretch>
            <a:fillRect/>
          </a:stretch>
        </p:blipFill>
        <p:spPr>
          <a:xfrm>
            <a:off x="3633470" y="638175"/>
            <a:ext cx="4924425" cy="1244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0405" y="915035"/>
            <a:ext cx="5307330" cy="2513965"/>
          </a:xfrm>
          <a:prstGeom prst="rect">
            <a:avLst/>
          </a:prstGeom>
          <a:noFill/>
        </p:spPr>
        <p:txBody>
          <a:bodyPr wrap="square" rtlCol="0">
            <a:noAutofit/>
          </a:bodyPr>
          <a:lstStyle/>
          <a:p>
            <a:r>
              <a:rPr lang="en-US" altLang="zh-CN" sz="2000" b="1"/>
              <a:t>RDMA</a:t>
            </a:r>
            <a:r>
              <a:rPr lang="zh-CN" altLang="en-US" sz="2000" b="1"/>
              <a:t>软件加速技术研究发展及现状：</a:t>
            </a:r>
            <a:endParaRPr lang="zh-CN" altLang="en-US" sz="2000"/>
          </a:p>
          <a:p>
            <a:pPr algn="just"/>
            <a:r>
              <a:rPr lang="zh-CN" altLang="en-US" sz="2000"/>
              <a:t>（</a:t>
            </a:r>
            <a:r>
              <a:rPr lang="en-US" altLang="zh-CN" sz="2000"/>
              <a:t>1</a:t>
            </a:r>
            <a:r>
              <a:rPr lang="zh-CN" altLang="en-US" sz="2000"/>
              <a:t>）</a:t>
            </a:r>
            <a:r>
              <a:rPr lang="en-US" altLang="zh-CN" sz="2000"/>
              <a:t>K.Ramakrishnan</a:t>
            </a:r>
            <a:r>
              <a:rPr lang="zh-CN" altLang="en-US" sz="2000"/>
              <a:t>等人提出显式拥塞通知协议。在</a:t>
            </a:r>
            <a:r>
              <a:rPr lang="en-US" altLang="zh-CN" sz="2000"/>
              <a:t>IP</a:t>
            </a:r>
            <a:r>
              <a:rPr lang="zh-CN" altLang="en-US" sz="2000"/>
              <a:t>数据包的头部增加一位或几位用于表示拥塞状态的字段。当网络发生拥塞时，交换机可以通过设置这个字段来向接收端传达拥塞的信息。接收端收到有关拥塞的信息后，可以通知发送端采取拥塞控制措施，如降低发送速率，从而避免拥塞，提高带宽利用率。</a:t>
            </a:r>
            <a:endParaRPr lang="zh-CN" altLang="en-US" sz="2000"/>
          </a:p>
          <a:p>
            <a:pPr algn="just"/>
            <a:br>
              <a:rPr lang="zh-CN" altLang="en-US" sz="2000"/>
            </a:br>
            <a:endParaRPr lang="en-US" altLang="zh-CN" sz="2000"/>
          </a:p>
        </p:txBody>
      </p:sp>
      <p:sp>
        <p:nvSpPr>
          <p:cNvPr id="4" name="TextBox 27"/>
          <p:cNvSpPr/>
          <p:nvPr/>
        </p:nvSpPr>
        <p:spPr>
          <a:xfrm>
            <a:off x="1012456" y="221213"/>
            <a:ext cx="3542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3000" b="1">
                <a:latin typeface="微软雅黑" panose="020B0503020204020204" charset="-122"/>
              </a:rPr>
              <a:t>1.3 </a:t>
            </a:r>
            <a:r>
              <a:rPr sz="3000" b="1">
                <a:latin typeface="微软雅黑" panose="020B0503020204020204" charset="-122"/>
              </a:rPr>
              <a:t>国内外研究</a:t>
            </a:r>
            <a:r>
              <a:rPr sz="3000" b="1">
                <a:latin typeface="微软雅黑" panose="020B0503020204020204" charset="-122"/>
              </a:rPr>
              <a:t>现状</a:t>
            </a:r>
            <a:endParaRPr sz="3000" b="1">
              <a:latin typeface="微软雅黑" panose="020B0503020204020204" charset="-122"/>
            </a:endParaRPr>
          </a:p>
        </p:txBody>
      </p:sp>
      <p:pic>
        <p:nvPicPr>
          <p:cNvPr id="2" name="图片 1"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sp>
        <p:nvSpPr>
          <p:cNvPr id="6" name="Freeform 5"/>
          <p:cNvSpPr/>
          <p:nvPr/>
        </p:nvSpPr>
        <p:spPr bwMode="auto">
          <a:xfrm>
            <a:off x="426882"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pic>
        <p:nvPicPr>
          <p:cNvPr id="3" name="图片 2" descr="IMG_256"/>
          <p:cNvPicPr>
            <a:picLocks noChangeAspect="1"/>
          </p:cNvPicPr>
          <p:nvPr/>
        </p:nvPicPr>
        <p:blipFill>
          <a:blip r:embed="rId3"/>
          <a:stretch>
            <a:fillRect/>
          </a:stretch>
        </p:blipFill>
        <p:spPr>
          <a:xfrm>
            <a:off x="1094740" y="3429000"/>
            <a:ext cx="4519295" cy="2715895"/>
          </a:xfrm>
          <a:prstGeom prst="rect">
            <a:avLst/>
          </a:prstGeom>
          <a:noFill/>
          <a:ln w="9525">
            <a:noFill/>
          </a:ln>
        </p:spPr>
      </p:pic>
      <p:sp>
        <p:nvSpPr>
          <p:cNvPr id="7" name="文本框 6"/>
          <p:cNvSpPr txBox="1"/>
          <p:nvPr/>
        </p:nvSpPr>
        <p:spPr>
          <a:xfrm>
            <a:off x="306070" y="6144895"/>
            <a:ext cx="6096000" cy="360680"/>
          </a:xfrm>
          <a:prstGeom prst="rect">
            <a:avLst/>
          </a:prstGeom>
          <a:noFill/>
        </p:spPr>
        <p:txBody>
          <a:bodyPr wrap="square" rtlCol="0" anchor="t">
            <a:spAutoFit/>
          </a:bodyPr>
          <a:p>
            <a:pPr indent="288290" algn="ctr" defTabSz="266700">
              <a:lnSpc>
                <a:spcPct val="125000"/>
              </a:lnSpc>
              <a:spcBef>
                <a:spcPct val="0"/>
              </a:spcBef>
              <a:spcAft>
                <a:spcPts val="700"/>
              </a:spcAft>
            </a:pPr>
            <a:r>
              <a:rPr lang="zh-CN" altLang="en-US" sz="1400">
                <a:sym typeface="+mn-ea"/>
              </a:rPr>
              <a:t>图1.</a:t>
            </a:r>
            <a:r>
              <a:rPr lang="en-US" altLang="zh-CN" sz="1400">
                <a:sym typeface="+mn-ea"/>
              </a:rPr>
              <a:t>5</a:t>
            </a:r>
            <a:r>
              <a:rPr lang="zh-CN" altLang="en-US" sz="1400">
                <a:sym typeface="+mn-ea"/>
              </a:rPr>
              <a:t>   </a:t>
            </a:r>
            <a:r>
              <a:rPr lang="en-US" altLang="zh-CN" sz="1400">
                <a:sym typeface="+mn-ea"/>
              </a:rPr>
              <a:t>ECN</a:t>
            </a:r>
            <a:r>
              <a:rPr lang="zh-CN" altLang="en-US" sz="1400">
                <a:sym typeface="+mn-ea"/>
              </a:rPr>
              <a:t>协议原理图</a:t>
            </a:r>
            <a:endParaRPr lang="zh-CN" altLang="en-US" sz="1400">
              <a:sym typeface="+mn-ea"/>
            </a:endParaRPr>
          </a:p>
        </p:txBody>
      </p:sp>
      <p:sp>
        <p:nvSpPr>
          <p:cNvPr id="8" name="文本框 7"/>
          <p:cNvSpPr txBox="1"/>
          <p:nvPr/>
        </p:nvSpPr>
        <p:spPr>
          <a:xfrm>
            <a:off x="6195695" y="915035"/>
            <a:ext cx="5307330" cy="2513965"/>
          </a:xfrm>
          <a:prstGeom prst="rect">
            <a:avLst/>
          </a:prstGeom>
          <a:noFill/>
        </p:spPr>
        <p:txBody>
          <a:bodyPr wrap="square" rtlCol="0">
            <a:noAutofit/>
          </a:bodyPr>
          <a:p>
            <a:pPr algn="just"/>
            <a:endParaRPr lang="zh-CN" altLang="en-US" sz="2000"/>
          </a:p>
          <a:p>
            <a:r>
              <a:rPr lang="zh-CN" altLang="en-US" sz="2000"/>
              <a:t>（</a:t>
            </a:r>
            <a:r>
              <a:rPr lang="en-US" altLang="zh-CN" sz="2000"/>
              <a:t>2</a:t>
            </a:r>
            <a:r>
              <a:rPr lang="zh-CN" altLang="en-US" sz="2000"/>
              <a:t>）</a:t>
            </a:r>
            <a:r>
              <a:rPr lang="en-US" altLang="zh-CN" sz="2000"/>
              <a:t>R.Pan</a:t>
            </a:r>
            <a:r>
              <a:rPr lang="zh-CN" altLang="en-US" sz="2000"/>
              <a:t>等人提出了量化拥塞通知协议。当网络中的流量达到预定的阈值时，交换机会发出预定义的拥塞通知消息来告知发送端网络的拥塞程度。发送端根据接收到的拥塞通知来动态调整数据传输速率。当收到拥塞通知时，发送端会根据通知的量化值来减小传输速率，以缓解网络的拥状况。</a:t>
            </a:r>
            <a:br>
              <a:rPr lang="zh-CN" altLang="en-US" sz="2000"/>
            </a:br>
            <a:endParaRPr lang="en-US" altLang="zh-CN" sz="2000"/>
          </a:p>
        </p:txBody>
      </p:sp>
      <p:pic>
        <p:nvPicPr>
          <p:cNvPr id="9" name="图片 8"/>
          <p:cNvPicPr>
            <a:picLocks noChangeAspect="1"/>
          </p:cNvPicPr>
          <p:nvPr/>
        </p:nvPicPr>
        <p:blipFill>
          <a:blip r:embed="rId4"/>
          <a:srcRect l="3897" t="4430" r="998" b="1201"/>
          <a:stretch>
            <a:fillRect/>
          </a:stretch>
        </p:blipFill>
        <p:spPr>
          <a:xfrm>
            <a:off x="6673533" y="3428683"/>
            <a:ext cx="4261577" cy="2714400"/>
          </a:xfrm>
          <a:prstGeom prst="rect">
            <a:avLst/>
          </a:prstGeom>
          <a:noFill/>
          <a:ln w="9525">
            <a:noFill/>
          </a:ln>
        </p:spPr>
      </p:pic>
      <p:sp>
        <p:nvSpPr>
          <p:cNvPr id="10" name="文本框 9"/>
          <p:cNvSpPr txBox="1"/>
          <p:nvPr/>
        </p:nvSpPr>
        <p:spPr>
          <a:xfrm>
            <a:off x="5756910" y="6142990"/>
            <a:ext cx="6096000" cy="360680"/>
          </a:xfrm>
          <a:prstGeom prst="rect">
            <a:avLst/>
          </a:prstGeom>
          <a:noFill/>
        </p:spPr>
        <p:txBody>
          <a:bodyPr wrap="square" rtlCol="0" anchor="t">
            <a:spAutoFit/>
          </a:bodyPr>
          <a:p>
            <a:pPr indent="288290" algn="ctr" defTabSz="266700">
              <a:lnSpc>
                <a:spcPct val="125000"/>
              </a:lnSpc>
              <a:spcBef>
                <a:spcPct val="0"/>
              </a:spcBef>
              <a:spcAft>
                <a:spcPts val="700"/>
              </a:spcAft>
            </a:pPr>
            <a:r>
              <a:rPr lang="zh-CN" altLang="en-US" sz="1400">
                <a:sym typeface="+mn-ea"/>
              </a:rPr>
              <a:t>图1.</a:t>
            </a:r>
            <a:r>
              <a:rPr lang="en-US" altLang="zh-CN" sz="1400">
                <a:sym typeface="+mn-ea"/>
              </a:rPr>
              <a:t>6</a:t>
            </a:r>
            <a:r>
              <a:rPr lang="zh-CN" altLang="en-US" sz="1400">
                <a:sym typeface="+mn-ea"/>
              </a:rPr>
              <a:t>   </a:t>
            </a:r>
            <a:r>
              <a:rPr lang="en-US" altLang="zh-CN" sz="1400">
                <a:sym typeface="+mn-ea"/>
              </a:rPr>
              <a:t>QCN</a:t>
            </a:r>
            <a:r>
              <a:rPr lang="zh-CN" altLang="en-US" sz="1400">
                <a:sym typeface="+mn-ea"/>
              </a:rPr>
              <a:t>协议原理图</a:t>
            </a:r>
            <a:endParaRPr lang="zh-CN" altLang="en-US" sz="140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7"/>
          <p:cNvSpPr/>
          <p:nvPr/>
        </p:nvSpPr>
        <p:spPr>
          <a:xfrm>
            <a:off x="1012456" y="221213"/>
            <a:ext cx="3161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3000" b="1">
                <a:latin typeface="微软雅黑" panose="020B0503020204020204" charset="-122"/>
              </a:rPr>
              <a:t>1.4 </a:t>
            </a:r>
            <a:r>
              <a:rPr sz="3000" b="1">
                <a:latin typeface="微软雅黑" panose="020B0503020204020204" charset="-122"/>
              </a:rPr>
              <a:t>论文研究</a:t>
            </a:r>
            <a:r>
              <a:rPr sz="3000" b="1">
                <a:latin typeface="微软雅黑" panose="020B0503020204020204" charset="-122"/>
              </a:rPr>
              <a:t>内容</a:t>
            </a:r>
            <a:endParaRPr sz="3000" b="1">
              <a:latin typeface="微软雅黑" panose="020B0503020204020204" charset="-122"/>
            </a:endParaRPr>
          </a:p>
        </p:txBody>
      </p:sp>
      <p:pic>
        <p:nvPicPr>
          <p:cNvPr id="7" name="图片 6"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sp>
        <p:nvSpPr>
          <p:cNvPr id="8" name="Freeform 5"/>
          <p:cNvSpPr/>
          <p:nvPr/>
        </p:nvSpPr>
        <p:spPr bwMode="auto">
          <a:xfrm>
            <a:off x="426882"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pic>
        <p:nvPicPr>
          <p:cNvPr id="2" name="图片 -2147482546"/>
          <p:cNvPicPr>
            <a:picLocks noChangeAspect="1"/>
          </p:cNvPicPr>
          <p:nvPr/>
        </p:nvPicPr>
        <p:blipFill>
          <a:blip r:embed="rId3"/>
          <a:srcRect t="2267"/>
          <a:stretch>
            <a:fillRect/>
          </a:stretch>
        </p:blipFill>
        <p:spPr>
          <a:xfrm>
            <a:off x="6584633" y="915035"/>
            <a:ext cx="4895215" cy="4710430"/>
          </a:xfrm>
          <a:prstGeom prst="rect">
            <a:avLst/>
          </a:prstGeom>
          <a:noFill/>
          <a:ln w="9525">
            <a:noFill/>
          </a:ln>
        </p:spPr>
      </p:pic>
      <p:sp>
        <p:nvSpPr>
          <p:cNvPr id="10" name="文本框 9"/>
          <p:cNvSpPr txBox="1"/>
          <p:nvPr/>
        </p:nvSpPr>
        <p:spPr>
          <a:xfrm>
            <a:off x="700405" y="915035"/>
            <a:ext cx="5307330" cy="5856605"/>
          </a:xfrm>
          <a:prstGeom prst="rect">
            <a:avLst/>
          </a:prstGeom>
          <a:noFill/>
        </p:spPr>
        <p:txBody>
          <a:bodyPr wrap="square" rtlCol="0">
            <a:noAutofit/>
          </a:bodyPr>
          <a:p>
            <a:pPr indent="457200" algn="just"/>
            <a:r>
              <a:rPr lang="zh-CN" altLang="en-US" sz="2000"/>
              <a:t>本文围绕面向</a:t>
            </a:r>
            <a:r>
              <a:rPr lang="en-US" altLang="zh-CN" sz="2000"/>
              <a:t>RDMA</a:t>
            </a:r>
            <a:r>
              <a:rPr lang="zh-CN" altLang="en-US" sz="2000"/>
              <a:t>的软硬结合加速技术</a:t>
            </a:r>
            <a:r>
              <a:rPr lang="zh-CN" altLang="en-US" sz="2000"/>
              <a:t>展开深入研究。</a:t>
            </a:r>
            <a:endParaRPr lang="zh-CN" altLang="en-US" sz="2000"/>
          </a:p>
          <a:p>
            <a:pPr indent="457200" algn="just"/>
            <a:r>
              <a:rPr lang="zh-CN" altLang="en-US" sz="2000"/>
              <a:t>（</a:t>
            </a:r>
            <a:r>
              <a:rPr lang="en-US" altLang="zh-CN" sz="2000"/>
              <a:t>1</a:t>
            </a:r>
            <a:r>
              <a:rPr lang="zh-CN" altLang="en-US" sz="2000"/>
              <a:t>）主对</a:t>
            </a:r>
            <a:r>
              <a:rPr lang="en-US" altLang="zh-CN" sz="2000"/>
              <a:t>RDMA </a:t>
            </a:r>
            <a:r>
              <a:rPr lang="zh-CN" altLang="en-US" sz="2000"/>
              <a:t>原理、通信协议、</a:t>
            </a:r>
            <a:r>
              <a:rPr lang="en-US" altLang="zh-CN" sz="2000"/>
              <a:t> </a:t>
            </a:r>
            <a:r>
              <a:rPr lang="zh-CN" altLang="en-US" sz="2000"/>
              <a:t>通信方法、通信模式以及当前挑战进行研究，深入了解</a:t>
            </a:r>
            <a:r>
              <a:rPr lang="en-US" altLang="zh-CN" sz="2000"/>
              <a:t>RDMA</a:t>
            </a:r>
            <a:r>
              <a:rPr lang="zh-CN" altLang="en-US" sz="2000"/>
              <a:t>相关</a:t>
            </a:r>
            <a:r>
              <a:rPr lang="zh-CN" altLang="en-US" sz="2000"/>
              <a:t>理论知识。</a:t>
            </a:r>
            <a:endParaRPr lang="zh-CN" altLang="en-US" sz="2000"/>
          </a:p>
          <a:p>
            <a:pPr indent="457200" algn="just"/>
            <a:r>
              <a:rPr lang="zh-CN" altLang="en-US" sz="2000"/>
              <a:t>（</a:t>
            </a:r>
            <a:r>
              <a:rPr lang="en-US" altLang="zh-CN" sz="2000"/>
              <a:t>2</a:t>
            </a:r>
            <a:r>
              <a:rPr lang="zh-CN" altLang="en-US" sz="2000"/>
              <a:t>）进行</a:t>
            </a:r>
            <a:r>
              <a:rPr lang="en-US" altLang="zh-CN" sz="2000"/>
              <a:t>RDMA</a:t>
            </a:r>
            <a:r>
              <a:rPr lang="zh-CN" altLang="en-US" sz="2000"/>
              <a:t>软硬件加速系统设计，根据</a:t>
            </a:r>
            <a:r>
              <a:rPr lang="en-US" altLang="zh-CN" sz="2000"/>
              <a:t>RDMA</a:t>
            </a:r>
            <a:r>
              <a:rPr lang="zh-CN" altLang="en-US" sz="2000"/>
              <a:t>逻辑功能，在基于</a:t>
            </a:r>
            <a:r>
              <a:rPr lang="en-US" altLang="zh-CN" sz="2000"/>
              <a:t>FPGA</a:t>
            </a:r>
            <a:r>
              <a:rPr lang="zh-CN" altLang="en-US" sz="2000"/>
              <a:t>的以太网环境下，将</a:t>
            </a:r>
            <a:r>
              <a:rPr lang="en-US" altLang="zh-CN" sz="2000"/>
              <a:t>RDMA</a:t>
            </a:r>
            <a:r>
              <a:rPr lang="zh-CN" altLang="en-US" sz="2000"/>
              <a:t>划分为七个主要关键子模块。并结合网络拥塞控制算法，实现软硬件结合</a:t>
            </a:r>
            <a:r>
              <a:rPr lang="zh-CN" altLang="en-US" sz="2000"/>
              <a:t>加速。</a:t>
            </a:r>
            <a:endParaRPr lang="zh-CN" altLang="en-US" sz="2000"/>
          </a:p>
          <a:p>
            <a:pPr indent="457200" algn="just"/>
            <a:r>
              <a:rPr lang="zh-CN" altLang="en-US" sz="2000"/>
              <a:t>（</a:t>
            </a:r>
            <a:r>
              <a:rPr lang="en-US" altLang="zh-CN" sz="2000"/>
              <a:t>3</a:t>
            </a:r>
            <a:r>
              <a:rPr lang="zh-CN" altLang="en-US" sz="2000"/>
              <a:t>）</a:t>
            </a:r>
            <a:r>
              <a:rPr lang="zh-CN" altLang="en-US" sz="2000"/>
              <a:t>通过基于</a:t>
            </a:r>
            <a:r>
              <a:rPr lang="en-US" altLang="zh-CN" sz="2000"/>
              <a:t>VCS</a:t>
            </a:r>
            <a:r>
              <a:rPr lang="zh-CN" altLang="en-US" sz="2000"/>
              <a:t>和</a:t>
            </a:r>
            <a:r>
              <a:rPr lang="en-US" altLang="zh-CN" sz="2000"/>
              <a:t>Verdi</a:t>
            </a:r>
            <a:r>
              <a:rPr lang="zh-CN" altLang="en-US" sz="2000"/>
              <a:t>软件搭建仿真验证平台，对各个子模块的功能进行验证测试，并对网络拥塞控制算法进行了理论验证，从而验证了本文方案设计理论可行性以及优点</a:t>
            </a:r>
            <a:endParaRPr lang="zh-CN" altLang="en-US" sz="2000"/>
          </a:p>
        </p:txBody>
      </p:sp>
      <p:sp>
        <p:nvSpPr>
          <p:cNvPr id="11" name="文本框 10"/>
          <p:cNvSpPr txBox="1"/>
          <p:nvPr/>
        </p:nvSpPr>
        <p:spPr>
          <a:xfrm>
            <a:off x="5984240" y="5625465"/>
            <a:ext cx="6096000" cy="306705"/>
          </a:xfrm>
          <a:prstGeom prst="rect">
            <a:avLst/>
          </a:prstGeom>
          <a:noFill/>
        </p:spPr>
        <p:txBody>
          <a:bodyPr wrap="square" rtlCol="0" anchor="t">
            <a:spAutoFit/>
          </a:bodyPr>
          <a:p>
            <a:pPr algn="ctr"/>
            <a:r>
              <a:rPr lang="zh-CN" altLang="en-US" sz="1400">
                <a:sym typeface="+mn-ea"/>
              </a:rPr>
              <a:t>图1.</a:t>
            </a:r>
            <a:r>
              <a:rPr lang="en-US" altLang="zh-CN" sz="1400">
                <a:sym typeface="+mn-ea"/>
              </a:rPr>
              <a:t>7</a:t>
            </a:r>
            <a:r>
              <a:rPr lang="zh-CN" altLang="en-US" sz="1400">
                <a:sym typeface="+mn-ea"/>
              </a:rPr>
              <a:t>   本文研究</a:t>
            </a:r>
            <a:r>
              <a:rPr lang="zh-CN" altLang="en-US" sz="1400">
                <a:sym typeface="+mn-ea"/>
              </a:rPr>
              <a:t>内容</a:t>
            </a:r>
            <a:endParaRPr lang="zh-CN" altLang="en-US" sz="1400">
              <a:sym typeface="+mn-ea"/>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Oval 5"/>
          <p:cNvSpPr/>
          <p:nvPr/>
        </p:nvSpPr>
        <p:spPr>
          <a:xfrm>
            <a:off x="4023467" y="556329"/>
            <a:ext cx="4140278" cy="4143451"/>
          </a:xfrm>
          <a:prstGeom prst="ellipse">
            <a:avLst/>
          </a:prstGeom>
          <a:solidFill>
            <a:srgbClr val="FFFFFF"/>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rgbClr val="004C54"/>
              </a:solidFill>
              <a:ea typeface="宋体" panose="02010600030101010101" pitchFamily="2" charset="-122"/>
            </a:endParaRPr>
          </a:p>
        </p:txBody>
      </p:sp>
      <p:cxnSp>
        <p:nvCxnSpPr>
          <p:cNvPr id="14339" name="Line 12"/>
          <p:cNvCxnSpPr/>
          <p:nvPr/>
        </p:nvCxnSpPr>
        <p:spPr>
          <a:xfrm>
            <a:off x="4194234" y="2740276"/>
            <a:ext cx="3807024" cy="0"/>
          </a:xfrm>
          <a:prstGeom prst="line">
            <a:avLst/>
          </a:prstGeom>
          <a:noFill/>
          <a:ln w="12700">
            <a:solidFill>
              <a:schemeClr val="bg2"/>
            </a:solidFill>
            <a:miter lim="800000"/>
          </a:ln>
        </p:spPr>
      </p:cxnSp>
      <p:sp>
        <p:nvSpPr>
          <p:cNvPr id="14340" name="TextBox 77"/>
          <p:cNvSpPr/>
          <p:nvPr/>
        </p:nvSpPr>
        <p:spPr>
          <a:xfrm>
            <a:off x="4600486" y="2852948"/>
            <a:ext cx="3167495" cy="14452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en-US" altLang="zh-CN" sz="4400" b="1">
                <a:solidFill>
                  <a:srgbClr val="363636"/>
                </a:solidFill>
                <a:latin typeface="微软雅黑" panose="020B0503020204020204" charset="-122"/>
              </a:rPr>
              <a:t>RDMA</a:t>
            </a:r>
            <a:r>
              <a:rPr lang="zh-CN" altLang="en-US" sz="4400" b="1">
                <a:solidFill>
                  <a:srgbClr val="363636"/>
                </a:solidFill>
                <a:latin typeface="微软雅黑" panose="020B0503020204020204" charset="-122"/>
              </a:rPr>
              <a:t>原理及挑战</a:t>
            </a:r>
            <a:endParaRPr lang="zh-CN" altLang="en-US" sz="4400" b="1">
              <a:solidFill>
                <a:srgbClr val="363636"/>
              </a:solidFill>
              <a:latin typeface="微软雅黑" panose="020B0503020204020204" charset="-122"/>
            </a:endParaRPr>
          </a:p>
        </p:txBody>
      </p:sp>
      <p:sp>
        <p:nvSpPr>
          <p:cNvPr id="14341" name="Rectangle 14"/>
          <p:cNvSpPr/>
          <p:nvPr/>
        </p:nvSpPr>
        <p:spPr>
          <a:xfrm>
            <a:off x="5631985" y="2256266"/>
            <a:ext cx="923290" cy="400050"/>
          </a:xfrm>
          <a:prstGeom prst="rect">
            <a:avLst/>
          </a:prstGeom>
          <a:noFill/>
          <a:ln>
            <a:noFill/>
            <a:miter lim="800000"/>
          </a:ln>
        </p:spPr>
        <p:txBody>
          <a:bodyPr wrap="none" lIns="0" tIns="0" rIns="0" bIns="0">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2600">
                <a:solidFill>
                  <a:srgbClr val="363636"/>
                </a:solidFill>
                <a:latin typeface="微软雅黑" panose="020B0503020204020204" charset="-122"/>
              </a:rPr>
              <a:t>Part 2</a:t>
            </a:r>
            <a:endParaRPr lang="zh-CN" altLang="en-US" sz="2600">
              <a:solidFill>
                <a:srgbClr val="363636"/>
              </a:solidFill>
              <a:latin typeface="微软雅黑" panose="020B0503020204020204" charset="-122"/>
            </a:endParaRPr>
          </a:p>
        </p:txBody>
      </p:sp>
      <p:sp>
        <p:nvSpPr>
          <p:cNvPr id="14350" name="Freeform 13"/>
          <p:cNvSpPr>
            <a:spLocks noEditPoints="1"/>
          </p:cNvSpPr>
          <p:nvPr/>
        </p:nvSpPr>
        <p:spPr bwMode="auto">
          <a:xfrm>
            <a:off x="5439967" y="831210"/>
            <a:ext cx="1488532" cy="1398077"/>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l" t="t"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113E6A"/>
          </a:solidFill>
          <a:ln w="9525">
            <a:noFill/>
            <a:round/>
          </a:ln>
        </p:spPr>
      </p:sp>
      <p:grpSp>
        <p:nvGrpSpPr>
          <p:cNvPr id="4" name="组合 3"/>
          <p:cNvGrpSpPr/>
          <p:nvPr>
            <p:custDataLst>
              <p:tags r:id="rId1"/>
            </p:custDataLst>
          </p:nvPr>
        </p:nvGrpSpPr>
        <p:grpSpPr>
          <a:xfrm>
            <a:off x="3058563" y="5239385"/>
            <a:ext cx="6336272" cy="897255"/>
            <a:chOff x="4887" y="8251"/>
            <a:chExt cx="9978" cy="1413"/>
          </a:xfrm>
        </p:grpSpPr>
        <p:sp>
          <p:nvSpPr>
            <p:cNvPr id="5" name="Oval 39"/>
            <p:cNvSpPr>
              <a:spLocks noChangeAspect="1"/>
            </p:cNvSpPr>
            <p:nvPr>
              <p:custDataLst>
                <p:tags r:id="rId2"/>
              </p:custDataLst>
            </p:nvPr>
          </p:nvSpPr>
          <p:spPr>
            <a:xfrm>
              <a:off x="4887" y="8491"/>
              <a:ext cx="272" cy="250"/>
            </a:xfrm>
            <a:prstGeom prst="ellipse">
              <a:avLst/>
            </a:prstGeom>
            <a:solidFill>
              <a:srgbClr val="113E6A"/>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accent2"/>
                </a:solidFill>
                <a:ea typeface="宋体" panose="02010600030101010101" pitchFamily="2" charset="-122"/>
              </a:endParaRPr>
            </a:p>
          </p:txBody>
        </p:sp>
        <p:sp>
          <p:nvSpPr>
            <p:cNvPr id="6" name="Oval 40"/>
            <p:cNvSpPr>
              <a:spLocks noChangeAspect="1"/>
            </p:cNvSpPr>
            <p:nvPr>
              <p:custDataLst>
                <p:tags r:id="rId3"/>
              </p:custDataLst>
            </p:nvPr>
          </p:nvSpPr>
          <p:spPr>
            <a:xfrm>
              <a:off x="4887" y="9179"/>
              <a:ext cx="272" cy="250"/>
            </a:xfrm>
            <a:prstGeom prst="ellipse">
              <a:avLst/>
            </a:prstGeom>
            <a:solidFill>
              <a:srgbClr val="113E6A"/>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accent2"/>
                </a:solidFill>
                <a:ea typeface="宋体" panose="02010600030101010101" pitchFamily="2" charset="-122"/>
              </a:endParaRPr>
            </a:p>
          </p:txBody>
        </p:sp>
        <p:sp>
          <p:nvSpPr>
            <p:cNvPr id="7" name="Oval 42"/>
            <p:cNvSpPr>
              <a:spLocks noChangeAspect="1"/>
            </p:cNvSpPr>
            <p:nvPr>
              <p:custDataLst>
                <p:tags r:id="rId4"/>
              </p:custDataLst>
            </p:nvPr>
          </p:nvSpPr>
          <p:spPr>
            <a:xfrm>
              <a:off x="10904" y="8491"/>
              <a:ext cx="250" cy="250"/>
            </a:xfrm>
            <a:prstGeom prst="ellipse">
              <a:avLst/>
            </a:prstGeom>
            <a:solidFill>
              <a:srgbClr val="113E6A"/>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accent2"/>
                </a:solidFill>
                <a:ea typeface="宋体" panose="02010600030101010101" pitchFamily="2" charset="-122"/>
              </a:endParaRPr>
            </a:p>
          </p:txBody>
        </p:sp>
        <p:sp>
          <p:nvSpPr>
            <p:cNvPr id="8" name="TextBox 83"/>
            <p:cNvSpPr/>
            <p:nvPr>
              <p:custDataLst>
                <p:tags r:id="rId5"/>
              </p:custDataLst>
            </p:nvPr>
          </p:nvSpPr>
          <p:spPr>
            <a:xfrm>
              <a:off x="5122" y="8251"/>
              <a:ext cx="4501" cy="725"/>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2400">
                  <a:solidFill>
                    <a:schemeClr val="accent2"/>
                  </a:solidFill>
                  <a:latin typeface="微软雅黑" panose="020B0503020204020204" charset="-122"/>
                </a:rPr>
                <a:t>RDMA</a:t>
              </a:r>
              <a:r>
                <a:rPr sz="2400">
                  <a:solidFill>
                    <a:schemeClr val="accent2"/>
                  </a:solidFill>
                  <a:latin typeface="微软雅黑" panose="020B0503020204020204" charset="-122"/>
                </a:rPr>
                <a:t>原理</a:t>
              </a:r>
              <a:endParaRPr sz="2400">
                <a:solidFill>
                  <a:schemeClr val="accent2"/>
                </a:solidFill>
                <a:latin typeface="微软雅黑" panose="020B0503020204020204" charset="-122"/>
              </a:endParaRPr>
            </a:p>
          </p:txBody>
        </p:sp>
        <p:sp>
          <p:nvSpPr>
            <p:cNvPr id="9" name="TextBox 84"/>
            <p:cNvSpPr/>
            <p:nvPr>
              <p:custDataLst>
                <p:tags r:id="rId6"/>
              </p:custDataLst>
            </p:nvPr>
          </p:nvSpPr>
          <p:spPr>
            <a:xfrm>
              <a:off x="5122" y="8939"/>
              <a:ext cx="4501" cy="725"/>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2400">
                  <a:solidFill>
                    <a:schemeClr val="accent2"/>
                  </a:solidFill>
                  <a:latin typeface="微软雅黑" panose="020B0503020204020204" charset="-122"/>
                </a:rPr>
                <a:t>RDMA</a:t>
              </a:r>
              <a:r>
                <a:rPr sz="2400">
                  <a:solidFill>
                    <a:schemeClr val="accent2"/>
                  </a:solidFill>
                  <a:latin typeface="微软雅黑" panose="020B0503020204020204" charset="-122"/>
                </a:rPr>
                <a:t>通信方法</a:t>
              </a:r>
              <a:endParaRPr sz="2400">
                <a:solidFill>
                  <a:schemeClr val="accent2"/>
                </a:solidFill>
                <a:latin typeface="微软雅黑" panose="020B0503020204020204" charset="-122"/>
              </a:endParaRPr>
            </a:p>
          </p:txBody>
        </p:sp>
        <p:sp>
          <p:nvSpPr>
            <p:cNvPr id="10" name="Oval 42"/>
            <p:cNvSpPr>
              <a:spLocks noChangeAspect="1"/>
            </p:cNvSpPr>
            <p:nvPr>
              <p:custDataLst>
                <p:tags r:id="rId7"/>
              </p:custDataLst>
            </p:nvPr>
          </p:nvSpPr>
          <p:spPr>
            <a:xfrm>
              <a:off x="10904" y="9179"/>
              <a:ext cx="250" cy="250"/>
            </a:xfrm>
            <a:prstGeom prst="ellipse">
              <a:avLst/>
            </a:prstGeom>
            <a:solidFill>
              <a:srgbClr val="113E6A"/>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accent2"/>
                </a:solidFill>
                <a:ea typeface="宋体" panose="02010600030101010101" pitchFamily="2" charset="-122"/>
              </a:endParaRPr>
            </a:p>
          </p:txBody>
        </p:sp>
        <p:sp>
          <p:nvSpPr>
            <p:cNvPr id="11" name="TextBox 88"/>
            <p:cNvSpPr/>
            <p:nvPr>
              <p:custDataLst>
                <p:tags r:id="rId8"/>
              </p:custDataLst>
            </p:nvPr>
          </p:nvSpPr>
          <p:spPr>
            <a:xfrm>
              <a:off x="11139" y="8251"/>
              <a:ext cx="3726" cy="725"/>
            </a:xfrm>
            <a:prstGeom prst="rect">
              <a:avLst/>
            </a:prstGeom>
            <a:noFill/>
            <a:ln>
              <a:noFill/>
              <a:miter lim="800000"/>
            </a:ln>
          </p:spPr>
          <p:txBody>
            <a:bodyPr wrap="squar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2400">
                  <a:solidFill>
                    <a:schemeClr val="accent2"/>
                  </a:solidFill>
                  <a:latin typeface="微软雅黑" panose="020B0503020204020204" charset="-122"/>
                </a:rPr>
                <a:t>RDMA</a:t>
              </a:r>
              <a:r>
                <a:rPr sz="2400">
                  <a:solidFill>
                    <a:schemeClr val="accent2"/>
                  </a:solidFill>
                  <a:latin typeface="微软雅黑" panose="020B0503020204020204" charset="-122"/>
                </a:rPr>
                <a:t>通信协议</a:t>
              </a:r>
              <a:endParaRPr sz="2400">
                <a:solidFill>
                  <a:schemeClr val="accent2"/>
                </a:solidFill>
                <a:latin typeface="微软雅黑" panose="020B0503020204020204" charset="-122"/>
              </a:endParaRPr>
            </a:p>
          </p:txBody>
        </p:sp>
        <p:sp>
          <p:nvSpPr>
            <p:cNvPr id="12" name="TextBox 90"/>
            <p:cNvSpPr/>
            <p:nvPr>
              <p:custDataLst>
                <p:tags r:id="rId9"/>
              </p:custDataLst>
            </p:nvPr>
          </p:nvSpPr>
          <p:spPr>
            <a:xfrm>
              <a:off x="11139" y="8939"/>
              <a:ext cx="3726" cy="725"/>
            </a:xfrm>
            <a:prstGeom prst="rect">
              <a:avLst/>
            </a:prstGeom>
            <a:noFill/>
            <a:ln>
              <a:noFill/>
              <a:miter lim="800000"/>
            </a:ln>
          </p:spPr>
          <p:txBody>
            <a:bodyPr wrap="squar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2400">
                  <a:solidFill>
                    <a:schemeClr val="accent2"/>
                  </a:solidFill>
                  <a:latin typeface="微软雅黑" panose="020B0503020204020204" charset="-122"/>
                </a:rPr>
                <a:t>RDMA</a:t>
              </a:r>
              <a:r>
                <a:rPr sz="2400">
                  <a:solidFill>
                    <a:schemeClr val="accent2"/>
                  </a:solidFill>
                  <a:latin typeface="微软雅黑" panose="020B0503020204020204" charset="-122"/>
                </a:rPr>
                <a:t>面临</a:t>
              </a:r>
              <a:r>
                <a:rPr sz="2400">
                  <a:solidFill>
                    <a:schemeClr val="accent2"/>
                  </a:solidFill>
                  <a:latin typeface="微软雅黑" panose="020B0503020204020204" charset="-122"/>
                </a:rPr>
                <a:t>挑战</a:t>
              </a:r>
              <a:endParaRPr sz="2400">
                <a:solidFill>
                  <a:schemeClr val="accent2"/>
                </a:solidFill>
                <a:latin typeface="微软雅黑" panose="020B0503020204020204" charset="-122"/>
              </a:endParaRPr>
            </a:p>
          </p:txBody>
        </p:sp>
      </p:grpSp>
      <p:cxnSp>
        <p:nvCxnSpPr>
          <p:cNvPr id="13" name="直接连接符 12"/>
          <p:cNvCxnSpPr/>
          <p:nvPr>
            <p:custDataLst>
              <p:tags r:id="rId10"/>
            </p:custDataLst>
          </p:nvPr>
        </p:nvCxnSpPr>
        <p:spPr>
          <a:xfrm>
            <a:off x="6096000" y="5113655"/>
            <a:ext cx="0" cy="1408430"/>
          </a:xfrm>
          <a:prstGeom prst="line">
            <a:avLst/>
          </a:prstGeom>
          <a:solidFill>
            <a:schemeClr val="accent1"/>
          </a:solidFill>
          <a:ln w="22225" cap="flat" cmpd="sng" algn="ctr">
            <a:solidFill>
              <a:schemeClr val="accent2"/>
            </a:solidFill>
            <a:prstDash val="lgDash"/>
            <a:round/>
            <a:headEnd type="none" w="med" len="med"/>
            <a:tailEnd type="none" w="med" len="med"/>
          </a:ln>
        </p:spPr>
      </p:cxnSp>
    </p:spTree>
  </p:cSld>
  <p:clrMapOvr>
    <a:masterClrMapping/>
  </p:clrMapOvr>
  <p:transition advTm="8561"/>
  <p:timing>
    <p:tnLst>
      <p:par>
        <p:cTn id="1" dur="indefinite" restart="never" nodeType="tmRoot"/>
      </p:par>
    </p:tnLst>
    <p:bldLst>
      <p:bldP spid="14338" grpId="0" animBg="1"/>
      <p:bldP spid="14340" grpId="0"/>
      <p:bldP spid="1434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pic>
        <p:nvPicPr>
          <p:cNvPr id="2" name="图片 1"/>
          <p:cNvPicPr>
            <a:picLocks noChangeAspect="1"/>
          </p:cNvPicPr>
          <p:nvPr/>
        </p:nvPicPr>
        <p:blipFill>
          <a:blip r:embed="rId1"/>
          <a:srcRect l="1384" r="1532" b="1193"/>
          <a:stretch>
            <a:fillRect/>
          </a:stretch>
        </p:blipFill>
        <p:spPr>
          <a:xfrm>
            <a:off x="2731770" y="3366770"/>
            <a:ext cx="6256020" cy="3056255"/>
          </a:xfrm>
          <a:prstGeom prst="rect">
            <a:avLst/>
          </a:prstGeom>
          <a:noFill/>
          <a:ln w="9525">
            <a:noFill/>
          </a:ln>
        </p:spPr>
      </p:pic>
      <p:sp>
        <p:nvSpPr>
          <p:cNvPr id="5" name="文本框 4"/>
          <p:cNvSpPr txBox="1"/>
          <p:nvPr/>
        </p:nvSpPr>
        <p:spPr>
          <a:xfrm>
            <a:off x="819785" y="858520"/>
            <a:ext cx="10706735" cy="2508250"/>
          </a:xfrm>
          <a:custGeom>
            <a:avLst/>
            <a:gdLst>
              <a:gd name="connsiteX0" fmla="*/ 0 w 8016"/>
              <a:gd name="connsiteY0" fmla="*/ 0 h 8489"/>
              <a:gd name="connsiteX1" fmla="*/ 8016 w 8016"/>
              <a:gd name="connsiteY1" fmla="*/ 0 h 8489"/>
              <a:gd name="connsiteX2" fmla="*/ 8010 w 8016"/>
              <a:gd name="connsiteY2" fmla="*/ 8489 h 8489"/>
              <a:gd name="connsiteX3" fmla="*/ 0 w 8016"/>
              <a:gd name="connsiteY3" fmla="*/ 8477 h 8489"/>
              <a:gd name="connsiteX4" fmla="*/ 0 w 8016"/>
              <a:gd name="connsiteY4" fmla="*/ 0 h 84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 h="8489">
                <a:moveTo>
                  <a:pt x="0" y="0"/>
                </a:moveTo>
                <a:lnTo>
                  <a:pt x="8016" y="0"/>
                </a:lnTo>
                <a:lnTo>
                  <a:pt x="8010" y="8489"/>
                </a:lnTo>
                <a:lnTo>
                  <a:pt x="0" y="8477"/>
                </a:lnTo>
                <a:lnTo>
                  <a:pt x="0" y="0"/>
                </a:lnTo>
                <a:close/>
              </a:path>
            </a:pathLst>
          </a:custGeom>
        </p:spPr>
        <p:txBody>
          <a:bodyPr>
            <a:noAutofit/>
          </a:bodyPr>
          <a:p>
            <a:pPr marL="0" indent="304800" algn="l" defTabSz="266700">
              <a:lnSpc>
                <a:spcPct val="125000"/>
              </a:lnSpc>
              <a:spcBef>
                <a:spcPct val="0"/>
              </a:spcBef>
              <a:spcAft>
                <a:spcPct val="0"/>
              </a:spcAft>
              <a:tabLst>
                <a:tab pos="4362450" algn="l"/>
              </a:tabLst>
            </a:pPr>
            <a:r>
              <a:rPr lang="en-US" altLang="zh-CN" sz="2000">
                <a:sym typeface="+mn-ea"/>
              </a:rPr>
              <a:t>   </a:t>
            </a:r>
            <a:r>
              <a:rPr lang="zh-CN" altLang="en-US" sz="2000">
                <a:sym typeface="+mn-ea"/>
              </a:rPr>
              <a:t>相较于传统的网络传输模式，</a:t>
            </a:r>
            <a:r>
              <a:rPr lang="en-US" altLang="zh-CN" sz="2000">
                <a:sym typeface="+mn-ea"/>
              </a:rPr>
              <a:t>RDMA</a:t>
            </a:r>
            <a:r>
              <a:rPr lang="zh-CN" altLang="en-US" sz="2000">
                <a:sym typeface="+mn-ea"/>
              </a:rPr>
              <a:t>的核心在于其直接内存访问机制。在传统的网络通信中，数据传输需要</a:t>
            </a:r>
            <a:r>
              <a:rPr lang="en-US" altLang="zh-CN" sz="2000">
                <a:sym typeface="+mn-ea"/>
              </a:rPr>
              <a:t>CPU</a:t>
            </a:r>
            <a:r>
              <a:rPr lang="zh-CN" altLang="en-US" sz="2000">
                <a:sym typeface="+mn-ea"/>
              </a:rPr>
              <a:t>的深度参与，如数据从应用程序缓冲区拷贝到内核缓冲区，再通过网络协议栈进行封装和传输，接收端则需要逆向操作，整个过程涉及多次数据拷贝和</a:t>
            </a:r>
            <a:r>
              <a:rPr lang="en-US" altLang="zh-CN" sz="2000">
                <a:sym typeface="+mn-ea"/>
              </a:rPr>
              <a:t>CPU</a:t>
            </a:r>
            <a:r>
              <a:rPr lang="zh-CN" altLang="en-US" sz="2000">
                <a:sym typeface="+mn-ea"/>
              </a:rPr>
              <a:t>上下文切换，效率较低。而</a:t>
            </a:r>
            <a:r>
              <a:rPr lang="en-US" altLang="zh-CN" sz="2000">
                <a:sym typeface="+mn-ea"/>
              </a:rPr>
              <a:t>RDMA</a:t>
            </a:r>
            <a:r>
              <a:rPr lang="zh-CN" altLang="en-US" sz="2000">
                <a:sym typeface="+mn-ea"/>
              </a:rPr>
              <a:t>允许计算机直接存取其他计算机的内存，绕过了处理器的繁琐处理过程，数据传输的大部分工作由硬件来执行，直接在远程系统的内存之间进行读写操作，极大地提高了数据传输的效率和速度，减少了</a:t>
            </a:r>
            <a:r>
              <a:rPr lang="en-US" altLang="zh-CN" sz="2000">
                <a:sym typeface="+mn-ea"/>
              </a:rPr>
              <a:t>CPU</a:t>
            </a:r>
            <a:r>
              <a:rPr lang="zh-CN" altLang="en-US" sz="2000">
                <a:sym typeface="+mn-ea"/>
              </a:rPr>
              <a:t>的负担。</a:t>
            </a:r>
            <a:endParaRPr lang="zh-CN" altLang="en-US" sz="2000">
              <a:sym typeface="+mn-ea"/>
            </a:endParaRPr>
          </a:p>
        </p:txBody>
      </p:sp>
      <p:sp>
        <p:nvSpPr>
          <p:cNvPr id="6" name="文本框 5"/>
          <p:cNvSpPr txBox="1"/>
          <p:nvPr/>
        </p:nvSpPr>
        <p:spPr>
          <a:xfrm>
            <a:off x="3319780" y="6422708"/>
            <a:ext cx="5080000" cy="306705"/>
          </a:xfrm>
          <a:prstGeom prst="rect">
            <a:avLst/>
          </a:prstGeom>
        </p:spPr>
        <p:txBody>
          <a:bodyPr>
            <a:spAutoFit/>
          </a:bodyPr>
          <a:p>
            <a:pPr marL="0" indent="0" algn="ctr" defTabSz="266700">
              <a:spcBef>
                <a:spcPct val="0"/>
              </a:spcBef>
              <a:spcAft>
                <a:spcPct val="0"/>
              </a:spcAft>
            </a:pPr>
            <a:r>
              <a:rPr lang="zh-CN" altLang="en-US" sz="1400"/>
              <a:t>图2.1   基于TCP/IP的传统通信与RDMA对比图</a:t>
            </a:r>
            <a:endParaRPr lang="zh-CN" altLang="en-US" sz="1600">
              <a:latin typeface="Times New Roman" panose="02020603050405020304"/>
              <a:ea typeface="宋体" panose="02010600030101010101" pitchFamily="2" charset="-122"/>
            </a:endParaRPr>
          </a:p>
        </p:txBody>
      </p:sp>
      <p:pic>
        <p:nvPicPr>
          <p:cNvPr id="9" name="图片 8" descr="C:\Users\夏雯玥\Desktop\南邮\微信图片_20230514212926.png微信图片_20230514212926"/>
          <p:cNvPicPr>
            <a:picLocks noChangeAspect="1"/>
          </p:cNvPicPr>
          <p:nvPr>
            <p:custDataLst>
              <p:tags r:id="rId2"/>
            </p:custDataLst>
          </p:nvPr>
        </p:nvPicPr>
        <p:blipFill>
          <a:blip r:embed="rId3"/>
          <a:srcRect/>
          <a:stretch>
            <a:fillRect/>
          </a:stretch>
        </p:blipFill>
        <p:spPr>
          <a:xfrm>
            <a:off x="9742170" y="212725"/>
            <a:ext cx="2223534" cy="561600"/>
          </a:xfrm>
          <a:prstGeom prst="rect">
            <a:avLst/>
          </a:prstGeom>
        </p:spPr>
      </p:pic>
      <p:sp>
        <p:nvSpPr>
          <p:cNvPr id="10" name="TextBox 27"/>
          <p:cNvSpPr/>
          <p:nvPr/>
        </p:nvSpPr>
        <p:spPr>
          <a:xfrm>
            <a:off x="1012456" y="221213"/>
            <a:ext cx="288290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3000" b="1">
                <a:latin typeface="微软雅黑" panose="020B0503020204020204" charset="-122"/>
              </a:rPr>
              <a:t>2.1 RDMA</a:t>
            </a:r>
            <a:r>
              <a:rPr sz="3000" b="1">
                <a:latin typeface="微软雅黑" panose="020B0503020204020204" charset="-122"/>
              </a:rPr>
              <a:t>原理</a:t>
            </a:r>
            <a:endParaRPr sz="3000" b="1">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pic>
        <p:nvPicPr>
          <p:cNvPr id="3" name="图片 2"/>
          <p:cNvPicPr>
            <a:picLocks noChangeAspect="1"/>
          </p:cNvPicPr>
          <p:nvPr/>
        </p:nvPicPr>
        <p:blipFill>
          <a:blip r:embed="rId1"/>
          <a:stretch>
            <a:fillRect/>
          </a:stretch>
        </p:blipFill>
        <p:spPr>
          <a:xfrm>
            <a:off x="6605905" y="957580"/>
            <a:ext cx="5148580" cy="3596640"/>
          </a:xfrm>
          <a:prstGeom prst="rect">
            <a:avLst/>
          </a:prstGeom>
        </p:spPr>
      </p:pic>
      <p:sp>
        <p:nvSpPr>
          <p:cNvPr id="4" name="文本框 3"/>
          <p:cNvSpPr txBox="1"/>
          <p:nvPr/>
        </p:nvSpPr>
        <p:spPr>
          <a:xfrm>
            <a:off x="8068945" y="4554220"/>
            <a:ext cx="2221230" cy="306705"/>
          </a:xfrm>
          <a:prstGeom prst="rect">
            <a:avLst/>
          </a:prstGeom>
          <a:noFill/>
        </p:spPr>
        <p:txBody>
          <a:bodyPr wrap="square" rtlCol="0" anchor="t">
            <a:spAutoFit/>
          </a:bodyPr>
          <a:p>
            <a:pPr algn="ctr"/>
            <a:r>
              <a:rPr lang="zh-CN" altLang="en-US" sz="1400">
                <a:sym typeface="+mn-ea"/>
              </a:rPr>
              <a:t>图2.2 RDMA架构对比图</a:t>
            </a:r>
            <a:endParaRPr lang="zh-CN" altLang="en-US">
              <a:sym typeface="+mn-ea"/>
            </a:endParaRPr>
          </a:p>
        </p:txBody>
      </p:sp>
      <p:sp>
        <p:nvSpPr>
          <p:cNvPr id="11" name="文本框 10"/>
          <p:cNvSpPr txBox="1"/>
          <p:nvPr/>
        </p:nvSpPr>
        <p:spPr>
          <a:xfrm>
            <a:off x="6605905" y="5003800"/>
            <a:ext cx="5147945" cy="1476375"/>
          </a:xfrm>
          <a:prstGeom prst="rect">
            <a:avLst/>
          </a:prstGeom>
          <a:noFill/>
        </p:spPr>
        <p:txBody>
          <a:bodyPr wrap="square" rtlCol="0">
            <a:spAutoFit/>
          </a:bodyPr>
          <a:p>
            <a:pPr algn="just"/>
            <a:r>
              <a:rPr lang="zh-CN" altLang="en-US">
                <a:sym typeface="+mn-ea"/>
              </a:rPr>
              <a:t>综合以上三种</a:t>
            </a:r>
            <a:r>
              <a:rPr lang="en-US" altLang="zh-CN">
                <a:sym typeface="+mn-ea"/>
              </a:rPr>
              <a:t> RDMA </a:t>
            </a:r>
            <a:r>
              <a:rPr lang="zh-CN" altLang="en-US">
                <a:sym typeface="+mn-ea"/>
              </a:rPr>
              <a:t>架构优缺点，结合当今智能网卡发展趋势，本文选择基于</a:t>
            </a:r>
            <a:r>
              <a:rPr lang="en-US" altLang="zh-CN">
                <a:sym typeface="+mn-ea"/>
              </a:rPr>
              <a:t>RoCE v2 </a:t>
            </a:r>
            <a:r>
              <a:rPr lang="zh-CN" altLang="en-US">
                <a:sym typeface="+mn-ea"/>
              </a:rPr>
              <a:t>架构实现</a:t>
            </a:r>
            <a:r>
              <a:rPr lang="en-US" altLang="zh-CN">
                <a:sym typeface="+mn-ea"/>
              </a:rPr>
              <a:t> RDMA </a:t>
            </a:r>
            <a:r>
              <a:rPr lang="zh-CN" altLang="en-US">
                <a:sym typeface="+mn-ea"/>
              </a:rPr>
              <a:t>通信，这样就可以兼容现网交换设备从而降低实现成本。</a:t>
            </a:r>
            <a:endParaRPr lang="zh-CN" altLang="en-US"/>
          </a:p>
          <a:p>
            <a:pPr algn="just"/>
            <a:endParaRPr lang="zh-CN" altLang="en-US"/>
          </a:p>
        </p:txBody>
      </p:sp>
      <p:graphicFrame>
        <p:nvGraphicFramePr>
          <p:cNvPr id="12" name="表格 11"/>
          <p:cNvGraphicFramePr/>
          <p:nvPr>
            <p:custDataLst>
              <p:tags r:id="rId2"/>
            </p:custDataLst>
          </p:nvPr>
        </p:nvGraphicFramePr>
        <p:xfrm>
          <a:off x="644525" y="1325880"/>
          <a:ext cx="5568950" cy="1610995"/>
        </p:xfrm>
        <a:graphic>
          <a:graphicData uri="http://schemas.openxmlformats.org/drawingml/2006/table">
            <a:tbl>
              <a:tblPr firstRow="1">
                <a:tableStyleId>{137C8FE8-9A8D-440C-A278-B0BDCE45C998}</a:tableStyleId>
              </a:tblPr>
              <a:tblGrid>
                <a:gridCol w="849630"/>
                <a:gridCol w="1229360"/>
                <a:gridCol w="1543685"/>
                <a:gridCol w="1946275"/>
              </a:tblGrid>
              <a:tr h="278765">
                <a:tc>
                  <a:txBody>
                    <a:bodyPr/>
                    <a:p>
                      <a:pPr>
                        <a:spcBef>
                          <a:spcPct val="0"/>
                        </a:spcBef>
                        <a:spcAft>
                          <a:spcPct val="0"/>
                        </a:spcAft>
                      </a:pPr>
                      <a:endParaRPr sz="1100"/>
                    </a:p>
                  </a:txBody>
                  <a:tcPr marL="68580" marR="68580" marT="0" marB="0" anchor="t" anchorCtr="0"/>
                </a:tc>
                <a:tc>
                  <a:txBody>
                    <a:bodyPr/>
                    <a:p>
                      <a:pPr marL="0" indent="0" algn="l">
                        <a:spcBef>
                          <a:spcPts val="500"/>
                        </a:spcBef>
                        <a:spcAft>
                          <a:spcPts val="500"/>
                        </a:spcAft>
                      </a:pPr>
                      <a:r>
                        <a:rPr lang="en-US" altLang="zh-CN" sz="1800"/>
                        <a:t>Infiniband</a:t>
                      </a:r>
                      <a:endParaRPr lang="en-US" altLang="zh-CN" sz="1800"/>
                    </a:p>
                  </a:txBody>
                  <a:tcPr marL="68580" marR="68580" marT="0" marB="0" anchor="t" anchorCtr="0"/>
                </a:tc>
                <a:tc>
                  <a:txBody>
                    <a:bodyPr/>
                    <a:p>
                      <a:pPr marL="0" indent="0" algn="l">
                        <a:spcBef>
                          <a:spcPts val="500"/>
                        </a:spcBef>
                        <a:spcAft>
                          <a:spcPts val="500"/>
                        </a:spcAft>
                      </a:pPr>
                      <a:r>
                        <a:rPr lang="en-US" altLang="zh-CN" sz="1800"/>
                        <a:t>iWARP</a:t>
                      </a:r>
                      <a:endParaRPr lang="en-US" altLang="zh-CN" sz="1800"/>
                    </a:p>
                  </a:txBody>
                  <a:tcPr marL="68580" marR="68580" marT="0" marB="0" anchor="t" anchorCtr="0"/>
                </a:tc>
                <a:tc>
                  <a:txBody>
                    <a:bodyPr/>
                    <a:p>
                      <a:pPr marL="0" indent="0" algn="l">
                        <a:spcBef>
                          <a:spcPts val="500"/>
                        </a:spcBef>
                        <a:spcAft>
                          <a:spcPts val="500"/>
                        </a:spcAft>
                      </a:pPr>
                      <a:r>
                        <a:rPr lang="en-US" altLang="zh-CN" sz="1800"/>
                        <a:t>RoCE</a:t>
                      </a:r>
                      <a:endParaRPr lang="en-US" altLang="zh-CN" sz="1800"/>
                    </a:p>
                  </a:txBody>
                  <a:tcPr marL="68580" marR="68580" marT="0" marB="0" anchor="t" anchorCtr="0"/>
                </a:tc>
              </a:tr>
              <a:tr h="389255">
                <a:tc>
                  <a:txBody>
                    <a:bodyPr/>
                    <a:p>
                      <a:pPr marL="0" indent="0" algn="l">
                        <a:spcBef>
                          <a:spcPts val="500"/>
                        </a:spcBef>
                        <a:spcAft>
                          <a:spcPts val="500"/>
                        </a:spcAft>
                      </a:pPr>
                      <a:r>
                        <a:rPr lang="zh-CN" sz="1800"/>
                        <a:t>性能</a:t>
                      </a:r>
                      <a:endParaRPr lang="zh-CN" sz="1800"/>
                    </a:p>
                  </a:txBody>
                  <a:tcPr marL="68580" marR="68580" marT="0" marB="0" anchor="t" anchorCtr="0"/>
                </a:tc>
                <a:tc>
                  <a:txBody>
                    <a:bodyPr/>
                    <a:p>
                      <a:pPr marL="0" indent="0" algn="l">
                        <a:spcBef>
                          <a:spcPts val="500"/>
                        </a:spcBef>
                        <a:spcAft>
                          <a:spcPts val="500"/>
                        </a:spcAft>
                      </a:pPr>
                      <a:r>
                        <a:rPr lang="zh-CN" sz="1800"/>
                        <a:t>最好</a:t>
                      </a:r>
                      <a:endParaRPr lang="zh-CN" sz="1800"/>
                    </a:p>
                  </a:txBody>
                  <a:tcPr marL="68580" marR="68580" marT="0" marB="0" anchor="t" anchorCtr="0"/>
                </a:tc>
                <a:tc>
                  <a:txBody>
                    <a:bodyPr/>
                    <a:p>
                      <a:pPr marL="0" indent="0" algn="l">
                        <a:spcBef>
                          <a:spcPts val="500"/>
                        </a:spcBef>
                        <a:spcAft>
                          <a:spcPts val="500"/>
                        </a:spcAft>
                      </a:pPr>
                      <a:r>
                        <a:rPr lang="zh-CN" sz="1800"/>
                        <a:t>稍差</a:t>
                      </a:r>
                      <a:endParaRPr lang="zh-CN" sz="1800"/>
                    </a:p>
                  </a:txBody>
                  <a:tcPr marL="68580" marR="68580" marT="0" marB="0" anchor="t" anchorCtr="0"/>
                </a:tc>
                <a:tc>
                  <a:txBody>
                    <a:bodyPr/>
                    <a:p>
                      <a:pPr marL="0" indent="0" algn="l">
                        <a:spcBef>
                          <a:spcPts val="500"/>
                        </a:spcBef>
                        <a:spcAft>
                          <a:spcPts val="500"/>
                        </a:spcAft>
                      </a:pPr>
                      <a:r>
                        <a:rPr lang="zh-CN" sz="1800"/>
                        <a:t>与</a:t>
                      </a:r>
                      <a:r>
                        <a:rPr lang="en-US" altLang="zh-CN" sz="1800"/>
                        <a:t>InfiniBand </a:t>
                      </a:r>
                      <a:r>
                        <a:rPr lang="zh-CN" sz="1800"/>
                        <a:t>相当</a:t>
                      </a:r>
                      <a:endParaRPr lang="zh-CN" sz="1800"/>
                    </a:p>
                  </a:txBody>
                  <a:tcPr marL="68580" marR="68580" marT="0" marB="0" anchor="t" anchorCtr="0"/>
                </a:tc>
              </a:tr>
              <a:tr h="278765">
                <a:tc>
                  <a:txBody>
                    <a:bodyPr/>
                    <a:p>
                      <a:pPr marL="0" indent="0" algn="l">
                        <a:spcBef>
                          <a:spcPts val="500"/>
                        </a:spcBef>
                        <a:spcAft>
                          <a:spcPts val="500"/>
                        </a:spcAft>
                      </a:pPr>
                      <a:r>
                        <a:rPr lang="zh-CN" sz="1800"/>
                        <a:t>成本</a:t>
                      </a:r>
                      <a:endParaRPr lang="zh-CN" sz="1800"/>
                    </a:p>
                  </a:txBody>
                  <a:tcPr marL="68580" marR="68580" marT="0" marB="0" anchor="t" anchorCtr="0"/>
                </a:tc>
                <a:tc>
                  <a:txBody>
                    <a:bodyPr/>
                    <a:p>
                      <a:pPr marL="0" indent="0" algn="l">
                        <a:spcBef>
                          <a:spcPts val="500"/>
                        </a:spcBef>
                        <a:spcAft>
                          <a:spcPts val="500"/>
                        </a:spcAft>
                      </a:pPr>
                      <a:r>
                        <a:rPr lang="zh-CN" sz="1800"/>
                        <a:t>高</a:t>
                      </a:r>
                      <a:endParaRPr lang="zh-CN" sz="1800"/>
                    </a:p>
                  </a:txBody>
                  <a:tcPr marL="68580" marR="68580" marT="0" marB="0" anchor="t" anchorCtr="0"/>
                </a:tc>
                <a:tc>
                  <a:txBody>
                    <a:bodyPr/>
                    <a:p>
                      <a:pPr marL="0" indent="0" algn="l">
                        <a:spcBef>
                          <a:spcPts val="500"/>
                        </a:spcBef>
                        <a:spcAft>
                          <a:spcPts val="500"/>
                        </a:spcAft>
                      </a:pPr>
                      <a:r>
                        <a:rPr lang="zh-CN" sz="1800"/>
                        <a:t>中</a:t>
                      </a:r>
                      <a:endParaRPr lang="zh-CN" sz="1800"/>
                    </a:p>
                  </a:txBody>
                  <a:tcPr marL="68580" marR="68580" marT="0" marB="0" anchor="t" anchorCtr="0"/>
                </a:tc>
                <a:tc>
                  <a:txBody>
                    <a:bodyPr/>
                    <a:p>
                      <a:pPr marL="0" indent="0" algn="l">
                        <a:spcBef>
                          <a:spcPts val="500"/>
                        </a:spcBef>
                        <a:spcAft>
                          <a:spcPts val="500"/>
                        </a:spcAft>
                      </a:pPr>
                      <a:r>
                        <a:rPr lang="zh-CN" sz="1800"/>
                        <a:t>低</a:t>
                      </a:r>
                      <a:endParaRPr lang="zh-CN" sz="1800"/>
                    </a:p>
                  </a:txBody>
                  <a:tcPr marL="68580" marR="68580" marT="0" marB="0" anchor="t" anchorCtr="0"/>
                </a:tc>
              </a:tr>
              <a:tr h="278765">
                <a:tc>
                  <a:txBody>
                    <a:bodyPr/>
                    <a:p>
                      <a:pPr marL="0" indent="0" algn="l">
                        <a:spcBef>
                          <a:spcPts val="500"/>
                        </a:spcBef>
                        <a:spcAft>
                          <a:spcPts val="500"/>
                        </a:spcAft>
                      </a:pPr>
                      <a:r>
                        <a:rPr lang="zh-CN" sz="1800"/>
                        <a:t>稳定性</a:t>
                      </a:r>
                      <a:endParaRPr lang="zh-CN" sz="1800"/>
                    </a:p>
                  </a:txBody>
                  <a:tcPr marL="68580" marR="68580" marT="0" marB="0" anchor="t" anchorCtr="0"/>
                </a:tc>
                <a:tc>
                  <a:txBody>
                    <a:bodyPr/>
                    <a:p>
                      <a:pPr marL="0" indent="0" algn="l">
                        <a:spcBef>
                          <a:spcPts val="500"/>
                        </a:spcBef>
                        <a:spcAft>
                          <a:spcPts val="500"/>
                        </a:spcAft>
                      </a:pPr>
                      <a:r>
                        <a:rPr lang="zh-CN" sz="1800"/>
                        <a:t>好</a:t>
                      </a:r>
                      <a:endParaRPr lang="zh-CN" sz="1800"/>
                    </a:p>
                  </a:txBody>
                  <a:tcPr marL="68580" marR="68580" marT="0" marB="0" anchor="t" anchorCtr="0"/>
                </a:tc>
                <a:tc>
                  <a:txBody>
                    <a:bodyPr/>
                    <a:p>
                      <a:pPr marL="0" indent="0" algn="l">
                        <a:spcBef>
                          <a:spcPts val="500"/>
                        </a:spcBef>
                        <a:spcAft>
                          <a:spcPts val="500"/>
                        </a:spcAft>
                      </a:pPr>
                      <a:r>
                        <a:rPr lang="zh-CN" sz="1800"/>
                        <a:t>差</a:t>
                      </a:r>
                      <a:endParaRPr lang="zh-CN" sz="1800"/>
                    </a:p>
                  </a:txBody>
                  <a:tcPr marL="68580" marR="68580" marT="0" marB="0" anchor="t" anchorCtr="0"/>
                </a:tc>
                <a:tc>
                  <a:txBody>
                    <a:bodyPr/>
                    <a:p>
                      <a:pPr marL="0" indent="0" algn="l">
                        <a:spcBef>
                          <a:spcPts val="500"/>
                        </a:spcBef>
                        <a:spcAft>
                          <a:spcPts val="500"/>
                        </a:spcAft>
                      </a:pPr>
                      <a:r>
                        <a:rPr lang="zh-CN" sz="1800"/>
                        <a:t>较好</a:t>
                      </a:r>
                      <a:endParaRPr lang="zh-CN" sz="1800"/>
                    </a:p>
                  </a:txBody>
                  <a:tcPr marL="68580" marR="68580" marT="0" marB="0" anchor="t" anchorCtr="0"/>
                </a:tc>
              </a:tr>
              <a:tr h="385445">
                <a:tc>
                  <a:txBody>
                    <a:bodyPr/>
                    <a:p>
                      <a:pPr marL="0" indent="0" algn="l">
                        <a:spcBef>
                          <a:spcPts val="500"/>
                        </a:spcBef>
                        <a:spcAft>
                          <a:spcPts val="500"/>
                        </a:spcAft>
                      </a:pPr>
                      <a:r>
                        <a:rPr lang="zh-CN" sz="1800"/>
                        <a:t>交换机</a:t>
                      </a:r>
                      <a:endParaRPr lang="zh-CN" sz="1800"/>
                    </a:p>
                  </a:txBody>
                  <a:tcPr marL="68580" marR="68580" marT="0" marB="0" anchor="t" anchorCtr="0"/>
                </a:tc>
                <a:tc>
                  <a:txBody>
                    <a:bodyPr/>
                    <a:p>
                      <a:pPr marL="0" indent="0" algn="l">
                        <a:spcBef>
                          <a:spcPts val="500"/>
                        </a:spcBef>
                        <a:spcAft>
                          <a:spcPts val="500"/>
                        </a:spcAft>
                      </a:pPr>
                      <a:r>
                        <a:rPr lang="en-US" altLang="zh-CN" sz="1800"/>
                        <a:t>IB </a:t>
                      </a:r>
                      <a:r>
                        <a:rPr lang="zh-CN" sz="1800"/>
                        <a:t>交换机</a:t>
                      </a:r>
                      <a:endParaRPr lang="zh-CN" sz="1800"/>
                    </a:p>
                  </a:txBody>
                  <a:tcPr marL="68580" marR="68580" marT="0" marB="0" anchor="t" anchorCtr="0"/>
                </a:tc>
                <a:tc>
                  <a:txBody>
                    <a:bodyPr/>
                    <a:p>
                      <a:pPr marL="0" indent="0" algn="l">
                        <a:spcBef>
                          <a:spcPts val="500"/>
                        </a:spcBef>
                        <a:spcAft>
                          <a:spcPts val="500"/>
                        </a:spcAft>
                      </a:pPr>
                      <a:r>
                        <a:rPr lang="zh-CN" sz="1800"/>
                        <a:t>以太网交换机</a:t>
                      </a:r>
                      <a:endParaRPr lang="zh-CN" sz="1800"/>
                    </a:p>
                  </a:txBody>
                  <a:tcPr marL="68580" marR="68580" marT="0" marB="0" anchor="t" anchorCtr="0"/>
                </a:tc>
                <a:tc>
                  <a:txBody>
                    <a:bodyPr/>
                    <a:p>
                      <a:pPr marL="0" indent="0" algn="l">
                        <a:spcBef>
                          <a:spcPts val="500"/>
                        </a:spcBef>
                        <a:spcAft>
                          <a:spcPts val="500"/>
                        </a:spcAft>
                      </a:pPr>
                      <a:r>
                        <a:rPr lang="zh-CN" sz="1800"/>
                        <a:t>以太网交换机</a:t>
                      </a:r>
                      <a:endParaRPr lang="zh-CN" sz="1800"/>
                    </a:p>
                  </a:txBody>
                  <a:tcPr marL="68580" marR="68580" marT="0" marB="0" anchor="t" anchorCtr="0"/>
                </a:tc>
              </a:tr>
            </a:tbl>
          </a:graphicData>
        </a:graphic>
      </p:graphicFrame>
      <p:sp>
        <p:nvSpPr>
          <p:cNvPr id="13" name="文本框 12"/>
          <p:cNvSpPr txBox="1"/>
          <p:nvPr/>
        </p:nvSpPr>
        <p:spPr>
          <a:xfrm>
            <a:off x="2115820" y="1019175"/>
            <a:ext cx="2626995" cy="306705"/>
          </a:xfrm>
          <a:prstGeom prst="rect">
            <a:avLst/>
          </a:prstGeom>
          <a:noFill/>
        </p:spPr>
        <p:txBody>
          <a:bodyPr wrap="square" rtlCol="0" anchor="t">
            <a:spAutoFit/>
          </a:bodyPr>
          <a:p>
            <a:pPr algn="ctr"/>
            <a:r>
              <a:rPr lang="zh-CN" altLang="en-US" sz="1400">
                <a:sym typeface="+mn-ea"/>
              </a:rPr>
              <a:t>表2.1 三种通信协议特点对比</a:t>
            </a:r>
            <a:endParaRPr lang="zh-CN" altLang="en-US" sz="1400">
              <a:sym typeface="+mn-ea"/>
            </a:endParaRPr>
          </a:p>
        </p:txBody>
      </p:sp>
      <p:sp>
        <p:nvSpPr>
          <p:cNvPr id="14" name="文本框 13"/>
          <p:cNvSpPr txBox="1"/>
          <p:nvPr/>
        </p:nvSpPr>
        <p:spPr>
          <a:xfrm>
            <a:off x="644525" y="3179445"/>
            <a:ext cx="5569585" cy="3186430"/>
          </a:xfrm>
          <a:prstGeom prst="rect">
            <a:avLst/>
          </a:prstGeom>
          <a:noFill/>
        </p:spPr>
        <p:txBody>
          <a:bodyPr wrap="square" rtlCol="0">
            <a:noAutofit/>
          </a:bodyPr>
          <a:p>
            <a:pPr algn="just"/>
            <a:r>
              <a:rPr lang="en-US" altLang="zh-CN" b="1"/>
              <a:t>InfiniBand </a:t>
            </a:r>
            <a:r>
              <a:rPr lang="zh-CN" altLang="en-US" b="1"/>
              <a:t>特点</a:t>
            </a:r>
            <a:r>
              <a:rPr lang="en-US" altLang="zh-CN" b="1"/>
              <a:t>:</a:t>
            </a:r>
            <a:r>
              <a:rPr lang="zh-CN" altLang="en-US"/>
              <a:t>设计之初就考虑了</a:t>
            </a:r>
            <a:r>
              <a:rPr lang="en-US" altLang="zh-CN"/>
              <a:t>RDMA</a:t>
            </a:r>
            <a:r>
              <a:rPr lang="zh-CN" altLang="en-US"/>
              <a:t>，从硬件级别保证可靠传输，提供更高的带宽和更低的时延。</a:t>
            </a:r>
            <a:r>
              <a:rPr lang="zh-CN" altLang="en-US" sz="2000">
                <a:solidFill>
                  <a:schemeClr val="bg1"/>
                </a:solidFill>
              </a:rPr>
              <a:t>但是成本高，需要支持IB网卡和交换机。</a:t>
            </a:r>
            <a:endParaRPr lang="zh-CN" altLang="en-US" sz="2000">
              <a:solidFill>
                <a:schemeClr val="bg1"/>
              </a:solidFill>
            </a:endParaRPr>
          </a:p>
          <a:p>
            <a:pPr algn="just"/>
            <a:r>
              <a:rPr lang="en-US" altLang="zh-CN" b="1"/>
              <a:t>RoCE </a:t>
            </a:r>
            <a:r>
              <a:rPr lang="zh-CN" altLang="en-US" b="1"/>
              <a:t>特点</a:t>
            </a:r>
            <a:r>
              <a:rPr lang="en-US" altLang="zh-CN" b="1"/>
              <a:t>:</a:t>
            </a:r>
            <a:r>
              <a:rPr lang="zh-CN" altLang="en-US"/>
              <a:t>基于</a:t>
            </a:r>
            <a:r>
              <a:rPr lang="en-US" altLang="zh-CN"/>
              <a:t>Ethernet</a:t>
            </a:r>
            <a:r>
              <a:rPr lang="zh-CN" altLang="en-US"/>
              <a:t>做</a:t>
            </a:r>
            <a:r>
              <a:rPr lang="en-US" altLang="zh-CN"/>
              <a:t>RDMA</a:t>
            </a:r>
            <a:r>
              <a:rPr lang="zh-CN" altLang="en-US"/>
              <a:t>，消耗的资源比</a:t>
            </a:r>
            <a:r>
              <a:rPr lang="en-US" altLang="zh-CN"/>
              <a:t>iWARP</a:t>
            </a:r>
            <a:r>
              <a:rPr lang="zh-CN" altLang="en-US"/>
              <a:t>少，支持的特性比</a:t>
            </a:r>
            <a:r>
              <a:rPr lang="en-US" altLang="zh-CN"/>
              <a:t>iWARP </a:t>
            </a:r>
            <a:r>
              <a:rPr lang="zh-CN" altLang="en-US"/>
              <a:t>多。</a:t>
            </a:r>
            <a:r>
              <a:rPr lang="zh-CN" altLang="en-US" sz="2000">
                <a:solidFill>
                  <a:schemeClr val="bg1"/>
                </a:solidFill>
              </a:rPr>
              <a:t>可以使用普通的以太网交换机，但是需要支持RoCE的网卡。</a:t>
            </a:r>
            <a:r>
              <a:rPr lang="en-US" altLang="zh-CN" b="1"/>
              <a:t>iWARP </a:t>
            </a:r>
            <a:r>
              <a:rPr lang="zh-CN" altLang="en-US" b="1"/>
              <a:t>特点</a:t>
            </a:r>
            <a:r>
              <a:rPr lang="en-US" altLang="zh-CN" b="1"/>
              <a:t>:</a:t>
            </a:r>
            <a:r>
              <a:rPr lang="zh-CN" altLang="en-US"/>
              <a:t>基于</a:t>
            </a:r>
            <a:r>
              <a:rPr lang="en-US" altLang="zh-CN"/>
              <a:t>TCP</a:t>
            </a:r>
            <a:r>
              <a:rPr lang="zh-CN" altLang="en-US"/>
              <a:t>的</a:t>
            </a:r>
            <a:r>
              <a:rPr lang="en-US" altLang="zh-CN"/>
              <a:t>RDMA </a:t>
            </a:r>
            <a:r>
              <a:rPr lang="zh-CN" altLang="en-US"/>
              <a:t>网络，利用</a:t>
            </a:r>
            <a:r>
              <a:rPr lang="en-US" altLang="zh-CN"/>
              <a:t>TCP</a:t>
            </a:r>
            <a:r>
              <a:rPr lang="zh-CN" altLang="en-US"/>
              <a:t>达到可靠传输。相比</a:t>
            </a:r>
            <a:r>
              <a:rPr lang="en-US" altLang="zh-CN"/>
              <a:t>RoCE</a:t>
            </a:r>
            <a:r>
              <a:rPr lang="zh-CN" altLang="en-US"/>
              <a:t>，在大型组网的情况下，</a:t>
            </a:r>
            <a:r>
              <a:rPr lang="en-US" altLang="zh-CN"/>
              <a:t>iWARP</a:t>
            </a:r>
            <a:r>
              <a:rPr lang="zh-CN" altLang="en-US"/>
              <a:t>的大量</a:t>
            </a:r>
            <a:r>
              <a:rPr lang="en-US" altLang="zh-CN"/>
              <a:t> TCP</a:t>
            </a:r>
            <a:r>
              <a:rPr lang="zh-CN" altLang="en-US"/>
              <a:t>连接会占用大量的内存资源，对系统规格要求更高。</a:t>
            </a:r>
            <a:r>
              <a:rPr lang="zh-CN" altLang="en-US" sz="2000">
                <a:solidFill>
                  <a:schemeClr val="bg1"/>
                </a:solidFill>
              </a:rPr>
              <a:t>可以使用普通的以太网交换机，但是需要支持iWARP的网卡。</a:t>
            </a:r>
            <a:endParaRPr lang="zh-CN" altLang="en-US" sz="2000">
              <a:solidFill>
                <a:schemeClr val="bg1"/>
              </a:solidFill>
            </a:endParaRPr>
          </a:p>
          <a:p>
            <a:pPr algn="just"/>
            <a:endParaRPr lang="zh-CN" altLang="en-US"/>
          </a:p>
        </p:txBody>
      </p:sp>
      <p:pic>
        <p:nvPicPr>
          <p:cNvPr id="9" name="图片 8" descr="C:\Users\夏雯玥\Desktop\南邮\微信图片_20230514212926.png微信图片_20230514212926"/>
          <p:cNvPicPr>
            <a:picLocks noChangeAspect="1"/>
          </p:cNvPicPr>
          <p:nvPr>
            <p:custDataLst>
              <p:tags r:id="rId3"/>
            </p:custDataLst>
          </p:nvPr>
        </p:nvPicPr>
        <p:blipFill>
          <a:blip r:embed="rId4"/>
          <a:srcRect/>
          <a:stretch>
            <a:fillRect/>
          </a:stretch>
        </p:blipFill>
        <p:spPr>
          <a:xfrm>
            <a:off x="9742170" y="212725"/>
            <a:ext cx="2223534" cy="561600"/>
          </a:xfrm>
          <a:prstGeom prst="rect">
            <a:avLst/>
          </a:prstGeom>
        </p:spPr>
      </p:pic>
      <p:sp>
        <p:nvSpPr>
          <p:cNvPr id="10" name="TextBox 27"/>
          <p:cNvSpPr/>
          <p:nvPr/>
        </p:nvSpPr>
        <p:spPr>
          <a:xfrm>
            <a:off x="1012456" y="221213"/>
            <a:ext cx="364490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3000" b="1">
                <a:latin typeface="微软雅黑" panose="020B0503020204020204" charset="-122"/>
              </a:rPr>
              <a:t>2.2 RDMA</a:t>
            </a:r>
            <a:r>
              <a:rPr sz="3000" b="1">
                <a:latin typeface="微软雅黑" panose="020B0503020204020204" charset="-122"/>
              </a:rPr>
              <a:t>通信协议</a:t>
            </a:r>
            <a:endParaRPr sz="3000" b="1">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2766695" y="3408045"/>
            <a:ext cx="6658610" cy="2832100"/>
            <a:chOff x="4800" y="1448"/>
            <a:chExt cx="10486" cy="4460"/>
          </a:xfrm>
        </p:grpSpPr>
        <p:sp>
          <p:nvSpPr>
            <p:cNvPr id="5" name="矩形 4"/>
            <p:cNvSpPr/>
            <p:nvPr/>
          </p:nvSpPr>
          <p:spPr>
            <a:xfrm>
              <a:off x="4800" y="1448"/>
              <a:ext cx="10486" cy="4460"/>
            </a:xfrm>
            <a:prstGeom prst="rect">
              <a:avLst/>
            </a:prstGeom>
            <a:solidFill>
              <a:schemeClr val="accent2">
                <a:alpha val="97000"/>
              </a:schemeClr>
            </a:solidFill>
            <a:ln w="28575"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矩形 5"/>
            <p:cNvSpPr/>
            <p:nvPr>
              <p:custDataLst>
                <p:tags r:id="rId1"/>
              </p:custDataLst>
            </p:nvPr>
          </p:nvSpPr>
          <p:spPr>
            <a:xfrm>
              <a:off x="5248" y="2316"/>
              <a:ext cx="960" cy="2724"/>
            </a:xfrm>
            <a:prstGeom prst="rect">
              <a:avLst/>
            </a:prstGeom>
            <a:solidFill>
              <a:srgbClr val="FFC000"/>
            </a:solidFill>
            <a:ln w="190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ctr" anchorCtr="1"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rPr>
                <a:t>内存</a:t>
              </a:r>
              <a:endPar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endParaRPr>
            </a:p>
          </p:txBody>
        </p:sp>
        <p:sp>
          <p:nvSpPr>
            <p:cNvPr id="8" name="矩形 7"/>
            <p:cNvSpPr/>
            <p:nvPr>
              <p:custDataLst>
                <p:tags r:id="rId2"/>
              </p:custDataLst>
            </p:nvPr>
          </p:nvSpPr>
          <p:spPr>
            <a:xfrm>
              <a:off x="6864" y="5040"/>
              <a:ext cx="2622" cy="608"/>
            </a:xfrm>
            <a:prstGeom prst="rect">
              <a:avLst/>
            </a:prstGeom>
            <a:solidFill>
              <a:schemeClr val="accent2"/>
            </a:solidFill>
            <a:ln w="190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ctr" anchorCtr="1"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rPr>
                <a:t>物理接口</a:t>
              </a:r>
              <a:endPar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endParaRPr>
            </a:p>
          </p:txBody>
        </p:sp>
        <p:sp>
          <p:nvSpPr>
            <p:cNvPr id="10" name="矩形 9"/>
            <p:cNvSpPr/>
            <p:nvPr>
              <p:custDataLst>
                <p:tags r:id="rId3"/>
              </p:custDataLst>
            </p:nvPr>
          </p:nvSpPr>
          <p:spPr>
            <a:xfrm>
              <a:off x="6480" y="2854"/>
              <a:ext cx="1856" cy="1648"/>
            </a:xfrm>
            <a:prstGeom prst="rect">
              <a:avLst/>
            </a:prstGeom>
            <a:solidFill>
              <a:srgbClr val="0070C0"/>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7" name="矩形 16"/>
            <p:cNvSpPr/>
            <p:nvPr>
              <p:custDataLst>
                <p:tags r:id="rId4"/>
              </p:custDataLst>
            </p:nvPr>
          </p:nvSpPr>
          <p:spPr>
            <a:xfrm>
              <a:off x="6704" y="3294"/>
              <a:ext cx="704" cy="768"/>
            </a:xfrm>
            <a:prstGeom prst="rect">
              <a:avLst/>
            </a:prstGeom>
            <a:solidFill>
              <a:srgbClr val="0070C0"/>
            </a:solidFill>
            <a:ln w="19050" cap="flat" cmpd="sng" algn="ctr">
              <a:solidFill>
                <a:schemeClr val="tx1"/>
              </a:solidFill>
              <a:prstDash val="solid"/>
              <a:round/>
              <a:headEnd type="none" w="med" len="med"/>
              <a:tailEnd type="none" w="med" len="med"/>
            </a:ln>
          </p:spPr>
          <p:txBody>
            <a:bodyPr vert="horz" wrap="square" lIns="91440" tIns="45720" rIns="91440" bIns="45720" numCol="1" anchor="ctr" anchorCtr="1"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SQ</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矩形 17"/>
            <p:cNvSpPr/>
            <p:nvPr>
              <p:custDataLst>
                <p:tags r:id="rId5"/>
              </p:custDataLst>
            </p:nvPr>
          </p:nvSpPr>
          <p:spPr>
            <a:xfrm>
              <a:off x="7408" y="3294"/>
              <a:ext cx="744" cy="768"/>
            </a:xfrm>
            <a:prstGeom prst="rect">
              <a:avLst/>
            </a:prstGeom>
            <a:solidFill>
              <a:srgbClr val="0070C0"/>
            </a:solidFill>
            <a:ln w="19050" cap="flat" cmpd="sng" algn="ctr">
              <a:solidFill>
                <a:schemeClr val="tx1"/>
              </a:solidFill>
              <a:prstDash val="solid"/>
              <a:round/>
              <a:headEnd type="none" w="med" len="med"/>
              <a:tailEnd type="none" w="med" len="med"/>
            </a:ln>
          </p:spPr>
          <p:txBody>
            <a:bodyPr vert="horz" wrap="square" lIns="91440" tIns="45720" rIns="91440" bIns="45720" numCol="1" anchor="ctr" anchorCtr="1" compatLnSpc="1"/>
            <a:p>
              <a:pPr marL="0" marR="0" algn="l" defTabSz="914400" rtl="0" eaLnBrk="1" fontAlgn="base" latinLnBrk="0" hangingPunct="1">
                <a:lnSpc>
                  <a:spcPct val="100000"/>
                </a:lnSpc>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RQ</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9" name="直接箭头连接符 18"/>
            <p:cNvCxnSpPr>
              <a:endCxn id="8" idx="1"/>
            </p:cNvCxnSpPr>
            <p:nvPr>
              <p:custDataLst>
                <p:tags r:id="rId6"/>
              </p:custDataLst>
            </p:nvPr>
          </p:nvCxnSpPr>
          <p:spPr>
            <a:xfrm>
              <a:off x="6192" y="5026"/>
              <a:ext cx="672" cy="318"/>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cxnSp>
          <p:nvCxnSpPr>
            <p:cNvPr id="21" name="直接箭头连接符 20"/>
            <p:cNvCxnSpPr>
              <a:stCxn id="10" idx="2"/>
            </p:cNvCxnSpPr>
            <p:nvPr>
              <p:custDataLst>
                <p:tags r:id="rId7"/>
              </p:custDataLst>
            </p:nvPr>
          </p:nvCxnSpPr>
          <p:spPr>
            <a:xfrm>
              <a:off x="7408" y="4502"/>
              <a:ext cx="0" cy="538"/>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sp>
          <p:nvSpPr>
            <p:cNvPr id="22" name="矩形 21"/>
            <p:cNvSpPr/>
            <p:nvPr>
              <p:custDataLst>
                <p:tags r:id="rId8"/>
              </p:custDataLst>
            </p:nvPr>
          </p:nvSpPr>
          <p:spPr>
            <a:xfrm>
              <a:off x="8475" y="3182"/>
              <a:ext cx="1024" cy="992"/>
            </a:xfrm>
            <a:prstGeom prst="rect">
              <a:avLst/>
            </a:prstGeom>
            <a:solidFill>
              <a:srgbClr val="00B050"/>
            </a:solidFill>
            <a:ln w="19050" cap="flat" cmpd="sng" algn="ctr">
              <a:solidFill>
                <a:schemeClr val="tx1"/>
              </a:solidFill>
              <a:prstDash val="solid"/>
              <a:round/>
              <a:headEnd type="none" w="med" len="med"/>
              <a:tailEnd type="none" w="med" len="med"/>
            </a:ln>
          </p:spPr>
          <p:txBody>
            <a:bodyPr vert="horz" wrap="square" lIns="91440" tIns="45720" rIns="91440" bIns="45720" numCol="1" anchor="ctr" anchorCtr="1"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CQ</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23" name="直接箭头连接符 22"/>
            <p:cNvCxnSpPr/>
            <p:nvPr>
              <p:custDataLst>
                <p:tags r:id="rId9"/>
              </p:custDataLst>
            </p:nvPr>
          </p:nvCxnSpPr>
          <p:spPr>
            <a:xfrm flipH="1" flipV="1">
              <a:off x="9004" y="4189"/>
              <a:ext cx="5" cy="836"/>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sp>
          <p:nvSpPr>
            <p:cNvPr id="24" name="矩形 23"/>
            <p:cNvSpPr/>
            <p:nvPr>
              <p:custDataLst>
                <p:tags r:id="rId10"/>
              </p:custDataLst>
            </p:nvPr>
          </p:nvSpPr>
          <p:spPr>
            <a:xfrm>
              <a:off x="6864" y="1708"/>
              <a:ext cx="2622" cy="608"/>
            </a:xfrm>
            <a:prstGeom prst="rect">
              <a:avLst/>
            </a:prstGeom>
            <a:solidFill>
              <a:srgbClr val="E1821D"/>
            </a:solidFill>
            <a:ln w="190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ctr" anchorCtr="1"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rPr>
                <a:t>应用</a:t>
              </a:r>
              <a:r>
                <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rPr>
                <a:t>程序</a:t>
              </a:r>
              <a:endPar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endParaRPr>
            </a:p>
          </p:txBody>
        </p:sp>
        <p:cxnSp>
          <p:nvCxnSpPr>
            <p:cNvPr id="25" name="直接箭头连接符 24" descr="w'q'"/>
            <p:cNvCxnSpPr/>
            <p:nvPr>
              <p:custDataLst>
                <p:tags r:id="rId11"/>
              </p:custDataLst>
            </p:nvPr>
          </p:nvCxnSpPr>
          <p:spPr>
            <a:xfrm>
              <a:off x="7408" y="2316"/>
              <a:ext cx="0" cy="538"/>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sp>
          <p:nvSpPr>
            <p:cNvPr id="26" name="文本框 25"/>
            <p:cNvSpPr txBox="1"/>
            <p:nvPr/>
          </p:nvSpPr>
          <p:spPr>
            <a:xfrm>
              <a:off x="6480" y="2322"/>
              <a:ext cx="1184" cy="483"/>
            </a:xfrm>
            <a:prstGeom prst="rect">
              <a:avLst/>
            </a:prstGeom>
            <a:noFill/>
          </p:spPr>
          <p:txBody>
            <a:bodyPr wrap="square" rtlCol="0">
              <a:spAutoFit/>
            </a:bodyPr>
            <a:p>
              <a:r>
                <a:rPr lang="en-US" altLang="zh-CN" sz="1400">
                  <a:solidFill>
                    <a:schemeClr val="accent1"/>
                  </a:solidFill>
                </a:rPr>
                <a:t>WQE</a:t>
              </a:r>
              <a:endParaRPr lang="en-US" altLang="zh-CN" sz="1400">
                <a:solidFill>
                  <a:schemeClr val="accent1"/>
                </a:solidFill>
              </a:endParaRPr>
            </a:p>
          </p:txBody>
        </p:sp>
        <p:cxnSp>
          <p:nvCxnSpPr>
            <p:cNvPr id="27" name="直接箭头连接符 26"/>
            <p:cNvCxnSpPr/>
            <p:nvPr>
              <p:custDataLst>
                <p:tags r:id="rId12"/>
              </p:custDataLst>
            </p:nvPr>
          </p:nvCxnSpPr>
          <p:spPr>
            <a:xfrm flipH="1" flipV="1">
              <a:off x="9014" y="2331"/>
              <a:ext cx="5" cy="836"/>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sp>
          <p:nvSpPr>
            <p:cNvPr id="28" name="文本框 27"/>
            <p:cNvSpPr txBox="1"/>
            <p:nvPr/>
          </p:nvSpPr>
          <p:spPr>
            <a:xfrm>
              <a:off x="8094" y="2344"/>
              <a:ext cx="910" cy="483"/>
            </a:xfrm>
            <a:prstGeom prst="rect">
              <a:avLst/>
            </a:prstGeom>
            <a:noFill/>
          </p:spPr>
          <p:txBody>
            <a:bodyPr wrap="square" rtlCol="0">
              <a:spAutoFit/>
            </a:bodyPr>
            <a:p>
              <a:r>
                <a:rPr lang="en-US" altLang="zh-CN" sz="1400">
                  <a:solidFill>
                    <a:schemeClr val="accent1"/>
                  </a:solidFill>
                </a:rPr>
                <a:t>CQE</a:t>
              </a:r>
              <a:endParaRPr lang="en-US" altLang="zh-CN" sz="1400">
                <a:solidFill>
                  <a:schemeClr val="accent1"/>
                </a:solidFill>
              </a:endParaRPr>
            </a:p>
          </p:txBody>
        </p:sp>
        <p:sp>
          <p:nvSpPr>
            <p:cNvPr id="29" name="矩形 28"/>
            <p:cNvSpPr/>
            <p:nvPr>
              <p:custDataLst>
                <p:tags r:id="rId13"/>
              </p:custDataLst>
            </p:nvPr>
          </p:nvSpPr>
          <p:spPr>
            <a:xfrm>
              <a:off x="10615" y="5040"/>
              <a:ext cx="2622" cy="608"/>
            </a:xfrm>
            <a:prstGeom prst="rect">
              <a:avLst/>
            </a:prstGeom>
            <a:solidFill>
              <a:schemeClr val="accent2"/>
            </a:solidFill>
            <a:ln w="190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ctr" anchorCtr="1"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rPr>
                <a:t>物理接口</a:t>
              </a:r>
              <a:endPar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endParaRPr>
            </a:p>
          </p:txBody>
        </p:sp>
        <p:cxnSp>
          <p:nvCxnSpPr>
            <p:cNvPr id="30" name="直接箭头连接符 29"/>
            <p:cNvCxnSpPr>
              <a:stCxn id="8" idx="3"/>
              <a:endCxn id="29" idx="1"/>
            </p:cNvCxnSpPr>
            <p:nvPr/>
          </p:nvCxnSpPr>
          <p:spPr>
            <a:xfrm>
              <a:off x="9486" y="5344"/>
              <a:ext cx="1129" cy="0"/>
            </a:xfrm>
            <a:prstGeom prst="straightConnector1">
              <a:avLst/>
            </a:prstGeom>
            <a:solidFill>
              <a:schemeClr val="accent1"/>
            </a:solidFill>
            <a:ln w="19050" cap="flat" cmpd="sng" algn="ctr">
              <a:solidFill>
                <a:schemeClr val="accent1"/>
              </a:solidFill>
              <a:prstDash val="solid"/>
              <a:round/>
              <a:headEnd type="arrow" w="med" len="med"/>
              <a:tailEnd type="arrow" w="med" len="med"/>
            </a:ln>
          </p:spPr>
        </p:cxnSp>
        <p:cxnSp>
          <p:nvCxnSpPr>
            <p:cNvPr id="31" name="直接箭头连接符 30"/>
            <p:cNvCxnSpPr/>
            <p:nvPr>
              <p:custDataLst>
                <p:tags r:id="rId14"/>
              </p:custDataLst>
            </p:nvPr>
          </p:nvCxnSpPr>
          <p:spPr>
            <a:xfrm flipV="1">
              <a:off x="11172" y="4174"/>
              <a:ext cx="1" cy="857"/>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cxnSp>
          <p:nvCxnSpPr>
            <p:cNvPr id="32" name="直接箭头连接符 31"/>
            <p:cNvCxnSpPr/>
            <p:nvPr>
              <p:custDataLst>
                <p:tags r:id="rId15"/>
              </p:custDataLst>
            </p:nvPr>
          </p:nvCxnSpPr>
          <p:spPr>
            <a:xfrm flipV="1">
              <a:off x="11168" y="2309"/>
              <a:ext cx="2" cy="903"/>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sp>
          <p:nvSpPr>
            <p:cNvPr id="33" name="矩形 32"/>
            <p:cNvSpPr/>
            <p:nvPr>
              <p:custDataLst>
                <p:tags r:id="rId16"/>
              </p:custDataLst>
            </p:nvPr>
          </p:nvSpPr>
          <p:spPr>
            <a:xfrm>
              <a:off x="10615" y="3182"/>
              <a:ext cx="1024" cy="992"/>
            </a:xfrm>
            <a:prstGeom prst="rect">
              <a:avLst/>
            </a:prstGeom>
            <a:solidFill>
              <a:srgbClr val="00B050"/>
            </a:solidFill>
            <a:ln w="19050" cap="flat" cmpd="sng" algn="ctr">
              <a:solidFill>
                <a:schemeClr val="tx1"/>
              </a:solidFill>
              <a:prstDash val="solid"/>
              <a:round/>
              <a:headEnd type="none" w="med" len="med"/>
              <a:tailEnd type="none" w="med" len="med"/>
            </a:ln>
          </p:spPr>
          <p:txBody>
            <a:bodyPr vert="horz" wrap="square" lIns="91440" tIns="45720" rIns="91440" bIns="45720" numCol="1" anchor="ctr" anchorCtr="1"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CQ</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4" name="矩形 33"/>
            <p:cNvSpPr/>
            <p:nvPr>
              <p:custDataLst>
                <p:tags r:id="rId17"/>
              </p:custDataLst>
            </p:nvPr>
          </p:nvSpPr>
          <p:spPr>
            <a:xfrm>
              <a:off x="10615" y="1708"/>
              <a:ext cx="2622" cy="608"/>
            </a:xfrm>
            <a:prstGeom prst="rect">
              <a:avLst/>
            </a:prstGeom>
            <a:solidFill>
              <a:srgbClr val="E1821D"/>
            </a:solidFill>
            <a:ln w="190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ctr" anchorCtr="1"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rPr>
                <a:t>应用</a:t>
              </a:r>
              <a:r>
                <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rPr>
                <a:t>程序</a:t>
              </a:r>
              <a:endPar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endParaRPr>
            </a:p>
          </p:txBody>
        </p:sp>
        <p:sp>
          <p:nvSpPr>
            <p:cNvPr id="35" name="文本框 34"/>
            <p:cNvSpPr txBox="1"/>
            <p:nvPr/>
          </p:nvSpPr>
          <p:spPr>
            <a:xfrm>
              <a:off x="11173" y="2344"/>
              <a:ext cx="910" cy="483"/>
            </a:xfrm>
            <a:prstGeom prst="rect">
              <a:avLst/>
            </a:prstGeom>
            <a:noFill/>
          </p:spPr>
          <p:txBody>
            <a:bodyPr wrap="square" rtlCol="0">
              <a:spAutoFit/>
            </a:bodyPr>
            <a:p>
              <a:r>
                <a:rPr lang="en-US" altLang="zh-CN" sz="1400">
                  <a:solidFill>
                    <a:schemeClr val="accent1"/>
                  </a:solidFill>
                </a:rPr>
                <a:t>CQE</a:t>
              </a:r>
              <a:endParaRPr lang="en-US" altLang="zh-CN" sz="1400">
                <a:solidFill>
                  <a:schemeClr val="accent1"/>
                </a:solidFill>
              </a:endParaRPr>
            </a:p>
          </p:txBody>
        </p:sp>
        <p:sp>
          <p:nvSpPr>
            <p:cNvPr id="36" name="矩形 35"/>
            <p:cNvSpPr/>
            <p:nvPr>
              <p:custDataLst>
                <p:tags r:id="rId18"/>
              </p:custDataLst>
            </p:nvPr>
          </p:nvSpPr>
          <p:spPr>
            <a:xfrm>
              <a:off x="11805" y="2855"/>
              <a:ext cx="1856" cy="1648"/>
            </a:xfrm>
            <a:prstGeom prst="rect">
              <a:avLst/>
            </a:prstGeom>
            <a:solidFill>
              <a:srgbClr val="0070C0"/>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7" name="矩形 36"/>
            <p:cNvSpPr/>
            <p:nvPr>
              <p:custDataLst>
                <p:tags r:id="rId19"/>
              </p:custDataLst>
            </p:nvPr>
          </p:nvSpPr>
          <p:spPr>
            <a:xfrm>
              <a:off x="11982" y="3294"/>
              <a:ext cx="733" cy="768"/>
            </a:xfrm>
            <a:prstGeom prst="rect">
              <a:avLst/>
            </a:prstGeom>
            <a:solidFill>
              <a:srgbClr val="0070C0"/>
            </a:solidFill>
            <a:ln w="19050" cap="flat" cmpd="sng" algn="ctr">
              <a:solidFill>
                <a:schemeClr val="tx1"/>
              </a:solidFill>
              <a:prstDash val="solid"/>
              <a:round/>
              <a:headEnd type="none" w="med" len="med"/>
              <a:tailEnd type="none" w="med" len="med"/>
            </a:ln>
          </p:spPr>
          <p:txBody>
            <a:bodyPr vert="horz" wrap="square" lIns="91440" tIns="45720" rIns="91440" bIns="45720" numCol="1" anchor="ctr" anchorCtr="1"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RQ</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8" name="矩形 37"/>
            <p:cNvSpPr/>
            <p:nvPr>
              <p:custDataLst>
                <p:tags r:id="rId20"/>
              </p:custDataLst>
            </p:nvPr>
          </p:nvSpPr>
          <p:spPr>
            <a:xfrm>
              <a:off x="12707" y="3294"/>
              <a:ext cx="704" cy="768"/>
            </a:xfrm>
            <a:prstGeom prst="rect">
              <a:avLst/>
            </a:prstGeom>
            <a:solidFill>
              <a:srgbClr val="0070C0"/>
            </a:solidFill>
            <a:ln w="19050" cap="flat" cmpd="sng" algn="ctr">
              <a:solidFill>
                <a:schemeClr val="tx1"/>
              </a:solidFill>
              <a:prstDash val="solid"/>
              <a:round/>
              <a:headEnd type="none" w="med" len="med"/>
              <a:tailEnd type="none" w="med" len="med"/>
            </a:ln>
          </p:spPr>
          <p:txBody>
            <a:bodyPr vert="horz" wrap="square" lIns="91440" tIns="45720" rIns="91440" bIns="45720" numCol="1" anchor="ctr" anchorCtr="1"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SQ</a:t>
              </a:r>
              <a:endParaRPr kumimoji="0" lang="en-US" altLang="zh-CN" sz="14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39" name="直接箭头连接符 38"/>
            <p:cNvCxnSpPr/>
            <p:nvPr>
              <p:custDataLst>
                <p:tags r:id="rId21"/>
              </p:custDataLst>
            </p:nvPr>
          </p:nvCxnSpPr>
          <p:spPr>
            <a:xfrm flipH="1">
              <a:off x="12696" y="4474"/>
              <a:ext cx="11" cy="558"/>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sp>
          <p:nvSpPr>
            <p:cNvPr id="40" name="文本框 39"/>
            <p:cNvSpPr txBox="1"/>
            <p:nvPr/>
          </p:nvSpPr>
          <p:spPr>
            <a:xfrm>
              <a:off x="12696" y="2344"/>
              <a:ext cx="1184" cy="483"/>
            </a:xfrm>
            <a:prstGeom prst="rect">
              <a:avLst/>
            </a:prstGeom>
            <a:noFill/>
          </p:spPr>
          <p:txBody>
            <a:bodyPr wrap="square" rtlCol="0">
              <a:spAutoFit/>
            </a:bodyPr>
            <a:p>
              <a:r>
                <a:rPr lang="en-US" altLang="zh-CN" sz="1400">
                  <a:solidFill>
                    <a:schemeClr val="accent1"/>
                  </a:solidFill>
                </a:rPr>
                <a:t>WQE</a:t>
              </a:r>
              <a:endParaRPr lang="en-US" altLang="zh-CN" sz="1400">
                <a:solidFill>
                  <a:schemeClr val="accent1"/>
                </a:solidFill>
              </a:endParaRPr>
            </a:p>
          </p:txBody>
        </p:sp>
        <p:cxnSp>
          <p:nvCxnSpPr>
            <p:cNvPr id="41" name="直接箭头连接符 40"/>
            <p:cNvCxnSpPr/>
            <p:nvPr>
              <p:custDataLst>
                <p:tags r:id="rId22"/>
              </p:custDataLst>
            </p:nvPr>
          </p:nvCxnSpPr>
          <p:spPr>
            <a:xfrm flipH="1">
              <a:off x="12715" y="2296"/>
              <a:ext cx="5" cy="586"/>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sp>
          <p:nvSpPr>
            <p:cNvPr id="42" name="矩形 41"/>
            <p:cNvSpPr/>
            <p:nvPr>
              <p:custDataLst>
                <p:tags r:id="rId23"/>
              </p:custDataLst>
            </p:nvPr>
          </p:nvSpPr>
          <p:spPr>
            <a:xfrm>
              <a:off x="13918" y="2296"/>
              <a:ext cx="960" cy="2724"/>
            </a:xfrm>
            <a:prstGeom prst="rect">
              <a:avLst/>
            </a:prstGeom>
            <a:solidFill>
              <a:srgbClr val="FFC000"/>
            </a:solidFill>
            <a:ln w="19050"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ctr" anchorCtr="1" compatLnSpc="1"/>
            <a:p>
              <a:pPr marL="0" marR="0" indent="0" algn="ctr"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rPr>
                <a:t>内存</a:t>
              </a:r>
              <a:endParaRPr kumimoji="0" lang="zh-CN" altLang="en-US" sz="1600" b="0" i="0" u="none" strike="noStrike" cap="none" normalizeH="0" baseline="0" smtClean="0">
                <a:ln>
                  <a:noFill/>
                </a:ln>
                <a:solidFill>
                  <a:schemeClr val="tx2">
                    <a:lumMod val="10000"/>
                  </a:schemeClr>
                </a:solidFill>
                <a:effectLst/>
                <a:latin typeface="Arial" panose="020B0604020202020204" pitchFamily="34" charset="0"/>
                <a:ea typeface="宋体" panose="02010600030101010101" pitchFamily="2" charset="-122"/>
              </a:endParaRPr>
            </a:p>
          </p:txBody>
        </p:sp>
        <p:cxnSp>
          <p:nvCxnSpPr>
            <p:cNvPr id="43" name="直接箭头连接符 42"/>
            <p:cNvCxnSpPr>
              <a:endCxn id="29" idx="3"/>
            </p:cNvCxnSpPr>
            <p:nvPr/>
          </p:nvCxnSpPr>
          <p:spPr>
            <a:xfrm flipH="1">
              <a:off x="13237" y="5030"/>
              <a:ext cx="681" cy="314"/>
            </a:xfrm>
            <a:prstGeom prst="straightConnector1">
              <a:avLst/>
            </a:prstGeom>
            <a:solidFill>
              <a:schemeClr val="accent1"/>
            </a:solidFill>
            <a:ln w="19050" cap="flat" cmpd="sng" algn="ctr">
              <a:solidFill>
                <a:schemeClr val="tx2">
                  <a:lumMod val="10000"/>
                </a:schemeClr>
              </a:solidFill>
              <a:prstDash val="solid"/>
              <a:round/>
              <a:headEnd type="none" w="med" len="med"/>
              <a:tailEnd type="arrow" w="med" len="med"/>
            </a:ln>
          </p:spPr>
        </p:cxnSp>
      </p:grpSp>
      <p:sp>
        <p:nvSpPr>
          <p:cNvPr id="45" name="文本框 44"/>
          <p:cNvSpPr txBox="1"/>
          <p:nvPr/>
        </p:nvSpPr>
        <p:spPr>
          <a:xfrm>
            <a:off x="4782820" y="6240145"/>
            <a:ext cx="2432050" cy="368300"/>
          </a:xfrm>
          <a:prstGeom prst="rect">
            <a:avLst/>
          </a:prstGeom>
          <a:noFill/>
        </p:spPr>
        <p:txBody>
          <a:bodyPr wrap="square" rtlCol="0" anchor="t">
            <a:spAutoFit/>
          </a:bodyPr>
          <a:p>
            <a:pPr algn="ctr"/>
            <a:r>
              <a:rPr lang="zh-CN" altLang="en-US">
                <a:sym typeface="+mn-ea"/>
              </a:rPr>
              <a:t>图</a:t>
            </a:r>
            <a:r>
              <a:rPr lang="en-US" altLang="zh-CN">
                <a:sym typeface="+mn-ea"/>
              </a:rPr>
              <a:t>2.3 RDMA</a:t>
            </a:r>
            <a:r>
              <a:rPr lang="zh-CN" altLang="en-US">
                <a:sym typeface="+mn-ea"/>
              </a:rPr>
              <a:t>通信方法</a:t>
            </a:r>
            <a:endParaRPr lang="zh-CN" altLang="en-US">
              <a:sym typeface="+mn-ea"/>
            </a:endParaRPr>
          </a:p>
        </p:txBody>
      </p:sp>
      <p:sp>
        <p:nvSpPr>
          <p:cNvPr id="46" name="文本框 45"/>
          <p:cNvSpPr txBox="1"/>
          <p:nvPr/>
        </p:nvSpPr>
        <p:spPr>
          <a:xfrm>
            <a:off x="1012190" y="701675"/>
            <a:ext cx="10591800" cy="2586355"/>
          </a:xfrm>
          <a:prstGeom prst="rect">
            <a:avLst/>
          </a:prstGeom>
          <a:noFill/>
        </p:spPr>
        <p:txBody>
          <a:bodyPr wrap="square" rtlCol="0">
            <a:noAutofit/>
          </a:bodyPr>
          <a:p>
            <a:pPr indent="457200" algn="l"/>
            <a:r>
              <a:rPr lang="en-US" altLang="zh-CN"/>
              <a:t>通过对 RDMA队列模型的研究，提出了一种实现RDMA的通信方法，通信方法如下图2.3所示，具体实现方法如下</a:t>
            </a:r>
            <a:r>
              <a:rPr lang="zh-CN" altLang="en-US"/>
              <a:t>：</a:t>
            </a:r>
            <a:br>
              <a:rPr lang="zh-CN" altLang="en-US"/>
            </a:br>
            <a:r>
              <a:rPr lang="en-US" altLang="zh-CN"/>
              <a:t>(1)请求端应用程序会生成一个工作请求，接着在生成队列下发一个工作队列元素;</a:t>
            </a:r>
            <a:br>
              <a:rPr lang="en-US" altLang="zh-CN"/>
            </a:br>
            <a:r>
              <a:rPr lang="en-US" altLang="zh-CN"/>
              <a:t>(2)请求端网卡会解析W</a:t>
            </a:r>
            <a:r>
              <a:rPr lang="en-US" altLang="zh-CN"/>
              <a:t>QE中相关信息，主要包括指定内存地址、读写长度以及操作类型，可能包含内存的访问密钥;</a:t>
            </a:r>
            <a:br>
              <a:rPr lang="en-US" altLang="zh-CN"/>
            </a:br>
            <a:r>
              <a:rPr lang="en-US" altLang="zh-CN"/>
              <a:t>(3)请求端网卡按照W</a:t>
            </a:r>
            <a:r>
              <a:rPr lang="en-US" altLang="zh-CN"/>
              <a:t>QE相关信息，读取内存中的数据，封装报文，最后通过物理链路把报文发送出去;</a:t>
            </a:r>
            <a:br>
              <a:rPr lang="en-US" altLang="zh-CN"/>
            </a:br>
            <a:r>
              <a:rPr lang="en-US" altLang="zh-CN"/>
              <a:t>(4)响应端网卡收到报文后，执行有关操作，解析报文，将数据写入指定内存位置;</a:t>
            </a:r>
            <a:br>
              <a:rPr lang="en-US" altLang="zh-CN"/>
            </a:br>
            <a:r>
              <a:rPr lang="en-US" altLang="zh-CN"/>
              <a:t>(5)当W</a:t>
            </a:r>
            <a:r>
              <a:rPr lang="en-US" altLang="zh-CN"/>
              <a:t>QE 被执行完以后，智能网卡会生成与之对应的C</a:t>
            </a:r>
            <a:r>
              <a:rPr lang="en-US" altLang="zh-CN"/>
              <a:t>QE，其中主要包括任务完成情况、包括操作类型、请求的资源地址、资源大小、操作状态等，以供用户查看。</a:t>
            </a:r>
            <a:endParaRPr lang="en-US" altLang="zh-CN"/>
          </a:p>
        </p:txBody>
      </p:sp>
      <p:sp>
        <p:nvSpPr>
          <p:cNvPr id="4"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pic>
        <p:nvPicPr>
          <p:cNvPr id="7" name="图片 6" descr="C:\Users\夏雯玥\Desktop\南邮\微信图片_20230514212926.png微信图片_20230514212926"/>
          <p:cNvPicPr>
            <a:picLocks noChangeAspect="1"/>
          </p:cNvPicPr>
          <p:nvPr>
            <p:custDataLst>
              <p:tags r:id="rId24"/>
            </p:custDataLst>
          </p:nvPr>
        </p:nvPicPr>
        <p:blipFill>
          <a:blip r:embed="rId25"/>
          <a:srcRect/>
          <a:stretch>
            <a:fillRect/>
          </a:stretch>
        </p:blipFill>
        <p:spPr>
          <a:xfrm>
            <a:off x="9742170" y="212725"/>
            <a:ext cx="2223534" cy="561600"/>
          </a:xfrm>
          <a:prstGeom prst="rect">
            <a:avLst/>
          </a:prstGeom>
        </p:spPr>
      </p:pic>
      <p:sp>
        <p:nvSpPr>
          <p:cNvPr id="11" name="TextBox 27"/>
          <p:cNvSpPr/>
          <p:nvPr/>
        </p:nvSpPr>
        <p:spPr>
          <a:xfrm>
            <a:off x="1012456" y="221213"/>
            <a:ext cx="364490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3000" b="1">
                <a:latin typeface="微软雅黑" panose="020B0503020204020204" charset="-122"/>
              </a:rPr>
              <a:t>2.3 RDMA</a:t>
            </a:r>
            <a:r>
              <a:rPr sz="3000" b="1">
                <a:latin typeface="微软雅黑" panose="020B0503020204020204" charset="-122"/>
              </a:rPr>
              <a:t>通信</a:t>
            </a:r>
            <a:r>
              <a:rPr sz="3000" b="1">
                <a:latin typeface="微软雅黑" panose="020B0503020204020204" charset="-122"/>
              </a:rPr>
              <a:t>方法</a:t>
            </a:r>
            <a:endParaRPr sz="3000" b="1">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Freeform 9"/>
          <p:cNvSpPr/>
          <p:nvPr/>
        </p:nvSpPr>
        <p:spPr bwMode="auto">
          <a:xfrm>
            <a:off x="1066401" y="828297"/>
            <a:ext cx="2118541" cy="509402"/>
          </a:xfrm>
          <a:custGeom>
            <a:avLst/>
            <a:gdLst/>
            <a:ahLst/>
            <a:cxnLst>
              <a:cxn ang="0">
                <a:pos x="0" y="2147483646"/>
              </a:cxn>
              <a:cxn ang="0">
                <a:pos x="2147483646" y="0"/>
              </a:cxn>
              <a:cxn ang="0">
                <a:pos x="2147483646" y="2147483646"/>
              </a:cxn>
              <a:cxn ang="0">
                <a:pos x="2147483646" y="2147483646"/>
              </a:cxn>
              <a:cxn ang="0">
                <a:pos x="0" y="2147483646"/>
              </a:cxn>
            </a:cxnLst>
            <a:rect l="l" t="t" r="r" b="b"/>
            <a:pathLst>
              <a:path w="2601" h="627">
                <a:moveTo>
                  <a:pt x="0" y="118"/>
                </a:moveTo>
                <a:lnTo>
                  <a:pt x="2601" y="0"/>
                </a:lnTo>
                <a:lnTo>
                  <a:pt x="2601" y="517"/>
                </a:lnTo>
                <a:lnTo>
                  <a:pt x="189" y="627"/>
                </a:lnTo>
                <a:lnTo>
                  <a:pt x="0" y="118"/>
                </a:lnTo>
                <a:close/>
              </a:path>
            </a:pathLst>
          </a:custGeom>
          <a:solidFill>
            <a:schemeClr val="accent1"/>
          </a:solidFill>
          <a:ln w="9525">
            <a:noFill/>
            <a:round/>
          </a:ln>
        </p:spPr>
      </p:sp>
      <p:sp>
        <p:nvSpPr>
          <p:cNvPr id="15371" name="Freeform 10"/>
          <p:cNvSpPr/>
          <p:nvPr/>
        </p:nvSpPr>
        <p:spPr bwMode="auto">
          <a:xfrm>
            <a:off x="901362" y="828297"/>
            <a:ext cx="2283580" cy="420535"/>
          </a:xfrm>
          <a:custGeom>
            <a:avLst/>
            <a:gdLst/>
            <a:ahLst/>
            <a:cxnLst>
              <a:cxn ang="0">
                <a:pos x="0" y="0"/>
              </a:cxn>
              <a:cxn ang="0">
                <a:pos x="2147483646" y="0"/>
              </a:cxn>
              <a:cxn ang="0">
                <a:pos x="2147483646" y="2147483646"/>
              </a:cxn>
              <a:cxn ang="0">
                <a:pos x="2147483646" y="2147483646"/>
              </a:cxn>
              <a:cxn ang="0">
                <a:pos x="0" y="0"/>
              </a:cxn>
            </a:cxnLst>
            <a:rect l="l" t="t" r="r" b="b"/>
            <a:pathLst>
              <a:path w="2805" h="517">
                <a:moveTo>
                  <a:pt x="0" y="0"/>
                </a:moveTo>
                <a:lnTo>
                  <a:pt x="2805" y="0"/>
                </a:lnTo>
                <a:lnTo>
                  <a:pt x="2805" y="517"/>
                </a:lnTo>
                <a:lnTo>
                  <a:pt x="204" y="517"/>
                </a:lnTo>
                <a:lnTo>
                  <a:pt x="0" y="0"/>
                </a:lnTo>
                <a:close/>
              </a:path>
            </a:pathLst>
          </a:custGeom>
          <a:solidFill>
            <a:srgbClr val="113E6A"/>
          </a:solidFill>
          <a:ln w="9525">
            <a:noFill/>
            <a:round/>
          </a:ln>
        </p:spPr>
      </p:sp>
      <p:sp>
        <p:nvSpPr>
          <p:cNvPr id="15372" name="Freeform 11"/>
          <p:cNvSpPr/>
          <p:nvPr/>
        </p:nvSpPr>
        <p:spPr bwMode="auto">
          <a:xfrm>
            <a:off x="1068306" y="2470359"/>
            <a:ext cx="2118541" cy="507815"/>
          </a:xfrm>
          <a:custGeom>
            <a:avLst/>
            <a:gdLst/>
            <a:ahLst/>
            <a:cxnLst>
              <a:cxn ang="0">
                <a:pos x="0" y="2147483646"/>
              </a:cxn>
              <a:cxn ang="0">
                <a:pos x="2147483646" y="0"/>
              </a:cxn>
              <a:cxn ang="0">
                <a:pos x="2147483646" y="2147483646"/>
              </a:cxn>
              <a:cxn ang="0">
                <a:pos x="2147483646" y="2147483646"/>
              </a:cxn>
              <a:cxn ang="0">
                <a:pos x="0" y="2147483646"/>
              </a:cxn>
            </a:cxnLst>
            <a:rect l="l" t="t" r="r" b="b"/>
            <a:pathLst>
              <a:path w="2601" h="626">
                <a:moveTo>
                  <a:pt x="0" y="118"/>
                </a:moveTo>
                <a:lnTo>
                  <a:pt x="2601" y="0"/>
                </a:lnTo>
                <a:lnTo>
                  <a:pt x="2601" y="517"/>
                </a:lnTo>
                <a:lnTo>
                  <a:pt x="189" y="626"/>
                </a:lnTo>
                <a:lnTo>
                  <a:pt x="0" y="118"/>
                </a:lnTo>
                <a:close/>
              </a:path>
            </a:pathLst>
          </a:custGeom>
          <a:solidFill>
            <a:schemeClr val="accent1"/>
          </a:solidFill>
          <a:ln w="9525">
            <a:noFill/>
            <a:round/>
          </a:ln>
        </p:spPr>
      </p:sp>
      <p:sp>
        <p:nvSpPr>
          <p:cNvPr id="15373" name="Freeform 12"/>
          <p:cNvSpPr/>
          <p:nvPr/>
        </p:nvSpPr>
        <p:spPr bwMode="auto">
          <a:xfrm>
            <a:off x="903267" y="2470359"/>
            <a:ext cx="2283580" cy="418947"/>
          </a:xfrm>
          <a:custGeom>
            <a:avLst/>
            <a:gdLst/>
            <a:ahLst/>
            <a:cxnLst>
              <a:cxn ang="0">
                <a:pos x="0" y="0"/>
              </a:cxn>
              <a:cxn ang="0">
                <a:pos x="2147483646" y="0"/>
              </a:cxn>
              <a:cxn ang="0">
                <a:pos x="2147483646" y="2147483646"/>
              </a:cxn>
              <a:cxn ang="0">
                <a:pos x="2147483646" y="2147483646"/>
              </a:cxn>
              <a:cxn ang="0">
                <a:pos x="0" y="0"/>
              </a:cxn>
            </a:cxnLst>
            <a:rect l="l" t="t" r="r" b="b"/>
            <a:pathLst>
              <a:path w="2805" h="517">
                <a:moveTo>
                  <a:pt x="0" y="0"/>
                </a:moveTo>
                <a:lnTo>
                  <a:pt x="2805" y="0"/>
                </a:lnTo>
                <a:lnTo>
                  <a:pt x="2805" y="517"/>
                </a:lnTo>
                <a:lnTo>
                  <a:pt x="204" y="517"/>
                </a:lnTo>
                <a:lnTo>
                  <a:pt x="0" y="0"/>
                </a:lnTo>
                <a:close/>
              </a:path>
            </a:pathLst>
          </a:custGeom>
          <a:solidFill>
            <a:srgbClr val="113E6A"/>
          </a:solidFill>
          <a:ln w="9525">
            <a:noFill/>
            <a:round/>
          </a:ln>
        </p:spPr>
      </p:sp>
      <p:sp>
        <p:nvSpPr>
          <p:cNvPr id="15376" name="TextBox 17"/>
          <p:cNvSpPr/>
          <p:nvPr/>
        </p:nvSpPr>
        <p:spPr>
          <a:xfrm>
            <a:off x="1212398" y="871145"/>
            <a:ext cx="1452880" cy="398780"/>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a:solidFill>
                  <a:schemeClr val="accent2"/>
                </a:solidFill>
                <a:latin typeface="微软雅黑" panose="020B0503020204020204" charset="-122"/>
              </a:rPr>
              <a:t>面临</a:t>
            </a:r>
            <a:r>
              <a:rPr lang="zh-CN" altLang="en-US">
                <a:solidFill>
                  <a:schemeClr val="accent2"/>
                </a:solidFill>
                <a:latin typeface="微软雅黑" panose="020B0503020204020204" charset="-122"/>
              </a:rPr>
              <a:t>挑战一</a:t>
            </a:r>
            <a:endParaRPr lang="zh-CN" altLang="en-US">
              <a:solidFill>
                <a:schemeClr val="accent2"/>
              </a:solidFill>
              <a:latin typeface="微软雅黑" panose="020B0503020204020204" charset="-122"/>
            </a:endParaRPr>
          </a:p>
        </p:txBody>
      </p:sp>
      <p:sp>
        <p:nvSpPr>
          <p:cNvPr id="15377" name="TextBox 18"/>
          <p:cNvSpPr/>
          <p:nvPr/>
        </p:nvSpPr>
        <p:spPr>
          <a:xfrm>
            <a:off x="1214303" y="2468773"/>
            <a:ext cx="1452880" cy="398780"/>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a:solidFill>
                  <a:schemeClr val="accent2"/>
                </a:solidFill>
                <a:latin typeface="微软雅黑" panose="020B0503020204020204" charset="-122"/>
              </a:rPr>
              <a:t>面临</a:t>
            </a:r>
            <a:r>
              <a:rPr lang="zh-CN" altLang="en-US">
                <a:solidFill>
                  <a:schemeClr val="accent2"/>
                </a:solidFill>
                <a:latin typeface="微软雅黑" panose="020B0503020204020204" charset="-122"/>
              </a:rPr>
              <a:t>挑战二</a:t>
            </a:r>
            <a:endParaRPr lang="zh-CN" altLang="en-US">
              <a:solidFill>
                <a:schemeClr val="accent2"/>
              </a:solidFill>
              <a:latin typeface="微软雅黑" panose="020B0503020204020204" charset="-122"/>
            </a:endParaRPr>
          </a:p>
        </p:txBody>
      </p:sp>
      <p:sp>
        <p:nvSpPr>
          <p:cNvPr id="15379" name="TextBox 20"/>
          <p:cNvSpPr/>
          <p:nvPr/>
        </p:nvSpPr>
        <p:spPr>
          <a:xfrm>
            <a:off x="1212215" y="1321435"/>
            <a:ext cx="9923145" cy="1076325"/>
          </a:xfrm>
          <a:prstGeom prst="rect">
            <a:avLst/>
          </a:prstGeom>
          <a:noFill/>
          <a:ln>
            <a:noFill/>
            <a:miter lim="800000"/>
          </a:ln>
        </p:spPr>
        <p:txBody>
          <a:bodyPr wrap="squar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1600">
                <a:latin typeface="微软雅黑" panose="020B0503020204020204" charset="-122"/>
              </a:rPr>
              <a:t>       </a:t>
            </a:r>
            <a:r>
              <a:rPr lang="zh-CN" altLang="en-US" sz="1600">
                <a:latin typeface="微软雅黑" panose="020B0503020204020204" charset="-122"/>
              </a:rPr>
              <a:t>受限于网卡有限的硬件资源，目前</a:t>
            </a:r>
            <a:r>
              <a:rPr lang="en-US" altLang="zh-CN" sz="1600">
                <a:latin typeface="微软雅黑" panose="020B0503020204020204" charset="-122"/>
              </a:rPr>
              <a:t>RDMA</a:t>
            </a:r>
            <a:r>
              <a:rPr lang="zh-CN" altLang="en-US" sz="1600">
                <a:latin typeface="微软雅黑" panose="020B0503020204020204" charset="-122"/>
              </a:rPr>
              <a:t>协议通常希望网络是无损</a:t>
            </a:r>
            <a:r>
              <a:rPr lang="en-US" altLang="zh-CN" sz="1600">
                <a:latin typeface="微软雅黑" panose="020B0503020204020204" charset="-122"/>
              </a:rPr>
              <a:t>(lossless)</a:t>
            </a:r>
            <a:r>
              <a:rPr lang="zh-CN" altLang="en-US" sz="1600">
                <a:latin typeface="微软雅黑" panose="020B0503020204020204" charset="-122"/>
              </a:rPr>
              <a:t>的，或者是以</a:t>
            </a:r>
            <a:r>
              <a:rPr lang="en-US" altLang="zh-CN" sz="1600">
                <a:latin typeface="微软雅黑" panose="020B0503020204020204" charset="-122"/>
              </a:rPr>
              <a:t>GoBack-N</a:t>
            </a:r>
            <a:r>
              <a:rPr lang="zh-CN" altLang="en-US" sz="1600">
                <a:latin typeface="微软雅黑" panose="020B0503020204020204" charset="-122"/>
              </a:rPr>
              <a:t>的重传方式来保证可靠性，这给网络带来了新的挑战。其中一个关键的问题就是如何解决</a:t>
            </a:r>
            <a:r>
              <a:rPr lang="en-US" altLang="zh-CN" sz="1600">
                <a:latin typeface="微软雅黑" panose="020B0503020204020204" charset="-122"/>
              </a:rPr>
              <a:t>RDMA</a:t>
            </a:r>
            <a:r>
              <a:rPr lang="zh-CN" altLang="en-US" sz="1600">
                <a:latin typeface="微软雅黑" panose="020B0503020204020204" charset="-122"/>
              </a:rPr>
              <a:t>的拥塞控制问题，合理的拥塞控制方案需要在高速、无损网络环境中高效运行，在提高传输效率的同时，尽可能降低开销，降低网络的延迟。</a:t>
            </a:r>
            <a:endParaRPr lang="zh-CN" altLang="en-US" sz="1600">
              <a:latin typeface="微软雅黑" panose="020B0503020204020204" charset="-122"/>
            </a:endParaRPr>
          </a:p>
        </p:txBody>
      </p:sp>
      <p:sp>
        <p:nvSpPr>
          <p:cNvPr id="5"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pic>
        <p:nvPicPr>
          <p:cNvPr id="7" name="图片 6"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sp>
        <p:nvSpPr>
          <p:cNvPr id="11" name="TextBox 27"/>
          <p:cNvSpPr/>
          <p:nvPr/>
        </p:nvSpPr>
        <p:spPr>
          <a:xfrm>
            <a:off x="1012456" y="221213"/>
            <a:ext cx="364490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3000" b="1">
                <a:latin typeface="微软雅黑" panose="020B0503020204020204" charset="-122"/>
              </a:rPr>
              <a:t>2.4 RDMA</a:t>
            </a:r>
            <a:r>
              <a:rPr sz="3000" b="1">
                <a:latin typeface="微软雅黑" panose="020B0503020204020204" charset="-122"/>
              </a:rPr>
              <a:t>面临</a:t>
            </a:r>
            <a:r>
              <a:rPr sz="3000" b="1">
                <a:latin typeface="微软雅黑" panose="020B0503020204020204" charset="-122"/>
              </a:rPr>
              <a:t>挑战</a:t>
            </a:r>
            <a:endParaRPr sz="3000" b="1">
              <a:latin typeface="微软雅黑" panose="020B0503020204020204" charset="-122"/>
            </a:endParaRPr>
          </a:p>
        </p:txBody>
      </p:sp>
      <p:sp>
        <p:nvSpPr>
          <p:cNvPr id="8" name="TextBox 20"/>
          <p:cNvSpPr/>
          <p:nvPr/>
        </p:nvSpPr>
        <p:spPr>
          <a:xfrm>
            <a:off x="1212215" y="3050540"/>
            <a:ext cx="9923145" cy="2306955"/>
          </a:xfrm>
          <a:prstGeom prst="rect">
            <a:avLst/>
          </a:prstGeom>
          <a:noFill/>
          <a:ln>
            <a:noFill/>
            <a:miter lim="800000"/>
          </a:ln>
        </p:spPr>
        <p:txBody>
          <a:bodyPr wrap="squar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just" eaLnBrk="1" hangingPunct="1">
              <a:spcBef>
                <a:spcPct val="0"/>
              </a:spcBef>
              <a:buNone/>
            </a:pPr>
            <a:r>
              <a:rPr lang="en-US" altLang="zh-CN" sz="1600">
                <a:latin typeface="微软雅黑" panose="020B0503020204020204" charset="-122"/>
                <a:sym typeface="+mn-ea"/>
              </a:rPr>
              <a:t>       </a:t>
            </a:r>
            <a:r>
              <a:rPr lang="en-US" altLang="zh-CN" sz="1600">
                <a:latin typeface="微软雅黑" panose="020B0503020204020204" charset="-122"/>
              </a:rPr>
              <a:t>RDMA</a:t>
            </a:r>
            <a:r>
              <a:rPr lang="zh-CN" altLang="en-US" sz="1600">
                <a:latin typeface="微软雅黑" panose="020B0503020204020204" charset="-122"/>
              </a:rPr>
              <a:t>的硬件依赖性导致其灵活性不足，传统</a:t>
            </a:r>
            <a:r>
              <a:rPr lang="en-US" altLang="zh-CN" sz="1600">
                <a:latin typeface="微软雅黑" panose="020B0503020204020204" charset="-122"/>
              </a:rPr>
              <a:t>ASIC</a:t>
            </a:r>
            <a:r>
              <a:rPr lang="zh-CN" altLang="en-US" sz="1600">
                <a:latin typeface="微软雅黑" panose="020B0503020204020204" charset="-122"/>
              </a:rPr>
              <a:t>实现的</a:t>
            </a:r>
            <a:r>
              <a:rPr lang="en-US" altLang="zh-CN" sz="1600">
                <a:latin typeface="微软雅黑" panose="020B0503020204020204" charset="-122"/>
              </a:rPr>
              <a:t>RDMA</a:t>
            </a:r>
            <a:r>
              <a:rPr lang="zh-CN" altLang="en-US" sz="1600">
                <a:latin typeface="微软雅黑" panose="020B0503020204020204" charset="-122"/>
              </a:rPr>
              <a:t>网卡难以快速适配新兴应用场景和算法迭代，例如不同负载模式下的动态拥塞控制策略调整需要硬件层面的可重构性支持，其次，</a:t>
            </a:r>
            <a:r>
              <a:rPr lang="en-US" altLang="zh-CN" sz="1600">
                <a:latin typeface="微软雅黑" panose="020B0503020204020204" charset="-122"/>
              </a:rPr>
              <a:t>RDMA</a:t>
            </a:r>
            <a:r>
              <a:rPr lang="zh-CN" altLang="en-US" sz="1600">
                <a:latin typeface="微软雅黑" panose="020B0503020204020204" charset="-122"/>
              </a:rPr>
              <a:t>协议处理中的复杂操作（如内存注册</a:t>
            </a:r>
            <a:r>
              <a:rPr lang="en-US" altLang="zh-CN" sz="1600">
                <a:latin typeface="微软雅黑" panose="020B0503020204020204" charset="-122"/>
              </a:rPr>
              <a:t>/</a:t>
            </a:r>
            <a:r>
              <a:rPr lang="zh-CN" altLang="en-US" sz="1600">
                <a:latin typeface="微软雅黑" panose="020B0503020204020204" charset="-122"/>
              </a:rPr>
              <a:t>注销、原子操作等）会引入微秒级的额外延迟。</a:t>
            </a:r>
            <a:r>
              <a:rPr sz="1600">
                <a:latin typeface="微软雅黑" panose="020B0503020204020204" charset="-122"/>
                <a:sym typeface="+mn-ea"/>
              </a:rPr>
              <a:t>而</a:t>
            </a:r>
            <a:r>
              <a:rPr lang="en-US" altLang="zh-CN" sz="1600">
                <a:latin typeface="微软雅黑" panose="020B0503020204020204" charset="-122"/>
                <a:sym typeface="+mn-ea"/>
              </a:rPr>
              <a:t>FPGA</a:t>
            </a:r>
            <a:r>
              <a:rPr sz="1600">
                <a:latin typeface="微软雅黑" panose="020B0503020204020204" charset="-122"/>
                <a:sym typeface="+mn-ea"/>
              </a:rPr>
              <a:t>的并行流水线架构能够将这些操作分解为并行任务，显著降低处理时延。</a:t>
            </a:r>
            <a:endParaRPr lang="zh-CN" altLang="en-US" sz="1600">
              <a:latin typeface="微软雅黑" panose="020B0503020204020204" charset="-122"/>
            </a:endParaRPr>
          </a:p>
          <a:p>
            <a:pPr marL="0" lvl="0" indent="0" algn="just" eaLnBrk="1" hangingPunct="1">
              <a:spcBef>
                <a:spcPct val="0"/>
              </a:spcBef>
              <a:buNone/>
            </a:pPr>
            <a:r>
              <a:rPr lang="en-US" altLang="zh-CN" sz="1600">
                <a:latin typeface="微软雅黑" panose="020B0503020204020204" charset="-122"/>
                <a:sym typeface="+mn-ea"/>
              </a:rPr>
              <a:t>       </a:t>
            </a:r>
            <a:r>
              <a:rPr lang="zh-CN" altLang="en-US" sz="1600">
                <a:latin typeface="微软雅黑" panose="020B0503020204020204" charset="-122"/>
              </a:rPr>
              <a:t>此外，现代数据中心对异构计算的需求日益增长，</a:t>
            </a:r>
            <a:r>
              <a:rPr lang="en-US" altLang="zh-CN" sz="1600">
                <a:latin typeface="微软雅黑" panose="020B0503020204020204" charset="-122"/>
              </a:rPr>
              <a:t>FPGA</a:t>
            </a:r>
            <a:r>
              <a:rPr lang="zh-CN" altLang="en-US" sz="1600">
                <a:latin typeface="微软雅黑" panose="020B0503020204020204" charset="-122"/>
              </a:rPr>
              <a:t>凭借其可编程特性能够更好地支持</a:t>
            </a:r>
            <a:r>
              <a:rPr lang="en-US" altLang="zh-CN" sz="1600">
                <a:latin typeface="微软雅黑" panose="020B0503020204020204" charset="-122"/>
              </a:rPr>
              <a:t>RDMA</a:t>
            </a:r>
            <a:r>
              <a:rPr lang="zh-CN" altLang="en-US" sz="1600">
                <a:latin typeface="微软雅黑" panose="020B0503020204020204" charset="-122"/>
              </a:rPr>
              <a:t>与</a:t>
            </a:r>
            <a:r>
              <a:rPr lang="en-US" altLang="zh-CN" sz="1600">
                <a:latin typeface="微软雅黑" panose="020B0503020204020204" charset="-122"/>
              </a:rPr>
              <a:t>GPU</a:t>
            </a:r>
            <a:r>
              <a:rPr lang="zh-CN" altLang="en-US" sz="1600">
                <a:latin typeface="微软雅黑" panose="020B0503020204020204" charset="-122"/>
              </a:rPr>
              <a:t>、</a:t>
            </a:r>
            <a:r>
              <a:rPr lang="en-US" altLang="zh-CN" sz="1600">
                <a:latin typeface="微软雅黑" panose="020B0503020204020204" charset="-122"/>
              </a:rPr>
              <a:t>AI</a:t>
            </a:r>
            <a:r>
              <a:rPr lang="zh-CN" altLang="en-US" sz="1600">
                <a:latin typeface="微软雅黑" panose="020B0503020204020204" charset="-122"/>
              </a:rPr>
              <a:t>加速器等异构设备的直接内存访问，避免数据在设备间搬移带来的性能损失。在网络功能虚拟化场景中，</a:t>
            </a:r>
            <a:r>
              <a:rPr lang="en-US" altLang="zh-CN" sz="1600">
                <a:latin typeface="微软雅黑" panose="020B0503020204020204" charset="-122"/>
              </a:rPr>
              <a:t>FPGA</a:t>
            </a:r>
            <a:r>
              <a:rPr lang="zh-CN" altLang="en-US" sz="1600">
                <a:latin typeface="微软雅黑" panose="020B0503020204020204" charset="-122"/>
              </a:rPr>
              <a:t>可以灵活实现</a:t>
            </a:r>
            <a:r>
              <a:rPr lang="en-US" altLang="zh-CN" sz="1600">
                <a:latin typeface="微软雅黑" panose="020B0503020204020204" charset="-122"/>
              </a:rPr>
              <a:t>RDMA</a:t>
            </a:r>
            <a:r>
              <a:rPr lang="zh-CN" altLang="en-US" sz="1600">
                <a:latin typeface="微软雅黑" panose="020B0503020204020204" charset="-122"/>
              </a:rPr>
              <a:t>与虚拟化技术的深度整合，解决传统方案中</a:t>
            </a:r>
            <a:r>
              <a:rPr lang="en-US" altLang="zh-CN" sz="1600">
                <a:latin typeface="微软雅黑" panose="020B0503020204020204" charset="-122"/>
              </a:rPr>
              <a:t>SR-IOV</a:t>
            </a:r>
            <a:r>
              <a:rPr lang="zh-CN" altLang="en-US" sz="1600">
                <a:latin typeface="微软雅黑" panose="020B0503020204020204" charset="-122"/>
              </a:rPr>
              <a:t>虚拟化带来的性能下降问题。更重要的是，</a:t>
            </a:r>
            <a:r>
              <a:rPr lang="en-US" altLang="zh-CN" sz="1600">
                <a:latin typeface="微软雅黑" panose="020B0503020204020204" charset="-122"/>
              </a:rPr>
              <a:t>FPGA</a:t>
            </a:r>
            <a:r>
              <a:rPr lang="zh-CN" altLang="en-US" sz="1600">
                <a:latin typeface="微软雅黑" panose="020B0503020204020204" charset="-122"/>
              </a:rPr>
              <a:t>允许在硬件层面实现定制化的流量调度算法和细粒度的</a:t>
            </a:r>
            <a:r>
              <a:rPr lang="en-US" altLang="zh-CN" sz="1600">
                <a:latin typeface="微软雅黑" panose="020B0503020204020204" charset="-122"/>
              </a:rPr>
              <a:t>QoS</a:t>
            </a:r>
            <a:r>
              <a:rPr lang="zh-CN" altLang="en-US" sz="1600">
                <a:latin typeface="微软雅黑" panose="020B0503020204020204" charset="-122"/>
              </a:rPr>
              <a:t>控制，这对提升</a:t>
            </a:r>
            <a:r>
              <a:rPr lang="en-US" altLang="zh-CN" sz="1600">
                <a:latin typeface="微软雅黑" panose="020B0503020204020204" charset="-122"/>
              </a:rPr>
              <a:t>RDMA</a:t>
            </a:r>
            <a:r>
              <a:rPr lang="zh-CN" altLang="en-US" sz="1600">
                <a:latin typeface="微软雅黑" panose="020B0503020204020204" charset="-122"/>
              </a:rPr>
              <a:t>在高并发、混合负载场景下的性能稳定性至关重要。</a:t>
            </a:r>
            <a:endParaRPr lang="zh-CN" altLang="en-US" sz="1600">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804">
        <p:fade/>
      </p:transition>
    </mc:Choice>
    <mc:Fallback>
      <p:transition spd="med" advTm="3804">
        <p:fade/>
      </p:transition>
    </mc:Fallback>
  </mc:AlternateContent>
  <p:timing>
    <p:tnLst>
      <p:par>
        <p:cTn id="1" dur="indefinite" restart="never" nodeType="tmRoot"/>
      </p:par>
    </p:tnLst>
    <p:bldLst>
      <p:bldP spid="15376" grpId="0"/>
      <p:bldP spid="15377" grpId="0"/>
      <p:bldP spid="1537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5"/>
          <p:cNvSpPr/>
          <p:nvPr/>
        </p:nvSpPr>
        <p:spPr>
          <a:xfrm>
            <a:off x="4060932" y="628084"/>
            <a:ext cx="4140278" cy="4143451"/>
          </a:xfrm>
          <a:prstGeom prst="ellipse">
            <a:avLst/>
          </a:prstGeom>
          <a:solidFill>
            <a:srgbClr val="FFFFFF"/>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rgbClr val="004C54"/>
              </a:solidFill>
              <a:ea typeface="宋体" panose="02010600030101010101" pitchFamily="2" charset="-122"/>
            </a:endParaRPr>
          </a:p>
        </p:txBody>
      </p:sp>
      <p:cxnSp>
        <p:nvCxnSpPr>
          <p:cNvPr id="23555" name="Line 12"/>
          <p:cNvCxnSpPr/>
          <p:nvPr/>
        </p:nvCxnSpPr>
        <p:spPr>
          <a:xfrm>
            <a:off x="4194234" y="2740276"/>
            <a:ext cx="3807024" cy="0"/>
          </a:xfrm>
          <a:prstGeom prst="line">
            <a:avLst/>
          </a:prstGeom>
          <a:noFill/>
          <a:ln w="12700">
            <a:solidFill>
              <a:schemeClr val="bg2"/>
            </a:solidFill>
            <a:miter lim="800000"/>
          </a:ln>
        </p:spPr>
      </p:cxnSp>
      <p:sp>
        <p:nvSpPr>
          <p:cNvPr id="23556" name="TextBox 77"/>
          <p:cNvSpPr/>
          <p:nvPr/>
        </p:nvSpPr>
        <p:spPr>
          <a:xfrm>
            <a:off x="4600486" y="2852948"/>
            <a:ext cx="3167495" cy="14452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en-US" altLang="zh-CN" sz="4400" b="1">
                <a:solidFill>
                  <a:srgbClr val="363636"/>
                </a:solidFill>
                <a:latin typeface="微软雅黑" panose="020B0503020204020204" charset="-122"/>
              </a:rPr>
              <a:t>RDMA</a:t>
            </a:r>
            <a:r>
              <a:rPr lang="zh-CN" altLang="en-US" sz="4400" b="1">
                <a:solidFill>
                  <a:srgbClr val="363636"/>
                </a:solidFill>
                <a:latin typeface="微软雅黑" panose="020B0503020204020204" charset="-122"/>
              </a:rPr>
              <a:t>软硬件加速系统</a:t>
            </a:r>
            <a:endParaRPr lang="zh-CN" altLang="en-US" sz="4400" b="1">
              <a:solidFill>
                <a:srgbClr val="363636"/>
              </a:solidFill>
              <a:latin typeface="微软雅黑" panose="020B0503020204020204" charset="-122"/>
            </a:endParaRPr>
          </a:p>
        </p:txBody>
      </p:sp>
      <p:sp>
        <p:nvSpPr>
          <p:cNvPr id="23557" name="Rectangle 14"/>
          <p:cNvSpPr/>
          <p:nvPr/>
        </p:nvSpPr>
        <p:spPr>
          <a:xfrm>
            <a:off x="5631985" y="2256266"/>
            <a:ext cx="923290" cy="400050"/>
          </a:xfrm>
          <a:prstGeom prst="rect">
            <a:avLst/>
          </a:prstGeom>
          <a:noFill/>
          <a:ln>
            <a:noFill/>
            <a:miter lim="800000"/>
          </a:ln>
        </p:spPr>
        <p:txBody>
          <a:bodyPr wrap="none" lIns="0" tIns="0" rIns="0" bIns="0">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2600">
                <a:solidFill>
                  <a:srgbClr val="363636"/>
                </a:solidFill>
                <a:latin typeface="微软雅黑" panose="020B0503020204020204" charset="-122"/>
              </a:rPr>
              <a:t>Part 3</a:t>
            </a:r>
            <a:endParaRPr lang="zh-CN" altLang="en-US" sz="2600">
              <a:solidFill>
                <a:srgbClr val="363636"/>
              </a:solidFill>
              <a:latin typeface="微软雅黑" panose="020B0503020204020204" charset="-122"/>
            </a:endParaRPr>
          </a:p>
        </p:txBody>
      </p:sp>
      <p:sp>
        <p:nvSpPr>
          <p:cNvPr id="19462" name="Freeform 12"/>
          <p:cNvSpPr>
            <a:spLocks noEditPoints="1"/>
          </p:cNvSpPr>
          <p:nvPr/>
        </p:nvSpPr>
        <p:spPr bwMode="auto">
          <a:xfrm>
            <a:off x="5340350" y="798513"/>
            <a:ext cx="1517650" cy="146367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l" t="t"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113E6A"/>
          </a:solidFill>
          <a:ln w="9525">
            <a:noFill/>
            <a:round/>
          </a:ln>
        </p:spPr>
      </p:sp>
      <p:grpSp>
        <p:nvGrpSpPr>
          <p:cNvPr id="4" name="组合 3"/>
          <p:cNvGrpSpPr/>
          <p:nvPr>
            <p:custDataLst>
              <p:tags r:id="rId1"/>
            </p:custDataLst>
          </p:nvPr>
        </p:nvGrpSpPr>
        <p:grpSpPr>
          <a:xfrm>
            <a:off x="3058563" y="5239385"/>
            <a:ext cx="7037339" cy="897255"/>
            <a:chOff x="4887" y="8251"/>
            <a:chExt cx="11082" cy="1413"/>
          </a:xfrm>
        </p:grpSpPr>
        <p:sp>
          <p:nvSpPr>
            <p:cNvPr id="5" name="Oval 39"/>
            <p:cNvSpPr>
              <a:spLocks noChangeAspect="1"/>
            </p:cNvSpPr>
            <p:nvPr>
              <p:custDataLst>
                <p:tags r:id="rId2"/>
              </p:custDataLst>
            </p:nvPr>
          </p:nvSpPr>
          <p:spPr>
            <a:xfrm>
              <a:off x="4887" y="8491"/>
              <a:ext cx="272" cy="250"/>
            </a:xfrm>
            <a:prstGeom prst="ellipse">
              <a:avLst/>
            </a:prstGeom>
            <a:solidFill>
              <a:srgbClr val="113E6A"/>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accent2"/>
                </a:solidFill>
                <a:ea typeface="宋体" panose="02010600030101010101" pitchFamily="2" charset="-122"/>
              </a:endParaRPr>
            </a:p>
          </p:txBody>
        </p:sp>
        <p:sp>
          <p:nvSpPr>
            <p:cNvPr id="6" name="Oval 40"/>
            <p:cNvSpPr>
              <a:spLocks noChangeAspect="1"/>
            </p:cNvSpPr>
            <p:nvPr>
              <p:custDataLst>
                <p:tags r:id="rId3"/>
              </p:custDataLst>
            </p:nvPr>
          </p:nvSpPr>
          <p:spPr>
            <a:xfrm>
              <a:off x="4887" y="9179"/>
              <a:ext cx="272" cy="250"/>
            </a:xfrm>
            <a:prstGeom prst="ellipse">
              <a:avLst/>
            </a:prstGeom>
            <a:solidFill>
              <a:srgbClr val="113E6A"/>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accent2"/>
                </a:solidFill>
                <a:ea typeface="宋体" panose="02010600030101010101" pitchFamily="2" charset="-122"/>
              </a:endParaRPr>
            </a:p>
          </p:txBody>
        </p:sp>
        <p:sp>
          <p:nvSpPr>
            <p:cNvPr id="7" name="Oval 42"/>
            <p:cNvSpPr>
              <a:spLocks noChangeAspect="1"/>
            </p:cNvSpPr>
            <p:nvPr>
              <p:custDataLst>
                <p:tags r:id="rId4"/>
              </p:custDataLst>
            </p:nvPr>
          </p:nvSpPr>
          <p:spPr>
            <a:xfrm>
              <a:off x="10904" y="8491"/>
              <a:ext cx="250" cy="250"/>
            </a:xfrm>
            <a:prstGeom prst="ellipse">
              <a:avLst/>
            </a:prstGeom>
            <a:solidFill>
              <a:srgbClr val="113E6A"/>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accent2"/>
                </a:solidFill>
                <a:ea typeface="宋体" panose="02010600030101010101" pitchFamily="2" charset="-122"/>
              </a:endParaRPr>
            </a:p>
          </p:txBody>
        </p:sp>
        <p:sp>
          <p:nvSpPr>
            <p:cNvPr id="8" name="TextBox 83"/>
            <p:cNvSpPr/>
            <p:nvPr>
              <p:custDataLst>
                <p:tags r:id="rId5"/>
              </p:custDataLst>
            </p:nvPr>
          </p:nvSpPr>
          <p:spPr>
            <a:xfrm>
              <a:off x="5122" y="8251"/>
              <a:ext cx="4501" cy="725"/>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sz="2400">
                  <a:solidFill>
                    <a:schemeClr val="accent2"/>
                  </a:solidFill>
                  <a:latin typeface="微软雅黑" panose="020B0503020204020204" charset="-122"/>
                </a:rPr>
                <a:t>实现</a:t>
              </a:r>
              <a:r>
                <a:rPr sz="2400">
                  <a:solidFill>
                    <a:schemeClr val="accent2"/>
                  </a:solidFill>
                  <a:latin typeface="微软雅黑" panose="020B0503020204020204" charset="-122"/>
                </a:rPr>
                <a:t>方案对比</a:t>
              </a:r>
              <a:endParaRPr sz="2400">
                <a:solidFill>
                  <a:schemeClr val="accent2"/>
                </a:solidFill>
                <a:latin typeface="微软雅黑" panose="020B0503020204020204" charset="-122"/>
              </a:endParaRPr>
            </a:p>
          </p:txBody>
        </p:sp>
        <p:sp>
          <p:nvSpPr>
            <p:cNvPr id="9" name="TextBox 84"/>
            <p:cNvSpPr/>
            <p:nvPr>
              <p:custDataLst>
                <p:tags r:id="rId6"/>
              </p:custDataLst>
            </p:nvPr>
          </p:nvSpPr>
          <p:spPr>
            <a:xfrm>
              <a:off x="5122" y="8939"/>
              <a:ext cx="6181" cy="725"/>
            </a:xfrm>
            <a:prstGeom prst="rect">
              <a:avLst/>
            </a:prstGeom>
            <a:noFill/>
            <a:ln>
              <a:noFill/>
              <a:miter lim="800000"/>
            </a:ln>
          </p:spPr>
          <p:txBody>
            <a:bodyPr wrap="squar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sz="2400">
                  <a:solidFill>
                    <a:schemeClr val="accent2"/>
                  </a:solidFill>
                  <a:latin typeface="微软雅黑" panose="020B0503020204020204" charset="-122"/>
                  <a:sym typeface="+mn-ea"/>
                </a:rPr>
                <a:t>拥塞控制算法设计</a:t>
              </a:r>
              <a:endParaRPr sz="2400">
                <a:solidFill>
                  <a:schemeClr val="accent2"/>
                </a:solidFill>
                <a:latin typeface="微软雅黑" panose="020B0503020204020204" charset="-122"/>
              </a:endParaRPr>
            </a:p>
          </p:txBody>
        </p:sp>
        <p:sp>
          <p:nvSpPr>
            <p:cNvPr id="11" name="TextBox 88"/>
            <p:cNvSpPr/>
            <p:nvPr>
              <p:custDataLst>
                <p:tags r:id="rId7"/>
              </p:custDataLst>
            </p:nvPr>
          </p:nvSpPr>
          <p:spPr>
            <a:xfrm>
              <a:off x="11139" y="8251"/>
              <a:ext cx="4830" cy="725"/>
            </a:xfrm>
            <a:prstGeom prst="rect">
              <a:avLst/>
            </a:prstGeom>
            <a:noFill/>
            <a:ln>
              <a:noFill/>
              <a:miter lim="800000"/>
            </a:ln>
          </p:spPr>
          <p:txBody>
            <a:bodyPr wrap="squar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sz="2400">
                  <a:solidFill>
                    <a:schemeClr val="accent2"/>
                  </a:solidFill>
                  <a:latin typeface="微软雅黑" panose="020B0503020204020204" charset="-122"/>
                  <a:sym typeface="+mn-ea"/>
                </a:rPr>
                <a:t>RDMA通信模块设计</a:t>
              </a:r>
              <a:endParaRPr sz="2400">
                <a:solidFill>
                  <a:schemeClr val="accent2"/>
                </a:solidFill>
                <a:latin typeface="微软雅黑" panose="020B0503020204020204" charset="-122"/>
              </a:endParaRPr>
            </a:p>
          </p:txBody>
        </p:sp>
      </p:grpSp>
      <p:cxnSp>
        <p:nvCxnSpPr>
          <p:cNvPr id="13" name="直接连接符 12"/>
          <p:cNvCxnSpPr/>
          <p:nvPr>
            <p:custDataLst>
              <p:tags r:id="rId8"/>
            </p:custDataLst>
          </p:nvPr>
        </p:nvCxnSpPr>
        <p:spPr>
          <a:xfrm>
            <a:off x="6096000" y="5113655"/>
            <a:ext cx="0" cy="1408430"/>
          </a:xfrm>
          <a:prstGeom prst="line">
            <a:avLst/>
          </a:prstGeom>
          <a:solidFill>
            <a:schemeClr val="accent1"/>
          </a:solidFill>
          <a:ln w="22225" cap="flat" cmpd="sng" algn="ctr">
            <a:solidFill>
              <a:schemeClr val="accent2"/>
            </a:solidFill>
            <a:prstDash val="lgDash"/>
            <a:round/>
            <a:headEnd type="none" w="med" len="med"/>
            <a:tailEnd type="none" w="med" len="med"/>
          </a:ln>
        </p:spPr>
      </p:cxnSp>
    </p:spTree>
  </p:cSld>
  <p:clrMapOvr>
    <a:masterClrMapping/>
  </p:clrMapOvr>
  <p:transition advTm="8561"/>
  <p:timing>
    <p:tnLst>
      <p:par>
        <p:cTn id="1" dur="indefinite" restart="never" nodeType="tmRoot"/>
      </p:par>
    </p:tnLst>
    <p:bldLst>
      <p:bldP spid="23554" grpId="0" animBg="1"/>
      <p:bldP spid="23556" grpId="0"/>
      <p:bldP spid="2355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0" name="Freeform 9"/>
          <p:cNvSpPr/>
          <p:nvPr/>
        </p:nvSpPr>
        <p:spPr bwMode="auto">
          <a:xfrm>
            <a:off x="1066401" y="828297"/>
            <a:ext cx="2118541" cy="509402"/>
          </a:xfrm>
          <a:custGeom>
            <a:avLst/>
            <a:gdLst/>
            <a:ahLst/>
            <a:cxnLst>
              <a:cxn ang="0">
                <a:pos x="0" y="2147483646"/>
              </a:cxn>
              <a:cxn ang="0">
                <a:pos x="2147483646" y="0"/>
              </a:cxn>
              <a:cxn ang="0">
                <a:pos x="2147483646" y="2147483646"/>
              </a:cxn>
              <a:cxn ang="0">
                <a:pos x="2147483646" y="2147483646"/>
              </a:cxn>
              <a:cxn ang="0">
                <a:pos x="0" y="2147483646"/>
              </a:cxn>
            </a:cxnLst>
            <a:rect l="l" t="t" r="r" b="b"/>
            <a:pathLst>
              <a:path w="2601" h="627">
                <a:moveTo>
                  <a:pt x="0" y="118"/>
                </a:moveTo>
                <a:lnTo>
                  <a:pt x="2601" y="0"/>
                </a:lnTo>
                <a:lnTo>
                  <a:pt x="2601" y="517"/>
                </a:lnTo>
                <a:lnTo>
                  <a:pt x="189" y="627"/>
                </a:lnTo>
                <a:lnTo>
                  <a:pt x="0" y="118"/>
                </a:lnTo>
                <a:close/>
              </a:path>
            </a:pathLst>
          </a:custGeom>
          <a:solidFill>
            <a:schemeClr val="accent1"/>
          </a:solidFill>
          <a:ln w="9525">
            <a:noFill/>
            <a:round/>
          </a:ln>
        </p:spPr>
      </p:sp>
      <p:sp>
        <p:nvSpPr>
          <p:cNvPr id="15371" name="Freeform 10"/>
          <p:cNvSpPr/>
          <p:nvPr/>
        </p:nvSpPr>
        <p:spPr bwMode="auto">
          <a:xfrm>
            <a:off x="901362" y="828297"/>
            <a:ext cx="2283580" cy="420535"/>
          </a:xfrm>
          <a:custGeom>
            <a:avLst/>
            <a:gdLst/>
            <a:ahLst/>
            <a:cxnLst>
              <a:cxn ang="0">
                <a:pos x="0" y="0"/>
              </a:cxn>
              <a:cxn ang="0">
                <a:pos x="2147483646" y="0"/>
              </a:cxn>
              <a:cxn ang="0">
                <a:pos x="2147483646" y="2147483646"/>
              </a:cxn>
              <a:cxn ang="0">
                <a:pos x="2147483646" y="2147483646"/>
              </a:cxn>
              <a:cxn ang="0">
                <a:pos x="0" y="0"/>
              </a:cxn>
            </a:cxnLst>
            <a:rect l="l" t="t" r="r" b="b"/>
            <a:pathLst>
              <a:path w="2805" h="517">
                <a:moveTo>
                  <a:pt x="0" y="0"/>
                </a:moveTo>
                <a:lnTo>
                  <a:pt x="2805" y="0"/>
                </a:lnTo>
                <a:lnTo>
                  <a:pt x="2805" y="517"/>
                </a:lnTo>
                <a:lnTo>
                  <a:pt x="204" y="517"/>
                </a:lnTo>
                <a:lnTo>
                  <a:pt x="0" y="0"/>
                </a:lnTo>
                <a:close/>
              </a:path>
            </a:pathLst>
          </a:custGeom>
          <a:solidFill>
            <a:srgbClr val="113E6A"/>
          </a:solidFill>
          <a:ln w="9525">
            <a:noFill/>
            <a:round/>
          </a:ln>
        </p:spPr>
      </p:sp>
      <p:sp>
        <p:nvSpPr>
          <p:cNvPr id="15372" name="Freeform 11"/>
          <p:cNvSpPr/>
          <p:nvPr/>
        </p:nvSpPr>
        <p:spPr bwMode="auto">
          <a:xfrm>
            <a:off x="1067036" y="2788494"/>
            <a:ext cx="2118541" cy="507815"/>
          </a:xfrm>
          <a:custGeom>
            <a:avLst/>
            <a:gdLst/>
            <a:ahLst/>
            <a:cxnLst>
              <a:cxn ang="0">
                <a:pos x="0" y="2147483646"/>
              </a:cxn>
              <a:cxn ang="0">
                <a:pos x="2147483646" y="0"/>
              </a:cxn>
              <a:cxn ang="0">
                <a:pos x="2147483646" y="2147483646"/>
              </a:cxn>
              <a:cxn ang="0">
                <a:pos x="2147483646" y="2147483646"/>
              </a:cxn>
              <a:cxn ang="0">
                <a:pos x="0" y="2147483646"/>
              </a:cxn>
            </a:cxnLst>
            <a:rect l="l" t="t" r="r" b="b"/>
            <a:pathLst>
              <a:path w="2601" h="626">
                <a:moveTo>
                  <a:pt x="0" y="118"/>
                </a:moveTo>
                <a:lnTo>
                  <a:pt x="2601" y="0"/>
                </a:lnTo>
                <a:lnTo>
                  <a:pt x="2601" y="517"/>
                </a:lnTo>
                <a:lnTo>
                  <a:pt x="189" y="626"/>
                </a:lnTo>
                <a:lnTo>
                  <a:pt x="0" y="118"/>
                </a:lnTo>
                <a:close/>
              </a:path>
            </a:pathLst>
          </a:custGeom>
          <a:solidFill>
            <a:schemeClr val="accent1"/>
          </a:solidFill>
          <a:ln w="9525">
            <a:noFill/>
            <a:round/>
          </a:ln>
        </p:spPr>
      </p:sp>
      <p:sp>
        <p:nvSpPr>
          <p:cNvPr id="15373" name="Freeform 12"/>
          <p:cNvSpPr/>
          <p:nvPr/>
        </p:nvSpPr>
        <p:spPr bwMode="auto">
          <a:xfrm>
            <a:off x="901997" y="2788494"/>
            <a:ext cx="2283580" cy="418947"/>
          </a:xfrm>
          <a:custGeom>
            <a:avLst/>
            <a:gdLst/>
            <a:ahLst/>
            <a:cxnLst>
              <a:cxn ang="0">
                <a:pos x="0" y="0"/>
              </a:cxn>
              <a:cxn ang="0">
                <a:pos x="2147483646" y="0"/>
              </a:cxn>
              <a:cxn ang="0">
                <a:pos x="2147483646" y="2147483646"/>
              </a:cxn>
              <a:cxn ang="0">
                <a:pos x="2147483646" y="2147483646"/>
              </a:cxn>
              <a:cxn ang="0">
                <a:pos x="0" y="0"/>
              </a:cxn>
            </a:cxnLst>
            <a:rect l="l" t="t" r="r" b="b"/>
            <a:pathLst>
              <a:path w="2805" h="517">
                <a:moveTo>
                  <a:pt x="0" y="0"/>
                </a:moveTo>
                <a:lnTo>
                  <a:pt x="2805" y="0"/>
                </a:lnTo>
                <a:lnTo>
                  <a:pt x="2805" y="517"/>
                </a:lnTo>
                <a:lnTo>
                  <a:pt x="204" y="517"/>
                </a:lnTo>
                <a:lnTo>
                  <a:pt x="0" y="0"/>
                </a:lnTo>
                <a:close/>
              </a:path>
            </a:pathLst>
          </a:custGeom>
          <a:solidFill>
            <a:srgbClr val="113E6A"/>
          </a:solidFill>
          <a:ln w="9525">
            <a:noFill/>
            <a:round/>
          </a:ln>
        </p:spPr>
      </p:sp>
      <p:sp>
        <p:nvSpPr>
          <p:cNvPr id="15374" name="Freeform 13"/>
          <p:cNvSpPr/>
          <p:nvPr/>
        </p:nvSpPr>
        <p:spPr bwMode="auto">
          <a:xfrm>
            <a:off x="902632" y="4926494"/>
            <a:ext cx="2118541" cy="509402"/>
          </a:xfrm>
          <a:custGeom>
            <a:avLst/>
            <a:gdLst/>
            <a:ahLst/>
            <a:cxnLst>
              <a:cxn ang="0">
                <a:pos x="0" y="2147483646"/>
              </a:cxn>
              <a:cxn ang="0">
                <a:pos x="2147483646" y="0"/>
              </a:cxn>
              <a:cxn ang="0">
                <a:pos x="2147483646" y="2147483646"/>
              </a:cxn>
              <a:cxn ang="0">
                <a:pos x="2147483646" y="2147483646"/>
              </a:cxn>
              <a:cxn ang="0">
                <a:pos x="0" y="2147483646"/>
              </a:cxn>
            </a:cxnLst>
            <a:rect l="l" t="t" r="r" b="b"/>
            <a:pathLst>
              <a:path w="2601" h="627">
                <a:moveTo>
                  <a:pt x="0" y="119"/>
                </a:moveTo>
                <a:lnTo>
                  <a:pt x="2601" y="0"/>
                </a:lnTo>
                <a:lnTo>
                  <a:pt x="2601" y="517"/>
                </a:lnTo>
                <a:lnTo>
                  <a:pt x="189" y="627"/>
                </a:lnTo>
                <a:lnTo>
                  <a:pt x="0" y="119"/>
                </a:lnTo>
                <a:close/>
              </a:path>
            </a:pathLst>
          </a:custGeom>
          <a:solidFill>
            <a:schemeClr val="accent1"/>
          </a:solidFill>
          <a:ln w="9525">
            <a:noFill/>
            <a:round/>
          </a:ln>
        </p:spPr>
      </p:sp>
      <p:sp>
        <p:nvSpPr>
          <p:cNvPr id="15375" name="Freeform 14"/>
          <p:cNvSpPr/>
          <p:nvPr/>
        </p:nvSpPr>
        <p:spPr bwMode="auto">
          <a:xfrm>
            <a:off x="902632" y="4926494"/>
            <a:ext cx="2283580" cy="418947"/>
          </a:xfrm>
          <a:custGeom>
            <a:avLst/>
            <a:gdLst/>
            <a:ahLst/>
            <a:cxnLst>
              <a:cxn ang="0">
                <a:pos x="0" y="0"/>
              </a:cxn>
              <a:cxn ang="0">
                <a:pos x="2147483646" y="0"/>
              </a:cxn>
              <a:cxn ang="0">
                <a:pos x="2147483646" y="2147483646"/>
              </a:cxn>
              <a:cxn ang="0">
                <a:pos x="2147483646" y="2147483646"/>
              </a:cxn>
              <a:cxn ang="0">
                <a:pos x="0" y="0"/>
              </a:cxn>
            </a:cxnLst>
            <a:rect l="l" t="t" r="r" b="b"/>
            <a:pathLst>
              <a:path w="2805" h="517">
                <a:moveTo>
                  <a:pt x="0" y="0"/>
                </a:moveTo>
                <a:lnTo>
                  <a:pt x="2805" y="0"/>
                </a:lnTo>
                <a:lnTo>
                  <a:pt x="2805" y="517"/>
                </a:lnTo>
                <a:lnTo>
                  <a:pt x="204" y="517"/>
                </a:lnTo>
                <a:lnTo>
                  <a:pt x="0" y="0"/>
                </a:lnTo>
                <a:close/>
              </a:path>
            </a:pathLst>
          </a:custGeom>
          <a:solidFill>
            <a:srgbClr val="113E6A"/>
          </a:solidFill>
          <a:ln w="9525">
            <a:noFill/>
            <a:round/>
          </a:ln>
        </p:spPr>
      </p:sp>
      <p:sp>
        <p:nvSpPr>
          <p:cNvPr id="15376" name="TextBox 17"/>
          <p:cNvSpPr/>
          <p:nvPr/>
        </p:nvSpPr>
        <p:spPr>
          <a:xfrm>
            <a:off x="1212398" y="871145"/>
            <a:ext cx="1452880" cy="398780"/>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a:solidFill>
                  <a:schemeClr val="accent2"/>
                </a:solidFill>
                <a:latin typeface="微软雅黑" panose="020B0503020204020204" charset="-122"/>
              </a:rPr>
              <a:t>实现</a:t>
            </a:r>
            <a:r>
              <a:rPr lang="zh-CN" altLang="en-US">
                <a:solidFill>
                  <a:schemeClr val="accent2"/>
                </a:solidFill>
                <a:latin typeface="微软雅黑" panose="020B0503020204020204" charset="-122"/>
              </a:rPr>
              <a:t>方案一</a:t>
            </a:r>
            <a:endParaRPr lang="zh-CN" altLang="en-US">
              <a:solidFill>
                <a:schemeClr val="accent2"/>
              </a:solidFill>
              <a:latin typeface="微软雅黑" panose="020B0503020204020204" charset="-122"/>
            </a:endParaRPr>
          </a:p>
        </p:txBody>
      </p:sp>
      <p:sp>
        <p:nvSpPr>
          <p:cNvPr id="15377" name="TextBox 18"/>
          <p:cNvSpPr/>
          <p:nvPr/>
        </p:nvSpPr>
        <p:spPr>
          <a:xfrm>
            <a:off x="1213033" y="2786908"/>
            <a:ext cx="1452880" cy="398780"/>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a:solidFill>
                  <a:schemeClr val="accent2"/>
                </a:solidFill>
                <a:latin typeface="微软雅黑" panose="020B0503020204020204" charset="-122"/>
              </a:rPr>
              <a:t>实现</a:t>
            </a:r>
            <a:r>
              <a:rPr lang="zh-CN" altLang="en-US">
                <a:solidFill>
                  <a:schemeClr val="accent2"/>
                </a:solidFill>
                <a:latin typeface="微软雅黑" panose="020B0503020204020204" charset="-122"/>
              </a:rPr>
              <a:t>方案二</a:t>
            </a:r>
            <a:endParaRPr lang="zh-CN" altLang="en-US">
              <a:solidFill>
                <a:schemeClr val="accent2"/>
              </a:solidFill>
              <a:latin typeface="微软雅黑" panose="020B0503020204020204" charset="-122"/>
            </a:endParaRPr>
          </a:p>
        </p:txBody>
      </p:sp>
      <p:sp>
        <p:nvSpPr>
          <p:cNvPr id="15378" name="TextBox 19"/>
          <p:cNvSpPr/>
          <p:nvPr/>
        </p:nvSpPr>
        <p:spPr>
          <a:xfrm>
            <a:off x="1212512" y="4981094"/>
            <a:ext cx="1452880" cy="398780"/>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a:solidFill>
                  <a:schemeClr val="accent2"/>
                </a:solidFill>
                <a:latin typeface="微软雅黑" panose="020B0503020204020204" charset="-122"/>
              </a:rPr>
              <a:t>实现</a:t>
            </a:r>
            <a:r>
              <a:rPr lang="zh-CN" altLang="en-US">
                <a:solidFill>
                  <a:schemeClr val="accent2"/>
                </a:solidFill>
                <a:latin typeface="微软雅黑" panose="020B0503020204020204" charset="-122"/>
              </a:rPr>
              <a:t>方案三</a:t>
            </a:r>
            <a:endParaRPr lang="zh-CN" altLang="en-US">
              <a:solidFill>
                <a:schemeClr val="accent2"/>
              </a:solidFill>
              <a:latin typeface="微软雅黑" panose="020B0503020204020204" charset="-122"/>
            </a:endParaRPr>
          </a:p>
        </p:txBody>
      </p:sp>
      <p:sp>
        <p:nvSpPr>
          <p:cNvPr id="15379" name="TextBox 20"/>
          <p:cNvSpPr/>
          <p:nvPr/>
        </p:nvSpPr>
        <p:spPr>
          <a:xfrm>
            <a:off x="1212215" y="1321435"/>
            <a:ext cx="9923145" cy="1383665"/>
          </a:xfrm>
          <a:prstGeom prst="rect">
            <a:avLst/>
          </a:prstGeom>
          <a:noFill/>
          <a:ln>
            <a:noFill/>
            <a:miter lim="800000"/>
          </a:ln>
        </p:spPr>
        <p:txBody>
          <a:bodyPr wrap="squar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1600">
                <a:latin typeface="微软雅黑" panose="020B0503020204020204" charset="-122"/>
              </a:rPr>
              <a:t>基于</a:t>
            </a:r>
            <a:r>
              <a:rPr lang="en-US" altLang="zh-CN" sz="1600">
                <a:latin typeface="微软雅黑" panose="020B0503020204020204" charset="-122"/>
              </a:rPr>
              <a:t> ASIC</a:t>
            </a:r>
            <a:r>
              <a:rPr lang="zh-CN" altLang="en-US" sz="1600">
                <a:latin typeface="微软雅黑" panose="020B0503020204020204" charset="-122"/>
              </a:rPr>
              <a:t>设计的智能网卡门槛高，研发周期较长，大概需要两年，前期投入大，中等复杂度的</a:t>
            </a:r>
            <a:r>
              <a:rPr lang="en-US" altLang="zh-CN" sz="1600">
                <a:latin typeface="微软雅黑" panose="020B0503020204020204" charset="-122"/>
              </a:rPr>
              <a:t> ASIC</a:t>
            </a:r>
            <a:r>
              <a:rPr lang="zh-CN" altLang="en-US" sz="1600">
                <a:latin typeface="微软雅黑" panose="020B0503020204020204" charset="-122"/>
              </a:rPr>
              <a:t>前期研发成本再几百到两千万美元左右。</a:t>
            </a:r>
            <a:endParaRPr lang="zh-CN" altLang="en-US" sz="1600">
              <a:latin typeface="微软雅黑" panose="020B0503020204020204" charset="-122"/>
            </a:endParaRPr>
          </a:p>
          <a:p>
            <a:pPr marL="0" lvl="0" indent="0" eaLnBrk="1" hangingPunct="1">
              <a:spcBef>
                <a:spcPct val="0"/>
              </a:spcBef>
              <a:buNone/>
            </a:pPr>
            <a:r>
              <a:rPr lang="zh-CN" altLang="en-US" sz="1800">
                <a:solidFill>
                  <a:schemeClr val="tx1"/>
                </a:solidFill>
                <a:latin typeface="微软雅黑" panose="020B0503020204020204" charset="-122"/>
              </a:rPr>
              <a:t>优势</a:t>
            </a:r>
            <a:r>
              <a:rPr lang="en-US" altLang="zh-CN" sz="1600">
                <a:latin typeface="微软雅黑" panose="020B0503020204020204" charset="-122"/>
              </a:rPr>
              <a:t>:</a:t>
            </a:r>
            <a:r>
              <a:rPr lang="zh-CN" altLang="en-US" sz="1600">
                <a:latin typeface="微软雅黑" panose="020B0503020204020204" charset="-122"/>
              </a:rPr>
              <a:t>具有较高的性价比，可以在预定范围内对数据平面进行编程处理，提供有限范围的硬件加速。</a:t>
            </a:r>
            <a:endParaRPr lang="zh-CN" altLang="en-US" sz="1600">
              <a:latin typeface="微软雅黑" panose="020B0503020204020204" charset="-122"/>
            </a:endParaRPr>
          </a:p>
          <a:p>
            <a:pPr marL="0" lvl="0" indent="0" eaLnBrk="1" hangingPunct="1">
              <a:spcBef>
                <a:spcPct val="0"/>
              </a:spcBef>
              <a:buNone/>
            </a:pPr>
            <a:r>
              <a:rPr lang="zh-CN" altLang="en-US" sz="1800">
                <a:solidFill>
                  <a:schemeClr val="tx1"/>
                </a:solidFill>
                <a:latin typeface="微软雅黑" panose="020B0503020204020204" charset="-122"/>
              </a:rPr>
              <a:t>缺点</a:t>
            </a:r>
            <a:r>
              <a:rPr lang="en-US" altLang="zh-CN" sz="1600">
                <a:latin typeface="微软雅黑" panose="020B0503020204020204" charset="-122"/>
              </a:rPr>
              <a:t>:</a:t>
            </a:r>
            <a:r>
              <a:rPr lang="zh-CN" altLang="en-US" sz="1600">
                <a:latin typeface="微软雅黑" panose="020B0503020204020204" charset="-122"/>
              </a:rPr>
              <a:t>具有低可编程，在成熟的场景下专用硬件</a:t>
            </a:r>
            <a:r>
              <a:rPr lang="en-US" altLang="zh-CN" sz="1600">
                <a:latin typeface="微软雅黑" panose="020B0503020204020204" charset="-122"/>
              </a:rPr>
              <a:t>ASIC</a:t>
            </a:r>
            <a:r>
              <a:rPr lang="zh-CN" altLang="en-US" sz="1600">
                <a:latin typeface="微软雅黑" panose="020B0503020204020204" charset="-122"/>
              </a:rPr>
              <a:t>能发挥算力优势，但在新应用场景下缺乏灵活的可编程性。从确定需求到芯片流片时间跨度长</a:t>
            </a:r>
            <a:r>
              <a:rPr lang="en-US" altLang="zh-CN" sz="1600">
                <a:latin typeface="微软雅黑" panose="020B0503020204020204" charset="-122"/>
              </a:rPr>
              <a:t>,</a:t>
            </a:r>
            <a:r>
              <a:rPr lang="zh-CN" altLang="en-US" sz="1600">
                <a:latin typeface="微软雅黑" panose="020B0503020204020204" charset="-122"/>
              </a:rPr>
              <a:t>期间需求持续变化，使得专用芯片落后于新的软件需求。 </a:t>
            </a:r>
            <a:endParaRPr lang="zh-CN" altLang="en-US" sz="1600">
              <a:latin typeface="微软雅黑" panose="020B0503020204020204" charset="-122"/>
            </a:endParaRPr>
          </a:p>
        </p:txBody>
      </p:sp>
      <p:sp>
        <p:nvSpPr>
          <p:cNvPr id="15380" name="TextBox 21"/>
          <p:cNvSpPr/>
          <p:nvPr/>
        </p:nvSpPr>
        <p:spPr>
          <a:xfrm>
            <a:off x="1212850" y="3296285"/>
            <a:ext cx="9921875" cy="1630045"/>
          </a:xfrm>
          <a:prstGeom prst="rect">
            <a:avLst/>
          </a:prstGeom>
          <a:noFill/>
          <a:ln>
            <a:noFill/>
            <a:miter lim="800000"/>
          </a:ln>
        </p:spPr>
        <p:txBody>
          <a:bodyPr wrap="squar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1600">
                <a:latin typeface="微软雅黑" panose="020B0503020204020204" charset="-122"/>
              </a:rPr>
              <a:t>基于</a:t>
            </a:r>
            <a:r>
              <a:rPr lang="en-US" altLang="zh-CN" sz="1600">
                <a:latin typeface="微软雅黑" panose="020B0503020204020204" charset="-122"/>
              </a:rPr>
              <a:t>FPGA </a:t>
            </a:r>
            <a:r>
              <a:rPr lang="zh-CN" altLang="en-US" sz="1600">
                <a:latin typeface="微软雅黑" panose="020B0503020204020204" charset="-122"/>
              </a:rPr>
              <a:t>设计的智能网卡可提供强大的计算能力和足够的灵活性。由于数据通路定制化的特性，</a:t>
            </a:r>
            <a:r>
              <a:rPr lang="en-US" altLang="zh-CN" sz="1600">
                <a:latin typeface="微软雅黑" panose="020B0503020204020204" charset="-122"/>
              </a:rPr>
              <a:t>FPGA</a:t>
            </a:r>
            <a:r>
              <a:rPr lang="zh-CN" altLang="en-US" sz="1600">
                <a:latin typeface="微软雅黑" panose="020B0503020204020204" charset="-122"/>
              </a:rPr>
              <a:t>可同时利用流水线并行、数据并行和请求并行来降低延迟并提高吞吐量。</a:t>
            </a:r>
            <a:endParaRPr lang="zh-CN" altLang="en-US" sz="1600">
              <a:latin typeface="微软雅黑" panose="020B0503020204020204" charset="-122"/>
            </a:endParaRPr>
          </a:p>
          <a:p>
            <a:pPr marL="0" lvl="0" indent="0" eaLnBrk="1" hangingPunct="1">
              <a:spcBef>
                <a:spcPct val="0"/>
              </a:spcBef>
              <a:buNone/>
            </a:pPr>
            <a:r>
              <a:rPr lang="zh-CN" altLang="en-US" sz="1800">
                <a:solidFill>
                  <a:schemeClr val="tx1"/>
                </a:solidFill>
                <a:latin typeface="微软雅黑" panose="020B0503020204020204" charset="-122"/>
              </a:rPr>
              <a:t>优势</a:t>
            </a:r>
            <a:r>
              <a:rPr lang="en-US" altLang="zh-CN" sz="1600">
                <a:latin typeface="微软雅黑" panose="020B0503020204020204" charset="-122"/>
              </a:rPr>
              <a:t>:</a:t>
            </a:r>
            <a:r>
              <a:rPr lang="zh-CN" altLang="en-US" sz="1600">
                <a:latin typeface="微软雅黑" panose="020B0503020204020204" charset="-122"/>
              </a:rPr>
              <a:t>低延迟，</a:t>
            </a:r>
            <a:r>
              <a:rPr lang="en-US" altLang="zh-CN" sz="1600">
                <a:latin typeface="微软雅黑" panose="020B0503020204020204" charset="-122"/>
              </a:rPr>
              <a:t>FPGA</a:t>
            </a:r>
            <a:r>
              <a:rPr lang="zh-CN" altLang="en-US" sz="1600">
                <a:latin typeface="微软雅黑" panose="020B0503020204020204" charset="-122"/>
              </a:rPr>
              <a:t>相较于</a:t>
            </a:r>
            <a:r>
              <a:rPr lang="en-US" altLang="zh-CN" sz="1600">
                <a:latin typeface="微软雅黑" panose="020B0503020204020204" charset="-122"/>
              </a:rPr>
              <a:t>CPU</a:t>
            </a:r>
            <a:r>
              <a:rPr lang="zh-CN" altLang="en-US" sz="1600">
                <a:latin typeface="微软雅黑" panose="020B0503020204020204" charset="-122"/>
              </a:rPr>
              <a:t>和</a:t>
            </a:r>
            <a:r>
              <a:rPr lang="en-US" altLang="zh-CN" sz="1600">
                <a:latin typeface="微软雅黑" panose="020B0503020204020204" charset="-122"/>
              </a:rPr>
              <a:t>GPU</a:t>
            </a:r>
            <a:r>
              <a:rPr lang="zh-CN" altLang="en-US" sz="1600">
                <a:latin typeface="微软雅黑" panose="020B0503020204020204" charset="-122"/>
              </a:rPr>
              <a:t>等基于指令集的处理器在流式计算上具有延迟优势</a:t>
            </a:r>
            <a:r>
              <a:rPr lang="en-US" altLang="zh-CN" sz="1600">
                <a:latin typeface="微软雅黑" panose="020B0503020204020204" charset="-122"/>
              </a:rPr>
              <a:t>;</a:t>
            </a:r>
            <a:r>
              <a:rPr lang="zh-CN" altLang="en-US" sz="1600">
                <a:latin typeface="微软雅黑" panose="020B0503020204020204" charset="-122"/>
              </a:rPr>
              <a:t>低功耗。</a:t>
            </a:r>
            <a:r>
              <a:rPr lang="en-US" altLang="zh-CN" sz="1600">
                <a:latin typeface="微软雅黑" panose="020B0503020204020204" charset="-122"/>
              </a:rPr>
              <a:t>FPGA</a:t>
            </a:r>
            <a:r>
              <a:rPr lang="zh-CN" altLang="en-US" sz="1600">
                <a:latin typeface="微软雅黑" panose="020B0503020204020204" charset="-122"/>
              </a:rPr>
              <a:t>相较于</a:t>
            </a:r>
            <a:r>
              <a:rPr lang="en-US" altLang="zh-CN" sz="1600">
                <a:latin typeface="微软雅黑" panose="020B0503020204020204" charset="-122"/>
              </a:rPr>
              <a:t>ASIC</a:t>
            </a:r>
            <a:r>
              <a:rPr lang="zh-CN" altLang="en-US" sz="1600">
                <a:latin typeface="微软雅黑" panose="020B0503020204020204" charset="-122"/>
              </a:rPr>
              <a:t>和</a:t>
            </a:r>
            <a:r>
              <a:rPr lang="en-US" altLang="zh-CN" sz="1600">
                <a:latin typeface="微软雅黑" panose="020B0503020204020204" charset="-122"/>
              </a:rPr>
              <a:t>MP</a:t>
            </a:r>
            <a:r>
              <a:rPr lang="zh-CN" altLang="en-US" sz="1600">
                <a:latin typeface="微软雅黑" panose="020B0503020204020204" charset="-122"/>
              </a:rPr>
              <a:t>处理器功耗减少约</a:t>
            </a:r>
            <a:r>
              <a:rPr lang="en-US" altLang="zh-CN" sz="1600">
                <a:latin typeface="微软雅黑" panose="020B0503020204020204" charset="-122"/>
              </a:rPr>
              <a:t>50%</a:t>
            </a:r>
            <a:r>
              <a:rPr lang="zh-CN" altLang="en-US" sz="1600">
                <a:latin typeface="微软雅黑" panose="020B0503020204020204" charset="-122"/>
              </a:rPr>
              <a:t>。</a:t>
            </a:r>
            <a:endParaRPr lang="zh-CN" altLang="en-US" sz="1600">
              <a:latin typeface="微软雅黑" panose="020B0503020204020204" charset="-122"/>
            </a:endParaRPr>
          </a:p>
          <a:p>
            <a:pPr marL="0" lvl="0" indent="0" eaLnBrk="1" hangingPunct="1">
              <a:spcBef>
                <a:spcPct val="0"/>
              </a:spcBef>
              <a:buNone/>
            </a:pPr>
            <a:r>
              <a:rPr lang="zh-CN" altLang="en-US" sz="1800">
                <a:solidFill>
                  <a:schemeClr val="tx1"/>
                </a:solidFill>
                <a:latin typeface="微软雅黑" panose="020B0503020204020204" charset="-122"/>
              </a:rPr>
              <a:t>缺点</a:t>
            </a:r>
            <a:r>
              <a:rPr lang="en-US" altLang="zh-CN" sz="1600">
                <a:latin typeface="微软雅黑" panose="020B0503020204020204" charset="-122"/>
              </a:rPr>
              <a:t>:</a:t>
            </a:r>
            <a:r>
              <a:rPr lang="zh-CN" altLang="en-US" sz="1600">
                <a:latin typeface="微软雅黑" panose="020B0503020204020204" charset="-122"/>
              </a:rPr>
              <a:t>高复杂性，</a:t>
            </a:r>
            <a:r>
              <a:rPr lang="en-US" altLang="zh-CN" sz="1600">
                <a:latin typeface="微软雅黑" panose="020B0503020204020204" charset="-122"/>
              </a:rPr>
              <a:t>FPGA </a:t>
            </a:r>
            <a:r>
              <a:rPr lang="zh-CN" altLang="en-US" sz="1600">
                <a:latin typeface="微软雅黑" panose="020B0503020204020204" charset="-122"/>
              </a:rPr>
              <a:t>需使用</a:t>
            </a:r>
            <a:r>
              <a:rPr lang="en-US" altLang="zh-CN" sz="1600">
                <a:latin typeface="微软雅黑" panose="020B0503020204020204" charset="-122"/>
              </a:rPr>
              <a:t>VHDL</a:t>
            </a:r>
            <a:r>
              <a:rPr lang="zh-CN" altLang="en-US" sz="1600">
                <a:latin typeface="微软雅黑" panose="020B0503020204020204" charset="-122"/>
              </a:rPr>
              <a:t>和</a:t>
            </a:r>
            <a:r>
              <a:rPr lang="en-US" altLang="zh-CN" sz="1600">
                <a:latin typeface="微软雅黑" panose="020B0503020204020204" charset="-122"/>
              </a:rPr>
              <a:t>verilog </a:t>
            </a:r>
            <a:r>
              <a:rPr lang="zh-CN" altLang="en-US" sz="1600">
                <a:latin typeface="微软雅黑" panose="020B0503020204020204" charset="-122"/>
              </a:rPr>
              <a:t>的硬件描述语言进行编程</a:t>
            </a:r>
            <a:r>
              <a:rPr lang="en-US" altLang="zh-CN" sz="1600">
                <a:latin typeface="微软雅黑" panose="020B0503020204020204" charset="-122"/>
              </a:rPr>
              <a:t>,</a:t>
            </a:r>
            <a:r>
              <a:rPr lang="zh-CN" altLang="en-US" sz="1600">
                <a:latin typeface="微软雅黑" panose="020B0503020204020204" charset="-122"/>
              </a:rPr>
              <a:t>其语言的抽象层次较低</a:t>
            </a:r>
            <a:r>
              <a:rPr lang="en-US" altLang="zh-CN" sz="1600">
                <a:latin typeface="微软雅黑" panose="020B0503020204020204" charset="-122"/>
              </a:rPr>
              <a:t>.</a:t>
            </a:r>
            <a:r>
              <a:rPr lang="zh-CN" altLang="en-US" sz="1600">
                <a:latin typeface="微软雅黑" panose="020B0503020204020204" charset="-122"/>
              </a:rPr>
              <a:t>编程较为复杂。</a:t>
            </a:r>
            <a:r>
              <a:rPr lang="en-US" altLang="zh-CN" sz="1600">
                <a:latin typeface="微软雅黑" panose="020B0503020204020204" charset="-122"/>
              </a:rPr>
              <a:t>FPGA</a:t>
            </a:r>
            <a:r>
              <a:rPr lang="zh-CN" altLang="en-US" sz="1600">
                <a:latin typeface="微软雅黑" panose="020B0503020204020204" charset="-122"/>
              </a:rPr>
              <a:t>开发者往往需从第三方厂商购买通用</a:t>
            </a:r>
            <a:r>
              <a:rPr lang="en-US" altLang="zh-CN" sz="1600">
                <a:latin typeface="微软雅黑" panose="020B0503020204020204" charset="-122"/>
              </a:rPr>
              <a:t>IP</a:t>
            </a:r>
            <a:r>
              <a:rPr lang="zh-CN" altLang="en-US" sz="1600">
                <a:latin typeface="微软雅黑" panose="020B0503020204020204" charset="-122"/>
              </a:rPr>
              <a:t>核，其购买和开发成本十分高昂。</a:t>
            </a:r>
            <a:endParaRPr lang="zh-CN" altLang="en-US" sz="1600">
              <a:latin typeface="微软雅黑" panose="020B0503020204020204" charset="-122"/>
            </a:endParaRPr>
          </a:p>
        </p:txBody>
      </p:sp>
      <p:sp>
        <p:nvSpPr>
          <p:cNvPr id="15381" name="TextBox 22"/>
          <p:cNvSpPr/>
          <p:nvPr/>
        </p:nvSpPr>
        <p:spPr>
          <a:xfrm>
            <a:off x="1212215" y="5434330"/>
            <a:ext cx="9921875" cy="891540"/>
          </a:xfrm>
          <a:prstGeom prst="rect">
            <a:avLst/>
          </a:prstGeom>
          <a:noFill/>
          <a:ln>
            <a:noFill/>
            <a:miter lim="800000"/>
          </a:ln>
        </p:spPr>
        <p:txBody>
          <a:bodyPr wrap="squar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1600">
                <a:latin typeface="微软雅黑" panose="020B0503020204020204" charset="-122"/>
              </a:rPr>
              <a:t>MP</a:t>
            </a:r>
            <a:r>
              <a:rPr lang="zh-CN" altLang="en-US" sz="1600">
                <a:latin typeface="微软雅黑" panose="020B0503020204020204" charset="-122"/>
              </a:rPr>
              <a:t>即</a:t>
            </a:r>
            <a:r>
              <a:rPr lang="en-US" altLang="zh-CN" sz="1600">
                <a:latin typeface="微软雅黑" panose="020B0503020204020204" charset="-122"/>
              </a:rPr>
              <a:t>Multi-core,</a:t>
            </a:r>
            <a:r>
              <a:rPr lang="zh-CN" altLang="en-US" sz="1600">
                <a:latin typeface="微软雅黑" panose="020B0503020204020204" charset="-122"/>
              </a:rPr>
              <a:t>包含</a:t>
            </a:r>
            <a:r>
              <a:rPr lang="en-US" altLang="zh-CN" sz="1600">
                <a:latin typeface="微软雅黑" panose="020B0503020204020204" charset="-122"/>
              </a:rPr>
              <a:t> SoC-GP </a:t>
            </a:r>
            <a:r>
              <a:rPr lang="zh-CN" altLang="en-US" sz="1600">
                <a:latin typeface="微软雅黑" panose="020B0503020204020204" charset="-122"/>
              </a:rPr>
              <a:t>和</a:t>
            </a:r>
            <a:r>
              <a:rPr lang="en-US" altLang="zh-CN" sz="1600">
                <a:latin typeface="微软雅黑" panose="020B0503020204020204" charset="-122"/>
              </a:rPr>
              <a:t> Soc-NP </a:t>
            </a:r>
            <a:r>
              <a:rPr lang="zh-CN" altLang="en-US" sz="1600">
                <a:latin typeface="微软雅黑" panose="020B0503020204020204" charset="-122"/>
              </a:rPr>
              <a:t>即保证了一定的可编程性又保障了一定的性能。</a:t>
            </a:r>
            <a:endParaRPr lang="zh-CN" altLang="en-US" sz="1600">
              <a:latin typeface="微软雅黑" panose="020B0503020204020204" charset="-122"/>
            </a:endParaRPr>
          </a:p>
          <a:p>
            <a:pPr marL="0" lvl="0" indent="0" eaLnBrk="1" hangingPunct="1">
              <a:spcBef>
                <a:spcPct val="0"/>
              </a:spcBef>
              <a:buNone/>
            </a:pPr>
            <a:r>
              <a:rPr lang="zh-CN" altLang="en-US" sz="1800">
                <a:solidFill>
                  <a:schemeClr val="tx1"/>
                </a:solidFill>
                <a:latin typeface="微软雅黑" panose="020B0503020204020204" charset="-122"/>
              </a:rPr>
              <a:t>优势</a:t>
            </a:r>
            <a:r>
              <a:rPr lang="en-US" altLang="zh-CN" sz="1600">
                <a:latin typeface="微软雅黑" panose="020B0503020204020204" charset="-122"/>
              </a:rPr>
              <a:t>:</a:t>
            </a:r>
            <a:r>
              <a:rPr lang="zh-CN" altLang="en-US" sz="1600">
                <a:latin typeface="微软雅黑" panose="020B0503020204020204" charset="-122"/>
              </a:rPr>
              <a:t>高可编程性，</a:t>
            </a:r>
            <a:r>
              <a:rPr lang="en-US" altLang="zh-CN" sz="1600">
                <a:latin typeface="微软雅黑" panose="020B0503020204020204" charset="-122"/>
              </a:rPr>
              <a:t>SoC-GP</a:t>
            </a:r>
            <a:r>
              <a:rPr lang="zh-CN" altLang="en-US" sz="1600">
                <a:latin typeface="微软雅黑" panose="020B0503020204020204" charset="-122"/>
              </a:rPr>
              <a:t>和</a:t>
            </a:r>
            <a:r>
              <a:rPr lang="en-US" altLang="zh-CN" sz="1600">
                <a:latin typeface="微软雅黑" panose="020B0503020204020204" charset="-122"/>
              </a:rPr>
              <a:t>SoC-NF</a:t>
            </a:r>
            <a:r>
              <a:rPr lang="zh-CN" altLang="en-US" sz="1600">
                <a:latin typeface="微软雅黑" panose="020B0503020204020204" charset="-122"/>
              </a:rPr>
              <a:t>相较于</a:t>
            </a:r>
            <a:r>
              <a:rPr lang="en-US" altLang="zh-CN" sz="1600">
                <a:latin typeface="微软雅黑" panose="020B0503020204020204" charset="-122"/>
              </a:rPr>
              <a:t>FPGA</a:t>
            </a:r>
            <a:r>
              <a:rPr lang="zh-CN" altLang="en-US" sz="1600">
                <a:latin typeface="微软雅黑" panose="020B0503020204020204" charset="-122"/>
              </a:rPr>
              <a:t>有着较高的可编程性</a:t>
            </a:r>
            <a:endParaRPr lang="zh-CN" altLang="en-US" sz="1600">
              <a:latin typeface="微软雅黑" panose="020B0503020204020204" charset="-122"/>
            </a:endParaRPr>
          </a:p>
          <a:p>
            <a:pPr marL="0" lvl="0" indent="0" eaLnBrk="1" hangingPunct="1">
              <a:spcBef>
                <a:spcPct val="0"/>
              </a:spcBef>
              <a:buNone/>
            </a:pPr>
            <a:r>
              <a:rPr lang="zh-CN" altLang="en-US" sz="1800">
                <a:solidFill>
                  <a:schemeClr val="tx1"/>
                </a:solidFill>
                <a:latin typeface="微软雅黑" panose="020B0503020204020204" charset="-122"/>
              </a:rPr>
              <a:t>缺点</a:t>
            </a:r>
            <a:r>
              <a:rPr lang="en-US" altLang="zh-CN" sz="1600">
                <a:latin typeface="微软雅黑" panose="020B0503020204020204" charset="-122"/>
              </a:rPr>
              <a:t>:</a:t>
            </a:r>
            <a:r>
              <a:rPr lang="zh-CN" altLang="en-US" sz="1600">
                <a:latin typeface="微软雅黑" panose="020B0503020204020204" charset="-122"/>
              </a:rPr>
              <a:t>性能较弱，</a:t>
            </a:r>
            <a:r>
              <a:rPr lang="en-US" altLang="zh-CN" sz="1600">
                <a:latin typeface="微软雅黑" panose="020B0503020204020204" charset="-122"/>
              </a:rPr>
              <a:t>SoC-GP</a:t>
            </a:r>
            <a:r>
              <a:rPr lang="zh-CN" altLang="en-US" sz="1600">
                <a:latin typeface="微软雅黑" panose="020B0503020204020204" charset="-122"/>
              </a:rPr>
              <a:t>和</a:t>
            </a:r>
            <a:r>
              <a:rPr lang="en-US" altLang="zh-CN" sz="1600">
                <a:latin typeface="微软雅黑" panose="020B0503020204020204" charset="-122"/>
              </a:rPr>
              <a:t>SoC-NP</a:t>
            </a:r>
            <a:r>
              <a:rPr lang="zh-CN" altLang="en-US" sz="1600">
                <a:latin typeface="微软雅黑" panose="020B0503020204020204" charset="-122"/>
              </a:rPr>
              <a:t>相较于</a:t>
            </a:r>
            <a:r>
              <a:rPr lang="en-US" altLang="zh-CN" sz="1600">
                <a:latin typeface="微软雅黑" panose="020B0503020204020204" charset="-122"/>
              </a:rPr>
              <a:t>FPGA</a:t>
            </a:r>
            <a:r>
              <a:rPr lang="zh-CN" altLang="en-US" sz="1600">
                <a:latin typeface="微软雅黑" panose="020B0503020204020204" charset="-122"/>
              </a:rPr>
              <a:t>性能表现较差。</a:t>
            </a:r>
            <a:endParaRPr lang="zh-CN" altLang="en-US" sz="1600">
              <a:latin typeface="微软雅黑" panose="020B0503020204020204" charset="-122"/>
            </a:endParaRPr>
          </a:p>
        </p:txBody>
      </p:sp>
      <p:sp>
        <p:nvSpPr>
          <p:cNvPr id="2" name="文本框 1"/>
          <p:cNvSpPr txBox="1"/>
          <p:nvPr/>
        </p:nvSpPr>
        <p:spPr>
          <a:xfrm>
            <a:off x="3334385" y="863600"/>
            <a:ext cx="4064000" cy="368300"/>
          </a:xfrm>
          <a:prstGeom prst="rect">
            <a:avLst/>
          </a:prstGeom>
          <a:noFill/>
        </p:spPr>
        <p:txBody>
          <a:bodyPr wrap="square" rtlCol="0">
            <a:spAutoFit/>
          </a:bodyPr>
          <a:p>
            <a:r>
              <a:rPr lang="zh-CN" altLang="en-US">
                <a:latin typeface="微软雅黑" panose="020B0503020204020204" charset="-122"/>
                <a:sym typeface="+mn-ea"/>
              </a:rPr>
              <a:t>基于</a:t>
            </a:r>
            <a:r>
              <a:rPr lang="en-US" altLang="zh-CN">
                <a:latin typeface="微软雅黑" panose="020B0503020204020204" charset="-122"/>
                <a:sym typeface="+mn-ea"/>
              </a:rPr>
              <a:t>ASIC</a:t>
            </a:r>
            <a:r>
              <a:rPr lang="zh-CN" altLang="en-US">
                <a:latin typeface="微软雅黑" panose="020B0503020204020204" charset="-122"/>
                <a:sym typeface="+mn-ea"/>
              </a:rPr>
              <a:t>设计的智能网卡</a:t>
            </a:r>
            <a:endParaRPr lang="zh-CN" altLang="en-US"/>
          </a:p>
        </p:txBody>
      </p:sp>
      <p:sp>
        <p:nvSpPr>
          <p:cNvPr id="3" name="文本框 2"/>
          <p:cNvSpPr txBox="1"/>
          <p:nvPr/>
        </p:nvSpPr>
        <p:spPr>
          <a:xfrm>
            <a:off x="3334385" y="2834005"/>
            <a:ext cx="4064000" cy="368300"/>
          </a:xfrm>
          <a:prstGeom prst="rect">
            <a:avLst/>
          </a:prstGeom>
          <a:noFill/>
        </p:spPr>
        <p:txBody>
          <a:bodyPr wrap="square" rtlCol="0">
            <a:spAutoFit/>
          </a:bodyPr>
          <a:p>
            <a:r>
              <a:rPr lang="zh-CN" altLang="en-US">
                <a:latin typeface="微软雅黑" panose="020B0503020204020204" charset="-122"/>
                <a:sym typeface="+mn-ea"/>
              </a:rPr>
              <a:t>基于</a:t>
            </a:r>
            <a:r>
              <a:rPr lang="en-US" altLang="zh-CN">
                <a:latin typeface="微软雅黑" panose="020B0503020204020204" charset="-122"/>
                <a:sym typeface="+mn-ea"/>
              </a:rPr>
              <a:t>FPGA </a:t>
            </a:r>
            <a:r>
              <a:rPr lang="zh-CN" altLang="en-US">
                <a:latin typeface="微软雅黑" panose="020B0503020204020204" charset="-122"/>
                <a:sym typeface="+mn-ea"/>
              </a:rPr>
              <a:t>设计的智能网卡</a:t>
            </a:r>
            <a:endParaRPr lang="zh-CN" altLang="en-US"/>
          </a:p>
        </p:txBody>
      </p:sp>
      <p:sp>
        <p:nvSpPr>
          <p:cNvPr id="4" name="文本框 3"/>
          <p:cNvSpPr txBox="1"/>
          <p:nvPr/>
        </p:nvSpPr>
        <p:spPr>
          <a:xfrm>
            <a:off x="3334385" y="4977765"/>
            <a:ext cx="4064000" cy="368300"/>
          </a:xfrm>
          <a:prstGeom prst="rect">
            <a:avLst/>
          </a:prstGeom>
          <a:noFill/>
        </p:spPr>
        <p:txBody>
          <a:bodyPr wrap="square" rtlCol="0">
            <a:spAutoFit/>
          </a:bodyPr>
          <a:p>
            <a:r>
              <a:rPr lang="zh-CN" altLang="en-US">
                <a:latin typeface="微软雅黑" panose="020B0503020204020204" charset="-122"/>
                <a:sym typeface="+mn-ea"/>
              </a:rPr>
              <a:t>基于</a:t>
            </a:r>
            <a:r>
              <a:rPr lang="en-US" altLang="zh-CN">
                <a:latin typeface="微软雅黑" panose="020B0503020204020204" charset="-122"/>
                <a:sym typeface="+mn-ea"/>
              </a:rPr>
              <a:t>MP </a:t>
            </a:r>
            <a:r>
              <a:rPr lang="zh-CN" altLang="en-US">
                <a:latin typeface="微软雅黑" panose="020B0503020204020204" charset="-122"/>
                <a:sym typeface="+mn-ea"/>
              </a:rPr>
              <a:t>设计的智能网卡</a:t>
            </a:r>
            <a:endParaRPr lang="zh-CN" altLang="en-US"/>
          </a:p>
        </p:txBody>
      </p:sp>
      <p:sp>
        <p:nvSpPr>
          <p:cNvPr id="5"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pic>
        <p:nvPicPr>
          <p:cNvPr id="7" name="图片 6"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sp>
        <p:nvSpPr>
          <p:cNvPr id="11" name="TextBox 27"/>
          <p:cNvSpPr/>
          <p:nvPr/>
        </p:nvSpPr>
        <p:spPr>
          <a:xfrm>
            <a:off x="1012456" y="221213"/>
            <a:ext cx="3161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3000" b="1">
                <a:latin typeface="微软雅黑" panose="020B0503020204020204" charset="-122"/>
              </a:rPr>
              <a:t>3.1 </a:t>
            </a:r>
            <a:r>
              <a:rPr sz="3000" b="1">
                <a:latin typeface="微软雅黑" panose="020B0503020204020204" charset="-122"/>
              </a:rPr>
              <a:t>实现方案</a:t>
            </a:r>
            <a:r>
              <a:rPr sz="3000" b="1">
                <a:latin typeface="微软雅黑" panose="020B0503020204020204" charset="-122"/>
              </a:rPr>
              <a:t>对比</a:t>
            </a:r>
            <a:endParaRPr sz="3000" b="1">
              <a:latin typeface="微软雅黑" panose="020B0503020204020204" charset="-122"/>
            </a:endParaRPr>
          </a:p>
        </p:txBody>
      </p:sp>
    </p:spTree>
  </p:cSld>
  <p:clrMapOvr>
    <a:masterClrMapping/>
  </p:clrMapOvr>
  <mc:AlternateContent xmlns:mc="http://schemas.openxmlformats.org/markup-compatibility/2006">
    <mc:Choice xmlns:p14="http://schemas.microsoft.com/office/powerpoint/2010/main" Requires="p14">
      <p:transition spd="med" p14:dur="700" advTm="3804">
        <p:fade/>
      </p:transition>
    </mc:Choice>
    <mc:Fallback>
      <p:transition spd="med" advTm="3804">
        <p:fade/>
      </p:transition>
    </mc:Fallback>
  </mc:AlternateContent>
  <p:timing>
    <p:tnLst>
      <p:par>
        <p:cTn id="1" dur="indefinite" restart="never" nodeType="tmRoot"/>
      </p:par>
    </p:tnLst>
    <p:bldLst>
      <p:bldP spid="15376" grpId="0"/>
      <p:bldP spid="15377" grpId="0"/>
      <p:bldP spid="15378" grpId="0"/>
      <p:bldP spid="15379" grpId="0"/>
      <p:bldP spid="15380" grpId="0"/>
      <p:bldP spid="1538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pic>
        <p:nvPicPr>
          <p:cNvPr id="5" name="图片 4"/>
          <p:cNvPicPr>
            <a:picLocks noChangeAspect="1"/>
          </p:cNvPicPr>
          <p:nvPr/>
        </p:nvPicPr>
        <p:blipFill>
          <a:blip r:embed="rId1"/>
          <a:srcRect l="2695" r="4907"/>
          <a:stretch>
            <a:fillRect/>
          </a:stretch>
        </p:blipFill>
        <p:spPr>
          <a:xfrm>
            <a:off x="901700" y="786130"/>
            <a:ext cx="5702935" cy="5349240"/>
          </a:xfrm>
          <a:prstGeom prst="rect">
            <a:avLst/>
          </a:prstGeom>
        </p:spPr>
      </p:pic>
      <p:sp>
        <p:nvSpPr>
          <p:cNvPr id="6" name="文本框 5"/>
          <p:cNvSpPr txBox="1"/>
          <p:nvPr/>
        </p:nvSpPr>
        <p:spPr>
          <a:xfrm>
            <a:off x="2371725" y="6135370"/>
            <a:ext cx="2900045" cy="368300"/>
          </a:xfrm>
          <a:prstGeom prst="rect">
            <a:avLst/>
          </a:prstGeom>
          <a:noFill/>
        </p:spPr>
        <p:txBody>
          <a:bodyPr wrap="square" rtlCol="0" anchor="t">
            <a:spAutoFit/>
          </a:bodyPr>
          <a:p>
            <a:r>
              <a:rPr lang="zh-CN" altLang="en-US">
                <a:sym typeface="+mn-ea"/>
              </a:rPr>
              <a:t>图</a:t>
            </a:r>
            <a:r>
              <a:rPr lang="en-US" altLang="zh-CN">
                <a:sym typeface="+mn-ea"/>
              </a:rPr>
              <a:t>3.1</a:t>
            </a:r>
            <a:r>
              <a:rPr lang="en-US" altLang="zh-CN">
                <a:sym typeface="+mn-ea"/>
              </a:rPr>
              <a:t> RDMA</a:t>
            </a:r>
            <a:r>
              <a:rPr lang="zh-CN" altLang="en-US">
                <a:sym typeface="+mn-ea"/>
              </a:rPr>
              <a:t>模块设计</a:t>
            </a:r>
            <a:r>
              <a:rPr lang="zh-CN" altLang="en-US">
                <a:sym typeface="+mn-ea"/>
              </a:rPr>
              <a:t>框图</a:t>
            </a:r>
            <a:endParaRPr lang="zh-CN" altLang="en-US">
              <a:sym typeface="+mn-ea"/>
            </a:endParaRPr>
          </a:p>
        </p:txBody>
      </p:sp>
      <p:sp>
        <p:nvSpPr>
          <p:cNvPr id="7" name="文本框 6"/>
          <p:cNvSpPr txBox="1"/>
          <p:nvPr/>
        </p:nvSpPr>
        <p:spPr>
          <a:xfrm>
            <a:off x="6915785" y="2184400"/>
            <a:ext cx="4722495" cy="2553335"/>
          </a:xfrm>
          <a:prstGeom prst="rect">
            <a:avLst/>
          </a:prstGeom>
        </p:spPr>
        <p:txBody>
          <a:bodyPr wrap="square">
            <a:spAutoFit/>
          </a:bodyPr>
          <a:p>
            <a:pPr marL="0" indent="266700" algn="l" defTabSz="266700">
              <a:spcBef>
                <a:spcPct val="0"/>
              </a:spcBef>
              <a:spcAft>
                <a:spcPct val="0"/>
              </a:spcAft>
            </a:pPr>
            <a:r>
              <a:rPr lang="zh-CN" altLang="en-US" sz="1600">
                <a:solidFill>
                  <a:schemeClr val="accent1"/>
                </a:solidFill>
                <a:effectLst/>
                <a:latin typeface="微软雅黑" panose="020B0503020204020204" charset="-122"/>
              </a:rPr>
              <a:t>该通信模块主要由以下部分组成:</a:t>
            </a:r>
            <a:br>
              <a:rPr lang="zh-CN" altLang="en-US" sz="1600">
                <a:solidFill>
                  <a:schemeClr val="accent1"/>
                </a:solidFill>
                <a:effectLst/>
                <a:latin typeface="微软雅黑" panose="020B0503020204020204" charset="-122"/>
              </a:rPr>
            </a:br>
            <a:r>
              <a:rPr lang="zh-CN" altLang="en-US" sz="1600">
                <a:solidFill>
                  <a:schemeClr val="accent1"/>
                </a:solidFill>
                <a:effectLst/>
                <a:latin typeface="微软雅黑" panose="020B0503020204020204" charset="-122"/>
              </a:rPr>
              <a:t>(1)</a:t>
            </a:r>
            <a:r>
              <a:rPr lang="zh-CN" altLang="en-US" sz="1600" b="1">
                <a:solidFill>
                  <a:schemeClr val="accent1"/>
                </a:solidFill>
                <a:effectLst/>
                <a:latin typeface="微软雅黑" panose="020B0503020204020204" charset="-122"/>
              </a:rPr>
              <a:t>发送和接收缓存模块：</a:t>
            </a:r>
            <a:r>
              <a:rPr lang="zh-CN" altLang="en-US" sz="1600">
                <a:solidFill>
                  <a:schemeClr val="accent1"/>
                </a:solidFill>
                <a:effectLst/>
                <a:latin typeface="微软雅黑" panose="020B0503020204020204" charset="-122"/>
              </a:rPr>
              <a:t>与PC</a:t>
            </a:r>
            <a:r>
              <a:rPr lang="en-US" altLang="zh-CN" sz="1600">
                <a:solidFill>
                  <a:schemeClr val="accent1"/>
                </a:solidFill>
                <a:effectLst/>
                <a:latin typeface="微软雅黑" panose="020B0503020204020204" charset="-122"/>
              </a:rPr>
              <a:t>I</a:t>
            </a:r>
            <a:r>
              <a:rPr lang="zh-CN" altLang="en-US" sz="1600">
                <a:solidFill>
                  <a:schemeClr val="accent1"/>
                </a:solidFill>
                <a:effectLst/>
                <a:latin typeface="微软雅黑" panose="020B0503020204020204" charset="-122"/>
              </a:rPr>
              <a:t>e进行数据传输</a:t>
            </a:r>
            <a:r>
              <a:rPr lang="en-US" altLang="zh-CN" sz="1600">
                <a:solidFill>
                  <a:schemeClr val="accent1"/>
                </a:solidFill>
                <a:effectLst/>
                <a:latin typeface="微软雅黑" panose="020B0503020204020204" charset="-122"/>
              </a:rPr>
              <a:t> </a:t>
            </a:r>
            <a:r>
              <a:rPr lang="zh-CN" altLang="en-US" sz="1600">
                <a:solidFill>
                  <a:schemeClr val="accent1"/>
                </a:solidFill>
                <a:effectLst/>
                <a:latin typeface="微软雅黑" panose="020B0503020204020204" charset="-122"/>
              </a:rPr>
              <a:t>；(2)</a:t>
            </a:r>
            <a:r>
              <a:rPr lang="zh-CN" altLang="en-US" sz="1600" b="1">
                <a:solidFill>
                  <a:schemeClr val="accent1"/>
                </a:solidFill>
                <a:effectLst/>
                <a:latin typeface="微软雅黑" panose="020B0503020204020204" charset="-122"/>
              </a:rPr>
              <a:t>协议封装和解析模块：</a:t>
            </a:r>
            <a:r>
              <a:rPr lang="zh-CN" altLang="en-US" sz="1600">
                <a:solidFill>
                  <a:schemeClr val="accent1"/>
                </a:solidFill>
                <a:effectLst/>
                <a:latin typeface="微软雅黑" panose="020B0503020204020204" charset="-122"/>
              </a:rPr>
              <a:t>与远端主机实现数据双向收发；</a:t>
            </a:r>
            <a:br>
              <a:rPr lang="zh-CN" altLang="en-US" sz="1600">
                <a:solidFill>
                  <a:schemeClr val="accent1"/>
                </a:solidFill>
                <a:effectLst/>
                <a:latin typeface="微软雅黑" panose="020B0503020204020204" charset="-122"/>
              </a:rPr>
            </a:br>
            <a:r>
              <a:rPr lang="zh-CN" altLang="en-US" sz="1600">
                <a:solidFill>
                  <a:schemeClr val="accent1"/>
                </a:solidFill>
                <a:effectLst/>
                <a:latin typeface="微软雅黑" panose="020B0503020204020204" charset="-122"/>
              </a:rPr>
              <a:t>(3)</a:t>
            </a:r>
            <a:r>
              <a:rPr lang="zh-CN" altLang="en-US" sz="1600" b="1">
                <a:solidFill>
                  <a:schemeClr val="accent1"/>
                </a:solidFill>
                <a:effectLst/>
                <a:latin typeface="微软雅黑" panose="020B0503020204020204" charset="-122"/>
              </a:rPr>
              <a:t>控制模块：</a:t>
            </a:r>
            <a:r>
              <a:rPr lang="zh-CN" altLang="en-US" sz="1600">
                <a:solidFill>
                  <a:schemeClr val="accent1"/>
                </a:solidFill>
                <a:effectLst/>
                <a:latin typeface="微软雅黑" panose="020B0503020204020204" charset="-122"/>
              </a:rPr>
              <a:t>监测各模块工作状态，上位机可以访问相关状态寄存器；</a:t>
            </a:r>
            <a:br>
              <a:rPr lang="zh-CN" altLang="en-US" sz="1600">
                <a:solidFill>
                  <a:schemeClr val="accent1"/>
                </a:solidFill>
                <a:effectLst/>
                <a:latin typeface="微软雅黑" panose="020B0503020204020204" charset="-122"/>
              </a:rPr>
            </a:br>
            <a:r>
              <a:rPr lang="zh-CN" altLang="en-US" sz="1600">
                <a:solidFill>
                  <a:schemeClr val="accent1"/>
                </a:solidFill>
                <a:effectLst/>
                <a:latin typeface="微软雅黑" panose="020B0503020204020204" charset="-122"/>
              </a:rPr>
              <a:t>(4)</a:t>
            </a:r>
            <a:r>
              <a:rPr lang="zh-CN" altLang="en-US" sz="1600" b="1">
                <a:solidFill>
                  <a:schemeClr val="accent1"/>
                </a:solidFill>
                <a:effectLst/>
                <a:latin typeface="微软雅黑" panose="020B0503020204020204" charset="-122"/>
              </a:rPr>
              <a:t>队列缓存模块：</a:t>
            </a:r>
            <a:r>
              <a:rPr lang="zh-CN" altLang="en-US" sz="1600">
                <a:solidFill>
                  <a:schemeClr val="accent1"/>
                </a:solidFill>
                <a:effectLst/>
                <a:latin typeface="微软雅黑" panose="020B0503020204020204" charset="-122"/>
              </a:rPr>
              <a:t>用来接收用户下发的申请，根据上位机下发的W</a:t>
            </a:r>
            <a:r>
              <a:rPr lang="en-US" altLang="zh-CN" sz="1600">
                <a:solidFill>
                  <a:schemeClr val="accent1"/>
                </a:solidFill>
                <a:effectLst/>
                <a:latin typeface="微软雅黑" panose="020B0503020204020204" charset="-122"/>
              </a:rPr>
              <a:t>Q</a:t>
            </a:r>
            <a:r>
              <a:rPr lang="zh-CN" altLang="en-US" sz="1600">
                <a:solidFill>
                  <a:schemeClr val="accent1"/>
                </a:solidFill>
                <a:effectLst/>
                <a:latin typeface="微软雅黑" panose="020B0503020204020204" charset="-122"/>
              </a:rPr>
              <a:t>E任务单，执行相关任务；</a:t>
            </a:r>
            <a:br>
              <a:rPr lang="zh-CN" altLang="en-US" sz="1600">
                <a:solidFill>
                  <a:schemeClr val="accent1"/>
                </a:solidFill>
                <a:effectLst/>
                <a:latin typeface="微软雅黑" panose="020B0503020204020204" charset="-122"/>
              </a:rPr>
            </a:br>
            <a:r>
              <a:rPr lang="zh-CN" altLang="en-US" sz="1600">
                <a:solidFill>
                  <a:schemeClr val="accent1"/>
                </a:solidFill>
                <a:effectLst/>
                <a:latin typeface="微软雅黑" panose="020B0503020204020204" charset="-122"/>
                <a:sym typeface="+mn-ea"/>
              </a:rPr>
              <a:t>(</a:t>
            </a:r>
            <a:r>
              <a:rPr lang="en-US" altLang="zh-CN" sz="1600">
                <a:solidFill>
                  <a:schemeClr val="accent1"/>
                </a:solidFill>
                <a:effectLst/>
                <a:latin typeface="微软雅黑" panose="020B0503020204020204" charset="-122"/>
                <a:sym typeface="+mn-ea"/>
              </a:rPr>
              <a:t>5</a:t>
            </a:r>
            <a:r>
              <a:rPr lang="zh-CN" altLang="en-US" sz="1600">
                <a:solidFill>
                  <a:schemeClr val="accent1"/>
                </a:solidFill>
                <a:effectLst/>
                <a:latin typeface="微软雅黑" panose="020B0503020204020204" charset="-122"/>
                <a:sym typeface="+mn-ea"/>
              </a:rPr>
              <a:t>)</a:t>
            </a:r>
            <a:r>
              <a:rPr lang="zh-CN" altLang="en-US" sz="1600" b="1">
                <a:solidFill>
                  <a:schemeClr val="accent1"/>
                </a:solidFill>
                <a:effectLst/>
                <a:latin typeface="微软雅黑" panose="020B0503020204020204" charset="-122"/>
                <a:sym typeface="+mn-ea"/>
              </a:rPr>
              <a:t>完成队列模块：</a:t>
            </a:r>
            <a:r>
              <a:rPr lang="zh-CN" altLang="en-US" sz="1600">
                <a:solidFill>
                  <a:schemeClr val="accent1"/>
                </a:solidFill>
                <a:effectLst/>
                <a:latin typeface="微软雅黑" panose="020B0503020204020204" charset="-122"/>
                <a:sym typeface="+mn-ea"/>
              </a:rPr>
              <a:t>把</a:t>
            </a:r>
            <a:r>
              <a:rPr lang="zh-CN" altLang="en-US" sz="1600">
                <a:solidFill>
                  <a:schemeClr val="accent1"/>
                </a:solidFill>
                <a:effectLst/>
                <a:latin typeface="微软雅黑" panose="020B0503020204020204" charset="-122"/>
                <a:sym typeface="+mn-ea"/>
              </a:rPr>
              <a:t>最后</a:t>
            </a:r>
            <a:r>
              <a:rPr lang="zh-CN" altLang="en-US" sz="1600">
                <a:solidFill>
                  <a:schemeClr val="accent1"/>
                </a:solidFill>
                <a:effectLst/>
                <a:latin typeface="微软雅黑" panose="020B0503020204020204" charset="-122"/>
                <a:sym typeface="+mn-ea"/>
              </a:rPr>
              <a:t>执行完成情况以CQE的形式上传到上位机。</a:t>
            </a:r>
            <a:endParaRPr lang="zh-CN" altLang="en-US" sz="1600">
              <a:solidFill>
                <a:schemeClr val="accent1"/>
              </a:solidFill>
              <a:effectLst/>
              <a:latin typeface="微软雅黑" panose="020B0503020204020204" charset="-122"/>
            </a:endParaRPr>
          </a:p>
        </p:txBody>
      </p:sp>
      <p:sp>
        <p:nvSpPr>
          <p:cNvPr id="11" name="TextBox 27"/>
          <p:cNvSpPr/>
          <p:nvPr/>
        </p:nvSpPr>
        <p:spPr>
          <a:xfrm>
            <a:off x="1012456" y="221213"/>
            <a:ext cx="6591935"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3.2 </a:t>
            </a:r>
            <a:r>
              <a:rPr sz="3000" b="1">
                <a:latin typeface="微软雅黑" panose="020B0503020204020204" charset="-122"/>
                <a:sym typeface="+mn-ea"/>
              </a:rPr>
              <a:t>基于</a:t>
            </a:r>
            <a:r>
              <a:rPr lang="en-US" altLang="zh-CN" sz="3000" b="1">
                <a:latin typeface="微软雅黑" panose="020B0503020204020204" charset="-122"/>
                <a:sym typeface="+mn-ea"/>
              </a:rPr>
              <a:t>FPGA</a:t>
            </a:r>
            <a:r>
              <a:rPr sz="3000" b="1">
                <a:latin typeface="微软雅黑" panose="020B0503020204020204" charset="-122"/>
                <a:sym typeface="+mn-ea"/>
              </a:rPr>
              <a:t>的</a:t>
            </a:r>
            <a:r>
              <a:rPr lang="en-US" altLang="zh-CN" sz="3000" b="1">
                <a:latin typeface="微软雅黑" panose="020B0503020204020204" charset="-122"/>
                <a:sym typeface="+mn-ea"/>
              </a:rPr>
              <a:t>RDMA</a:t>
            </a:r>
            <a:r>
              <a:rPr sz="3000" b="1">
                <a:latin typeface="微软雅黑" panose="020B0503020204020204" charset="-122"/>
                <a:sym typeface="+mn-ea"/>
              </a:rPr>
              <a:t>通信</a:t>
            </a:r>
            <a:r>
              <a:rPr sz="3000" b="1">
                <a:latin typeface="微软雅黑" panose="020B0503020204020204" charset="-122"/>
                <a:sym typeface="+mn-ea"/>
              </a:rPr>
              <a:t>模块设计</a:t>
            </a:r>
            <a:endParaRPr sz="3000" b="1">
              <a:latin typeface="微软雅黑" panose="020B0503020204020204" charset="-122"/>
            </a:endParaRPr>
          </a:p>
        </p:txBody>
      </p:sp>
      <p:pic>
        <p:nvPicPr>
          <p:cNvPr id="2" name="图片 1" descr="C:\Users\夏雯玥\Desktop\南邮\微信图片_20230514212926.png微信图片_20230514212926"/>
          <p:cNvPicPr>
            <a:picLocks noChangeAspect="1"/>
          </p:cNvPicPr>
          <p:nvPr>
            <p:custDataLst>
              <p:tags r:id="rId2"/>
            </p:custDataLst>
          </p:nvPr>
        </p:nvPicPr>
        <p:blipFill>
          <a:blip r:embed="rId3"/>
          <a:srcRect/>
          <a:stretch>
            <a:fillRect/>
          </a:stretch>
        </p:blipFill>
        <p:spPr>
          <a:xfrm>
            <a:off x="9742170" y="212725"/>
            <a:ext cx="2223534" cy="561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p:nvPr/>
        </p:nvSpPr>
        <p:spPr>
          <a:xfrm>
            <a:off x="6076315" y="1199515"/>
            <a:ext cx="4194175" cy="264795"/>
          </a:xfrm>
          <a:prstGeom prst="rect">
            <a:avLst/>
          </a:prstGeom>
          <a:noFill/>
          <a:ln>
            <a:noFill/>
            <a:miter lim="800000"/>
          </a:ln>
        </p:spPr>
        <p:txBody>
          <a:bodyPr anchor="ctr" anchorCtr="0">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sz="1800" b="1">
                <a:solidFill>
                  <a:srgbClr val="113E6A"/>
                </a:solidFill>
                <a:latin typeface="微软雅黑" panose="020B0503020204020204" charset="-122"/>
                <a:sym typeface="+mn-ea"/>
              </a:rPr>
              <a:t>面向RDMA的软硬结合加速技术研究</a:t>
            </a:r>
            <a:endParaRPr lang="zh-CN" altLang="en-US" sz="1800" b="1">
              <a:solidFill>
                <a:srgbClr val="113E6A"/>
              </a:solidFill>
              <a:latin typeface="微软雅黑" panose="020B0503020204020204" charset="-122"/>
            </a:endParaRPr>
          </a:p>
        </p:txBody>
      </p:sp>
      <p:cxnSp>
        <p:nvCxnSpPr>
          <p:cNvPr id="7171" name="直接连接符 3"/>
          <p:cNvCxnSpPr/>
          <p:nvPr/>
        </p:nvCxnSpPr>
        <p:spPr>
          <a:xfrm>
            <a:off x="6149321" y="1699256"/>
            <a:ext cx="3957782" cy="0"/>
          </a:xfrm>
          <a:prstGeom prst="line">
            <a:avLst/>
          </a:prstGeom>
          <a:noFill/>
          <a:ln>
            <a:solidFill>
              <a:srgbClr val="113E6A"/>
            </a:solidFill>
            <a:prstDash val="dash"/>
            <a:miter lim="800000"/>
          </a:ln>
          <a:effectLst/>
        </p:spPr>
      </p:cxnSp>
      <p:sp>
        <p:nvSpPr>
          <p:cNvPr id="7172" name="Rectangle 3"/>
          <p:cNvSpPr/>
          <p:nvPr/>
        </p:nvSpPr>
        <p:spPr>
          <a:xfrm>
            <a:off x="6076323" y="1473913"/>
            <a:ext cx="4319600" cy="206300"/>
          </a:xfrm>
          <a:prstGeom prst="rect">
            <a:avLst/>
          </a:prstGeom>
          <a:noFill/>
          <a:ln>
            <a:noFill/>
            <a:miter lim="800000"/>
          </a:ln>
        </p:spPr>
        <p:txBody>
          <a:bodyPr anchor="ctr" anchorCtr="0">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1000">
                <a:solidFill>
                  <a:srgbClr val="113E6A"/>
                </a:solidFill>
                <a:latin typeface="微软雅黑" panose="020B0503020204020204" charset="-122"/>
                <a:sym typeface="+mn-ea"/>
              </a:rPr>
              <a:t>Hardware-Software Co-optimization for RDMA Acceleration</a:t>
            </a:r>
            <a:endParaRPr lang="en-US" altLang="zh-CN" sz="1000">
              <a:solidFill>
                <a:srgbClr val="113E6A"/>
              </a:solidFill>
              <a:latin typeface="微软雅黑" panose="020B0503020204020204" charset="-122"/>
            </a:endParaRPr>
          </a:p>
        </p:txBody>
      </p:sp>
      <p:sp>
        <p:nvSpPr>
          <p:cNvPr id="7173" name="Rectangle 3"/>
          <p:cNvSpPr/>
          <p:nvPr/>
        </p:nvSpPr>
        <p:spPr>
          <a:xfrm>
            <a:off x="1926523" y="2448283"/>
            <a:ext cx="1536140" cy="601444"/>
          </a:xfrm>
          <a:prstGeom prst="rect">
            <a:avLst/>
          </a:prstGeom>
          <a:noFill/>
          <a:ln>
            <a:noFill/>
            <a:miter lim="800000"/>
          </a:ln>
        </p:spPr>
        <p:txBody>
          <a:bodyPr anchor="ctr" anchorCtr="0">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dist" eaLnBrk="1" hangingPunct="1">
              <a:spcBef>
                <a:spcPct val="0"/>
              </a:spcBef>
              <a:buNone/>
            </a:pPr>
            <a:r>
              <a:rPr lang="zh-CN" altLang="en-US" sz="3600" b="1">
                <a:solidFill>
                  <a:schemeClr val="accent2"/>
                </a:solidFill>
              </a:rPr>
              <a:t>目录</a:t>
            </a:r>
            <a:endParaRPr lang="zh-CN" altLang="en-US" sz="3600" b="1">
              <a:solidFill>
                <a:schemeClr val="accent2"/>
              </a:solidFill>
            </a:endParaRPr>
          </a:p>
        </p:txBody>
      </p:sp>
      <p:grpSp>
        <p:nvGrpSpPr>
          <p:cNvPr id="7174" name="组合 24"/>
          <p:cNvGrpSpPr/>
          <p:nvPr>
            <p:custDataLst>
              <p:tags r:id="rId1"/>
            </p:custDataLst>
          </p:nvPr>
        </p:nvGrpSpPr>
        <p:grpSpPr>
          <a:xfrm>
            <a:off x="6168364" y="4450977"/>
            <a:ext cx="576052" cy="576053"/>
            <a:chOff x="6170389" y="4955815"/>
            <a:chExt cx="576064" cy="576064"/>
          </a:xfrm>
        </p:grpSpPr>
        <p:sp>
          <p:nvSpPr>
            <p:cNvPr id="7205" name="圆角矩形 13"/>
            <p:cNvSpPr/>
            <p:nvPr>
              <p:custDataLst>
                <p:tags r:id="rId2"/>
              </p:custDataLst>
            </p:nvPr>
          </p:nvSpPr>
          <p:spPr>
            <a:xfrm>
              <a:off x="6170389" y="4955815"/>
              <a:ext cx="576064" cy="576064"/>
            </a:xfrm>
            <a:prstGeom prst="roundRect">
              <a:avLst>
                <a:gd name="adj" fmla="val 16667"/>
              </a:avLst>
            </a:prstGeom>
            <a:solidFill>
              <a:srgbClr val="113E6A"/>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7206" name="Freeform 11"/>
            <p:cNvSpPr>
              <a:spLocks noEditPoints="1"/>
            </p:cNvSpPr>
            <p:nvPr>
              <p:custDataLst>
                <p:tags r:id="rId3"/>
              </p:custDataLst>
            </p:nvPr>
          </p:nvSpPr>
          <p:spPr bwMode="auto">
            <a:xfrm>
              <a:off x="6298628" y="5092507"/>
              <a:ext cx="315884" cy="273385"/>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l" t="t"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FFFFFF"/>
            </a:solidFill>
            <a:ln w="9525">
              <a:noFill/>
              <a:round/>
            </a:ln>
          </p:spPr>
        </p:sp>
      </p:grpSp>
      <p:grpSp>
        <p:nvGrpSpPr>
          <p:cNvPr id="7175" name="组合 23"/>
          <p:cNvGrpSpPr/>
          <p:nvPr>
            <p:custDataLst>
              <p:tags r:id="rId4"/>
            </p:custDataLst>
          </p:nvPr>
        </p:nvGrpSpPr>
        <p:grpSpPr>
          <a:xfrm>
            <a:off x="6168364" y="3659104"/>
            <a:ext cx="576052" cy="576052"/>
            <a:chOff x="6170389" y="4163727"/>
            <a:chExt cx="576064" cy="576064"/>
          </a:xfrm>
        </p:grpSpPr>
        <p:sp>
          <p:nvSpPr>
            <p:cNvPr id="7203" name="圆角矩形 12"/>
            <p:cNvSpPr/>
            <p:nvPr>
              <p:custDataLst>
                <p:tags r:id="rId5"/>
              </p:custDataLst>
            </p:nvPr>
          </p:nvSpPr>
          <p:spPr>
            <a:xfrm>
              <a:off x="6170389" y="4163727"/>
              <a:ext cx="576064" cy="576064"/>
            </a:xfrm>
            <a:prstGeom prst="roundRect">
              <a:avLst>
                <a:gd name="adj" fmla="val 16667"/>
              </a:avLst>
            </a:prstGeom>
            <a:solidFill>
              <a:srgbClr val="113E6A"/>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7204" name="Freeform 12"/>
            <p:cNvSpPr>
              <a:spLocks noEditPoints="1"/>
            </p:cNvSpPr>
            <p:nvPr>
              <p:custDataLst>
                <p:tags r:id="rId6"/>
              </p:custDataLst>
            </p:nvPr>
          </p:nvSpPr>
          <p:spPr bwMode="auto">
            <a:xfrm>
              <a:off x="6278404" y="4253861"/>
              <a:ext cx="378197" cy="364816"/>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l" t="t" r="r" b="b"/>
              <a:pathLst>
                <a:path w="1022" h="973">
                  <a:moveTo>
                    <a:pt x="596" y="882"/>
                  </a:moveTo>
                  <a:lnTo>
                    <a:pt x="426" y="882"/>
                  </a:lnTo>
                  <a:cubicBezTo>
                    <a:pt x="414" y="882"/>
                    <a:pt x="403" y="892"/>
                    <a:pt x="403" y="904"/>
                  </a:cubicBezTo>
                  <a:cubicBezTo>
                    <a:pt x="403" y="916"/>
                    <a:pt x="414" y="926"/>
                    <a:pt x="426" y="926"/>
                  </a:cubicBezTo>
                  <a:lnTo>
                    <a:pt x="596" y="926"/>
                  </a:lnTo>
                  <a:cubicBezTo>
                    <a:pt x="609" y="926"/>
                    <a:pt x="619" y="916"/>
                    <a:pt x="619" y="904"/>
                  </a:cubicBezTo>
                  <a:cubicBezTo>
                    <a:pt x="619" y="892"/>
                    <a:pt x="609" y="882"/>
                    <a:pt x="596" y="882"/>
                  </a:cubicBezTo>
                  <a:close/>
                  <a:moveTo>
                    <a:pt x="596" y="813"/>
                  </a:moveTo>
                  <a:lnTo>
                    <a:pt x="596" y="813"/>
                  </a:lnTo>
                  <a:lnTo>
                    <a:pt x="426" y="813"/>
                  </a:lnTo>
                  <a:cubicBezTo>
                    <a:pt x="414" y="813"/>
                    <a:pt x="403" y="823"/>
                    <a:pt x="403" y="835"/>
                  </a:cubicBezTo>
                  <a:cubicBezTo>
                    <a:pt x="403" y="848"/>
                    <a:pt x="414" y="858"/>
                    <a:pt x="426" y="858"/>
                  </a:cubicBezTo>
                  <a:lnTo>
                    <a:pt x="596" y="858"/>
                  </a:lnTo>
                  <a:cubicBezTo>
                    <a:pt x="609" y="858"/>
                    <a:pt x="619" y="848"/>
                    <a:pt x="619" y="835"/>
                  </a:cubicBezTo>
                  <a:cubicBezTo>
                    <a:pt x="619" y="823"/>
                    <a:pt x="609" y="813"/>
                    <a:pt x="596" y="813"/>
                  </a:cubicBezTo>
                  <a:close/>
                  <a:moveTo>
                    <a:pt x="511" y="973"/>
                  </a:moveTo>
                  <a:lnTo>
                    <a:pt x="511" y="973"/>
                  </a:lnTo>
                  <a:lnTo>
                    <a:pt x="585" y="946"/>
                  </a:lnTo>
                  <a:lnTo>
                    <a:pt x="437" y="946"/>
                  </a:lnTo>
                  <a:lnTo>
                    <a:pt x="511" y="973"/>
                  </a:lnTo>
                  <a:close/>
                  <a:moveTo>
                    <a:pt x="514" y="261"/>
                  </a:moveTo>
                  <a:lnTo>
                    <a:pt x="514" y="261"/>
                  </a:lnTo>
                  <a:lnTo>
                    <a:pt x="508" y="261"/>
                  </a:lnTo>
                  <a:cubicBezTo>
                    <a:pt x="384" y="261"/>
                    <a:pt x="272" y="362"/>
                    <a:pt x="272" y="486"/>
                  </a:cubicBezTo>
                  <a:cubicBezTo>
                    <a:pt x="272" y="611"/>
                    <a:pt x="377" y="682"/>
                    <a:pt x="388" y="721"/>
                  </a:cubicBezTo>
                  <a:cubicBezTo>
                    <a:pt x="398" y="759"/>
                    <a:pt x="388" y="778"/>
                    <a:pt x="416" y="787"/>
                  </a:cubicBezTo>
                  <a:cubicBezTo>
                    <a:pt x="444" y="796"/>
                    <a:pt x="508" y="794"/>
                    <a:pt x="508" y="794"/>
                  </a:cubicBezTo>
                  <a:lnTo>
                    <a:pt x="514" y="794"/>
                  </a:lnTo>
                  <a:cubicBezTo>
                    <a:pt x="514" y="794"/>
                    <a:pt x="578" y="796"/>
                    <a:pt x="606" y="787"/>
                  </a:cubicBezTo>
                  <a:cubicBezTo>
                    <a:pt x="634" y="778"/>
                    <a:pt x="624" y="759"/>
                    <a:pt x="634" y="721"/>
                  </a:cubicBezTo>
                  <a:cubicBezTo>
                    <a:pt x="645" y="682"/>
                    <a:pt x="750" y="611"/>
                    <a:pt x="750" y="486"/>
                  </a:cubicBezTo>
                  <a:cubicBezTo>
                    <a:pt x="750" y="362"/>
                    <a:pt x="638" y="261"/>
                    <a:pt x="514" y="261"/>
                  </a:cubicBezTo>
                  <a:close/>
                  <a:moveTo>
                    <a:pt x="201" y="527"/>
                  </a:moveTo>
                  <a:lnTo>
                    <a:pt x="201" y="527"/>
                  </a:lnTo>
                  <a:cubicBezTo>
                    <a:pt x="201" y="509"/>
                    <a:pt x="183" y="495"/>
                    <a:pt x="162" y="495"/>
                  </a:cubicBezTo>
                  <a:lnTo>
                    <a:pt x="39" y="495"/>
                  </a:lnTo>
                  <a:cubicBezTo>
                    <a:pt x="17" y="495"/>
                    <a:pt x="0" y="509"/>
                    <a:pt x="0" y="527"/>
                  </a:cubicBezTo>
                  <a:cubicBezTo>
                    <a:pt x="0" y="544"/>
                    <a:pt x="17" y="558"/>
                    <a:pt x="39" y="558"/>
                  </a:cubicBezTo>
                  <a:lnTo>
                    <a:pt x="162" y="558"/>
                  </a:lnTo>
                  <a:cubicBezTo>
                    <a:pt x="183" y="558"/>
                    <a:pt x="201" y="544"/>
                    <a:pt x="201" y="527"/>
                  </a:cubicBezTo>
                  <a:close/>
                  <a:moveTo>
                    <a:pt x="983" y="495"/>
                  </a:moveTo>
                  <a:lnTo>
                    <a:pt x="983" y="495"/>
                  </a:lnTo>
                  <a:lnTo>
                    <a:pt x="860" y="495"/>
                  </a:lnTo>
                  <a:cubicBezTo>
                    <a:pt x="839" y="495"/>
                    <a:pt x="822" y="509"/>
                    <a:pt x="822" y="527"/>
                  </a:cubicBezTo>
                  <a:cubicBezTo>
                    <a:pt x="822" y="544"/>
                    <a:pt x="839" y="558"/>
                    <a:pt x="860" y="558"/>
                  </a:cubicBezTo>
                  <a:lnTo>
                    <a:pt x="983" y="558"/>
                  </a:lnTo>
                  <a:cubicBezTo>
                    <a:pt x="1005" y="558"/>
                    <a:pt x="1022" y="544"/>
                    <a:pt x="1022" y="527"/>
                  </a:cubicBezTo>
                  <a:cubicBezTo>
                    <a:pt x="1022" y="509"/>
                    <a:pt x="1005" y="495"/>
                    <a:pt x="983" y="495"/>
                  </a:cubicBezTo>
                  <a:close/>
                  <a:moveTo>
                    <a:pt x="782" y="296"/>
                  </a:moveTo>
                  <a:lnTo>
                    <a:pt x="782" y="296"/>
                  </a:lnTo>
                  <a:lnTo>
                    <a:pt x="869" y="209"/>
                  </a:lnTo>
                  <a:cubicBezTo>
                    <a:pt x="885" y="194"/>
                    <a:pt x="887" y="172"/>
                    <a:pt x="874" y="159"/>
                  </a:cubicBezTo>
                  <a:cubicBezTo>
                    <a:pt x="862" y="147"/>
                    <a:pt x="839" y="149"/>
                    <a:pt x="824" y="164"/>
                  </a:cubicBezTo>
                  <a:lnTo>
                    <a:pt x="737" y="251"/>
                  </a:lnTo>
                  <a:cubicBezTo>
                    <a:pt x="722" y="266"/>
                    <a:pt x="720" y="289"/>
                    <a:pt x="732" y="301"/>
                  </a:cubicBezTo>
                  <a:cubicBezTo>
                    <a:pt x="745" y="314"/>
                    <a:pt x="767" y="311"/>
                    <a:pt x="782" y="296"/>
                  </a:cubicBezTo>
                  <a:close/>
                  <a:moveTo>
                    <a:pt x="508" y="201"/>
                  </a:moveTo>
                  <a:lnTo>
                    <a:pt x="508" y="201"/>
                  </a:lnTo>
                  <a:cubicBezTo>
                    <a:pt x="526" y="201"/>
                    <a:pt x="540" y="183"/>
                    <a:pt x="540" y="162"/>
                  </a:cubicBezTo>
                  <a:lnTo>
                    <a:pt x="540" y="39"/>
                  </a:lnTo>
                  <a:cubicBezTo>
                    <a:pt x="540" y="18"/>
                    <a:pt x="526" y="0"/>
                    <a:pt x="508" y="0"/>
                  </a:cubicBezTo>
                  <a:cubicBezTo>
                    <a:pt x="491" y="0"/>
                    <a:pt x="476" y="18"/>
                    <a:pt x="476" y="39"/>
                  </a:cubicBezTo>
                  <a:lnTo>
                    <a:pt x="476" y="162"/>
                  </a:lnTo>
                  <a:cubicBezTo>
                    <a:pt x="476" y="183"/>
                    <a:pt x="491" y="201"/>
                    <a:pt x="508" y="201"/>
                  </a:cubicBezTo>
                  <a:close/>
                  <a:moveTo>
                    <a:pt x="229" y="283"/>
                  </a:moveTo>
                  <a:lnTo>
                    <a:pt x="229" y="283"/>
                  </a:lnTo>
                  <a:cubicBezTo>
                    <a:pt x="244" y="299"/>
                    <a:pt x="267" y="301"/>
                    <a:pt x="279" y="288"/>
                  </a:cubicBezTo>
                  <a:cubicBezTo>
                    <a:pt x="292" y="276"/>
                    <a:pt x="289" y="254"/>
                    <a:pt x="274" y="238"/>
                  </a:cubicBezTo>
                  <a:lnTo>
                    <a:pt x="187" y="151"/>
                  </a:lnTo>
                  <a:cubicBezTo>
                    <a:pt x="172" y="136"/>
                    <a:pt x="149" y="134"/>
                    <a:pt x="137" y="146"/>
                  </a:cubicBezTo>
                  <a:cubicBezTo>
                    <a:pt x="125" y="159"/>
                    <a:pt x="127" y="181"/>
                    <a:pt x="142" y="196"/>
                  </a:cubicBezTo>
                  <a:lnTo>
                    <a:pt x="229" y="283"/>
                  </a:lnTo>
                  <a:close/>
                  <a:moveTo>
                    <a:pt x="240" y="756"/>
                  </a:moveTo>
                  <a:lnTo>
                    <a:pt x="240" y="756"/>
                  </a:lnTo>
                  <a:lnTo>
                    <a:pt x="153" y="843"/>
                  </a:lnTo>
                  <a:cubicBezTo>
                    <a:pt x="137" y="859"/>
                    <a:pt x="135" y="881"/>
                    <a:pt x="148" y="894"/>
                  </a:cubicBezTo>
                  <a:cubicBezTo>
                    <a:pt x="160" y="906"/>
                    <a:pt x="183" y="904"/>
                    <a:pt x="198" y="889"/>
                  </a:cubicBezTo>
                  <a:lnTo>
                    <a:pt x="285" y="802"/>
                  </a:lnTo>
                  <a:cubicBezTo>
                    <a:pt x="300" y="786"/>
                    <a:pt x="302" y="764"/>
                    <a:pt x="290" y="751"/>
                  </a:cubicBezTo>
                  <a:cubicBezTo>
                    <a:pt x="277" y="739"/>
                    <a:pt x="255" y="741"/>
                    <a:pt x="240" y="756"/>
                  </a:cubicBezTo>
                  <a:close/>
                  <a:moveTo>
                    <a:pt x="793" y="769"/>
                  </a:moveTo>
                  <a:lnTo>
                    <a:pt x="793" y="769"/>
                  </a:lnTo>
                  <a:cubicBezTo>
                    <a:pt x="778" y="754"/>
                    <a:pt x="755" y="752"/>
                    <a:pt x="743" y="764"/>
                  </a:cubicBezTo>
                  <a:cubicBezTo>
                    <a:pt x="731" y="777"/>
                    <a:pt x="733" y="799"/>
                    <a:pt x="748" y="814"/>
                  </a:cubicBezTo>
                  <a:lnTo>
                    <a:pt x="835" y="901"/>
                  </a:lnTo>
                  <a:cubicBezTo>
                    <a:pt x="850" y="916"/>
                    <a:pt x="873" y="919"/>
                    <a:pt x="885" y="906"/>
                  </a:cubicBezTo>
                  <a:cubicBezTo>
                    <a:pt x="897" y="894"/>
                    <a:pt x="895" y="871"/>
                    <a:pt x="880" y="856"/>
                  </a:cubicBezTo>
                  <a:lnTo>
                    <a:pt x="793" y="769"/>
                  </a:lnTo>
                  <a:close/>
                </a:path>
              </a:pathLst>
            </a:custGeom>
            <a:solidFill>
              <a:srgbClr val="FFFFFF"/>
            </a:solidFill>
            <a:ln w="9525">
              <a:noFill/>
              <a:round/>
            </a:ln>
          </p:spPr>
        </p:sp>
      </p:grpSp>
      <p:grpSp>
        <p:nvGrpSpPr>
          <p:cNvPr id="7176" name="组合 22"/>
          <p:cNvGrpSpPr/>
          <p:nvPr>
            <p:custDataLst>
              <p:tags r:id="rId7"/>
            </p:custDataLst>
          </p:nvPr>
        </p:nvGrpSpPr>
        <p:grpSpPr>
          <a:xfrm>
            <a:off x="6168364" y="2867230"/>
            <a:ext cx="576052" cy="576053"/>
            <a:chOff x="6170389" y="3371639"/>
            <a:chExt cx="576064" cy="576064"/>
          </a:xfrm>
        </p:grpSpPr>
        <p:sp>
          <p:nvSpPr>
            <p:cNvPr id="7201" name="圆角矩形 11"/>
            <p:cNvSpPr/>
            <p:nvPr>
              <p:custDataLst>
                <p:tags r:id="rId8"/>
              </p:custDataLst>
            </p:nvPr>
          </p:nvSpPr>
          <p:spPr>
            <a:xfrm>
              <a:off x="6170389" y="3371639"/>
              <a:ext cx="576064" cy="576064"/>
            </a:xfrm>
            <a:prstGeom prst="roundRect">
              <a:avLst>
                <a:gd name="adj" fmla="val 16667"/>
              </a:avLst>
            </a:prstGeom>
            <a:solidFill>
              <a:srgbClr val="113E6A"/>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7202" name="Freeform 13"/>
            <p:cNvSpPr>
              <a:spLocks noEditPoints="1"/>
            </p:cNvSpPr>
            <p:nvPr>
              <p:custDataLst>
                <p:tags r:id="rId9"/>
              </p:custDataLst>
            </p:nvPr>
          </p:nvSpPr>
          <p:spPr bwMode="auto">
            <a:xfrm>
              <a:off x="6293383" y="3504805"/>
              <a:ext cx="330076" cy="309733"/>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l" t="t" r="r" b="b"/>
              <a:pathLst>
                <a:path w="957" h="885">
                  <a:moveTo>
                    <a:pt x="0" y="155"/>
                  </a:moveTo>
                  <a:cubicBezTo>
                    <a:pt x="0" y="278"/>
                    <a:pt x="0" y="400"/>
                    <a:pt x="0" y="523"/>
                  </a:cubicBezTo>
                  <a:cubicBezTo>
                    <a:pt x="0" y="533"/>
                    <a:pt x="161" y="687"/>
                    <a:pt x="181" y="707"/>
                  </a:cubicBezTo>
                  <a:cubicBezTo>
                    <a:pt x="202" y="728"/>
                    <a:pt x="355" y="885"/>
                    <a:pt x="368" y="885"/>
                  </a:cubicBezTo>
                  <a:cubicBezTo>
                    <a:pt x="442" y="885"/>
                    <a:pt x="516" y="885"/>
                    <a:pt x="589" y="885"/>
                  </a:cubicBezTo>
                  <a:cubicBezTo>
                    <a:pt x="620" y="885"/>
                    <a:pt x="632" y="856"/>
                    <a:pt x="645" y="837"/>
                  </a:cubicBezTo>
                  <a:cubicBezTo>
                    <a:pt x="645" y="684"/>
                    <a:pt x="645" y="532"/>
                    <a:pt x="645" y="380"/>
                  </a:cubicBezTo>
                  <a:cubicBezTo>
                    <a:pt x="631" y="385"/>
                    <a:pt x="590" y="368"/>
                    <a:pt x="582" y="391"/>
                  </a:cubicBezTo>
                  <a:cubicBezTo>
                    <a:pt x="577" y="401"/>
                    <a:pt x="582" y="573"/>
                    <a:pt x="582" y="608"/>
                  </a:cubicBezTo>
                  <a:cubicBezTo>
                    <a:pt x="582" y="643"/>
                    <a:pt x="592" y="822"/>
                    <a:pt x="567" y="822"/>
                  </a:cubicBezTo>
                  <a:cubicBezTo>
                    <a:pt x="507" y="822"/>
                    <a:pt x="447" y="822"/>
                    <a:pt x="387" y="822"/>
                  </a:cubicBezTo>
                  <a:cubicBezTo>
                    <a:pt x="368" y="822"/>
                    <a:pt x="376" y="760"/>
                    <a:pt x="376" y="741"/>
                  </a:cubicBezTo>
                  <a:cubicBezTo>
                    <a:pt x="376" y="710"/>
                    <a:pt x="376" y="679"/>
                    <a:pt x="376" y="649"/>
                  </a:cubicBezTo>
                  <a:cubicBezTo>
                    <a:pt x="376" y="565"/>
                    <a:pt x="376" y="551"/>
                    <a:pt x="324" y="516"/>
                  </a:cubicBezTo>
                  <a:cubicBezTo>
                    <a:pt x="300" y="516"/>
                    <a:pt x="301" y="509"/>
                    <a:pt x="280" y="509"/>
                  </a:cubicBezTo>
                  <a:cubicBezTo>
                    <a:pt x="209" y="509"/>
                    <a:pt x="137" y="509"/>
                    <a:pt x="66" y="509"/>
                  </a:cubicBezTo>
                  <a:cubicBezTo>
                    <a:pt x="66" y="398"/>
                    <a:pt x="66" y="287"/>
                    <a:pt x="66" y="177"/>
                  </a:cubicBezTo>
                  <a:cubicBezTo>
                    <a:pt x="66" y="168"/>
                    <a:pt x="69" y="169"/>
                    <a:pt x="74" y="162"/>
                  </a:cubicBezTo>
                  <a:cubicBezTo>
                    <a:pt x="155" y="162"/>
                    <a:pt x="236" y="162"/>
                    <a:pt x="317" y="162"/>
                  </a:cubicBezTo>
                  <a:cubicBezTo>
                    <a:pt x="333" y="151"/>
                    <a:pt x="375" y="115"/>
                    <a:pt x="376" y="92"/>
                  </a:cubicBezTo>
                  <a:cubicBezTo>
                    <a:pt x="274" y="92"/>
                    <a:pt x="172" y="92"/>
                    <a:pt x="70" y="92"/>
                  </a:cubicBezTo>
                  <a:cubicBezTo>
                    <a:pt x="42" y="92"/>
                    <a:pt x="0" y="131"/>
                    <a:pt x="0" y="155"/>
                  </a:cubicBezTo>
                  <a:close/>
                  <a:moveTo>
                    <a:pt x="505" y="215"/>
                  </a:moveTo>
                  <a:lnTo>
                    <a:pt x="538" y="182"/>
                  </a:lnTo>
                  <a:lnTo>
                    <a:pt x="505" y="149"/>
                  </a:lnTo>
                  <a:cubicBezTo>
                    <a:pt x="504" y="148"/>
                    <a:pt x="504" y="146"/>
                    <a:pt x="505" y="145"/>
                  </a:cubicBezTo>
                  <a:lnTo>
                    <a:pt x="527" y="123"/>
                  </a:lnTo>
                  <a:cubicBezTo>
                    <a:pt x="528" y="122"/>
                    <a:pt x="530" y="122"/>
                    <a:pt x="531" y="123"/>
                  </a:cubicBezTo>
                  <a:lnTo>
                    <a:pt x="564" y="156"/>
                  </a:lnTo>
                  <a:lnTo>
                    <a:pt x="597" y="123"/>
                  </a:lnTo>
                  <a:cubicBezTo>
                    <a:pt x="599" y="122"/>
                    <a:pt x="601" y="122"/>
                    <a:pt x="602" y="123"/>
                  </a:cubicBezTo>
                  <a:lnTo>
                    <a:pt x="624" y="145"/>
                  </a:lnTo>
                  <a:cubicBezTo>
                    <a:pt x="625" y="146"/>
                    <a:pt x="625" y="148"/>
                    <a:pt x="624" y="149"/>
                  </a:cubicBezTo>
                  <a:lnTo>
                    <a:pt x="591" y="182"/>
                  </a:lnTo>
                  <a:lnTo>
                    <a:pt x="624" y="215"/>
                  </a:lnTo>
                  <a:cubicBezTo>
                    <a:pt x="625" y="217"/>
                    <a:pt x="625" y="219"/>
                    <a:pt x="624" y="220"/>
                  </a:cubicBezTo>
                  <a:lnTo>
                    <a:pt x="602" y="242"/>
                  </a:lnTo>
                  <a:cubicBezTo>
                    <a:pt x="601" y="243"/>
                    <a:pt x="599" y="243"/>
                    <a:pt x="597" y="242"/>
                  </a:cubicBezTo>
                  <a:lnTo>
                    <a:pt x="564" y="209"/>
                  </a:lnTo>
                  <a:lnTo>
                    <a:pt x="531" y="242"/>
                  </a:lnTo>
                  <a:cubicBezTo>
                    <a:pt x="530" y="243"/>
                    <a:pt x="528" y="243"/>
                    <a:pt x="527" y="242"/>
                  </a:cubicBezTo>
                  <a:lnTo>
                    <a:pt x="505" y="220"/>
                  </a:lnTo>
                  <a:cubicBezTo>
                    <a:pt x="504" y="219"/>
                    <a:pt x="504" y="217"/>
                    <a:pt x="505" y="215"/>
                  </a:cubicBezTo>
                  <a:close/>
                  <a:moveTo>
                    <a:pt x="780" y="332"/>
                  </a:moveTo>
                  <a:lnTo>
                    <a:pt x="944" y="496"/>
                  </a:lnTo>
                  <a:cubicBezTo>
                    <a:pt x="957" y="509"/>
                    <a:pt x="957" y="530"/>
                    <a:pt x="944" y="543"/>
                  </a:cubicBezTo>
                  <a:lnTo>
                    <a:pt x="925" y="562"/>
                  </a:lnTo>
                  <a:cubicBezTo>
                    <a:pt x="912" y="575"/>
                    <a:pt x="891" y="575"/>
                    <a:pt x="878" y="562"/>
                  </a:cubicBezTo>
                  <a:lnTo>
                    <a:pt x="714" y="398"/>
                  </a:lnTo>
                  <a:lnTo>
                    <a:pt x="780" y="332"/>
                  </a:lnTo>
                  <a:close/>
                  <a:moveTo>
                    <a:pt x="447" y="65"/>
                  </a:moveTo>
                  <a:cubicBezTo>
                    <a:pt x="512" y="0"/>
                    <a:pt x="617" y="0"/>
                    <a:pt x="682" y="65"/>
                  </a:cubicBezTo>
                  <a:cubicBezTo>
                    <a:pt x="740" y="123"/>
                    <a:pt x="747" y="213"/>
                    <a:pt x="701" y="278"/>
                  </a:cubicBezTo>
                  <a:lnTo>
                    <a:pt x="754" y="331"/>
                  </a:lnTo>
                  <a:cubicBezTo>
                    <a:pt x="756" y="333"/>
                    <a:pt x="756" y="337"/>
                    <a:pt x="754" y="339"/>
                  </a:cubicBezTo>
                  <a:lnTo>
                    <a:pt x="721" y="372"/>
                  </a:lnTo>
                  <a:cubicBezTo>
                    <a:pt x="719" y="374"/>
                    <a:pt x="715" y="374"/>
                    <a:pt x="713" y="372"/>
                  </a:cubicBezTo>
                  <a:lnTo>
                    <a:pt x="660" y="319"/>
                  </a:lnTo>
                  <a:cubicBezTo>
                    <a:pt x="595" y="364"/>
                    <a:pt x="505" y="358"/>
                    <a:pt x="447" y="300"/>
                  </a:cubicBezTo>
                  <a:cubicBezTo>
                    <a:pt x="382" y="235"/>
                    <a:pt x="382" y="130"/>
                    <a:pt x="447" y="65"/>
                  </a:cubicBezTo>
                  <a:close/>
                  <a:moveTo>
                    <a:pt x="486" y="104"/>
                  </a:moveTo>
                  <a:cubicBezTo>
                    <a:pt x="529" y="60"/>
                    <a:pt x="600" y="60"/>
                    <a:pt x="643" y="104"/>
                  </a:cubicBezTo>
                  <a:cubicBezTo>
                    <a:pt x="687" y="147"/>
                    <a:pt x="687" y="218"/>
                    <a:pt x="643" y="261"/>
                  </a:cubicBezTo>
                  <a:cubicBezTo>
                    <a:pt x="600" y="305"/>
                    <a:pt x="529" y="305"/>
                    <a:pt x="486" y="261"/>
                  </a:cubicBezTo>
                  <a:cubicBezTo>
                    <a:pt x="442" y="218"/>
                    <a:pt x="442" y="147"/>
                    <a:pt x="486" y="104"/>
                  </a:cubicBezTo>
                  <a:close/>
                  <a:moveTo>
                    <a:pt x="306" y="770"/>
                  </a:moveTo>
                  <a:cubicBezTo>
                    <a:pt x="304" y="706"/>
                    <a:pt x="303" y="643"/>
                    <a:pt x="302" y="579"/>
                  </a:cubicBezTo>
                  <a:cubicBezTo>
                    <a:pt x="241" y="579"/>
                    <a:pt x="179" y="579"/>
                    <a:pt x="118" y="579"/>
                  </a:cubicBezTo>
                  <a:cubicBezTo>
                    <a:pt x="117" y="580"/>
                    <a:pt x="116" y="581"/>
                    <a:pt x="115" y="581"/>
                  </a:cubicBezTo>
                  <a:cubicBezTo>
                    <a:pt x="179" y="644"/>
                    <a:pt x="242" y="707"/>
                    <a:pt x="306" y="770"/>
                  </a:cubicBezTo>
                  <a:close/>
                  <a:moveTo>
                    <a:pt x="110" y="225"/>
                  </a:moveTo>
                  <a:cubicBezTo>
                    <a:pt x="110" y="233"/>
                    <a:pt x="110" y="242"/>
                    <a:pt x="110" y="250"/>
                  </a:cubicBezTo>
                  <a:cubicBezTo>
                    <a:pt x="110" y="259"/>
                    <a:pt x="116" y="265"/>
                    <a:pt x="125" y="265"/>
                  </a:cubicBezTo>
                  <a:cubicBezTo>
                    <a:pt x="209" y="265"/>
                    <a:pt x="292" y="265"/>
                    <a:pt x="376" y="265"/>
                  </a:cubicBezTo>
                  <a:cubicBezTo>
                    <a:pt x="399" y="265"/>
                    <a:pt x="394" y="228"/>
                    <a:pt x="387" y="214"/>
                  </a:cubicBezTo>
                  <a:cubicBezTo>
                    <a:pt x="338" y="214"/>
                    <a:pt x="288" y="214"/>
                    <a:pt x="239" y="214"/>
                  </a:cubicBezTo>
                  <a:cubicBezTo>
                    <a:pt x="209" y="214"/>
                    <a:pt x="110" y="206"/>
                    <a:pt x="110" y="225"/>
                  </a:cubicBezTo>
                  <a:close/>
                  <a:moveTo>
                    <a:pt x="110" y="405"/>
                  </a:moveTo>
                  <a:cubicBezTo>
                    <a:pt x="110" y="416"/>
                    <a:pt x="110" y="427"/>
                    <a:pt x="110" y="439"/>
                  </a:cubicBezTo>
                  <a:cubicBezTo>
                    <a:pt x="110" y="447"/>
                    <a:pt x="113" y="450"/>
                    <a:pt x="121" y="450"/>
                  </a:cubicBezTo>
                  <a:cubicBezTo>
                    <a:pt x="211" y="450"/>
                    <a:pt x="301" y="450"/>
                    <a:pt x="390" y="450"/>
                  </a:cubicBezTo>
                  <a:cubicBezTo>
                    <a:pt x="392" y="440"/>
                    <a:pt x="400" y="402"/>
                    <a:pt x="379" y="402"/>
                  </a:cubicBezTo>
                  <a:cubicBezTo>
                    <a:pt x="296" y="402"/>
                    <a:pt x="212" y="402"/>
                    <a:pt x="129" y="402"/>
                  </a:cubicBezTo>
                  <a:cubicBezTo>
                    <a:pt x="123" y="402"/>
                    <a:pt x="115" y="404"/>
                    <a:pt x="110" y="405"/>
                  </a:cubicBezTo>
                  <a:close/>
                  <a:moveTo>
                    <a:pt x="110" y="328"/>
                  </a:moveTo>
                  <a:cubicBezTo>
                    <a:pt x="110" y="333"/>
                    <a:pt x="110" y="338"/>
                    <a:pt x="110" y="343"/>
                  </a:cubicBezTo>
                  <a:cubicBezTo>
                    <a:pt x="110" y="351"/>
                    <a:pt x="113" y="351"/>
                    <a:pt x="118" y="357"/>
                  </a:cubicBezTo>
                  <a:cubicBezTo>
                    <a:pt x="205" y="357"/>
                    <a:pt x="292" y="357"/>
                    <a:pt x="379" y="357"/>
                  </a:cubicBezTo>
                  <a:cubicBezTo>
                    <a:pt x="384" y="355"/>
                    <a:pt x="389" y="353"/>
                    <a:pt x="394" y="350"/>
                  </a:cubicBezTo>
                  <a:cubicBezTo>
                    <a:pt x="394" y="344"/>
                    <a:pt x="394" y="338"/>
                    <a:pt x="394" y="332"/>
                  </a:cubicBezTo>
                  <a:cubicBezTo>
                    <a:pt x="394" y="320"/>
                    <a:pt x="390" y="317"/>
                    <a:pt x="387" y="309"/>
                  </a:cubicBezTo>
                  <a:cubicBezTo>
                    <a:pt x="336" y="309"/>
                    <a:pt x="286" y="309"/>
                    <a:pt x="236" y="309"/>
                  </a:cubicBezTo>
                  <a:cubicBezTo>
                    <a:pt x="211" y="309"/>
                    <a:pt x="187" y="309"/>
                    <a:pt x="162" y="309"/>
                  </a:cubicBezTo>
                  <a:cubicBezTo>
                    <a:pt x="131" y="310"/>
                    <a:pt x="110" y="299"/>
                    <a:pt x="110" y="328"/>
                  </a:cubicBezTo>
                  <a:close/>
                </a:path>
              </a:pathLst>
            </a:custGeom>
            <a:solidFill>
              <a:srgbClr val="FFFFFF"/>
            </a:solidFill>
            <a:ln w="9525">
              <a:noFill/>
              <a:round/>
            </a:ln>
          </p:spPr>
        </p:sp>
      </p:grpSp>
      <p:grpSp>
        <p:nvGrpSpPr>
          <p:cNvPr id="7177" name="组合 21"/>
          <p:cNvGrpSpPr/>
          <p:nvPr>
            <p:custDataLst>
              <p:tags r:id="rId10"/>
            </p:custDataLst>
          </p:nvPr>
        </p:nvGrpSpPr>
        <p:grpSpPr>
          <a:xfrm>
            <a:off x="6168364" y="2075357"/>
            <a:ext cx="576052" cy="576052"/>
            <a:chOff x="6170389" y="2579551"/>
            <a:chExt cx="576064" cy="576064"/>
          </a:xfrm>
        </p:grpSpPr>
        <p:sp>
          <p:nvSpPr>
            <p:cNvPr id="7199" name="圆角矩形 10"/>
            <p:cNvSpPr/>
            <p:nvPr>
              <p:custDataLst>
                <p:tags r:id="rId11"/>
              </p:custDataLst>
            </p:nvPr>
          </p:nvSpPr>
          <p:spPr>
            <a:xfrm>
              <a:off x="6170389" y="2579551"/>
              <a:ext cx="576064" cy="576064"/>
            </a:xfrm>
            <a:prstGeom prst="roundRect">
              <a:avLst>
                <a:gd name="adj" fmla="val 16667"/>
              </a:avLst>
            </a:prstGeom>
            <a:solidFill>
              <a:srgbClr val="113E6A"/>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7200" name="Freeform 27"/>
            <p:cNvSpPr>
              <a:spLocks noEditPoints="1"/>
            </p:cNvSpPr>
            <p:nvPr>
              <p:custDataLst>
                <p:tags r:id="rId12"/>
              </p:custDataLst>
            </p:nvPr>
          </p:nvSpPr>
          <p:spPr bwMode="auto">
            <a:xfrm>
              <a:off x="6344742" y="2711328"/>
              <a:ext cx="312142" cy="334857"/>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l" t="t" r="r" b="b"/>
              <a:pathLst>
                <a:path w="812" h="858">
                  <a:moveTo>
                    <a:pt x="179" y="0"/>
                  </a:moveTo>
                  <a:lnTo>
                    <a:pt x="507" y="0"/>
                  </a:lnTo>
                  <a:cubicBezTo>
                    <a:pt x="569" y="0"/>
                    <a:pt x="620" y="51"/>
                    <a:pt x="620" y="113"/>
                  </a:cubicBezTo>
                  <a:lnTo>
                    <a:pt x="620" y="264"/>
                  </a:lnTo>
                  <a:cubicBezTo>
                    <a:pt x="584" y="292"/>
                    <a:pt x="563" y="318"/>
                    <a:pt x="535" y="356"/>
                  </a:cubicBezTo>
                  <a:lnTo>
                    <a:pt x="535" y="113"/>
                  </a:lnTo>
                  <a:cubicBezTo>
                    <a:pt x="535" y="98"/>
                    <a:pt x="522" y="85"/>
                    <a:pt x="507" y="85"/>
                  </a:cubicBezTo>
                  <a:lnTo>
                    <a:pt x="247" y="85"/>
                  </a:lnTo>
                  <a:lnTo>
                    <a:pt x="247" y="204"/>
                  </a:lnTo>
                  <a:cubicBezTo>
                    <a:pt x="247" y="216"/>
                    <a:pt x="237" y="226"/>
                    <a:pt x="225" y="226"/>
                  </a:cubicBezTo>
                  <a:lnTo>
                    <a:pt x="86" y="226"/>
                  </a:lnTo>
                  <a:lnTo>
                    <a:pt x="86" y="643"/>
                  </a:lnTo>
                  <a:cubicBezTo>
                    <a:pt x="86" y="658"/>
                    <a:pt x="98" y="670"/>
                    <a:pt x="113" y="670"/>
                  </a:cubicBezTo>
                  <a:lnTo>
                    <a:pt x="375" y="670"/>
                  </a:lnTo>
                  <a:cubicBezTo>
                    <a:pt x="366" y="699"/>
                    <a:pt x="358" y="727"/>
                    <a:pt x="353" y="756"/>
                  </a:cubicBezTo>
                  <a:lnTo>
                    <a:pt x="113" y="756"/>
                  </a:lnTo>
                  <a:cubicBezTo>
                    <a:pt x="51" y="756"/>
                    <a:pt x="0" y="705"/>
                    <a:pt x="0" y="643"/>
                  </a:cubicBezTo>
                  <a:lnTo>
                    <a:pt x="0" y="178"/>
                  </a:lnTo>
                  <a:lnTo>
                    <a:pt x="179" y="0"/>
                  </a:lnTo>
                  <a:close/>
                  <a:moveTo>
                    <a:pt x="721" y="277"/>
                  </a:moveTo>
                  <a:cubicBezTo>
                    <a:pt x="733" y="283"/>
                    <a:pt x="740" y="295"/>
                    <a:pt x="743" y="310"/>
                  </a:cubicBezTo>
                  <a:cubicBezTo>
                    <a:pt x="765" y="316"/>
                    <a:pt x="786" y="330"/>
                    <a:pt x="802" y="358"/>
                  </a:cubicBezTo>
                  <a:cubicBezTo>
                    <a:pt x="812" y="382"/>
                    <a:pt x="808" y="417"/>
                    <a:pt x="794" y="442"/>
                  </a:cubicBezTo>
                  <a:cubicBezTo>
                    <a:pt x="770" y="487"/>
                    <a:pt x="736" y="543"/>
                    <a:pt x="707" y="588"/>
                  </a:cubicBezTo>
                  <a:cubicBezTo>
                    <a:pt x="688" y="595"/>
                    <a:pt x="692" y="556"/>
                    <a:pt x="699" y="546"/>
                  </a:cubicBezTo>
                  <a:cubicBezTo>
                    <a:pt x="723" y="510"/>
                    <a:pt x="743" y="477"/>
                    <a:pt x="762" y="413"/>
                  </a:cubicBezTo>
                  <a:cubicBezTo>
                    <a:pt x="766" y="382"/>
                    <a:pt x="752" y="368"/>
                    <a:pt x="743" y="355"/>
                  </a:cubicBezTo>
                  <a:cubicBezTo>
                    <a:pt x="742" y="358"/>
                    <a:pt x="742" y="360"/>
                    <a:pt x="741" y="363"/>
                  </a:cubicBezTo>
                  <a:cubicBezTo>
                    <a:pt x="723" y="355"/>
                    <a:pt x="706" y="346"/>
                    <a:pt x="688" y="337"/>
                  </a:cubicBezTo>
                  <a:cubicBezTo>
                    <a:pt x="670" y="327"/>
                    <a:pt x="653" y="314"/>
                    <a:pt x="636" y="302"/>
                  </a:cubicBezTo>
                  <a:cubicBezTo>
                    <a:pt x="669" y="274"/>
                    <a:pt x="698" y="264"/>
                    <a:pt x="721" y="277"/>
                  </a:cubicBezTo>
                  <a:close/>
                  <a:moveTo>
                    <a:pt x="734" y="395"/>
                  </a:moveTo>
                  <a:cubicBezTo>
                    <a:pt x="719" y="445"/>
                    <a:pt x="690" y="508"/>
                    <a:pt x="649" y="579"/>
                  </a:cubicBezTo>
                  <a:cubicBezTo>
                    <a:pt x="628" y="615"/>
                    <a:pt x="604" y="650"/>
                    <a:pt x="580" y="681"/>
                  </a:cubicBezTo>
                  <a:cubicBezTo>
                    <a:pt x="557" y="670"/>
                    <a:pt x="535" y="658"/>
                    <a:pt x="512" y="646"/>
                  </a:cubicBezTo>
                  <a:cubicBezTo>
                    <a:pt x="488" y="633"/>
                    <a:pt x="465" y="617"/>
                    <a:pt x="442" y="601"/>
                  </a:cubicBezTo>
                  <a:cubicBezTo>
                    <a:pt x="457" y="565"/>
                    <a:pt x="475" y="527"/>
                    <a:pt x="496" y="491"/>
                  </a:cubicBezTo>
                  <a:cubicBezTo>
                    <a:pt x="536" y="420"/>
                    <a:pt x="576" y="363"/>
                    <a:pt x="612" y="325"/>
                  </a:cubicBezTo>
                  <a:cubicBezTo>
                    <a:pt x="631" y="338"/>
                    <a:pt x="650" y="351"/>
                    <a:pt x="671" y="363"/>
                  </a:cubicBezTo>
                  <a:cubicBezTo>
                    <a:pt x="691" y="375"/>
                    <a:pt x="712" y="384"/>
                    <a:pt x="734" y="395"/>
                  </a:cubicBezTo>
                  <a:close/>
                  <a:moveTo>
                    <a:pt x="560" y="707"/>
                  </a:moveTo>
                  <a:cubicBezTo>
                    <a:pt x="486" y="797"/>
                    <a:pt x="410" y="858"/>
                    <a:pt x="392" y="848"/>
                  </a:cubicBezTo>
                  <a:cubicBezTo>
                    <a:pt x="375" y="838"/>
                    <a:pt x="389" y="742"/>
                    <a:pt x="430" y="632"/>
                  </a:cubicBezTo>
                  <a:cubicBezTo>
                    <a:pt x="451" y="645"/>
                    <a:pt x="472" y="659"/>
                    <a:pt x="494" y="672"/>
                  </a:cubicBezTo>
                  <a:cubicBezTo>
                    <a:pt x="516" y="685"/>
                    <a:pt x="538" y="695"/>
                    <a:pt x="560" y="707"/>
                  </a:cubicBezTo>
                  <a:close/>
                  <a:moveTo>
                    <a:pt x="294" y="149"/>
                  </a:moveTo>
                  <a:lnTo>
                    <a:pt x="482" y="149"/>
                  </a:lnTo>
                  <a:lnTo>
                    <a:pt x="482" y="193"/>
                  </a:lnTo>
                  <a:lnTo>
                    <a:pt x="294" y="193"/>
                  </a:lnTo>
                  <a:lnTo>
                    <a:pt x="294" y="149"/>
                  </a:lnTo>
                  <a:close/>
                  <a:moveTo>
                    <a:pt x="148" y="437"/>
                  </a:moveTo>
                  <a:lnTo>
                    <a:pt x="258" y="437"/>
                  </a:lnTo>
                  <a:lnTo>
                    <a:pt x="258" y="480"/>
                  </a:lnTo>
                  <a:lnTo>
                    <a:pt x="148" y="480"/>
                  </a:lnTo>
                  <a:lnTo>
                    <a:pt x="148" y="437"/>
                  </a:lnTo>
                  <a:close/>
                  <a:moveTo>
                    <a:pt x="148" y="337"/>
                  </a:moveTo>
                  <a:lnTo>
                    <a:pt x="482" y="337"/>
                  </a:lnTo>
                  <a:lnTo>
                    <a:pt x="482" y="381"/>
                  </a:lnTo>
                  <a:lnTo>
                    <a:pt x="148" y="381"/>
                  </a:lnTo>
                  <a:lnTo>
                    <a:pt x="148" y="337"/>
                  </a:lnTo>
                  <a:close/>
                  <a:moveTo>
                    <a:pt x="148" y="245"/>
                  </a:moveTo>
                  <a:lnTo>
                    <a:pt x="482" y="245"/>
                  </a:lnTo>
                  <a:lnTo>
                    <a:pt x="482" y="288"/>
                  </a:lnTo>
                  <a:lnTo>
                    <a:pt x="148" y="288"/>
                  </a:lnTo>
                  <a:lnTo>
                    <a:pt x="148" y="245"/>
                  </a:lnTo>
                  <a:close/>
                  <a:moveTo>
                    <a:pt x="111" y="187"/>
                  </a:moveTo>
                  <a:lnTo>
                    <a:pt x="193" y="187"/>
                  </a:lnTo>
                  <a:cubicBezTo>
                    <a:pt x="201" y="187"/>
                    <a:pt x="208" y="181"/>
                    <a:pt x="208" y="173"/>
                  </a:cubicBezTo>
                  <a:lnTo>
                    <a:pt x="208" y="91"/>
                  </a:lnTo>
                  <a:lnTo>
                    <a:pt x="111" y="187"/>
                  </a:lnTo>
                  <a:close/>
                </a:path>
              </a:pathLst>
            </a:custGeom>
            <a:solidFill>
              <a:srgbClr val="FFFFFF"/>
            </a:solidFill>
            <a:ln w="9525">
              <a:noFill/>
              <a:round/>
            </a:ln>
          </p:spPr>
        </p:sp>
      </p:grpSp>
      <p:grpSp>
        <p:nvGrpSpPr>
          <p:cNvPr id="7178" name="组合 25"/>
          <p:cNvGrpSpPr/>
          <p:nvPr>
            <p:custDataLst>
              <p:tags r:id="rId13"/>
            </p:custDataLst>
          </p:nvPr>
        </p:nvGrpSpPr>
        <p:grpSpPr>
          <a:xfrm>
            <a:off x="6168364" y="5242852"/>
            <a:ext cx="576052" cy="576052"/>
            <a:chOff x="6170389" y="5747903"/>
            <a:chExt cx="576064" cy="576064"/>
          </a:xfrm>
        </p:grpSpPr>
        <p:sp>
          <p:nvSpPr>
            <p:cNvPr id="7197" name="圆角矩形 14"/>
            <p:cNvSpPr/>
            <p:nvPr>
              <p:custDataLst>
                <p:tags r:id="rId14"/>
              </p:custDataLst>
            </p:nvPr>
          </p:nvSpPr>
          <p:spPr>
            <a:xfrm>
              <a:off x="6170389" y="5747903"/>
              <a:ext cx="576064" cy="576064"/>
            </a:xfrm>
            <a:prstGeom prst="roundRect">
              <a:avLst>
                <a:gd name="adj" fmla="val 16667"/>
              </a:avLst>
            </a:prstGeom>
            <a:solidFill>
              <a:srgbClr val="113E6A"/>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7198" name="Freeform 28"/>
            <p:cNvSpPr>
              <a:spLocks noEditPoints="1"/>
            </p:cNvSpPr>
            <p:nvPr>
              <p:custDataLst>
                <p:tags r:id="rId15"/>
              </p:custDataLst>
            </p:nvPr>
          </p:nvSpPr>
          <p:spPr bwMode="auto">
            <a:xfrm>
              <a:off x="6293383" y="5910861"/>
              <a:ext cx="295907" cy="250148"/>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FFFFFF"/>
            </a:solidFill>
            <a:ln w="9525">
              <a:noFill/>
              <a:round/>
            </a:ln>
          </p:spPr>
        </p:sp>
      </p:grpSp>
      <p:sp>
        <p:nvSpPr>
          <p:cNvPr id="7179" name="矩形 20"/>
          <p:cNvSpPr/>
          <p:nvPr/>
        </p:nvSpPr>
        <p:spPr>
          <a:xfrm>
            <a:off x="0" y="3156050"/>
            <a:ext cx="5520900" cy="542727"/>
          </a:xfrm>
          <a:prstGeom prst="rect">
            <a:avLst/>
          </a:prstGeom>
          <a:solidFill>
            <a:srgbClr val="F8F8F8"/>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7180" name="Text Box 5"/>
          <p:cNvSpPr/>
          <p:nvPr/>
        </p:nvSpPr>
        <p:spPr>
          <a:xfrm>
            <a:off x="1848764" y="3197309"/>
            <a:ext cx="1691658" cy="460375"/>
          </a:xfrm>
          <a:prstGeom prst="rect">
            <a:avLst/>
          </a:prstGeom>
          <a:noFill/>
          <a:ln>
            <a:noFill/>
            <a:miter lim="800000"/>
          </a:ln>
          <a:effectLst/>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en-US" altLang="zh-CN" sz="2400">
                <a:solidFill>
                  <a:srgbClr val="113E6A"/>
                </a:solidFill>
              </a:rPr>
              <a:t>Contents</a:t>
            </a:r>
            <a:endParaRPr lang="zh-CN" altLang="en-US" sz="2400">
              <a:solidFill>
                <a:srgbClr val="113E6A"/>
              </a:solidFill>
            </a:endParaRPr>
          </a:p>
        </p:txBody>
      </p:sp>
      <p:sp>
        <p:nvSpPr>
          <p:cNvPr id="7181" name="矩形 27"/>
          <p:cNvSpPr/>
          <p:nvPr>
            <p:custDataLst>
              <p:tags r:id="rId16"/>
            </p:custDataLst>
          </p:nvPr>
        </p:nvSpPr>
        <p:spPr>
          <a:xfrm>
            <a:off x="6887239" y="2075357"/>
            <a:ext cx="4679832" cy="576052"/>
          </a:xfrm>
          <a:prstGeom prst="rect">
            <a:avLst/>
          </a:prstGeom>
          <a:solidFill>
            <a:schemeClr val="accent2"/>
          </a:solidFill>
          <a:ln>
            <a:solidFill>
              <a:srgbClr val="113E6A"/>
            </a:solidFill>
            <a:round/>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7182" name="矩形 28"/>
          <p:cNvSpPr/>
          <p:nvPr>
            <p:custDataLst>
              <p:tags r:id="rId17"/>
            </p:custDataLst>
          </p:nvPr>
        </p:nvSpPr>
        <p:spPr>
          <a:xfrm>
            <a:off x="6887239" y="2865643"/>
            <a:ext cx="4679832" cy="576052"/>
          </a:xfrm>
          <a:prstGeom prst="rect">
            <a:avLst/>
          </a:prstGeom>
          <a:solidFill>
            <a:schemeClr val="accent2"/>
          </a:solidFill>
          <a:ln>
            <a:solidFill>
              <a:srgbClr val="113E6A"/>
            </a:solidFill>
            <a:round/>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7183" name="矩形 29"/>
          <p:cNvSpPr/>
          <p:nvPr>
            <p:custDataLst>
              <p:tags r:id="rId18"/>
            </p:custDataLst>
          </p:nvPr>
        </p:nvSpPr>
        <p:spPr>
          <a:xfrm>
            <a:off x="6887239" y="3655930"/>
            <a:ext cx="4679832" cy="574466"/>
          </a:xfrm>
          <a:prstGeom prst="rect">
            <a:avLst/>
          </a:prstGeom>
          <a:solidFill>
            <a:schemeClr val="accent2"/>
          </a:solidFill>
          <a:ln>
            <a:solidFill>
              <a:srgbClr val="113E6A"/>
            </a:solidFill>
            <a:round/>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7184" name="矩形 30"/>
          <p:cNvSpPr/>
          <p:nvPr>
            <p:custDataLst>
              <p:tags r:id="rId19"/>
            </p:custDataLst>
          </p:nvPr>
        </p:nvSpPr>
        <p:spPr>
          <a:xfrm>
            <a:off x="6887239" y="4444630"/>
            <a:ext cx="4679832" cy="576053"/>
          </a:xfrm>
          <a:prstGeom prst="rect">
            <a:avLst/>
          </a:prstGeom>
          <a:solidFill>
            <a:schemeClr val="accent2"/>
          </a:solidFill>
          <a:ln>
            <a:solidFill>
              <a:srgbClr val="113E6A"/>
            </a:solidFill>
            <a:round/>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7185" name="矩形 31"/>
          <p:cNvSpPr/>
          <p:nvPr>
            <p:custDataLst>
              <p:tags r:id="rId20"/>
            </p:custDataLst>
          </p:nvPr>
        </p:nvSpPr>
        <p:spPr>
          <a:xfrm>
            <a:off x="6887239" y="5234917"/>
            <a:ext cx="4679832" cy="576053"/>
          </a:xfrm>
          <a:prstGeom prst="rect">
            <a:avLst/>
          </a:prstGeom>
          <a:solidFill>
            <a:schemeClr val="accent2"/>
          </a:solidFill>
          <a:ln>
            <a:solidFill>
              <a:srgbClr val="113E6A"/>
            </a:solidFill>
            <a:round/>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pic>
        <p:nvPicPr>
          <p:cNvPr id="7186" name="组合 37"/>
          <p:cNvPicPr/>
          <p:nvPr>
            <p:custDataLst>
              <p:tags r:id="rId21"/>
            </p:custDataLst>
          </p:nvPr>
        </p:nvPicPr>
        <p:blipFill>
          <a:blip r:embed="rId22"/>
          <a:stretch>
            <a:fillRect/>
          </a:stretch>
        </p:blipFill>
        <p:spPr>
          <a:xfrm>
            <a:off x="6879305" y="2067421"/>
            <a:ext cx="963261" cy="3746722"/>
          </a:xfrm>
          <a:prstGeom prst="rect">
            <a:avLst/>
          </a:prstGeom>
          <a:noFill/>
          <a:ln>
            <a:miter lim="800000"/>
            <a:headEnd/>
            <a:tailEnd/>
          </a:ln>
        </p:spPr>
      </p:pic>
      <p:sp>
        <p:nvSpPr>
          <p:cNvPr id="7187" name="Rectangle 14"/>
          <p:cNvSpPr/>
          <p:nvPr>
            <p:custDataLst>
              <p:tags r:id="rId23"/>
            </p:custDataLst>
          </p:nvPr>
        </p:nvSpPr>
        <p:spPr>
          <a:xfrm>
            <a:off x="7074496" y="2240396"/>
            <a:ext cx="567690" cy="245745"/>
          </a:xfrm>
          <a:prstGeom prst="rect">
            <a:avLst/>
          </a:prstGeom>
          <a:noFill/>
          <a:ln>
            <a:noFill/>
            <a:miter lim="800000"/>
          </a:ln>
        </p:spPr>
        <p:txBody>
          <a:bodyPr wrap="none" lIns="0" tIns="0" rIns="0" bIns="0">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1600">
                <a:solidFill>
                  <a:srgbClr val="FFFFFF"/>
                </a:solidFill>
                <a:latin typeface="微软雅黑" panose="020B0503020204020204" charset="-122"/>
              </a:rPr>
              <a:t>Part 1</a:t>
            </a:r>
            <a:endParaRPr lang="zh-CN" altLang="en-US" sz="1800">
              <a:solidFill>
                <a:schemeClr val="tx1"/>
              </a:solidFill>
              <a:latin typeface="微软雅黑" panose="020B0503020204020204" charset="-122"/>
            </a:endParaRPr>
          </a:p>
        </p:txBody>
      </p:sp>
      <p:sp>
        <p:nvSpPr>
          <p:cNvPr id="7188" name="Rectangle 14"/>
          <p:cNvSpPr/>
          <p:nvPr>
            <p:custDataLst>
              <p:tags r:id="rId24"/>
            </p:custDataLst>
          </p:nvPr>
        </p:nvSpPr>
        <p:spPr>
          <a:xfrm>
            <a:off x="7074496" y="3022748"/>
            <a:ext cx="567690" cy="245745"/>
          </a:xfrm>
          <a:prstGeom prst="rect">
            <a:avLst/>
          </a:prstGeom>
          <a:noFill/>
          <a:ln>
            <a:noFill/>
            <a:miter lim="800000"/>
          </a:ln>
        </p:spPr>
        <p:txBody>
          <a:bodyPr wrap="none" lIns="0" tIns="0" rIns="0" bIns="0">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1600">
                <a:solidFill>
                  <a:srgbClr val="FFFFFF"/>
                </a:solidFill>
                <a:latin typeface="微软雅黑" panose="020B0503020204020204" charset="-122"/>
              </a:rPr>
              <a:t>Part 2</a:t>
            </a:r>
            <a:endParaRPr lang="zh-CN" altLang="en-US" sz="1800">
              <a:solidFill>
                <a:schemeClr val="tx1"/>
              </a:solidFill>
              <a:latin typeface="微软雅黑" panose="020B0503020204020204" charset="-122"/>
            </a:endParaRPr>
          </a:p>
        </p:txBody>
      </p:sp>
      <p:sp>
        <p:nvSpPr>
          <p:cNvPr id="7189" name="Rectangle 14"/>
          <p:cNvSpPr/>
          <p:nvPr>
            <p:custDataLst>
              <p:tags r:id="rId25"/>
            </p:custDataLst>
          </p:nvPr>
        </p:nvSpPr>
        <p:spPr>
          <a:xfrm>
            <a:off x="7074496" y="3814622"/>
            <a:ext cx="567690" cy="245745"/>
          </a:xfrm>
          <a:prstGeom prst="rect">
            <a:avLst/>
          </a:prstGeom>
          <a:noFill/>
          <a:ln>
            <a:noFill/>
            <a:miter lim="800000"/>
          </a:ln>
        </p:spPr>
        <p:txBody>
          <a:bodyPr wrap="none" lIns="0" tIns="0" rIns="0" bIns="0">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1600">
                <a:solidFill>
                  <a:srgbClr val="FFFFFF"/>
                </a:solidFill>
                <a:latin typeface="微软雅黑" panose="020B0503020204020204" charset="-122"/>
              </a:rPr>
              <a:t>Part 3</a:t>
            </a:r>
            <a:endParaRPr lang="zh-CN" altLang="en-US" sz="1800">
              <a:solidFill>
                <a:schemeClr val="tx1"/>
              </a:solidFill>
              <a:latin typeface="微软雅黑" panose="020B0503020204020204" charset="-122"/>
            </a:endParaRPr>
          </a:p>
        </p:txBody>
      </p:sp>
      <p:sp>
        <p:nvSpPr>
          <p:cNvPr id="7190" name="Rectangle 14"/>
          <p:cNvSpPr/>
          <p:nvPr>
            <p:custDataLst>
              <p:tags r:id="rId26"/>
            </p:custDataLst>
          </p:nvPr>
        </p:nvSpPr>
        <p:spPr>
          <a:xfrm>
            <a:off x="7074496" y="4617605"/>
            <a:ext cx="567690" cy="245745"/>
          </a:xfrm>
          <a:prstGeom prst="rect">
            <a:avLst/>
          </a:prstGeom>
          <a:noFill/>
          <a:ln>
            <a:noFill/>
            <a:miter lim="800000"/>
          </a:ln>
        </p:spPr>
        <p:txBody>
          <a:bodyPr wrap="none" lIns="0" tIns="0" rIns="0" bIns="0">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1600">
                <a:solidFill>
                  <a:srgbClr val="FFFFFF"/>
                </a:solidFill>
                <a:latin typeface="微软雅黑" panose="020B0503020204020204" charset="-122"/>
              </a:rPr>
              <a:t>Part 4</a:t>
            </a:r>
            <a:endParaRPr lang="zh-CN" altLang="en-US" sz="1800">
              <a:solidFill>
                <a:schemeClr val="tx1"/>
              </a:solidFill>
              <a:latin typeface="微软雅黑" panose="020B0503020204020204" charset="-122"/>
            </a:endParaRPr>
          </a:p>
        </p:txBody>
      </p:sp>
      <p:sp>
        <p:nvSpPr>
          <p:cNvPr id="7191" name="Rectangle 14"/>
          <p:cNvSpPr/>
          <p:nvPr>
            <p:custDataLst>
              <p:tags r:id="rId27"/>
            </p:custDataLst>
          </p:nvPr>
        </p:nvSpPr>
        <p:spPr>
          <a:xfrm>
            <a:off x="7074496" y="5409478"/>
            <a:ext cx="567690" cy="245745"/>
          </a:xfrm>
          <a:prstGeom prst="rect">
            <a:avLst/>
          </a:prstGeom>
          <a:noFill/>
          <a:ln>
            <a:noFill/>
            <a:miter lim="800000"/>
          </a:ln>
        </p:spPr>
        <p:txBody>
          <a:bodyPr wrap="none" lIns="0" tIns="0" rIns="0" bIns="0">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1600">
                <a:solidFill>
                  <a:srgbClr val="FFFFFF"/>
                </a:solidFill>
                <a:latin typeface="微软雅黑" panose="020B0503020204020204" charset="-122"/>
              </a:rPr>
              <a:t>Part 5</a:t>
            </a:r>
            <a:endParaRPr lang="zh-CN" altLang="en-US" sz="1800">
              <a:solidFill>
                <a:schemeClr val="tx1"/>
              </a:solidFill>
              <a:latin typeface="微软雅黑" panose="020B0503020204020204" charset="-122"/>
            </a:endParaRPr>
          </a:p>
        </p:txBody>
      </p:sp>
      <p:sp>
        <p:nvSpPr>
          <p:cNvPr id="7192" name="TextBox 59"/>
          <p:cNvSpPr/>
          <p:nvPr>
            <p:custDataLst>
              <p:tags r:id="rId28"/>
            </p:custDataLst>
          </p:nvPr>
        </p:nvSpPr>
        <p:spPr>
          <a:xfrm>
            <a:off x="7980628" y="2157876"/>
            <a:ext cx="1947152" cy="39878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b="1">
                <a:solidFill>
                  <a:srgbClr val="113E6A"/>
                </a:solidFill>
                <a:latin typeface="微软雅黑" panose="020B0503020204020204" charset="-122"/>
              </a:rPr>
              <a:t>绪   论</a:t>
            </a:r>
            <a:endParaRPr lang="zh-CN" altLang="en-US" b="1">
              <a:solidFill>
                <a:srgbClr val="113E6A"/>
              </a:solidFill>
              <a:latin typeface="微软雅黑" panose="020B0503020204020204" charset="-122"/>
            </a:endParaRPr>
          </a:p>
        </p:txBody>
      </p:sp>
      <p:sp>
        <p:nvSpPr>
          <p:cNvPr id="7193" name="TextBox 59"/>
          <p:cNvSpPr/>
          <p:nvPr>
            <p:custDataLst>
              <p:tags r:id="rId29"/>
            </p:custDataLst>
          </p:nvPr>
        </p:nvSpPr>
        <p:spPr>
          <a:xfrm>
            <a:off x="7980628" y="2946576"/>
            <a:ext cx="2415294" cy="39878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b="1">
                <a:solidFill>
                  <a:srgbClr val="113E6A"/>
                </a:solidFill>
                <a:latin typeface="微软雅黑" panose="020B0503020204020204" charset="-122"/>
              </a:rPr>
              <a:t>RDMA</a:t>
            </a:r>
            <a:r>
              <a:rPr lang="zh-CN" altLang="en-US" b="1">
                <a:solidFill>
                  <a:srgbClr val="113E6A"/>
                </a:solidFill>
                <a:latin typeface="微软雅黑" panose="020B0503020204020204" charset="-122"/>
              </a:rPr>
              <a:t>原理及挑战</a:t>
            </a:r>
            <a:endParaRPr lang="zh-CN" altLang="en-US" b="1">
              <a:solidFill>
                <a:srgbClr val="113E6A"/>
              </a:solidFill>
              <a:latin typeface="微软雅黑" panose="020B0503020204020204" charset="-122"/>
            </a:endParaRPr>
          </a:p>
        </p:txBody>
      </p:sp>
      <p:sp>
        <p:nvSpPr>
          <p:cNvPr id="7194" name="TextBox 59"/>
          <p:cNvSpPr/>
          <p:nvPr>
            <p:custDataLst>
              <p:tags r:id="rId30"/>
            </p:custDataLst>
          </p:nvPr>
        </p:nvSpPr>
        <p:spPr>
          <a:xfrm>
            <a:off x="7980628" y="3749558"/>
            <a:ext cx="3154800" cy="39878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b="1">
                <a:solidFill>
                  <a:srgbClr val="113E6A"/>
                </a:solidFill>
                <a:latin typeface="微软雅黑" panose="020B0503020204020204" charset="-122"/>
                <a:sym typeface="+mn-ea"/>
              </a:rPr>
              <a:t>RDMA软硬件加速系统</a:t>
            </a:r>
            <a:endParaRPr lang="en-US" altLang="zh-CN" b="1">
              <a:solidFill>
                <a:srgbClr val="113E6A"/>
              </a:solidFill>
              <a:latin typeface="微软雅黑" panose="020B0503020204020204" charset="-122"/>
            </a:endParaRPr>
          </a:p>
        </p:txBody>
      </p:sp>
      <p:sp>
        <p:nvSpPr>
          <p:cNvPr id="7195" name="TextBox 59"/>
          <p:cNvSpPr/>
          <p:nvPr>
            <p:custDataLst>
              <p:tags r:id="rId31"/>
            </p:custDataLst>
          </p:nvPr>
        </p:nvSpPr>
        <p:spPr>
          <a:xfrm>
            <a:off x="7980628" y="4539845"/>
            <a:ext cx="2289927" cy="39878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b="1">
                <a:solidFill>
                  <a:srgbClr val="113E6A"/>
                </a:solidFill>
                <a:latin typeface="微软雅黑" panose="020B0503020204020204" charset="-122"/>
              </a:rPr>
              <a:t>系统仿真与</a:t>
            </a:r>
            <a:r>
              <a:rPr lang="zh-CN" altLang="en-US" b="1">
                <a:solidFill>
                  <a:srgbClr val="113E6A"/>
                </a:solidFill>
                <a:latin typeface="微软雅黑" panose="020B0503020204020204" charset="-122"/>
              </a:rPr>
              <a:t>测试</a:t>
            </a:r>
            <a:endParaRPr lang="zh-CN" altLang="en-US" b="1">
              <a:solidFill>
                <a:srgbClr val="113E6A"/>
              </a:solidFill>
              <a:latin typeface="微软雅黑" panose="020B0503020204020204" charset="-122"/>
            </a:endParaRPr>
          </a:p>
        </p:txBody>
      </p:sp>
      <p:sp>
        <p:nvSpPr>
          <p:cNvPr id="7196" name="TextBox 59"/>
          <p:cNvSpPr/>
          <p:nvPr>
            <p:custDataLst>
              <p:tags r:id="rId32"/>
            </p:custDataLst>
          </p:nvPr>
        </p:nvSpPr>
        <p:spPr>
          <a:xfrm>
            <a:off x="7980628" y="5314263"/>
            <a:ext cx="2938978" cy="39878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b="1">
                <a:solidFill>
                  <a:srgbClr val="113E6A"/>
                </a:solidFill>
                <a:latin typeface="微软雅黑" panose="020B0503020204020204" charset="-122"/>
              </a:rPr>
              <a:t>相关</a:t>
            </a:r>
            <a:r>
              <a:rPr lang="zh-CN" altLang="en-US" b="1">
                <a:solidFill>
                  <a:srgbClr val="113E6A"/>
                </a:solidFill>
                <a:latin typeface="微软雅黑" panose="020B0503020204020204" charset="-122"/>
              </a:rPr>
              <a:t>讨论和结论</a:t>
            </a:r>
            <a:endParaRPr lang="zh-CN" altLang="en-US" b="1">
              <a:solidFill>
                <a:srgbClr val="113E6A"/>
              </a:solidFill>
              <a:latin typeface="微软雅黑" panose="020B0503020204020204" charset="-122"/>
            </a:endParaRPr>
          </a:p>
        </p:txBody>
      </p:sp>
    </p:spTree>
  </p:cSld>
  <p:clrMapOvr>
    <a:masterClrMapping/>
  </p:clrMapOvr>
  <p:transition/>
  <p:timing>
    <p:tnLst>
      <p:par>
        <p:cTn id="1" dur="indefinite" restart="never" nodeType="tmRoot"/>
      </p:par>
    </p:tnLst>
    <p:bldLst>
      <p:bldP spid="7170" grpId="0"/>
      <p:bldP spid="7172" grpId="0"/>
      <p:bldP spid="7173" grpId="0"/>
      <p:bldP spid="7180" grpId="0"/>
      <p:bldP spid="7192" grpId="0"/>
      <p:bldP spid="7193" grpId="0"/>
      <p:bldP spid="7194" grpId="0"/>
      <p:bldP spid="7195" grpId="0"/>
      <p:bldP spid="71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901700" y="741045"/>
            <a:ext cx="10813415" cy="3945255"/>
          </a:xfrm>
          <a:prstGeom prst="rect">
            <a:avLst/>
          </a:prstGeom>
          <a:noFill/>
        </p:spPr>
        <p:txBody>
          <a:bodyPr wrap="square" rtlCol="0">
            <a:noAutofit/>
          </a:bodyPr>
          <a:p>
            <a:r>
              <a:rPr lang="zh-CN" altLang="en-US">
                <a:solidFill>
                  <a:srgbClr val="295597"/>
                </a:solidFill>
                <a:latin typeface="Calibri" panose="020F0502020204030204" charset="0"/>
              </a:rPr>
              <a:t>①</a:t>
            </a:r>
            <a:r>
              <a:rPr lang="zh-CN" altLang="en-US">
                <a:solidFill>
                  <a:srgbClr val="295597"/>
                </a:solidFill>
              </a:rPr>
              <a:t>核心功能：</a:t>
            </a:r>
            <a:endParaRPr lang="zh-CN" altLang="en-US">
              <a:solidFill>
                <a:srgbClr val="295597"/>
              </a:solidFill>
            </a:endParaRPr>
          </a:p>
          <a:p>
            <a:r>
              <a:rPr lang="en-US" altLang="zh-CN" b="1">
                <a:solidFill>
                  <a:schemeClr val="accent1"/>
                </a:solidFill>
              </a:rPr>
              <a:t>1.</a:t>
            </a:r>
            <a:r>
              <a:rPr lang="zh-CN" altLang="en-US" b="1">
                <a:solidFill>
                  <a:schemeClr val="accent1"/>
                </a:solidFill>
              </a:rPr>
              <a:t>任务缓冲</a:t>
            </a:r>
            <a:r>
              <a:rPr lang="zh-CN" altLang="en-US" b="1"/>
              <a:t>：</a:t>
            </a:r>
            <a:r>
              <a:rPr lang="zh-CN" altLang="en-US"/>
              <a:t>高效管理</a:t>
            </a:r>
            <a:r>
              <a:rPr lang="en-US" altLang="zh-CN"/>
              <a:t>RDMA</a:t>
            </a:r>
            <a:r>
              <a:rPr lang="zh-CN" altLang="en-US"/>
              <a:t>的发送队列（</a:t>
            </a:r>
            <a:r>
              <a:rPr lang="en-US" altLang="zh-CN"/>
              <a:t>SQ</a:t>
            </a:r>
            <a:r>
              <a:rPr lang="zh-CN" altLang="en-US"/>
              <a:t>）和接收队列（</a:t>
            </a:r>
            <a:r>
              <a:rPr lang="en-US" altLang="zh-CN"/>
              <a:t>RQ</a:t>
            </a:r>
            <a:r>
              <a:rPr lang="zh-CN" altLang="en-US"/>
              <a:t>），缓存工作队列元素（</a:t>
            </a:r>
            <a:r>
              <a:rPr lang="en-US" altLang="zh-CN"/>
              <a:t>WQE</a:t>
            </a:r>
            <a:r>
              <a:rPr lang="zh-CN" altLang="en-US"/>
              <a:t>），实现主机与</a:t>
            </a:r>
            <a:r>
              <a:rPr lang="en-US" altLang="zh-CN"/>
              <a:t>FPGA</a:t>
            </a:r>
            <a:r>
              <a:rPr lang="zh-CN" altLang="en-US"/>
              <a:t>间的零拷贝任务交互。</a:t>
            </a:r>
            <a:endParaRPr lang="en-US" altLang="zh-CN"/>
          </a:p>
          <a:p>
            <a:r>
              <a:rPr lang="en-US" altLang="zh-CN" b="1">
                <a:solidFill>
                  <a:schemeClr val="accent1"/>
                </a:solidFill>
              </a:rPr>
              <a:t>2.</a:t>
            </a:r>
            <a:r>
              <a:rPr lang="zh-CN" altLang="en-US" b="1">
                <a:solidFill>
                  <a:schemeClr val="accent1"/>
                </a:solidFill>
              </a:rPr>
              <a:t>优先级调度：</a:t>
            </a:r>
            <a:r>
              <a:rPr lang="zh-CN" altLang="en-US"/>
              <a:t>优先处理高优先级操作（</a:t>
            </a:r>
            <a:r>
              <a:rPr lang="en-US" altLang="zh-CN"/>
              <a:t>Send/Write &gt; Read/Receive</a:t>
            </a:r>
            <a:r>
              <a:rPr lang="zh-CN" altLang="en-US"/>
              <a:t>），优化关键路径延迟。</a:t>
            </a:r>
            <a:endParaRPr lang="zh-CN" altLang="en-US"/>
          </a:p>
          <a:p>
            <a:pPr algn="l">
              <a:buClrTx/>
              <a:buSzTx/>
              <a:buFontTx/>
            </a:pPr>
            <a:r>
              <a:rPr lang="zh-CN" altLang="en-US">
                <a:solidFill>
                  <a:srgbClr val="295597"/>
                </a:solidFill>
                <a:latin typeface="Calibri" panose="020F0502020204030204" charset="0"/>
              </a:rPr>
              <a:t>②</a:t>
            </a:r>
            <a:r>
              <a:rPr lang="zh-CN" altLang="en-US">
                <a:solidFill>
                  <a:srgbClr val="295597"/>
                </a:solidFill>
              </a:rPr>
              <a:t>设计关键：</a:t>
            </a:r>
            <a:endParaRPr lang="zh-CN" altLang="en-US">
              <a:solidFill>
                <a:srgbClr val="295597"/>
              </a:solidFill>
            </a:endParaRPr>
          </a:p>
          <a:p>
            <a:r>
              <a:rPr lang="en-US" altLang="zh-CN"/>
              <a:t>1.</a:t>
            </a:r>
            <a:r>
              <a:rPr lang="zh-CN" altLang="en-US"/>
              <a:t>分段式存储管理：</a:t>
            </a:r>
            <a:endParaRPr lang="zh-CN" altLang="en-US"/>
          </a:p>
          <a:p>
            <a:r>
              <a:rPr lang="zh-CN" altLang="en-US" b="1">
                <a:solidFill>
                  <a:schemeClr val="accent1"/>
                </a:solidFill>
              </a:rPr>
              <a:t>二维地址空间：</a:t>
            </a:r>
            <a:r>
              <a:rPr lang="zh-CN" altLang="en-US"/>
              <a:t>逻辑地址</a:t>
            </a:r>
            <a:r>
              <a:rPr lang="en-US" altLang="zh-CN"/>
              <a:t> = </a:t>
            </a:r>
            <a:r>
              <a:rPr lang="zh-CN" altLang="en-US"/>
              <a:t>段号（</a:t>
            </a:r>
            <a:r>
              <a:rPr lang="en-US" altLang="zh-CN"/>
              <a:t>QP</a:t>
            </a:r>
            <a:r>
              <a:rPr lang="zh-CN" altLang="en-US"/>
              <a:t>编号）</a:t>
            </a:r>
            <a:r>
              <a:rPr lang="en-US" altLang="zh-CN"/>
              <a:t>+</a:t>
            </a:r>
            <a:r>
              <a:rPr lang="zh-CN" altLang="en-US"/>
              <a:t>段内偏移（</a:t>
            </a:r>
            <a:r>
              <a:rPr lang="en-US" altLang="zh-CN"/>
              <a:t>WQE</a:t>
            </a:r>
            <a:r>
              <a:rPr lang="zh-CN" altLang="en-US"/>
              <a:t>索引），支持多队列隔离。</a:t>
            </a:r>
            <a:endParaRPr lang="en-US" altLang="zh-CN"/>
          </a:p>
          <a:p>
            <a:r>
              <a:rPr lang="zh-CN" altLang="en-US" b="1">
                <a:solidFill>
                  <a:schemeClr val="accent1"/>
                </a:solidFill>
              </a:rPr>
              <a:t>段表机制：</a:t>
            </a:r>
            <a:r>
              <a:rPr lang="zh-CN" altLang="en-US"/>
              <a:t>硬件维护段基址、长度及读写指针，实现动态内存分配与越界保护（触发中断）。</a:t>
            </a:r>
            <a:endParaRPr lang="zh-CN" altLang="en-US"/>
          </a:p>
          <a:p>
            <a:r>
              <a:rPr lang="en-US" altLang="zh-CN"/>
              <a:t>2.</a:t>
            </a:r>
            <a:r>
              <a:rPr lang="zh-CN" altLang="en-US"/>
              <a:t>环形缓冲区优化</a:t>
            </a:r>
            <a:endParaRPr lang="zh-CN" altLang="en-US"/>
          </a:p>
          <a:p>
            <a:r>
              <a:rPr lang="zh-CN" altLang="en-US" b="1">
                <a:solidFill>
                  <a:schemeClr val="accent1"/>
                </a:solidFill>
              </a:rPr>
              <a:t>读写指针循环：</a:t>
            </a:r>
            <a:r>
              <a:rPr lang="zh-CN" altLang="en-US"/>
              <a:t>指针</a:t>
            </a:r>
            <a:r>
              <a:rPr lang="en-US" altLang="zh-CN"/>
              <a:t> = (</a:t>
            </a:r>
            <a:r>
              <a:rPr lang="zh-CN" altLang="en-US"/>
              <a:t>指针</a:t>
            </a:r>
            <a:r>
              <a:rPr lang="en-US" altLang="zh-CN"/>
              <a:t> + 1) % 64</a:t>
            </a:r>
            <a:r>
              <a:rPr lang="zh-CN" altLang="en-US"/>
              <a:t>，</a:t>
            </a:r>
            <a:r>
              <a:rPr lang="en-US" altLang="zh-CN"/>
              <a:t>64</a:t>
            </a:r>
            <a:r>
              <a:rPr lang="zh-CN" altLang="en-US"/>
              <a:t>深度环形队列避免溢出。</a:t>
            </a:r>
            <a:endParaRPr lang="en-US" altLang="zh-CN"/>
          </a:p>
          <a:p>
            <a:r>
              <a:rPr lang="zh-CN" altLang="en-US" b="1">
                <a:solidFill>
                  <a:schemeClr val="accent1"/>
                </a:solidFill>
              </a:rPr>
              <a:t>状态快速判断：</a:t>
            </a:r>
            <a:r>
              <a:rPr lang="en-US" altLang="zh-CN"/>
              <a:t>assign free_slots = (wr_ptr &gt;= rd_ptr) ? (63 - (wr_ptr - rd_ptr)) : (rd_ptr - wr_ptr - 1);</a:t>
            </a:r>
            <a:endParaRPr lang="en-US" altLang="zh-CN"/>
          </a:p>
          <a:p>
            <a:r>
              <a:rPr lang="en-US" altLang="zh-CN"/>
              <a:t>3.</a:t>
            </a:r>
            <a:r>
              <a:rPr lang="zh-CN" altLang="en-US"/>
              <a:t>硬件加速特性</a:t>
            </a:r>
            <a:endParaRPr lang="zh-CN" altLang="en-US"/>
          </a:p>
          <a:p>
            <a:r>
              <a:rPr lang="zh-CN" altLang="en-US" b="1">
                <a:solidFill>
                  <a:schemeClr val="accent1"/>
                </a:solidFill>
              </a:rPr>
              <a:t>并行处理：</a:t>
            </a:r>
            <a:r>
              <a:rPr lang="en-US" altLang="zh-CN"/>
              <a:t>SQ/RQ</a:t>
            </a:r>
            <a:r>
              <a:rPr lang="zh-CN" altLang="en-US"/>
              <a:t>双通道独立操作，支持同时收发。</a:t>
            </a:r>
            <a:endParaRPr lang="en-US" altLang="zh-CN"/>
          </a:p>
          <a:p>
            <a:r>
              <a:rPr lang="zh-CN" altLang="en-US" b="1">
                <a:solidFill>
                  <a:schemeClr val="accent1"/>
                </a:solidFill>
              </a:rPr>
              <a:t>低延迟访问：</a:t>
            </a:r>
            <a:r>
              <a:rPr lang="en-US" altLang="zh-CN"/>
              <a:t>WQE</a:t>
            </a:r>
            <a:r>
              <a:rPr lang="zh-CN" altLang="en-US"/>
              <a:t>直通</a:t>
            </a:r>
            <a:r>
              <a:rPr lang="en-US" altLang="zh-CN"/>
              <a:t>RDMA</a:t>
            </a:r>
            <a:r>
              <a:rPr lang="zh-CN" altLang="en-US"/>
              <a:t>引擎，无需</a:t>
            </a:r>
            <a:r>
              <a:rPr lang="en-US" altLang="zh-CN"/>
              <a:t>CPU</a:t>
            </a:r>
            <a:r>
              <a:rPr lang="zh-CN" altLang="en-US"/>
              <a:t>干预（亚微秒级响应）。</a:t>
            </a:r>
            <a:endParaRPr lang="zh-CN" altLang="en-US"/>
          </a:p>
          <a:p>
            <a:endParaRPr lang="en-US" altLang="zh-CN"/>
          </a:p>
          <a:p>
            <a:endParaRPr lang="en-US" altLang="zh-CN"/>
          </a:p>
          <a:p>
            <a:endParaRPr lang="zh-CN" altLang="en-US"/>
          </a:p>
        </p:txBody>
      </p:sp>
      <p:sp>
        <p:nvSpPr>
          <p:cNvPr id="11267"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6" name="文本框 5"/>
          <p:cNvSpPr txBox="1"/>
          <p:nvPr/>
        </p:nvSpPr>
        <p:spPr>
          <a:xfrm>
            <a:off x="4693285" y="6424295"/>
            <a:ext cx="3204845" cy="368300"/>
          </a:xfrm>
          <a:prstGeom prst="rect">
            <a:avLst/>
          </a:prstGeom>
          <a:noFill/>
        </p:spPr>
        <p:txBody>
          <a:bodyPr wrap="square" rtlCol="0" anchor="t">
            <a:spAutoFit/>
          </a:bodyPr>
          <a:p>
            <a:r>
              <a:rPr lang="zh-CN" altLang="en-US">
                <a:sym typeface="+mn-ea"/>
              </a:rPr>
              <a:t>图</a:t>
            </a:r>
            <a:r>
              <a:rPr lang="en-US" altLang="zh-CN">
                <a:sym typeface="+mn-ea"/>
              </a:rPr>
              <a:t>3.2 </a:t>
            </a:r>
            <a:r>
              <a:rPr lang="zh-CN" altLang="en-US">
                <a:sym typeface="+mn-ea"/>
              </a:rPr>
              <a:t>队列</a:t>
            </a:r>
            <a:r>
              <a:rPr lang="zh-CN" altLang="en-US">
                <a:sym typeface="+mn-ea"/>
              </a:rPr>
              <a:t>缓存模块设计</a:t>
            </a:r>
            <a:r>
              <a:rPr lang="zh-CN" altLang="en-US">
                <a:sym typeface="+mn-ea"/>
              </a:rPr>
              <a:t>框图</a:t>
            </a:r>
            <a:endParaRPr lang="zh-CN" altLang="en-US">
              <a:sym typeface="+mn-ea"/>
            </a:endParaRPr>
          </a:p>
        </p:txBody>
      </p:sp>
      <p:grpSp>
        <p:nvGrpSpPr>
          <p:cNvPr id="26" name="组合 25"/>
          <p:cNvGrpSpPr/>
          <p:nvPr/>
        </p:nvGrpSpPr>
        <p:grpSpPr>
          <a:xfrm>
            <a:off x="3058160" y="4639945"/>
            <a:ext cx="6358887" cy="1775407"/>
            <a:chOff x="320" y="2011"/>
            <a:chExt cx="10066" cy="3053"/>
          </a:xfrm>
        </p:grpSpPr>
        <p:sp>
          <p:nvSpPr>
            <p:cNvPr id="2" name="矩形 1"/>
            <p:cNvSpPr/>
            <p:nvPr/>
          </p:nvSpPr>
          <p:spPr>
            <a:xfrm>
              <a:off x="2947" y="2119"/>
              <a:ext cx="5036" cy="2945"/>
            </a:xfrm>
            <a:prstGeom prst="rect">
              <a:avLst/>
            </a:prstGeom>
            <a:solidFill>
              <a:schemeClr val="accent2"/>
            </a:solidFill>
            <a:ln w="28575"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矩形 2"/>
            <p:cNvSpPr/>
            <p:nvPr/>
          </p:nvSpPr>
          <p:spPr>
            <a:xfrm>
              <a:off x="4238" y="2447"/>
              <a:ext cx="2454" cy="1145"/>
            </a:xfrm>
            <a:prstGeom prst="rect">
              <a:avLst/>
            </a:prstGeom>
            <a:solidFill>
              <a:schemeClr val="accent2"/>
            </a:solidFill>
            <a:ln w="28575"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ctr" anchorCtr="1"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rq_ram</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 name="矩形 3"/>
            <p:cNvSpPr/>
            <p:nvPr/>
          </p:nvSpPr>
          <p:spPr>
            <a:xfrm>
              <a:off x="4238" y="3592"/>
              <a:ext cx="2454" cy="1145"/>
            </a:xfrm>
            <a:prstGeom prst="rect">
              <a:avLst/>
            </a:prstGeom>
            <a:solidFill>
              <a:schemeClr val="accent2"/>
            </a:solidFill>
            <a:ln w="28575"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ctr" anchorCtr="1"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sq_ram</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8" name="直接箭头连接符 7"/>
            <p:cNvCxnSpPr/>
            <p:nvPr/>
          </p:nvCxnSpPr>
          <p:spPr>
            <a:xfrm flipH="1">
              <a:off x="7983" y="2577"/>
              <a:ext cx="2369" cy="14"/>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sp>
          <p:nvSpPr>
            <p:cNvPr id="9" name="文本框 8"/>
            <p:cNvSpPr txBox="1"/>
            <p:nvPr/>
          </p:nvSpPr>
          <p:spPr>
            <a:xfrm>
              <a:off x="7983" y="2011"/>
              <a:ext cx="2249" cy="633"/>
            </a:xfrm>
            <a:prstGeom prst="rect">
              <a:avLst/>
            </a:prstGeom>
            <a:noFill/>
          </p:spPr>
          <p:txBody>
            <a:bodyPr wrap="square" rtlCol="0">
              <a:spAutoFit/>
            </a:bodyPr>
            <a:p>
              <a:pPr algn="ctr"/>
              <a:r>
                <a:rPr lang="en-US" altLang="zh-CN">
                  <a:solidFill>
                    <a:schemeClr val="accent1"/>
                  </a:solidFill>
                </a:rPr>
                <a:t>wqe_en_in</a:t>
              </a:r>
              <a:endParaRPr lang="en-US" altLang="zh-CN">
                <a:solidFill>
                  <a:schemeClr val="accent1"/>
                </a:solidFill>
              </a:endParaRPr>
            </a:p>
          </p:txBody>
        </p:sp>
        <p:cxnSp>
          <p:nvCxnSpPr>
            <p:cNvPr id="10" name="直接箭头连接符 9"/>
            <p:cNvCxnSpPr/>
            <p:nvPr/>
          </p:nvCxnSpPr>
          <p:spPr>
            <a:xfrm flipH="1">
              <a:off x="7983" y="3586"/>
              <a:ext cx="2403" cy="6"/>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cxnSp>
          <p:nvCxnSpPr>
            <p:cNvPr id="11" name="直接箭头连接符 10"/>
            <p:cNvCxnSpPr/>
            <p:nvPr/>
          </p:nvCxnSpPr>
          <p:spPr>
            <a:xfrm flipH="1" flipV="1">
              <a:off x="7983" y="4593"/>
              <a:ext cx="2386" cy="3"/>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sp>
          <p:nvSpPr>
            <p:cNvPr id="12" name="文本框 11"/>
            <p:cNvSpPr txBox="1"/>
            <p:nvPr/>
          </p:nvSpPr>
          <p:spPr>
            <a:xfrm>
              <a:off x="7982" y="3012"/>
              <a:ext cx="2250" cy="633"/>
            </a:xfrm>
            <a:prstGeom prst="rect">
              <a:avLst/>
            </a:prstGeom>
            <a:noFill/>
          </p:spPr>
          <p:txBody>
            <a:bodyPr wrap="square" rtlCol="0">
              <a:spAutoFit/>
            </a:bodyPr>
            <a:p>
              <a:pPr algn="ctr"/>
              <a:r>
                <a:rPr lang="en-US" altLang="zh-CN">
                  <a:solidFill>
                    <a:schemeClr val="accent1"/>
                  </a:solidFill>
                </a:rPr>
                <a:t>wqe_qpn_in</a:t>
              </a:r>
              <a:endParaRPr lang="en-US" altLang="zh-CN">
                <a:solidFill>
                  <a:schemeClr val="accent1"/>
                </a:solidFill>
              </a:endParaRPr>
            </a:p>
          </p:txBody>
        </p:sp>
        <p:sp>
          <p:nvSpPr>
            <p:cNvPr id="13" name="文本框 12"/>
            <p:cNvSpPr txBox="1"/>
            <p:nvPr/>
          </p:nvSpPr>
          <p:spPr>
            <a:xfrm>
              <a:off x="7983" y="4013"/>
              <a:ext cx="2378" cy="633"/>
            </a:xfrm>
            <a:prstGeom prst="rect">
              <a:avLst/>
            </a:prstGeom>
            <a:noFill/>
          </p:spPr>
          <p:txBody>
            <a:bodyPr wrap="square" rtlCol="0">
              <a:spAutoFit/>
            </a:bodyPr>
            <a:p>
              <a:pPr algn="ctr"/>
              <a:r>
                <a:rPr lang="en-US" altLang="zh-CN">
                  <a:solidFill>
                    <a:schemeClr val="accent1"/>
                  </a:solidFill>
                </a:rPr>
                <a:t>wqe_data_in</a:t>
              </a:r>
              <a:endParaRPr lang="en-US" altLang="zh-CN">
                <a:solidFill>
                  <a:schemeClr val="accent1"/>
                </a:solidFill>
              </a:endParaRPr>
            </a:p>
          </p:txBody>
        </p:sp>
        <p:cxnSp>
          <p:nvCxnSpPr>
            <p:cNvPr id="20" name="直接箭头连接符 19"/>
            <p:cNvCxnSpPr/>
            <p:nvPr/>
          </p:nvCxnSpPr>
          <p:spPr>
            <a:xfrm flipH="1">
              <a:off x="602" y="2763"/>
              <a:ext cx="2369" cy="14"/>
            </a:xfrm>
            <a:prstGeom prst="straightConnector1">
              <a:avLst/>
            </a:prstGeom>
            <a:solidFill>
              <a:schemeClr val="accent1"/>
            </a:solidFill>
            <a:ln w="19050" cap="flat" cmpd="sng" algn="ctr">
              <a:solidFill>
                <a:schemeClr val="accent1"/>
              </a:solidFill>
              <a:prstDash val="solid"/>
              <a:round/>
              <a:headEnd type="triangle" w="med" len="med"/>
              <a:tailEnd type="none" w="med" len="med"/>
            </a:ln>
          </p:spPr>
        </p:cxnSp>
        <p:sp>
          <p:nvSpPr>
            <p:cNvPr id="21" name="文本框 20"/>
            <p:cNvSpPr txBox="1"/>
            <p:nvPr/>
          </p:nvSpPr>
          <p:spPr>
            <a:xfrm>
              <a:off x="698" y="2183"/>
              <a:ext cx="2249" cy="633"/>
            </a:xfrm>
            <a:prstGeom prst="rect">
              <a:avLst/>
            </a:prstGeom>
            <a:noFill/>
          </p:spPr>
          <p:txBody>
            <a:bodyPr wrap="square" rtlCol="0">
              <a:spAutoFit/>
            </a:bodyPr>
            <a:p>
              <a:pPr algn="ctr"/>
              <a:r>
                <a:rPr lang="en-US" altLang="zh-CN">
                  <a:solidFill>
                    <a:schemeClr val="accent1"/>
                  </a:solidFill>
                </a:rPr>
                <a:t>read_en</a:t>
              </a:r>
              <a:endParaRPr lang="en-US" altLang="zh-CN">
                <a:solidFill>
                  <a:schemeClr val="accent1"/>
                </a:solidFill>
              </a:endParaRPr>
            </a:p>
          </p:txBody>
        </p:sp>
        <p:cxnSp>
          <p:nvCxnSpPr>
            <p:cNvPr id="22" name="直接箭头连接符 21"/>
            <p:cNvCxnSpPr/>
            <p:nvPr/>
          </p:nvCxnSpPr>
          <p:spPr>
            <a:xfrm flipH="1">
              <a:off x="599" y="3578"/>
              <a:ext cx="2369" cy="14"/>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sp>
          <p:nvSpPr>
            <p:cNvPr id="23" name="文本框 22"/>
            <p:cNvSpPr txBox="1"/>
            <p:nvPr/>
          </p:nvSpPr>
          <p:spPr>
            <a:xfrm>
              <a:off x="411" y="3012"/>
              <a:ext cx="2536" cy="633"/>
            </a:xfrm>
            <a:prstGeom prst="rect">
              <a:avLst/>
            </a:prstGeom>
            <a:noFill/>
          </p:spPr>
          <p:txBody>
            <a:bodyPr wrap="square" rtlCol="0">
              <a:spAutoFit/>
            </a:bodyPr>
            <a:p>
              <a:pPr algn="ctr"/>
              <a:r>
                <a:rPr lang="en-US" altLang="zh-CN">
                  <a:solidFill>
                    <a:schemeClr val="accent1"/>
                  </a:solidFill>
                </a:rPr>
                <a:t>wqe_qpn_out</a:t>
              </a:r>
              <a:endParaRPr lang="en-US" altLang="zh-CN">
                <a:solidFill>
                  <a:schemeClr val="accent1"/>
                </a:solidFill>
              </a:endParaRPr>
            </a:p>
          </p:txBody>
        </p:sp>
        <p:cxnSp>
          <p:nvCxnSpPr>
            <p:cNvPr id="24" name="直接箭头连接符 23"/>
            <p:cNvCxnSpPr/>
            <p:nvPr/>
          </p:nvCxnSpPr>
          <p:spPr>
            <a:xfrm flipH="1">
              <a:off x="599" y="4578"/>
              <a:ext cx="2369" cy="14"/>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sp>
          <p:nvSpPr>
            <p:cNvPr id="25" name="文本框 24"/>
            <p:cNvSpPr txBox="1"/>
            <p:nvPr/>
          </p:nvSpPr>
          <p:spPr>
            <a:xfrm>
              <a:off x="320" y="4012"/>
              <a:ext cx="2627" cy="633"/>
            </a:xfrm>
            <a:prstGeom prst="rect">
              <a:avLst/>
            </a:prstGeom>
            <a:noFill/>
          </p:spPr>
          <p:txBody>
            <a:bodyPr wrap="square" rtlCol="0">
              <a:spAutoFit/>
            </a:bodyPr>
            <a:p>
              <a:pPr algn="ctr"/>
              <a:r>
                <a:rPr lang="en-US" altLang="zh-CN">
                  <a:solidFill>
                    <a:schemeClr val="accent1"/>
                  </a:solidFill>
                </a:rPr>
                <a:t>wqe_data_out</a:t>
              </a:r>
              <a:endParaRPr lang="en-US" altLang="zh-CN">
                <a:solidFill>
                  <a:schemeClr val="accent1"/>
                </a:solidFill>
              </a:endParaRPr>
            </a:p>
          </p:txBody>
        </p:sp>
      </p:grpSp>
      <p:sp>
        <p:nvSpPr>
          <p:cNvPr id="29" name="文本框 28"/>
          <p:cNvSpPr txBox="1"/>
          <p:nvPr/>
        </p:nvSpPr>
        <p:spPr>
          <a:xfrm>
            <a:off x="2574925" y="2168525"/>
            <a:ext cx="4064000" cy="368300"/>
          </a:xfrm>
          <a:prstGeom prst="rect">
            <a:avLst/>
          </a:prstGeom>
          <a:noFill/>
        </p:spPr>
        <p:txBody>
          <a:bodyPr wrap="square" rtlCol="0">
            <a:spAutoFit/>
          </a:bodyPr>
          <a:p>
            <a:endParaRPr lang="zh-CN" altLang="en-US"/>
          </a:p>
        </p:txBody>
      </p:sp>
      <p:sp>
        <p:nvSpPr>
          <p:cNvPr id="5" name="TextBox 27"/>
          <p:cNvSpPr/>
          <p:nvPr/>
        </p:nvSpPr>
        <p:spPr>
          <a:xfrm>
            <a:off x="1012456" y="221213"/>
            <a:ext cx="3504565"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3.2.1 </a:t>
            </a:r>
            <a:r>
              <a:rPr sz="3000" b="1">
                <a:latin typeface="微软雅黑" panose="020B0503020204020204" charset="-122"/>
                <a:sym typeface="+mn-ea"/>
              </a:rPr>
              <a:t>队列缓存模块</a:t>
            </a:r>
            <a:endParaRPr sz="3000" b="1">
              <a:latin typeface="微软雅黑" panose="020B0503020204020204" charset="-122"/>
            </a:endParaRPr>
          </a:p>
        </p:txBody>
      </p:sp>
      <p:pic>
        <p:nvPicPr>
          <p:cNvPr id="7" name="图片 6"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901700" y="741045"/>
            <a:ext cx="10813415" cy="3945255"/>
          </a:xfrm>
          <a:prstGeom prst="rect">
            <a:avLst/>
          </a:prstGeom>
          <a:noFill/>
        </p:spPr>
        <p:txBody>
          <a:bodyPr wrap="square" rtlCol="0">
            <a:noAutofit/>
          </a:bodyPr>
          <a:p>
            <a:r>
              <a:rPr lang="zh-CN" altLang="en-US">
                <a:solidFill>
                  <a:srgbClr val="295597"/>
                </a:solidFill>
                <a:latin typeface="Calibri" panose="020F0502020204030204" charset="0"/>
              </a:rPr>
              <a:t>①</a:t>
            </a:r>
            <a:r>
              <a:rPr lang="zh-CN" altLang="en-US">
                <a:solidFill>
                  <a:srgbClr val="295597"/>
                </a:solidFill>
              </a:rPr>
              <a:t>核心功能：</a:t>
            </a:r>
            <a:endParaRPr lang="zh-CN" altLang="en-US">
              <a:solidFill>
                <a:srgbClr val="295597"/>
              </a:solidFill>
            </a:endParaRPr>
          </a:p>
          <a:p>
            <a:r>
              <a:rPr lang="en-US" altLang="zh-CN" b="1">
                <a:solidFill>
                  <a:schemeClr val="accent1"/>
                </a:solidFill>
              </a:rPr>
              <a:t>1.</a:t>
            </a:r>
            <a:r>
              <a:rPr lang="zh-CN" altLang="en-US" b="1">
                <a:solidFill>
                  <a:schemeClr val="accent1"/>
                </a:solidFill>
              </a:rPr>
              <a:t>包头生成</a:t>
            </a:r>
            <a:r>
              <a:rPr lang="zh-CN" altLang="en-US" b="1"/>
              <a:t>：</a:t>
            </a:r>
            <a:r>
              <a:rPr lang="zh-CN" altLang="en-US"/>
              <a:t>根据从控制模块传入的</a:t>
            </a:r>
            <a:r>
              <a:rPr lang="en-US" altLang="zh-CN"/>
              <a:t>opcode</a:t>
            </a:r>
            <a:r>
              <a:rPr lang="zh-CN" altLang="en-US"/>
              <a:t>操作码封装</a:t>
            </a:r>
            <a:r>
              <a:rPr lang="en-US" altLang="zh-CN"/>
              <a:t>ip</a:t>
            </a:r>
            <a:r>
              <a:rPr lang="zh-CN" altLang="en-US"/>
              <a:t>头、</a:t>
            </a:r>
            <a:r>
              <a:rPr lang="en-US" altLang="zh-CN"/>
              <a:t>udp</a:t>
            </a:r>
            <a:r>
              <a:rPr lang="zh-CN" altLang="en-US"/>
              <a:t>头、</a:t>
            </a:r>
            <a:r>
              <a:rPr lang="en-US" altLang="zh-CN"/>
              <a:t>bth</a:t>
            </a:r>
            <a:r>
              <a:rPr lang="zh-CN" altLang="en-US"/>
              <a:t>头以及</a:t>
            </a:r>
            <a:r>
              <a:rPr lang="en-US" altLang="zh-CN"/>
              <a:t>bth</a:t>
            </a:r>
            <a:r>
              <a:rPr lang="zh-CN" altLang="en-US"/>
              <a:t>扩展头。</a:t>
            </a:r>
            <a:endParaRPr lang="zh-CN" altLang="en-US"/>
          </a:p>
          <a:p>
            <a:r>
              <a:rPr lang="en-US" altLang="zh-CN" b="1">
                <a:solidFill>
                  <a:schemeClr val="accent1"/>
                </a:solidFill>
              </a:rPr>
              <a:t>2.</a:t>
            </a:r>
            <a:r>
              <a:rPr lang="zh-CN" altLang="en-US" b="1">
                <a:solidFill>
                  <a:schemeClr val="accent1"/>
                </a:solidFill>
              </a:rPr>
              <a:t>数据读取与封装控制：</a:t>
            </a:r>
            <a:r>
              <a:rPr lang="zh-CN" altLang="en-US"/>
              <a:t>根据</a:t>
            </a:r>
            <a:r>
              <a:rPr lang="en-US" altLang="zh-CN"/>
              <a:t>opcode</a:t>
            </a:r>
            <a:r>
              <a:rPr lang="zh-CN" altLang="en-US"/>
              <a:t>和状态机控制信号，判断数据读取次数、有效数据长度（如</a:t>
            </a:r>
            <a:r>
              <a:rPr lang="en-US" altLang="zh-CN"/>
              <a:t>1024</a:t>
            </a:r>
            <a:r>
              <a:rPr lang="zh-CN" altLang="en-US"/>
              <a:t>位对齐处理）及存储地址管理。</a:t>
            </a:r>
            <a:endParaRPr lang="zh-CN" altLang="en-US"/>
          </a:p>
          <a:p>
            <a:r>
              <a:rPr lang="en-US" altLang="zh-CN" b="1">
                <a:solidFill>
                  <a:schemeClr val="accent1"/>
                </a:solidFill>
              </a:rPr>
              <a:t>3.</a:t>
            </a:r>
            <a:r>
              <a:rPr lang="zh-CN" altLang="en-US" b="1">
                <a:solidFill>
                  <a:schemeClr val="accent1"/>
                </a:solidFill>
              </a:rPr>
              <a:t>循环冗余校验：</a:t>
            </a:r>
            <a:r>
              <a:rPr lang="zh-CN" altLang="en-US"/>
              <a:t>对完整数据包计算循环冗余校验码（CRC32），并将结果插入包尾（ICRC字段）。</a:t>
            </a:r>
            <a:endParaRPr lang="zh-CN" altLang="en-US" b="1">
              <a:solidFill>
                <a:schemeClr val="accent1"/>
              </a:solidFill>
            </a:endParaRPr>
          </a:p>
          <a:p>
            <a:pPr>
              <a:buClrTx/>
              <a:buSzTx/>
              <a:buFontTx/>
            </a:pPr>
            <a:r>
              <a:rPr lang="zh-CN" altLang="en-US">
                <a:solidFill>
                  <a:srgbClr val="295597"/>
                </a:solidFill>
                <a:latin typeface="Calibri" panose="020F0502020204030204" charset="0"/>
              </a:rPr>
              <a:t>②</a:t>
            </a:r>
            <a:r>
              <a:rPr lang="zh-CN" altLang="en-US">
                <a:solidFill>
                  <a:srgbClr val="295597"/>
                </a:solidFill>
              </a:rPr>
              <a:t>设计关键：</a:t>
            </a:r>
            <a:endParaRPr lang="zh-CN" altLang="en-US">
              <a:solidFill>
                <a:srgbClr val="295597"/>
              </a:solidFill>
            </a:endParaRPr>
          </a:p>
          <a:p>
            <a:r>
              <a:rPr lang="zh-CN" altLang="en-US" b="1">
                <a:solidFill>
                  <a:schemeClr val="accent1"/>
                </a:solidFill>
              </a:rPr>
              <a:t>1.IPv4报头首部校验：</a:t>
            </a:r>
            <a:r>
              <a:rPr lang="zh-CN" altLang="en-US"/>
              <a:t>在生成报文头部数据的时候，如果是</a:t>
            </a:r>
            <a:r>
              <a:rPr lang="en-US" altLang="zh-CN"/>
              <a:t>Ipv4</a:t>
            </a:r>
            <a:r>
              <a:rPr lang="zh-CN" altLang="en-US"/>
              <a:t>头，则需要计算</a:t>
            </a:r>
            <a:r>
              <a:rPr lang="en-US" altLang="zh-CN"/>
              <a:t>checksum</a:t>
            </a:r>
            <a:r>
              <a:rPr lang="zh-CN" altLang="en-US"/>
              <a:t>。</a:t>
            </a:r>
            <a:r>
              <a:rPr lang="en-US" altLang="zh-CN"/>
              <a:t>Checksum</a:t>
            </a:r>
            <a:r>
              <a:rPr lang="zh-CN" altLang="en-US"/>
              <a:t>（校验和）是一种简单的错误检测机制，通过对数据内容进行数学运算，生成一个固定长度的值，接收方可以通过重新计算校验和来检测数据是否被意外修改或损坏。</a:t>
            </a:r>
            <a:endParaRPr lang="zh-CN" altLang="en-US"/>
          </a:p>
          <a:p>
            <a:r>
              <a:rPr lang="zh-CN" altLang="en-US" b="1">
                <a:solidFill>
                  <a:schemeClr val="accent1"/>
                </a:solidFill>
              </a:rPr>
              <a:t>2.CRC（循环冗余码）校验：</a:t>
            </a:r>
            <a:r>
              <a:rPr lang="en-US" altLang="zh-CN"/>
              <a:t>CRC</a:t>
            </a:r>
            <a:r>
              <a:rPr lang="zh-CN" altLang="en-US"/>
              <a:t>校验的基本思路是利用线性码原理，对需要进行传输的原始</a:t>
            </a:r>
            <a:r>
              <a:rPr lang="en-US" altLang="zh-CN"/>
              <a:t>k</a:t>
            </a:r>
            <a:r>
              <a:rPr lang="zh-CN" altLang="en-US"/>
              <a:t>位二进制数据按照一定的规则处理，产生一个</a:t>
            </a:r>
            <a:r>
              <a:rPr lang="en-US" altLang="zh-CN"/>
              <a:t>r</a:t>
            </a:r>
            <a:r>
              <a:rPr lang="zh-CN" altLang="en-US"/>
              <a:t>位的校验码并附加在原始数据后面，形成一个</a:t>
            </a:r>
            <a:r>
              <a:rPr lang="en-US" altLang="zh-CN"/>
              <a:t>k+r</a:t>
            </a:r>
            <a:r>
              <a:rPr lang="zh-CN" altLang="en-US"/>
              <a:t>位的二进制数据，最后一起发送。</a:t>
            </a:r>
            <a:endParaRPr lang="zh-CN" altLang="en-US"/>
          </a:p>
          <a:p>
            <a:endParaRPr lang="en-US" altLang="zh-CN"/>
          </a:p>
          <a:p>
            <a:endParaRPr lang="zh-CN" altLang="en-US"/>
          </a:p>
        </p:txBody>
      </p:sp>
      <p:sp>
        <p:nvSpPr>
          <p:cNvPr id="11267"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6" name="文本框 5"/>
          <p:cNvSpPr txBox="1"/>
          <p:nvPr/>
        </p:nvSpPr>
        <p:spPr>
          <a:xfrm>
            <a:off x="4706620" y="6332855"/>
            <a:ext cx="3204845" cy="368300"/>
          </a:xfrm>
          <a:prstGeom prst="rect">
            <a:avLst/>
          </a:prstGeom>
          <a:noFill/>
        </p:spPr>
        <p:txBody>
          <a:bodyPr wrap="square" rtlCol="0" anchor="t">
            <a:spAutoFit/>
          </a:bodyPr>
          <a:p>
            <a:r>
              <a:rPr lang="zh-CN" altLang="en-US">
                <a:sym typeface="+mn-ea"/>
              </a:rPr>
              <a:t>图</a:t>
            </a:r>
            <a:r>
              <a:rPr lang="en-US" altLang="zh-CN">
                <a:sym typeface="+mn-ea"/>
              </a:rPr>
              <a:t>3.3 </a:t>
            </a:r>
            <a:r>
              <a:rPr lang="zh-CN" altLang="en-US">
                <a:sym typeface="+mn-ea"/>
              </a:rPr>
              <a:t>协议</a:t>
            </a:r>
            <a:r>
              <a:rPr lang="zh-CN" altLang="en-US">
                <a:sym typeface="+mn-ea"/>
              </a:rPr>
              <a:t>封装模块设计</a:t>
            </a:r>
            <a:r>
              <a:rPr lang="zh-CN" altLang="en-US">
                <a:sym typeface="+mn-ea"/>
              </a:rPr>
              <a:t>框图</a:t>
            </a:r>
            <a:endParaRPr lang="zh-CN" altLang="en-US">
              <a:sym typeface="+mn-ea"/>
            </a:endParaRPr>
          </a:p>
        </p:txBody>
      </p:sp>
      <p:sp>
        <p:nvSpPr>
          <p:cNvPr id="29" name="文本框 28"/>
          <p:cNvSpPr txBox="1"/>
          <p:nvPr/>
        </p:nvSpPr>
        <p:spPr>
          <a:xfrm>
            <a:off x="2574925" y="2168525"/>
            <a:ext cx="4064000" cy="368300"/>
          </a:xfrm>
          <a:prstGeom prst="rect">
            <a:avLst/>
          </a:prstGeom>
          <a:noFill/>
        </p:spPr>
        <p:txBody>
          <a:bodyPr wrap="square" rtlCol="0">
            <a:spAutoFit/>
          </a:bodyPr>
          <a:p>
            <a:endParaRPr lang="zh-CN" altLang="en-US"/>
          </a:p>
        </p:txBody>
      </p:sp>
      <p:sp>
        <p:nvSpPr>
          <p:cNvPr id="5" name="TextBox 27"/>
          <p:cNvSpPr/>
          <p:nvPr/>
        </p:nvSpPr>
        <p:spPr>
          <a:xfrm>
            <a:off x="1012456" y="221213"/>
            <a:ext cx="3504565"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3.2.2 </a:t>
            </a:r>
            <a:r>
              <a:rPr sz="3000" b="1">
                <a:latin typeface="微软雅黑" panose="020B0503020204020204" charset="-122"/>
                <a:sym typeface="+mn-ea"/>
              </a:rPr>
              <a:t>协议</a:t>
            </a:r>
            <a:r>
              <a:rPr sz="3000" b="1">
                <a:latin typeface="微软雅黑" panose="020B0503020204020204" charset="-122"/>
                <a:sym typeface="+mn-ea"/>
              </a:rPr>
              <a:t>封装模块</a:t>
            </a:r>
            <a:endParaRPr sz="3000" b="1">
              <a:latin typeface="微软雅黑" panose="020B0503020204020204" charset="-122"/>
            </a:endParaRPr>
          </a:p>
        </p:txBody>
      </p:sp>
      <p:pic>
        <p:nvPicPr>
          <p:cNvPr id="7" name="图片 6"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pic>
        <p:nvPicPr>
          <p:cNvPr id="2" name="图片 123"/>
          <p:cNvPicPr>
            <a:picLocks noChangeAspect="1"/>
          </p:cNvPicPr>
          <p:nvPr/>
        </p:nvPicPr>
        <p:blipFill>
          <a:blip r:embed="rId3"/>
          <a:srcRect t="4260" b="7857"/>
          <a:stretch>
            <a:fillRect/>
          </a:stretch>
        </p:blipFill>
        <p:spPr>
          <a:xfrm>
            <a:off x="3485515" y="4021455"/>
            <a:ext cx="5646420" cy="231140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901700" y="741045"/>
            <a:ext cx="10813415" cy="2687955"/>
          </a:xfrm>
          <a:prstGeom prst="rect">
            <a:avLst/>
          </a:prstGeom>
          <a:noFill/>
        </p:spPr>
        <p:txBody>
          <a:bodyPr wrap="square" rtlCol="0">
            <a:noAutofit/>
          </a:bodyPr>
          <a:p>
            <a:r>
              <a:rPr lang="zh-CN" altLang="en-US">
                <a:solidFill>
                  <a:srgbClr val="295597"/>
                </a:solidFill>
                <a:latin typeface="Calibri" panose="020F0502020204030204" charset="0"/>
              </a:rPr>
              <a:t>①</a:t>
            </a:r>
            <a:r>
              <a:rPr lang="zh-CN" altLang="en-US">
                <a:solidFill>
                  <a:srgbClr val="295597"/>
                </a:solidFill>
              </a:rPr>
              <a:t>核心功能：</a:t>
            </a:r>
            <a:endParaRPr lang="zh-CN" altLang="en-US">
              <a:solidFill>
                <a:srgbClr val="295597"/>
              </a:solidFill>
            </a:endParaRPr>
          </a:p>
          <a:p>
            <a:r>
              <a:rPr lang="en-US" altLang="zh-CN" b="1">
                <a:solidFill>
                  <a:schemeClr val="accent1"/>
                </a:solidFill>
              </a:rPr>
              <a:t>1.</a:t>
            </a:r>
            <a:r>
              <a:rPr lang="zh-CN" altLang="en-US" b="1">
                <a:solidFill>
                  <a:schemeClr val="accent1"/>
                </a:solidFill>
              </a:rPr>
              <a:t>主机数据交互</a:t>
            </a:r>
            <a:r>
              <a:rPr lang="zh-CN" altLang="en-US" b="1"/>
              <a:t>：</a:t>
            </a:r>
            <a:r>
              <a:rPr lang="zh-CN" altLang="en-US"/>
              <a:t>存储数据请求、向宿主机发送数据请求、存储请求的数据，通知控制模块取数。</a:t>
            </a:r>
            <a:endParaRPr lang="zh-CN" altLang="en-US"/>
          </a:p>
          <a:p>
            <a:pPr>
              <a:buClrTx/>
              <a:buSzTx/>
              <a:buFontTx/>
            </a:pPr>
            <a:r>
              <a:rPr lang="zh-CN" altLang="en-US">
                <a:solidFill>
                  <a:srgbClr val="295597"/>
                </a:solidFill>
                <a:latin typeface="Calibri" panose="020F0502020204030204" charset="0"/>
              </a:rPr>
              <a:t>②</a:t>
            </a:r>
            <a:r>
              <a:rPr lang="zh-CN" altLang="en-US">
                <a:solidFill>
                  <a:srgbClr val="295597"/>
                </a:solidFill>
              </a:rPr>
              <a:t>设计关键：</a:t>
            </a:r>
            <a:endParaRPr lang="zh-CN" altLang="en-US">
              <a:solidFill>
                <a:srgbClr val="295597"/>
              </a:solidFill>
            </a:endParaRPr>
          </a:p>
          <a:p>
            <a:r>
              <a:rPr lang="zh-CN" altLang="en-US"/>
              <a:t>1.双队列任务调度：</a:t>
            </a:r>
            <a:endParaRPr lang="zh-CN" altLang="en-US"/>
          </a:p>
          <a:p>
            <a:r>
              <a:rPr lang="zh-CN" altLang="en-US" b="1">
                <a:solidFill>
                  <a:schemeClr val="accent1"/>
                </a:solidFill>
              </a:rPr>
              <a:t>主从队列隔离：</a:t>
            </a:r>
            <a:r>
              <a:rPr lang="zh-CN" altLang="en-US"/>
              <a:t>通过标识位（0/1）区分主从请求，确保高优先级任务（如控制信令）优先处理。</a:t>
            </a:r>
            <a:endParaRPr lang="zh-CN" altLang="en-US"/>
          </a:p>
          <a:p>
            <a:r>
              <a:rPr lang="zh-CN" altLang="en-US" b="1">
                <a:solidFill>
                  <a:schemeClr val="accent1"/>
                </a:solidFill>
              </a:rPr>
              <a:t>顺序执行机制：</a:t>
            </a:r>
            <a:r>
              <a:rPr lang="zh-CN" altLang="en-US"/>
              <a:t>当前请求完成（如DMA传输结束）后，才释放下一请求，防止数据错序。</a:t>
            </a:r>
            <a:endParaRPr lang="zh-CN" altLang="en-US" b="1">
              <a:solidFill>
                <a:schemeClr val="accent1"/>
              </a:solidFill>
            </a:endParaRPr>
          </a:p>
          <a:p>
            <a:r>
              <a:rPr lang="en-US" altLang="zh-CN"/>
              <a:t>2.</a:t>
            </a:r>
            <a:r>
              <a:rPr lang="zh-CN" altLang="en-US"/>
              <a:t>动态分片逻辑：</a:t>
            </a:r>
            <a:endParaRPr lang="en-US" altLang="zh-CN"/>
          </a:p>
          <a:p>
            <a:r>
              <a:rPr lang="zh-CN" altLang="en-US" b="1">
                <a:solidFill>
                  <a:schemeClr val="accent1"/>
                </a:solidFill>
              </a:rPr>
              <a:t>4KB分片阈值：</a:t>
            </a:r>
            <a:r>
              <a:rPr lang="zh-CN" altLang="en-US"/>
              <a:t>硬件自动拆分超限请求，分片信息（如偏移地址、长度）通过寄存器传递。</a:t>
            </a:r>
            <a:endParaRPr lang="en-US" altLang="zh-CN"/>
          </a:p>
          <a:p>
            <a:r>
              <a:rPr lang="zh-CN" altLang="en-US" b="1">
                <a:solidFill>
                  <a:schemeClr val="accent1"/>
                </a:solidFill>
              </a:rPr>
              <a:t>零拷贝优化：</a:t>
            </a:r>
            <a:r>
              <a:rPr lang="zh-CN" altLang="en-US"/>
              <a:t>分片后的数据地址连续，避免额外内存拷贝。</a:t>
            </a:r>
            <a:endParaRPr lang="en-US" altLang="zh-CN"/>
          </a:p>
          <a:p>
            <a:endParaRPr lang="zh-CN" altLang="en-US"/>
          </a:p>
        </p:txBody>
      </p:sp>
      <p:sp>
        <p:nvSpPr>
          <p:cNvPr id="11267"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6" name="文本框 5"/>
          <p:cNvSpPr txBox="1"/>
          <p:nvPr/>
        </p:nvSpPr>
        <p:spPr>
          <a:xfrm>
            <a:off x="4706620" y="6332855"/>
            <a:ext cx="3204845" cy="368300"/>
          </a:xfrm>
          <a:prstGeom prst="rect">
            <a:avLst/>
          </a:prstGeom>
          <a:noFill/>
        </p:spPr>
        <p:txBody>
          <a:bodyPr wrap="square" rtlCol="0" anchor="t">
            <a:spAutoFit/>
          </a:bodyPr>
          <a:p>
            <a:r>
              <a:rPr lang="zh-CN" altLang="en-US">
                <a:sym typeface="+mn-ea"/>
              </a:rPr>
              <a:t>图</a:t>
            </a:r>
            <a:r>
              <a:rPr lang="en-US" altLang="zh-CN">
                <a:sym typeface="+mn-ea"/>
              </a:rPr>
              <a:t>3.4 </a:t>
            </a:r>
            <a:r>
              <a:rPr lang="zh-CN" altLang="en-US">
                <a:sym typeface="+mn-ea"/>
              </a:rPr>
              <a:t>协议封装模块设计</a:t>
            </a:r>
            <a:r>
              <a:rPr lang="zh-CN" altLang="en-US">
                <a:sym typeface="+mn-ea"/>
              </a:rPr>
              <a:t>框图</a:t>
            </a:r>
            <a:endParaRPr lang="zh-CN" altLang="en-US">
              <a:sym typeface="+mn-ea"/>
            </a:endParaRPr>
          </a:p>
        </p:txBody>
      </p:sp>
      <p:sp>
        <p:nvSpPr>
          <p:cNvPr id="29" name="文本框 28"/>
          <p:cNvSpPr txBox="1"/>
          <p:nvPr/>
        </p:nvSpPr>
        <p:spPr>
          <a:xfrm>
            <a:off x="2574925" y="2168525"/>
            <a:ext cx="4064000" cy="368300"/>
          </a:xfrm>
          <a:prstGeom prst="rect">
            <a:avLst/>
          </a:prstGeom>
          <a:noFill/>
        </p:spPr>
        <p:txBody>
          <a:bodyPr wrap="square" rtlCol="0">
            <a:spAutoFit/>
          </a:bodyPr>
          <a:p>
            <a:endParaRPr lang="zh-CN" altLang="en-US"/>
          </a:p>
        </p:txBody>
      </p:sp>
      <p:sp>
        <p:nvSpPr>
          <p:cNvPr id="5" name="TextBox 27"/>
          <p:cNvSpPr/>
          <p:nvPr/>
        </p:nvSpPr>
        <p:spPr>
          <a:xfrm>
            <a:off x="1012456" y="221213"/>
            <a:ext cx="3504565"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3.2.3 </a:t>
            </a:r>
            <a:r>
              <a:rPr sz="3000" b="1">
                <a:latin typeface="微软雅黑" panose="020B0503020204020204" charset="-122"/>
                <a:sym typeface="+mn-ea"/>
              </a:rPr>
              <a:t>发送</a:t>
            </a:r>
            <a:r>
              <a:rPr sz="3000" b="1">
                <a:latin typeface="微软雅黑" panose="020B0503020204020204" charset="-122"/>
                <a:sym typeface="+mn-ea"/>
              </a:rPr>
              <a:t>缓存模块</a:t>
            </a:r>
            <a:endParaRPr sz="3000" b="1">
              <a:latin typeface="微软雅黑" panose="020B0503020204020204" charset="-122"/>
            </a:endParaRPr>
          </a:p>
        </p:txBody>
      </p:sp>
      <p:pic>
        <p:nvPicPr>
          <p:cNvPr id="7" name="图片 6"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pic>
        <p:nvPicPr>
          <p:cNvPr id="2" name="图片 -2147482542"/>
          <p:cNvPicPr>
            <a:picLocks noChangeAspect="1"/>
          </p:cNvPicPr>
          <p:nvPr/>
        </p:nvPicPr>
        <p:blipFill>
          <a:blip r:embed="rId3"/>
          <a:srcRect l="2547" t="10106" b="4401"/>
          <a:stretch>
            <a:fillRect/>
          </a:stretch>
        </p:blipFill>
        <p:spPr>
          <a:xfrm>
            <a:off x="4340225" y="3544253"/>
            <a:ext cx="3935730" cy="278828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901700" y="741045"/>
            <a:ext cx="11064875" cy="5144770"/>
          </a:xfrm>
          <a:prstGeom prst="rect">
            <a:avLst/>
          </a:prstGeom>
          <a:noFill/>
        </p:spPr>
        <p:txBody>
          <a:bodyPr wrap="square" rtlCol="0">
            <a:noAutofit/>
          </a:bodyPr>
          <a:p>
            <a:r>
              <a:rPr lang="zh-CN" altLang="en-US">
                <a:solidFill>
                  <a:srgbClr val="295597"/>
                </a:solidFill>
                <a:latin typeface="Calibri" panose="020F0502020204030204" charset="0"/>
              </a:rPr>
              <a:t>①</a:t>
            </a:r>
            <a:r>
              <a:rPr lang="zh-CN" altLang="en-US">
                <a:solidFill>
                  <a:srgbClr val="295597"/>
                </a:solidFill>
              </a:rPr>
              <a:t>核心功能：</a:t>
            </a:r>
            <a:endParaRPr lang="zh-CN" altLang="en-US">
              <a:solidFill>
                <a:srgbClr val="295597"/>
              </a:solidFill>
            </a:endParaRPr>
          </a:p>
          <a:p>
            <a:r>
              <a:rPr lang="en-US" altLang="zh-CN" b="1">
                <a:solidFill>
                  <a:schemeClr val="accent1"/>
                </a:solidFill>
              </a:rPr>
              <a:t>1.</a:t>
            </a:r>
            <a:r>
              <a:rPr lang="zh-CN" altLang="en-US" b="1">
                <a:solidFill>
                  <a:schemeClr val="accent1"/>
                </a:solidFill>
              </a:rPr>
              <a:t>解析</a:t>
            </a:r>
            <a:r>
              <a:rPr lang="en-US" altLang="zh-CN" b="1">
                <a:solidFill>
                  <a:schemeClr val="accent1"/>
                </a:solidFill>
              </a:rPr>
              <a:t>RoCE v2</a:t>
            </a:r>
            <a:r>
              <a:rPr lang="zh-CN" altLang="en-US" b="1">
                <a:solidFill>
                  <a:schemeClr val="accent1"/>
                </a:solidFill>
              </a:rPr>
              <a:t>包</a:t>
            </a:r>
            <a:r>
              <a:rPr lang="zh-CN" altLang="en-US" b="1"/>
              <a:t>：</a:t>
            </a:r>
            <a:r>
              <a:rPr lang="zh-CN" altLang="en-US"/>
              <a:t>提取</a:t>
            </a:r>
            <a:r>
              <a:rPr lang="en-US" altLang="zh-CN"/>
              <a:t>RoCE v2</a:t>
            </a:r>
            <a:r>
              <a:rPr lang="zh-CN" altLang="en-US"/>
              <a:t>包头关键字段：</a:t>
            </a:r>
            <a:endParaRPr lang="zh-CN" altLang="en-US"/>
          </a:p>
          <a:p>
            <a:r>
              <a:rPr lang="en-US" altLang="zh-CN"/>
              <a:t>BTH</a:t>
            </a:r>
            <a:r>
              <a:rPr lang="zh-CN" altLang="en-US"/>
              <a:t>头：解析</a:t>
            </a:r>
            <a:r>
              <a:rPr lang="en-US" altLang="zh-CN"/>
              <a:t>opcode</a:t>
            </a:r>
            <a:r>
              <a:rPr lang="zh-CN" altLang="en-US"/>
              <a:t>（如</a:t>
            </a:r>
            <a:r>
              <a:rPr lang="en-US" altLang="zh-CN"/>
              <a:t>SEND/WRITE</a:t>
            </a:r>
            <a:r>
              <a:rPr lang="zh-CN" altLang="en-US"/>
              <a:t>）、</a:t>
            </a:r>
            <a:r>
              <a:rPr lang="en-US" altLang="zh-CN"/>
              <a:t>QPN</a:t>
            </a:r>
            <a:r>
              <a:rPr lang="zh-CN" altLang="en-US"/>
              <a:t>（队列对号）、</a:t>
            </a:r>
            <a:r>
              <a:rPr lang="en-US" altLang="zh-CN"/>
              <a:t>PSN</a:t>
            </a:r>
            <a:r>
              <a:rPr lang="zh-CN" altLang="en-US"/>
              <a:t>（包序列号）。</a:t>
            </a:r>
            <a:endParaRPr lang="en-US" altLang="zh-CN"/>
          </a:p>
          <a:p>
            <a:r>
              <a:rPr lang="en-US" altLang="zh-CN"/>
              <a:t>IP/UDP</a:t>
            </a:r>
            <a:r>
              <a:rPr lang="zh-CN" altLang="en-US"/>
              <a:t>头：校验目的端口是否为</a:t>
            </a:r>
            <a:r>
              <a:rPr lang="en-US" altLang="zh-CN"/>
              <a:t>4791</a:t>
            </a:r>
            <a:r>
              <a:rPr lang="zh-CN" altLang="en-US"/>
              <a:t>（</a:t>
            </a:r>
            <a:r>
              <a:rPr lang="en-US" altLang="zh-CN"/>
              <a:t>RoCE v2</a:t>
            </a:r>
            <a:r>
              <a:rPr lang="zh-CN" altLang="en-US"/>
              <a:t>标准端口）。</a:t>
            </a:r>
            <a:endParaRPr lang="en-US" altLang="zh-CN"/>
          </a:p>
          <a:p>
            <a:r>
              <a:rPr lang="zh-CN" altLang="en-US"/>
              <a:t>扩展头：处理</a:t>
            </a:r>
            <a:r>
              <a:rPr lang="en-US" altLang="zh-CN"/>
              <a:t>Atomic</a:t>
            </a:r>
            <a:r>
              <a:rPr lang="zh-CN" altLang="en-US"/>
              <a:t>或</a:t>
            </a:r>
            <a:r>
              <a:rPr lang="en-US" altLang="zh-CN"/>
              <a:t>Ack</a:t>
            </a:r>
            <a:r>
              <a:rPr lang="zh-CN" altLang="en-US"/>
              <a:t>等特殊操作的附加字段。</a:t>
            </a:r>
            <a:endParaRPr lang="zh-CN" altLang="en-US"/>
          </a:p>
          <a:p>
            <a:r>
              <a:rPr lang="en-US" altLang="zh-CN" b="1">
                <a:solidFill>
                  <a:schemeClr val="accent1"/>
                </a:solidFill>
              </a:rPr>
              <a:t>2.数据包接收与流控制</a:t>
            </a:r>
            <a:r>
              <a:rPr lang="zh-CN" altLang="en-US" b="1">
                <a:solidFill>
                  <a:schemeClr val="accent1"/>
                </a:solidFill>
              </a:rPr>
              <a:t>：</a:t>
            </a:r>
            <a:endParaRPr lang="en-US" altLang="zh-CN" b="1">
              <a:solidFill>
                <a:schemeClr val="accent1"/>
              </a:solidFill>
            </a:endParaRPr>
          </a:p>
          <a:p>
            <a:r>
              <a:rPr lang="zh-CN" altLang="en-US"/>
              <a:t>通过</a:t>
            </a:r>
            <a:r>
              <a:rPr lang="en-US" altLang="zh-CN"/>
              <a:t>AXI-Stream</a:t>
            </a:r>
            <a:r>
              <a:rPr lang="zh-CN" altLang="en-US"/>
              <a:t>接口接收以太网数据包，利用</a:t>
            </a:r>
            <a:r>
              <a:rPr lang="en-US" altLang="zh-CN"/>
              <a:t>axi_sop</a:t>
            </a:r>
            <a:r>
              <a:rPr lang="zh-CN" altLang="en-US"/>
              <a:t>（</a:t>
            </a:r>
            <a:r>
              <a:rPr lang="en-US" altLang="zh-CN"/>
              <a:t>Start of Packet</a:t>
            </a:r>
            <a:r>
              <a:rPr lang="zh-CN" altLang="en-US"/>
              <a:t>）和</a:t>
            </a:r>
            <a:r>
              <a:rPr lang="en-US" altLang="zh-CN"/>
              <a:t>axi_eop</a:t>
            </a:r>
            <a:r>
              <a:rPr lang="zh-CN" altLang="en-US"/>
              <a:t>（</a:t>
            </a:r>
            <a:r>
              <a:rPr lang="en-US" altLang="zh-CN"/>
              <a:t>End of Packet</a:t>
            </a:r>
            <a:r>
              <a:rPr lang="zh-CN" altLang="en-US"/>
              <a:t>）信号标识包边界。</a:t>
            </a:r>
            <a:endParaRPr lang="zh-CN" altLang="en-US"/>
          </a:p>
          <a:p>
            <a:pPr>
              <a:buClrTx/>
              <a:buSzTx/>
              <a:buFontTx/>
            </a:pPr>
            <a:r>
              <a:rPr lang="zh-CN" altLang="en-US">
                <a:solidFill>
                  <a:srgbClr val="295597"/>
                </a:solidFill>
                <a:latin typeface="Calibri" panose="020F0502020204030204" charset="0"/>
              </a:rPr>
              <a:t>②</a:t>
            </a:r>
            <a:r>
              <a:rPr lang="zh-CN" altLang="en-US">
                <a:solidFill>
                  <a:srgbClr val="295597"/>
                </a:solidFill>
              </a:rPr>
              <a:t>设计关键：</a:t>
            </a:r>
            <a:endParaRPr lang="zh-CN" altLang="en-US">
              <a:solidFill>
                <a:srgbClr val="295597"/>
              </a:solidFill>
            </a:endParaRPr>
          </a:p>
          <a:p>
            <a:r>
              <a:rPr lang="en-US" altLang="zh-CN"/>
              <a:t>1.AXI-Stream</a:t>
            </a:r>
            <a:r>
              <a:rPr lang="zh-CN" altLang="en-US"/>
              <a:t>高效处理</a:t>
            </a:r>
            <a:endParaRPr lang="en-US" altLang="zh-CN"/>
          </a:p>
          <a:p>
            <a:r>
              <a:rPr lang="en-US" altLang="zh-CN" b="1">
                <a:solidFill>
                  <a:schemeClr val="accent1"/>
                </a:solidFill>
              </a:rPr>
              <a:t>流水线设计：</a:t>
            </a:r>
            <a:r>
              <a:rPr lang="zh-CN" altLang="en-US"/>
              <a:t>在</a:t>
            </a:r>
            <a:r>
              <a:rPr lang="en-US" altLang="zh-CN"/>
              <a:t>axi_valid</a:t>
            </a:r>
            <a:r>
              <a:rPr lang="zh-CN" altLang="en-US"/>
              <a:t>和</a:t>
            </a:r>
            <a:r>
              <a:rPr lang="en-US" altLang="zh-CN"/>
              <a:t>axi_ready</a:t>
            </a:r>
            <a:r>
              <a:rPr lang="zh-CN" altLang="en-US"/>
              <a:t>同时为高的</a:t>
            </a:r>
            <a:r>
              <a:rPr lang="zh-CN" altLang="en-US"/>
              <a:t>周期处理数据，支持</a:t>
            </a:r>
            <a:endParaRPr lang="zh-CN" altLang="en-US"/>
          </a:p>
          <a:p>
            <a:r>
              <a:rPr lang="zh-CN" altLang="en-US"/>
              <a:t>背压机制防止溢出。</a:t>
            </a:r>
            <a:endParaRPr lang="zh-CN" altLang="en-US"/>
          </a:p>
          <a:p>
            <a:r>
              <a:rPr lang="en-US" altLang="zh-CN" b="1">
                <a:solidFill>
                  <a:schemeClr val="accent1"/>
                </a:solidFill>
              </a:rPr>
              <a:t>边界对齐：</a:t>
            </a:r>
            <a:r>
              <a:rPr lang="zh-CN" altLang="en-US"/>
              <a:t>通过</a:t>
            </a:r>
            <a:r>
              <a:rPr lang="en-US" altLang="zh-CN"/>
              <a:t>axi_sop</a:t>
            </a:r>
            <a:r>
              <a:rPr lang="zh-CN" altLang="en-US"/>
              <a:t>和</a:t>
            </a:r>
            <a:r>
              <a:rPr lang="en-US" altLang="zh-CN"/>
              <a:t>axi_eop</a:t>
            </a:r>
            <a:r>
              <a:rPr lang="zh-CN" altLang="en-US"/>
              <a:t>精准定位包起始</a:t>
            </a:r>
            <a:r>
              <a:rPr lang="en-US" altLang="zh-CN"/>
              <a:t>/</a:t>
            </a:r>
            <a:r>
              <a:rPr lang="zh-CN" altLang="en-US"/>
              <a:t>结束，处理非对齐</a:t>
            </a:r>
            <a:endParaRPr lang="zh-CN" altLang="en-US"/>
          </a:p>
          <a:p>
            <a:r>
              <a:rPr lang="zh-CN" altLang="en-US"/>
              <a:t>数据（如</a:t>
            </a:r>
            <a:r>
              <a:rPr lang="en-US" altLang="zh-CN"/>
              <a:t>MAC</a:t>
            </a:r>
            <a:r>
              <a:rPr lang="zh-CN" altLang="en-US"/>
              <a:t>头偏移）。</a:t>
            </a:r>
            <a:endParaRPr lang="zh-CN" altLang="en-US"/>
          </a:p>
          <a:p>
            <a:r>
              <a:rPr lang="en-US" altLang="zh-CN"/>
              <a:t>2.CRC</a:t>
            </a:r>
            <a:r>
              <a:rPr lang="zh-CN" altLang="en-US"/>
              <a:t>计算优化</a:t>
            </a:r>
            <a:endParaRPr lang="en-US" altLang="zh-CN"/>
          </a:p>
          <a:p>
            <a:r>
              <a:rPr lang="zh-CN" altLang="en-US" b="1">
                <a:solidFill>
                  <a:schemeClr val="accent1"/>
                </a:solidFill>
              </a:rPr>
              <a:t>并行计算：</a:t>
            </a:r>
            <a:r>
              <a:rPr lang="zh-CN" altLang="en-US"/>
              <a:t>采用多级流水线CRC32算法，每周期处理64位数据。</a:t>
            </a:r>
            <a:endParaRPr lang="zh-CN" altLang="en-US"/>
          </a:p>
          <a:p>
            <a:r>
              <a:rPr lang="zh-CN" altLang="en-US" b="1">
                <a:solidFill>
                  <a:schemeClr val="accent1"/>
                </a:solidFill>
              </a:rPr>
              <a:t>字段掩码：</a:t>
            </a:r>
            <a:r>
              <a:rPr lang="en-US" altLang="zh-CN"/>
              <a:t>IP</a:t>
            </a:r>
            <a:r>
              <a:rPr lang="zh-CN" altLang="en-US"/>
              <a:t>头可变字段（如</a:t>
            </a:r>
            <a:r>
              <a:rPr lang="en-US" altLang="zh-CN"/>
              <a:t>TTL</a:t>
            </a:r>
            <a:r>
              <a:rPr lang="zh-CN" altLang="en-US"/>
              <a:t>、校验和）在计算时替换为</a:t>
            </a:r>
            <a:r>
              <a:rPr lang="en-US" altLang="zh-CN"/>
              <a:t>1</a:t>
            </a:r>
            <a:r>
              <a:rPr lang="zh-CN" altLang="en-US"/>
              <a:t>，避免</a:t>
            </a:r>
            <a:endParaRPr lang="zh-CN" altLang="en-US"/>
          </a:p>
          <a:p>
            <a:r>
              <a:rPr lang="zh-CN" altLang="en-US"/>
              <a:t>因逐跳修改导致校验失败。</a:t>
            </a:r>
            <a:endParaRPr lang="zh-CN" altLang="en-US"/>
          </a:p>
          <a:p>
            <a:endParaRPr lang="en-US" altLang="zh-CN"/>
          </a:p>
          <a:p>
            <a:endParaRPr lang="en-US" altLang="zh-CN"/>
          </a:p>
        </p:txBody>
      </p:sp>
      <p:sp>
        <p:nvSpPr>
          <p:cNvPr id="11267"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6" name="文本框 5"/>
          <p:cNvSpPr txBox="1"/>
          <p:nvPr/>
        </p:nvSpPr>
        <p:spPr>
          <a:xfrm>
            <a:off x="8510270" y="5885815"/>
            <a:ext cx="3204845" cy="368300"/>
          </a:xfrm>
          <a:prstGeom prst="rect">
            <a:avLst/>
          </a:prstGeom>
          <a:noFill/>
        </p:spPr>
        <p:txBody>
          <a:bodyPr wrap="square" rtlCol="0" anchor="t">
            <a:spAutoFit/>
          </a:bodyPr>
          <a:p>
            <a:r>
              <a:rPr lang="zh-CN" altLang="en-US">
                <a:sym typeface="+mn-ea"/>
              </a:rPr>
              <a:t>图</a:t>
            </a:r>
            <a:r>
              <a:rPr lang="en-US" altLang="zh-CN">
                <a:sym typeface="+mn-ea"/>
              </a:rPr>
              <a:t>3.5 </a:t>
            </a:r>
            <a:r>
              <a:rPr lang="zh-CN" altLang="en-US">
                <a:sym typeface="+mn-ea"/>
              </a:rPr>
              <a:t>协议</a:t>
            </a:r>
            <a:r>
              <a:rPr lang="zh-CN" altLang="en-US">
                <a:sym typeface="+mn-ea"/>
              </a:rPr>
              <a:t>解析模块设计框图</a:t>
            </a:r>
            <a:endParaRPr lang="zh-CN" altLang="en-US">
              <a:sym typeface="+mn-ea"/>
            </a:endParaRPr>
          </a:p>
        </p:txBody>
      </p:sp>
      <p:sp>
        <p:nvSpPr>
          <p:cNvPr id="5" name="TextBox 27"/>
          <p:cNvSpPr/>
          <p:nvPr/>
        </p:nvSpPr>
        <p:spPr>
          <a:xfrm>
            <a:off x="1012456" y="221213"/>
            <a:ext cx="3504565"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3.2.4 </a:t>
            </a:r>
            <a:r>
              <a:rPr sz="3000" b="1">
                <a:latin typeface="微软雅黑" panose="020B0503020204020204" charset="-122"/>
                <a:sym typeface="+mn-ea"/>
              </a:rPr>
              <a:t>协议</a:t>
            </a:r>
            <a:r>
              <a:rPr sz="3000" b="1">
                <a:latin typeface="微软雅黑" panose="020B0503020204020204" charset="-122"/>
                <a:sym typeface="+mn-ea"/>
              </a:rPr>
              <a:t>解析模块</a:t>
            </a:r>
            <a:endParaRPr sz="3000" b="1">
              <a:latin typeface="微软雅黑" panose="020B0503020204020204" charset="-122"/>
            </a:endParaRPr>
          </a:p>
        </p:txBody>
      </p:sp>
      <p:pic>
        <p:nvPicPr>
          <p:cNvPr id="7" name="图片 6"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pic>
        <p:nvPicPr>
          <p:cNvPr id="2" name="图片 70"/>
          <p:cNvPicPr>
            <a:picLocks noChangeAspect="1"/>
          </p:cNvPicPr>
          <p:nvPr/>
        </p:nvPicPr>
        <p:blipFill>
          <a:blip r:embed="rId3"/>
          <a:srcRect l="1654" t="5777" r="2234" b="2904"/>
          <a:stretch>
            <a:fillRect/>
          </a:stretch>
        </p:blipFill>
        <p:spPr>
          <a:xfrm>
            <a:off x="8027035" y="2829560"/>
            <a:ext cx="3938905" cy="30562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901700" y="741045"/>
            <a:ext cx="11064875" cy="2536190"/>
          </a:xfrm>
          <a:prstGeom prst="rect">
            <a:avLst/>
          </a:prstGeom>
          <a:noFill/>
        </p:spPr>
        <p:txBody>
          <a:bodyPr wrap="square" rtlCol="0">
            <a:noAutofit/>
          </a:bodyPr>
          <a:p>
            <a:r>
              <a:rPr lang="zh-CN" altLang="en-US">
                <a:solidFill>
                  <a:srgbClr val="295597"/>
                </a:solidFill>
                <a:latin typeface="Calibri" panose="020F0502020204030204" charset="0"/>
              </a:rPr>
              <a:t>①</a:t>
            </a:r>
            <a:r>
              <a:rPr lang="zh-CN" altLang="en-US">
                <a:solidFill>
                  <a:srgbClr val="295597"/>
                </a:solidFill>
              </a:rPr>
              <a:t>核心功能：</a:t>
            </a:r>
            <a:endParaRPr lang="zh-CN" altLang="en-US">
              <a:solidFill>
                <a:srgbClr val="295597"/>
              </a:solidFill>
            </a:endParaRPr>
          </a:p>
          <a:p>
            <a:r>
              <a:rPr lang="en-US" altLang="zh-CN" b="1">
                <a:solidFill>
                  <a:schemeClr val="accent1"/>
                </a:solidFill>
              </a:rPr>
              <a:t>1.</a:t>
            </a:r>
            <a:r>
              <a:rPr lang="zh-CN" altLang="en-US" b="1">
                <a:solidFill>
                  <a:schemeClr val="accent1"/>
                </a:solidFill>
                <a:sym typeface="+mn-ea"/>
              </a:rPr>
              <a:t>接收数据</a:t>
            </a:r>
            <a:r>
              <a:rPr lang="zh-CN" altLang="en-US" b="1">
                <a:sym typeface="+mn-ea"/>
              </a:rPr>
              <a:t>：</a:t>
            </a:r>
            <a:r>
              <a:rPr lang="zh-CN" altLang="en-US">
                <a:sym typeface="+mn-ea"/>
              </a:rPr>
              <a:t>接收对端发送的数据解析模块成功的解析出来报文数据，然后将数据缓存进入内存当中。</a:t>
            </a:r>
            <a:endParaRPr lang="zh-CN" altLang="en-US">
              <a:sym typeface="+mn-ea"/>
            </a:endParaRPr>
          </a:p>
          <a:p>
            <a:r>
              <a:rPr lang="en-US" altLang="zh-CN" b="1">
                <a:solidFill>
                  <a:schemeClr val="accent1"/>
                </a:solidFill>
              </a:rPr>
              <a:t>2.DMA写请求生成</a:t>
            </a:r>
            <a:r>
              <a:rPr lang="zh-CN" altLang="en-US" b="1">
                <a:solidFill>
                  <a:schemeClr val="accent1"/>
                </a:solidFill>
              </a:rPr>
              <a:t>：</a:t>
            </a:r>
            <a:r>
              <a:rPr lang="zh-CN" altLang="en-US"/>
              <a:t>将</a:t>
            </a:r>
            <a:r>
              <a:rPr lang="zh-CN" altLang="en-US">
                <a:sym typeface="+mn-ea"/>
              </a:rPr>
              <a:t>协议解析模块</a:t>
            </a:r>
            <a:r>
              <a:rPr lang="zh-CN" altLang="en-US"/>
              <a:t>生成的相关信息（如写入数据长度、宿主机存储位置）写入</a:t>
            </a:r>
            <a:r>
              <a:rPr lang="en-US" altLang="zh-CN"/>
              <a:t>FIFO</a:t>
            </a:r>
            <a:r>
              <a:rPr lang="zh-CN" altLang="en-US"/>
              <a:t>。</a:t>
            </a:r>
            <a:r>
              <a:rPr lang="zh-CN" altLang="en-US"/>
              <a:t>供控制模块从</a:t>
            </a:r>
            <a:r>
              <a:rPr lang="en-US" altLang="zh-CN"/>
              <a:t>FIFO</a:t>
            </a:r>
            <a:r>
              <a:rPr lang="zh-CN" altLang="en-US"/>
              <a:t>中读取信息，生成</a:t>
            </a:r>
            <a:r>
              <a:rPr lang="en-US" altLang="zh-CN"/>
              <a:t>DMA</a:t>
            </a:r>
            <a:r>
              <a:rPr lang="zh-CN" altLang="en-US"/>
              <a:t>写请求，将数据上传至宿主机内存。</a:t>
            </a:r>
            <a:endParaRPr lang="zh-CN" altLang="en-US"/>
          </a:p>
          <a:p>
            <a:pPr>
              <a:buClrTx/>
              <a:buSzTx/>
              <a:buFontTx/>
            </a:pPr>
            <a:r>
              <a:rPr lang="zh-CN" altLang="en-US">
                <a:solidFill>
                  <a:srgbClr val="295597"/>
                </a:solidFill>
                <a:latin typeface="Calibri" panose="020F0502020204030204" charset="0"/>
              </a:rPr>
              <a:t>②</a:t>
            </a:r>
            <a:r>
              <a:rPr lang="zh-CN" altLang="en-US">
                <a:solidFill>
                  <a:srgbClr val="295597"/>
                </a:solidFill>
              </a:rPr>
              <a:t>设计关键：</a:t>
            </a:r>
            <a:endParaRPr lang="zh-CN" altLang="en-US">
              <a:solidFill>
                <a:srgbClr val="295597"/>
              </a:solidFill>
            </a:endParaRPr>
          </a:p>
          <a:p>
            <a:r>
              <a:rPr lang="en-US" altLang="zh-CN"/>
              <a:t>1.</a:t>
            </a:r>
            <a:r>
              <a:rPr lang="zh-CN" altLang="en-US"/>
              <a:t>数据缓存管理</a:t>
            </a:r>
            <a:endParaRPr lang="en-US" altLang="zh-CN"/>
          </a:p>
          <a:p>
            <a:r>
              <a:rPr lang="en-US" altLang="zh-CN" b="1">
                <a:solidFill>
                  <a:schemeClr val="accent1"/>
                </a:solidFill>
              </a:rPr>
              <a:t>连续存储设计：</a:t>
            </a:r>
            <a:r>
              <a:rPr lang="en-US" altLang="zh-CN"/>
              <a:t>data_buff</a:t>
            </a:r>
            <a:r>
              <a:rPr lang="zh-CN" altLang="en-US"/>
              <a:t>模块不分队列号，简化存储管理逻辑，避免多队列寻址开销。</a:t>
            </a:r>
            <a:endParaRPr lang="en-US" altLang="zh-CN"/>
          </a:p>
          <a:p>
            <a:r>
              <a:rPr lang="en-US" altLang="zh-CN" b="1">
                <a:solidFill>
                  <a:schemeClr val="accent1"/>
                </a:solidFill>
              </a:rPr>
              <a:t>写地址生成：</a:t>
            </a:r>
            <a:r>
              <a:rPr lang="zh-CN" altLang="en-US"/>
              <a:t>动态维护写指针，确保数据按顺序写入，防止地址冲突。</a:t>
            </a:r>
            <a:endParaRPr lang="en-US" altLang="zh-CN"/>
          </a:p>
          <a:p>
            <a:endParaRPr lang="en-US" altLang="zh-CN"/>
          </a:p>
        </p:txBody>
      </p:sp>
      <p:sp>
        <p:nvSpPr>
          <p:cNvPr id="11267"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6" name="文本框 5"/>
          <p:cNvSpPr txBox="1"/>
          <p:nvPr/>
        </p:nvSpPr>
        <p:spPr>
          <a:xfrm>
            <a:off x="4832350" y="6239510"/>
            <a:ext cx="3204845" cy="368300"/>
          </a:xfrm>
          <a:prstGeom prst="rect">
            <a:avLst/>
          </a:prstGeom>
          <a:noFill/>
        </p:spPr>
        <p:txBody>
          <a:bodyPr wrap="square" rtlCol="0" anchor="t">
            <a:spAutoFit/>
          </a:bodyPr>
          <a:p>
            <a:r>
              <a:rPr lang="zh-CN" altLang="en-US">
                <a:sym typeface="+mn-ea"/>
              </a:rPr>
              <a:t>图</a:t>
            </a:r>
            <a:r>
              <a:rPr lang="en-US" altLang="zh-CN">
                <a:sym typeface="+mn-ea"/>
              </a:rPr>
              <a:t>3.6 </a:t>
            </a:r>
            <a:r>
              <a:rPr lang="zh-CN" altLang="en-US">
                <a:sym typeface="+mn-ea"/>
              </a:rPr>
              <a:t>接收</a:t>
            </a:r>
            <a:r>
              <a:rPr lang="zh-CN" altLang="en-US">
                <a:sym typeface="+mn-ea"/>
              </a:rPr>
              <a:t>缓存模块设计框图</a:t>
            </a:r>
            <a:endParaRPr lang="zh-CN" altLang="en-US">
              <a:sym typeface="+mn-ea"/>
            </a:endParaRPr>
          </a:p>
        </p:txBody>
      </p:sp>
      <p:sp>
        <p:nvSpPr>
          <p:cNvPr id="5" name="TextBox 27"/>
          <p:cNvSpPr/>
          <p:nvPr/>
        </p:nvSpPr>
        <p:spPr>
          <a:xfrm>
            <a:off x="1012456" y="221213"/>
            <a:ext cx="3504565"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3.2.5 </a:t>
            </a:r>
            <a:r>
              <a:rPr sz="3000" b="1">
                <a:latin typeface="微软雅黑" panose="020B0503020204020204" charset="-122"/>
                <a:sym typeface="+mn-ea"/>
              </a:rPr>
              <a:t>接收</a:t>
            </a:r>
            <a:r>
              <a:rPr sz="3000" b="1">
                <a:latin typeface="微软雅黑" panose="020B0503020204020204" charset="-122"/>
                <a:sym typeface="+mn-ea"/>
              </a:rPr>
              <a:t>缓存模块</a:t>
            </a:r>
            <a:endParaRPr sz="3000" b="1">
              <a:latin typeface="微软雅黑" panose="020B0503020204020204" charset="-122"/>
            </a:endParaRPr>
          </a:p>
        </p:txBody>
      </p:sp>
      <p:pic>
        <p:nvPicPr>
          <p:cNvPr id="7" name="图片 6"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pic>
        <p:nvPicPr>
          <p:cNvPr id="2" name="图片 78"/>
          <p:cNvPicPr>
            <a:picLocks noChangeAspect="1"/>
          </p:cNvPicPr>
          <p:nvPr/>
        </p:nvPicPr>
        <p:blipFill>
          <a:blip r:embed="rId3"/>
          <a:srcRect l="3003" t="4527" r="4251" b="4018"/>
          <a:stretch>
            <a:fillRect/>
          </a:stretch>
        </p:blipFill>
        <p:spPr>
          <a:xfrm>
            <a:off x="4356100" y="3276600"/>
            <a:ext cx="4156710" cy="29629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901700" y="782320"/>
            <a:ext cx="11064875" cy="2536190"/>
          </a:xfrm>
          <a:prstGeom prst="rect">
            <a:avLst/>
          </a:prstGeom>
          <a:noFill/>
        </p:spPr>
        <p:txBody>
          <a:bodyPr wrap="square" rtlCol="0">
            <a:noAutofit/>
          </a:bodyPr>
          <a:p>
            <a:r>
              <a:rPr lang="zh-CN" altLang="en-US">
                <a:solidFill>
                  <a:srgbClr val="295597"/>
                </a:solidFill>
                <a:latin typeface="Calibri" panose="020F0502020204030204" charset="0"/>
              </a:rPr>
              <a:t>①</a:t>
            </a:r>
            <a:r>
              <a:rPr lang="zh-CN" altLang="en-US">
                <a:solidFill>
                  <a:srgbClr val="295597"/>
                </a:solidFill>
              </a:rPr>
              <a:t>核心功能：</a:t>
            </a:r>
            <a:endParaRPr lang="zh-CN" altLang="en-US">
              <a:solidFill>
                <a:srgbClr val="295597"/>
              </a:solidFill>
            </a:endParaRPr>
          </a:p>
          <a:p>
            <a:r>
              <a:rPr lang="en-US" altLang="zh-CN" b="1">
                <a:solidFill>
                  <a:schemeClr val="accent1"/>
                </a:solidFill>
              </a:rPr>
              <a:t>1.</a:t>
            </a:r>
            <a:r>
              <a:rPr lang="en-US" altLang="zh-CN" b="1">
                <a:solidFill>
                  <a:schemeClr val="accent1"/>
                </a:solidFill>
                <a:sym typeface="+mn-ea"/>
              </a:rPr>
              <a:t>任务状态反馈</a:t>
            </a:r>
            <a:r>
              <a:rPr lang="zh-CN" altLang="en-US" b="1">
                <a:sym typeface="+mn-ea"/>
              </a:rPr>
              <a:t>：</a:t>
            </a:r>
            <a:r>
              <a:rPr lang="zh-CN" altLang="en-US">
                <a:sym typeface="+mn-ea"/>
              </a:rPr>
              <a:t>负责将智能网卡执行完成的</a:t>
            </a:r>
            <a:r>
              <a:rPr lang="en-US" altLang="zh-CN">
                <a:sym typeface="+mn-ea"/>
              </a:rPr>
              <a:t>WQE</a:t>
            </a:r>
            <a:r>
              <a:rPr lang="zh-CN" altLang="en-US">
                <a:sym typeface="+mn-ea"/>
              </a:rPr>
              <a:t>（工作队列元素）转化为</a:t>
            </a:r>
            <a:r>
              <a:rPr lang="en-US" altLang="zh-CN">
                <a:sym typeface="+mn-ea"/>
              </a:rPr>
              <a:t>CQE</a:t>
            </a:r>
            <a:r>
              <a:rPr lang="zh-CN" altLang="en-US">
                <a:sym typeface="+mn-ea"/>
              </a:rPr>
              <a:t>（完成队列元素）</a:t>
            </a:r>
            <a:endParaRPr lang="zh-CN" altLang="en-US">
              <a:sym typeface="+mn-ea"/>
            </a:endParaRPr>
          </a:p>
          <a:p>
            <a:pPr>
              <a:buClrTx/>
              <a:buSzTx/>
              <a:buFontTx/>
            </a:pPr>
            <a:r>
              <a:rPr lang="zh-CN" altLang="en-US">
                <a:solidFill>
                  <a:srgbClr val="295597"/>
                </a:solidFill>
                <a:latin typeface="Calibri" panose="020F0502020204030204" charset="0"/>
              </a:rPr>
              <a:t>②</a:t>
            </a:r>
            <a:r>
              <a:rPr lang="zh-CN" altLang="en-US">
                <a:solidFill>
                  <a:srgbClr val="295597"/>
                </a:solidFill>
              </a:rPr>
              <a:t>设计关键：</a:t>
            </a:r>
            <a:endParaRPr lang="zh-CN" altLang="en-US">
              <a:solidFill>
                <a:srgbClr val="295597"/>
              </a:solidFill>
            </a:endParaRPr>
          </a:p>
          <a:p>
            <a:r>
              <a:rPr lang="en-US" altLang="zh-CN"/>
              <a:t>1.</a:t>
            </a:r>
            <a:r>
              <a:rPr lang="zh-CN" altLang="en-US"/>
              <a:t>双路径</a:t>
            </a:r>
            <a:r>
              <a:rPr lang="en-US" altLang="zh-CN"/>
              <a:t>CQE</a:t>
            </a:r>
            <a:r>
              <a:rPr lang="zh-CN" altLang="en-US"/>
              <a:t>处理</a:t>
            </a:r>
            <a:endParaRPr lang="zh-CN" altLang="en-US"/>
          </a:p>
          <a:p>
            <a:r>
              <a:rPr lang="en-US" altLang="zh-CN" b="1">
                <a:solidFill>
                  <a:schemeClr val="accent1"/>
                </a:solidFill>
              </a:rPr>
              <a:t>快速路径（Send/Write）：</a:t>
            </a:r>
            <a:r>
              <a:rPr lang="zh-CN" altLang="en-US"/>
              <a:t>直接生成</a:t>
            </a:r>
            <a:r>
              <a:rPr lang="en-US" altLang="zh-CN"/>
              <a:t>CQE</a:t>
            </a:r>
            <a:r>
              <a:rPr lang="zh-CN" altLang="en-US"/>
              <a:t>，无需等待数据确认，仅需验证操作是否成功。</a:t>
            </a:r>
            <a:endParaRPr lang="en-US" altLang="zh-CN"/>
          </a:p>
          <a:p>
            <a:r>
              <a:rPr lang="en-US" altLang="zh-CN" b="1">
                <a:solidFill>
                  <a:schemeClr val="accent1"/>
                </a:solidFill>
              </a:rPr>
              <a:t>慢速路径（Receive/Read）：</a:t>
            </a:r>
            <a:r>
              <a:rPr lang="zh-CN" altLang="en-US"/>
              <a:t>通过</a:t>
            </a:r>
            <a:r>
              <a:rPr lang="en-US" altLang="zh-CN"/>
              <a:t>cqe_fifo</a:t>
            </a:r>
            <a:r>
              <a:rPr lang="zh-CN" altLang="en-US"/>
              <a:t>缓存未完成的请求，待数据全部到达后触发</a:t>
            </a:r>
            <a:r>
              <a:rPr lang="en-US" altLang="zh-CN"/>
              <a:t>CQE</a:t>
            </a:r>
            <a:r>
              <a:rPr lang="zh-CN" altLang="en-US"/>
              <a:t>生成。</a:t>
            </a:r>
            <a:endParaRPr lang="en-US" altLang="zh-CN"/>
          </a:p>
          <a:p>
            <a:r>
              <a:rPr lang="en-US" altLang="zh-CN"/>
              <a:t>2.FIFO</a:t>
            </a:r>
            <a:r>
              <a:rPr lang="zh-CN" altLang="en-US"/>
              <a:t>深度与吞吐量优化：</a:t>
            </a:r>
            <a:endParaRPr lang="en-US" altLang="zh-CN"/>
          </a:p>
          <a:p>
            <a:r>
              <a:rPr lang="en-US" altLang="zh-CN" b="1">
                <a:solidFill>
                  <a:schemeClr val="accent1"/>
                </a:solidFill>
              </a:rPr>
              <a:t>深度选择：</a:t>
            </a:r>
            <a:r>
              <a:rPr lang="en-US" altLang="zh-CN"/>
              <a:t>2KB FIFO</a:t>
            </a:r>
            <a:r>
              <a:rPr lang="zh-CN" altLang="en-US"/>
              <a:t>（</a:t>
            </a:r>
            <a:r>
              <a:rPr lang="en-US" altLang="zh-CN"/>
              <a:t>64</a:t>
            </a:r>
            <a:r>
              <a:rPr lang="zh-CN" altLang="en-US"/>
              <a:t>条目）平衡了资源占用与高并发需求。</a:t>
            </a:r>
            <a:endParaRPr lang="en-US" altLang="zh-CN"/>
          </a:p>
          <a:p>
            <a:r>
              <a:rPr lang="en-US" altLang="zh-CN" b="1">
                <a:solidFill>
                  <a:schemeClr val="accent1"/>
                </a:solidFill>
              </a:rPr>
              <a:t>优先级仲裁：</a:t>
            </a:r>
            <a:r>
              <a:rPr lang="en-US" altLang="zh-CN"/>
              <a:t>Send/Write</a:t>
            </a:r>
            <a:r>
              <a:rPr lang="zh-CN" altLang="en-US"/>
              <a:t>的</a:t>
            </a:r>
            <a:r>
              <a:rPr lang="en-US" altLang="zh-CN"/>
              <a:t>CQE</a:t>
            </a:r>
            <a:r>
              <a:rPr lang="zh-CN" altLang="en-US"/>
              <a:t>优先写入，避免阻塞关键操作。</a:t>
            </a:r>
            <a:endParaRPr lang="en-US" altLang="zh-CN"/>
          </a:p>
          <a:p>
            <a:endParaRPr lang="zh-CN" altLang="en-US"/>
          </a:p>
        </p:txBody>
      </p:sp>
      <p:sp>
        <p:nvSpPr>
          <p:cNvPr id="11267"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6" name="文本框 5"/>
          <p:cNvSpPr txBox="1"/>
          <p:nvPr/>
        </p:nvSpPr>
        <p:spPr>
          <a:xfrm>
            <a:off x="4832350" y="6238875"/>
            <a:ext cx="3204845" cy="368300"/>
          </a:xfrm>
          <a:prstGeom prst="rect">
            <a:avLst/>
          </a:prstGeom>
          <a:noFill/>
        </p:spPr>
        <p:txBody>
          <a:bodyPr wrap="square" rtlCol="0" anchor="t">
            <a:spAutoFit/>
          </a:bodyPr>
          <a:p>
            <a:r>
              <a:rPr lang="zh-CN" altLang="en-US">
                <a:sym typeface="+mn-ea"/>
              </a:rPr>
              <a:t>图</a:t>
            </a:r>
            <a:r>
              <a:rPr lang="en-US" altLang="zh-CN">
                <a:sym typeface="+mn-ea"/>
              </a:rPr>
              <a:t>3.6 </a:t>
            </a:r>
            <a:r>
              <a:rPr lang="zh-CN" altLang="en-US">
                <a:sym typeface="+mn-ea"/>
              </a:rPr>
              <a:t>接收缓存模块设计框图</a:t>
            </a:r>
            <a:endParaRPr lang="zh-CN" altLang="en-US">
              <a:sym typeface="+mn-ea"/>
            </a:endParaRPr>
          </a:p>
        </p:txBody>
      </p:sp>
      <p:sp>
        <p:nvSpPr>
          <p:cNvPr id="5" name="TextBox 27"/>
          <p:cNvSpPr/>
          <p:nvPr/>
        </p:nvSpPr>
        <p:spPr>
          <a:xfrm>
            <a:off x="1012456" y="221213"/>
            <a:ext cx="3504565"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3.2.6 </a:t>
            </a:r>
            <a:r>
              <a:rPr lang="zh-CN" altLang="en-US" sz="3000" b="1">
                <a:latin typeface="微软雅黑" panose="020B0503020204020204" charset="-122"/>
              </a:rPr>
              <a:t>完成队列模块</a:t>
            </a:r>
            <a:endParaRPr lang="zh-CN" altLang="en-US" sz="3000" b="1">
              <a:latin typeface="微软雅黑" panose="020B0503020204020204" charset="-122"/>
            </a:endParaRPr>
          </a:p>
        </p:txBody>
      </p:sp>
      <p:pic>
        <p:nvPicPr>
          <p:cNvPr id="7" name="图片 6"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pic>
        <p:nvPicPr>
          <p:cNvPr id="2" name="图片 81"/>
          <p:cNvPicPr>
            <a:picLocks noChangeAspect="1"/>
          </p:cNvPicPr>
          <p:nvPr/>
        </p:nvPicPr>
        <p:blipFill>
          <a:blip r:embed="rId3"/>
          <a:srcRect l="3041" t="4971" r="2272" b="5058"/>
          <a:stretch>
            <a:fillRect/>
          </a:stretch>
        </p:blipFill>
        <p:spPr>
          <a:xfrm>
            <a:off x="4579620" y="3461385"/>
            <a:ext cx="3457575" cy="263461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文本框 27"/>
          <p:cNvSpPr txBox="1"/>
          <p:nvPr/>
        </p:nvSpPr>
        <p:spPr>
          <a:xfrm>
            <a:off x="901700" y="782320"/>
            <a:ext cx="11064875" cy="2536190"/>
          </a:xfrm>
          <a:prstGeom prst="rect">
            <a:avLst/>
          </a:prstGeom>
          <a:noFill/>
        </p:spPr>
        <p:txBody>
          <a:bodyPr wrap="square" rtlCol="0">
            <a:noAutofit/>
          </a:bodyPr>
          <a:p>
            <a:r>
              <a:rPr lang="zh-CN" altLang="en-US">
                <a:solidFill>
                  <a:srgbClr val="295597"/>
                </a:solidFill>
                <a:latin typeface="Calibri" panose="020F0502020204030204" charset="0"/>
              </a:rPr>
              <a:t>①</a:t>
            </a:r>
            <a:r>
              <a:rPr lang="zh-CN" altLang="en-US">
                <a:solidFill>
                  <a:srgbClr val="295597"/>
                </a:solidFill>
              </a:rPr>
              <a:t>核心功能：</a:t>
            </a:r>
            <a:endParaRPr lang="zh-CN" altLang="en-US">
              <a:solidFill>
                <a:srgbClr val="295597"/>
              </a:solidFill>
            </a:endParaRPr>
          </a:p>
          <a:p>
            <a:r>
              <a:rPr lang="en-US" altLang="zh-CN" b="1">
                <a:solidFill>
                  <a:schemeClr val="accent1"/>
                </a:solidFill>
              </a:rPr>
              <a:t>1.</a:t>
            </a:r>
            <a:r>
              <a:rPr lang="en-US" altLang="zh-CN" b="1">
                <a:solidFill>
                  <a:schemeClr val="accent1"/>
                </a:solidFill>
                <a:sym typeface="+mn-ea"/>
              </a:rPr>
              <a:t>任务状态反馈</a:t>
            </a:r>
            <a:r>
              <a:rPr lang="zh-CN" altLang="en-US" b="1">
                <a:sym typeface="+mn-ea"/>
              </a:rPr>
              <a:t>：</a:t>
            </a:r>
            <a:r>
              <a:rPr lang="zh-CN" altLang="en-US"/>
              <a:t>监控着各个模块的状态，控制各模块的执行情况</a:t>
            </a:r>
            <a:endParaRPr lang="zh-CN" altLang="en-US"/>
          </a:p>
          <a:p>
            <a:r>
              <a:rPr lang="zh-CN" altLang="en-US">
                <a:solidFill>
                  <a:srgbClr val="295597"/>
                </a:solidFill>
                <a:latin typeface="Calibri" panose="020F0502020204030204" charset="0"/>
              </a:rPr>
              <a:t>②</a:t>
            </a:r>
            <a:r>
              <a:rPr lang="zh-CN" altLang="en-US">
                <a:solidFill>
                  <a:srgbClr val="295597"/>
                </a:solidFill>
              </a:rPr>
              <a:t>设计关键：</a:t>
            </a:r>
            <a:endParaRPr lang="zh-CN" altLang="en-US">
              <a:solidFill>
                <a:srgbClr val="295597"/>
              </a:solidFill>
            </a:endParaRPr>
          </a:p>
          <a:p>
            <a:r>
              <a:rPr lang="en-US" altLang="zh-CN"/>
              <a:t>1.</a:t>
            </a:r>
            <a:r>
              <a:rPr lang="zh-CN" altLang="en-US"/>
              <a:t>模块化与解耦</a:t>
            </a:r>
            <a:endParaRPr lang="en-US" altLang="zh-CN"/>
          </a:p>
          <a:p>
            <a:r>
              <a:rPr lang="en-US" altLang="zh-CN" b="1">
                <a:solidFill>
                  <a:schemeClr val="accent1"/>
                </a:solidFill>
              </a:rPr>
              <a:t>标准化接口：</a:t>
            </a:r>
            <a:r>
              <a:rPr lang="zh-CN" altLang="en-US"/>
              <a:t>各子模块（如</a:t>
            </a:r>
            <a:r>
              <a:rPr lang="en-US" altLang="zh-CN"/>
              <a:t>tx_ctrl</a:t>
            </a:r>
            <a:r>
              <a:rPr lang="zh-CN" altLang="en-US"/>
              <a:t>、</a:t>
            </a:r>
            <a:r>
              <a:rPr lang="en-US" altLang="zh-CN"/>
              <a:t>key_check</a:t>
            </a:r>
            <a:r>
              <a:rPr lang="zh-CN" altLang="en-US"/>
              <a:t>）通过统一总线（如</a:t>
            </a:r>
            <a:r>
              <a:rPr lang="en-US" altLang="zh-CN"/>
              <a:t>AXI-Lite</a:t>
            </a:r>
            <a:r>
              <a:rPr lang="zh-CN" altLang="en-US"/>
              <a:t>）与主控交互，降低耦合度。</a:t>
            </a:r>
            <a:endParaRPr lang="en-US" altLang="zh-CN"/>
          </a:p>
          <a:p>
            <a:r>
              <a:rPr lang="en-US" altLang="zh-CN" b="1">
                <a:solidFill>
                  <a:schemeClr val="accent1"/>
                </a:solidFill>
              </a:rPr>
              <a:t>事件驱动：</a:t>
            </a:r>
            <a:r>
              <a:rPr lang="zh-CN" altLang="en-US"/>
              <a:t>采用中断或消息队列通知机制（如封包完成</a:t>
            </a:r>
            <a:r>
              <a:rPr lang="en-US" altLang="en-US"/>
              <a:t>→</a:t>
            </a:r>
            <a:r>
              <a:rPr lang="zh-CN" altLang="en-US"/>
              <a:t>触发</a:t>
            </a:r>
            <a:r>
              <a:rPr lang="en-US" altLang="zh-CN"/>
              <a:t>DMA</a:t>
            </a:r>
            <a:r>
              <a:rPr lang="zh-CN" altLang="en-US"/>
              <a:t>写）。</a:t>
            </a:r>
            <a:endParaRPr lang="zh-CN" altLang="en-US"/>
          </a:p>
          <a:p>
            <a:endParaRPr lang="zh-CN" altLang="en-US"/>
          </a:p>
        </p:txBody>
      </p:sp>
      <p:sp>
        <p:nvSpPr>
          <p:cNvPr id="11267"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6" name="文本框 5"/>
          <p:cNvSpPr txBox="1"/>
          <p:nvPr/>
        </p:nvSpPr>
        <p:spPr>
          <a:xfrm>
            <a:off x="4832350" y="6238875"/>
            <a:ext cx="3204845" cy="368300"/>
          </a:xfrm>
          <a:prstGeom prst="rect">
            <a:avLst/>
          </a:prstGeom>
          <a:noFill/>
        </p:spPr>
        <p:txBody>
          <a:bodyPr wrap="square" rtlCol="0" anchor="t">
            <a:spAutoFit/>
          </a:bodyPr>
          <a:p>
            <a:r>
              <a:rPr lang="zh-CN" altLang="en-US">
                <a:sym typeface="+mn-ea"/>
              </a:rPr>
              <a:t>图</a:t>
            </a:r>
            <a:r>
              <a:rPr lang="en-US" altLang="zh-CN">
                <a:sym typeface="+mn-ea"/>
              </a:rPr>
              <a:t>3.7 </a:t>
            </a:r>
            <a:r>
              <a:rPr lang="zh-CN" altLang="en-US">
                <a:sym typeface="+mn-ea"/>
              </a:rPr>
              <a:t>接收缓存模块设计框图</a:t>
            </a:r>
            <a:endParaRPr lang="zh-CN" altLang="en-US">
              <a:sym typeface="+mn-ea"/>
            </a:endParaRPr>
          </a:p>
        </p:txBody>
      </p:sp>
      <p:sp>
        <p:nvSpPr>
          <p:cNvPr id="5" name="TextBox 27"/>
          <p:cNvSpPr/>
          <p:nvPr/>
        </p:nvSpPr>
        <p:spPr>
          <a:xfrm>
            <a:off x="1012456" y="221213"/>
            <a:ext cx="2742565"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3.2.7 </a:t>
            </a:r>
            <a:r>
              <a:rPr lang="zh-CN" altLang="en-US" sz="3000" b="1">
                <a:latin typeface="微软雅黑" panose="020B0503020204020204" charset="-122"/>
              </a:rPr>
              <a:t>控制模块</a:t>
            </a:r>
            <a:endParaRPr lang="zh-CN" altLang="en-US" sz="3000" b="1">
              <a:latin typeface="微软雅黑" panose="020B0503020204020204" charset="-122"/>
            </a:endParaRPr>
          </a:p>
        </p:txBody>
      </p:sp>
      <p:pic>
        <p:nvPicPr>
          <p:cNvPr id="7" name="图片 6"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pic>
        <p:nvPicPr>
          <p:cNvPr id="2" name="图片 -2147482541"/>
          <p:cNvPicPr>
            <a:picLocks noChangeAspect="1"/>
          </p:cNvPicPr>
          <p:nvPr/>
        </p:nvPicPr>
        <p:blipFill>
          <a:blip r:embed="rId3"/>
          <a:srcRect l="2914" t="8408" r="3821" b="4376"/>
          <a:stretch>
            <a:fillRect/>
          </a:stretch>
        </p:blipFill>
        <p:spPr>
          <a:xfrm>
            <a:off x="4385628" y="3466783"/>
            <a:ext cx="4097655" cy="277177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574925" y="2168525"/>
            <a:ext cx="4064000" cy="368300"/>
          </a:xfrm>
          <a:prstGeom prst="rect">
            <a:avLst/>
          </a:prstGeom>
          <a:noFill/>
        </p:spPr>
        <p:txBody>
          <a:bodyPr wrap="square" rtlCol="0">
            <a:spAutoFit/>
          </a:bodyPr>
          <a:p>
            <a:endParaRPr lang="zh-CN" altLang="en-US"/>
          </a:p>
        </p:txBody>
      </p:sp>
      <p:pic>
        <p:nvPicPr>
          <p:cNvPr id="18" name="图片 17"/>
          <p:cNvPicPr>
            <a:picLocks noChangeAspect="1"/>
          </p:cNvPicPr>
          <p:nvPr/>
        </p:nvPicPr>
        <p:blipFill>
          <a:blip r:embed="rId1"/>
          <a:srcRect l="-121115" t="-42163" r="121115" b="42163"/>
          <a:stretch>
            <a:fillRect/>
          </a:stretch>
        </p:blipFill>
        <p:spPr>
          <a:xfrm>
            <a:off x="3741420" y="1992630"/>
            <a:ext cx="3600000" cy="2196117"/>
          </a:xfrm>
          <a:prstGeom prst="rect">
            <a:avLst/>
          </a:prstGeom>
        </p:spPr>
      </p:pic>
      <p:sp>
        <p:nvSpPr>
          <p:cNvPr id="9"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10" name="TextBox 27"/>
          <p:cNvSpPr/>
          <p:nvPr/>
        </p:nvSpPr>
        <p:spPr>
          <a:xfrm>
            <a:off x="1012456" y="221213"/>
            <a:ext cx="593090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3.3 </a:t>
            </a:r>
            <a:r>
              <a:rPr lang="en-US" altLang="zh-CN" sz="3000" b="1">
                <a:latin typeface="微软雅黑" panose="020B0503020204020204" charset="-122"/>
              </a:rPr>
              <a:t>RDMA</a:t>
            </a:r>
            <a:r>
              <a:rPr lang="zh-CN" altLang="en-US" sz="3000" b="1">
                <a:latin typeface="微软雅黑" panose="020B0503020204020204" charset="-122"/>
              </a:rPr>
              <a:t>网络拥塞控制算法设计</a:t>
            </a:r>
            <a:endParaRPr lang="zh-CN" altLang="en-US" sz="3000" b="1">
              <a:latin typeface="微软雅黑" panose="020B0503020204020204" charset="-122"/>
            </a:endParaRPr>
          </a:p>
        </p:txBody>
      </p:sp>
      <p:pic>
        <p:nvPicPr>
          <p:cNvPr id="11" name="图片 10" descr="C:\Users\夏雯玥\Desktop\南邮\微信图片_20230514212926.png微信图片_20230514212926"/>
          <p:cNvPicPr>
            <a:picLocks noChangeAspect="1"/>
          </p:cNvPicPr>
          <p:nvPr>
            <p:custDataLst>
              <p:tags r:id="rId2"/>
            </p:custDataLst>
          </p:nvPr>
        </p:nvPicPr>
        <p:blipFill>
          <a:blip r:embed="rId3"/>
          <a:srcRect/>
          <a:stretch>
            <a:fillRect/>
          </a:stretch>
        </p:blipFill>
        <p:spPr>
          <a:xfrm>
            <a:off x="9742170" y="212725"/>
            <a:ext cx="2223534" cy="561600"/>
          </a:xfrm>
          <a:prstGeom prst="rect">
            <a:avLst/>
          </a:prstGeom>
        </p:spPr>
      </p:pic>
      <p:sp>
        <p:nvSpPr>
          <p:cNvPr id="12" name="文本框 11"/>
          <p:cNvSpPr txBox="1"/>
          <p:nvPr/>
        </p:nvSpPr>
        <p:spPr>
          <a:xfrm>
            <a:off x="901700" y="975360"/>
            <a:ext cx="5266690" cy="1938020"/>
          </a:xfrm>
          <a:prstGeom prst="rect">
            <a:avLst/>
          </a:prstGeom>
        </p:spPr>
        <p:txBody>
          <a:bodyPr wrap="square">
            <a:spAutoFit/>
          </a:bodyPr>
          <a:p>
            <a:pPr marL="0" indent="266700" algn="just" defTabSz="266700">
              <a:lnSpc>
                <a:spcPct val="125000"/>
              </a:lnSpc>
              <a:spcBef>
                <a:spcPct val="0"/>
              </a:spcBef>
              <a:spcAft>
                <a:spcPct val="0"/>
              </a:spcAft>
              <a:buAutoNum type="ea1ChsPeriod"/>
            </a:pPr>
            <a:r>
              <a:rPr lang="zh-CN" altLang="en-US" sz="1600">
                <a:latin typeface="宋体" panose="02010600030101010101" pitchFamily="2" charset="-122"/>
                <a:ea typeface="宋体" panose="02010600030101010101" pitchFamily="2" charset="-122"/>
              </a:rPr>
              <a:t>基于</a:t>
            </a:r>
            <a:r>
              <a:rPr lang="en-US" altLang="zh-CN" sz="1600">
                <a:latin typeface="Times New Roman" panose="02020603050405020304"/>
                <a:ea typeface="Times New Roman" panose="02020603050405020304"/>
              </a:rPr>
              <a:t>ECN</a:t>
            </a:r>
            <a:r>
              <a:rPr lang="zh-CN" altLang="en-US" sz="1600">
                <a:latin typeface="宋体" panose="02010600030101010101" pitchFamily="2" charset="-122"/>
                <a:ea typeface="宋体" panose="02010600030101010101" pitchFamily="2" charset="-122"/>
              </a:rPr>
              <a:t>（显式拥塞通知）的算法：</a:t>
            </a:r>
            <a:endParaRPr lang="zh-CN" altLang="en-US" sz="1600">
              <a:latin typeface="宋体" panose="02010600030101010101" pitchFamily="2" charset="-122"/>
              <a:ea typeface="宋体" panose="02010600030101010101" pitchFamily="2" charset="-122"/>
            </a:endParaRPr>
          </a:p>
          <a:p>
            <a:pPr marL="0" indent="457200" algn="just" defTabSz="266700">
              <a:lnSpc>
                <a:spcPct val="125000"/>
              </a:lnSpc>
              <a:spcBef>
                <a:spcPct val="0"/>
              </a:spcBef>
              <a:spcAft>
                <a:spcPct val="0"/>
              </a:spcAft>
              <a:buNone/>
            </a:pPr>
            <a:r>
              <a:rPr lang="zh-CN" altLang="en-US" sz="1600">
                <a:latin typeface="宋体" panose="02010600030101010101" pitchFamily="2" charset="-122"/>
                <a:ea typeface="宋体" panose="02010600030101010101" pitchFamily="2" charset="-122"/>
              </a:rPr>
              <a:t>双方协商</a:t>
            </a:r>
            <a:r>
              <a:rPr lang="en-US" altLang="zh-CN" sz="1600">
                <a:latin typeface="宋体" panose="02010600030101010101" pitchFamily="2" charset="-122"/>
                <a:ea typeface="宋体" panose="02010600030101010101" pitchFamily="2" charset="-122"/>
              </a:rPr>
              <a:t>ECN</a:t>
            </a:r>
            <a:r>
              <a:rPr lang="zh-CN" altLang="en-US" sz="1600">
                <a:latin typeface="宋体" panose="02010600030101010101" pitchFamily="2" charset="-122"/>
                <a:ea typeface="宋体" panose="02010600030101010101" pitchFamily="2" charset="-122"/>
              </a:rPr>
              <a:t>支持后，交换机在拥塞时标记数据包</a:t>
            </a:r>
            <a:r>
              <a:rPr lang="en-US" altLang="zh-CN" sz="1600">
                <a:latin typeface="宋体" panose="02010600030101010101" pitchFamily="2" charset="-122"/>
                <a:ea typeface="宋体" panose="02010600030101010101" pitchFamily="2" charset="-122"/>
              </a:rPr>
              <a:t>(CE</a:t>
            </a:r>
            <a:r>
              <a:rPr lang="zh-CN" altLang="en-US" sz="1600">
                <a:latin typeface="宋体" panose="02010600030101010101" pitchFamily="2" charset="-122"/>
                <a:ea typeface="宋体" panose="02010600030101010101" pitchFamily="2" charset="-122"/>
              </a:rPr>
              <a:t>状态</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，接收端反馈</a:t>
            </a:r>
            <a:r>
              <a:rPr lang="en-US" altLang="zh-CN" sz="1600">
                <a:latin typeface="宋体" panose="02010600030101010101" pitchFamily="2" charset="-122"/>
                <a:ea typeface="宋体" panose="02010600030101010101" pitchFamily="2" charset="-122"/>
              </a:rPr>
              <a:t>CNP</a:t>
            </a:r>
            <a:r>
              <a:rPr lang="zh-CN" altLang="en-US" sz="1600">
                <a:latin typeface="宋体" panose="02010600030101010101" pitchFamily="2" charset="-122"/>
                <a:ea typeface="宋体" panose="02010600030101010101" pitchFamily="2" charset="-122"/>
              </a:rPr>
              <a:t>报文，发送端采用</a:t>
            </a:r>
            <a:r>
              <a:rPr lang="en-US" altLang="zh-CN" sz="1600">
                <a:latin typeface="宋体" panose="02010600030101010101" pitchFamily="2" charset="-122"/>
                <a:ea typeface="宋体" panose="02010600030101010101" pitchFamily="2" charset="-122"/>
              </a:rPr>
              <a:t>AIMD</a:t>
            </a:r>
            <a:r>
              <a:rPr lang="zh-CN" altLang="en-US" sz="1600">
                <a:latin typeface="宋体" panose="02010600030101010101" pitchFamily="2" charset="-122"/>
                <a:ea typeface="宋体" panose="02010600030101010101" pitchFamily="2" charset="-122"/>
              </a:rPr>
              <a:t>算法</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加性增</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乘性减</a:t>
            </a:r>
            <a:r>
              <a:rPr lang="en-US" altLang="zh-CN" sz="1600">
                <a:latin typeface="宋体" panose="02010600030101010101" pitchFamily="2" charset="-122"/>
                <a:ea typeface="宋体" panose="02010600030101010101" pitchFamily="2" charset="-122"/>
              </a:rPr>
              <a:t>)</a:t>
            </a:r>
            <a:r>
              <a:rPr lang="zh-CN" altLang="en-US" sz="1600">
                <a:latin typeface="宋体" panose="02010600030101010101" pitchFamily="2" charset="-122"/>
                <a:ea typeface="宋体" panose="02010600030101010101" pitchFamily="2" charset="-122"/>
              </a:rPr>
              <a:t>动态调整速率，实现高效拥塞控制。</a:t>
            </a:r>
            <a:endParaRPr lang="zh-CN" altLang="en-US" sz="1600">
              <a:latin typeface="宋体" panose="02010600030101010101" pitchFamily="2" charset="-122"/>
              <a:ea typeface="宋体" panose="02010600030101010101" pitchFamily="2" charset="-122"/>
            </a:endParaRPr>
          </a:p>
          <a:p>
            <a:pPr marL="0" indent="0" algn="just" defTabSz="266700">
              <a:lnSpc>
                <a:spcPct val="125000"/>
              </a:lnSpc>
              <a:spcBef>
                <a:spcPct val="0"/>
              </a:spcBef>
              <a:spcAft>
                <a:spcPct val="0"/>
              </a:spcAft>
              <a:buNone/>
            </a:pPr>
            <a:endParaRPr lang="en-US" altLang="zh-CN" sz="1600">
              <a:latin typeface="宋体" panose="02010600030101010101" pitchFamily="2" charset="-122"/>
              <a:ea typeface="宋体" panose="02010600030101010101" pitchFamily="2" charset="-122"/>
            </a:endParaRPr>
          </a:p>
          <a:p>
            <a:pPr marL="0" indent="0" algn="just" defTabSz="266700">
              <a:lnSpc>
                <a:spcPct val="125000"/>
              </a:lnSpc>
              <a:spcBef>
                <a:spcPct val="0"/>
              </a:spcBef>
              <a:spcAft>
                <a:spcPct val="0"/>
              </a:spcAft>
              <a:buNone/>
            </a:pPr>
            <a:endParaRPr lang="zh-CN" altLang="en-US" sz="1600">
              <a:latin typeface="宋体" panose="02010600030101010101" pitchFamily="2" charset="-122"/>
              <a:ea typeface="宋体" panose="02010600030101010101" pitchFamily="2" charset="-122"/>
            </a:endParaRPr>
          </a:p>
        </p:txBody>
      </p:sp>
      <p:graphicFrame>
        <p:nvGraphicFramePr>
          <p:cNvPr id="16" name="表格 15"/>
          <p:cNvGraphicFramePr/>
          <p:nvPr/>
        </p:nvGraphicFramePr>
        <p:xfrm>
          <a:off x="2085657" y="4063365"/>
          <a:ext cx="8021320" cy="2504440"/>
        </p:xfrm>
        <a:graphic>
          <a:graphicData uri="http://schemas.openxmlformats.org/drawingml/2006/table">
            <a:tbl>
              <a:tblPr/>
              <a:tblGrid>
                <a:gridCol w="818515"/>
                <a:gridCol w="3097530"/>
                <a:gridCol w="1170305"/>
                <a:gridCol w="2934970"/>
              </a:tblGrid>
              <a:tr h="0">
                <a:tc>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拥塞感知</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感知控制网卡支持</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典型方案</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算法实现</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rowSpan="3">
                  <a:txBody>
                    <a:bodyPr/>
                    <a:p>
                      <a:pPr marL="0" indent="0" algn="ctr">
                        <a:spcBef>
                          <a:spcPct val="0"/>
                        </a:spcBef>
                        <a:spcAft>
                          <a:spcPct val="0"/>
                        </a:spcAft>
                      </a:pPr>
                      <a:r>
                        <a:rPr lang="en-US" altLang="zh-CN" sz="1400">
                          <a:latin typeface="Times New Roman" panose="02020603050405020304"/>
                          <a:ea typeface="Times New Roman" panose="02020603050405020304"/>
                        </a:rPr>
                        <a:t>ECN</a:t>
                      </a:r>
                      <a:endParaRPr lang="en-US" altLang="zh-CN" sz="1400">
                        <a:latin typeface="Times New Roman" panose="02020603050405020304"/>
                        <a:ea typeface="Times New Roman" panose="02020603050405020304"/>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rowSpan="3">
                  <a:txBody>
                    <a:bodyPr/>
                    <a:p>
                      <a:pPr marL="0" indent="0" algn="ctr">
                        <a:spcBef>
                          <a:spcPct val="0"/>
                        </a:spcBef>
                        <a:spcAft>
                          <a:spcPct val="0"/>
                        </a:spcAft>
                      </a:pPr>
                      <a:r>
                        <a:rPr lang="en-US" altLang="zh-CN" sz="1400">
                          <a:latin typeface="Times New Roman" panose="02020603050405020304"/>
                          <a:ea typeface="Times New Roman" panose="02020603050405020304"/>
                        </a:rPr>
                        <a:t>CNP </a:t>
                      </a:r>
                      <a:r>
                        <a:rPr lang="zh-CN" sz="1400">
                          <a:latin typeface="宋体" panose="02010600030101010101" pitchFamily="2" charset="-122"/>
                          <a:ea typeface="宋体" panose="02010600030101010101" pitchFamily="2" charset="-122"/>
                        </a:rPr>
                        <a:t>报文封装解析、速率限制器</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400">
                          <a:latin typeface="Times New Roman" panose="02020603050405020304"/>
                          <a:ea typeface="Times New Roman" panose="02020603050405020304"/>
                        </a:rPr>
                        <a:t>DCQCN</a:t>
                      </a:r>
                      <a:endParaRPr lang="en-US" altLang="zh-CN" sz="1400">
                        <a:latin typeface="Times New Roman" panose="02020603050405020304"/>
                        <a:ea typeface="Times New Roman" panose="02020603050405020304"/>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基于硬件网卡</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0840">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tcPr>
                </a:tc>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tcPr>
                </a:tc>
                <a:tc>
                  <a:txBody>
                    <a:bodyPr/>
                    <a:p>
                      <a:pPr marL="0" indent="0" algn="ctr">
                        <a:spcBef>
                          <a:spcPct val="0"/>
                        </a:spcBef>
                        <a:spcAft>
                          <a:spcPct val="0"/>
                        </a:spcAft>
                      </a:pPr>
                      <a:r>
                        <a:rPr lang="en-US" altLang="zh-CN" sz="1400">
                          <a:latin typeface="Times New Roman" panose="02020603050405020304"/>
                          <a:ea typeface="Times New Roman" panose="02020603050405020304"/>
                        </a:rPr>
                        <a:t>Dart</a:t>
                      </a:r>
                      <a:endParaRPr lang="en-US" altLang="zh-CN" sz="1400">
                        <a:latin typeface="Times New Roman" panose="02020603050405020304"/>
                        <a:ea typeface="Times New Roman" panose="02020603050405020304"/>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软件实现（协同硬件网卡</a:t>
                      </a:r>
                      <a:r>
                        <a:rPr lang="en-US" altLang="zh-CN" sz="1400">
                          <a:latin typeface="Times New Roman" panose="02020603050405020304"/>
                          <a:ea typeface="Times New Roman" panose="02020603050405020304"/>
                        </a:rPr>
                        <a:t>DCQCN</a:t>
                      </a:r>
                      <a:r>
                        <a:rPr lang="zh-CN" sz="1400">
                          <a:latin typeface="宋体" panose="02010600030101010101" pitchFamily="2" charset="-122"/>
                          <a:ea typeface="宋体" panose="02010600030101010101" pitchFamily="2" charset="-122"/>
                        </a:rPr>
                        <a:t>）</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a:txBody>
                    <a:bodyPr/>
                    <a:p>
                      <a:pPr marL="0" indent="0" algn="ctr">
                        <a:spcBef>
                          <a:spcPct val="0"/>
                        </a:spcBef>
                        <a:spcAft>
                          <a:spcPct val="0"/>
                        </a:spcAft>
                      </a:pPr>
                      <a:r>
                        <a:rPr lang="en-US" altLang="zh-CN" sz="1400">
                          <a:latin typeface="Times New Roman" panose="02020603050405020304"/>
                          <a:ea typeface="Times New Roman" panose="02020603050405020304"/>
                        </a:rPr>
                        <a:t>PCN</a:t>
                      </a:r>
                      <a:endParaRPr lang="en-US" altLang="zh-CN" sz="1400">
                        <a:latin typeface="Times New Roman" panose="02020603050405020304"/>
                        <a:ea typeface="Times New Roman" panose="02020603050405020304"/>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基于</a:t>
                      </a:r>
                      <a:r>
                        <a:rPr lang="en-US" altLang="zh-CN" sz="1400">
                          <a:latin typeface="Times New Roman" panose="02020603050405020304"/>
                          <a:ea typeface="Times New Roman" panose="02020603050405020304"/>
                        </a:rPr>
                        <a:t>DPDK</a:t>
                      </a:r>
                      <a:r>
                        <a:rPr lang="zh-CN" sz="1400">
                          <a:latin typeface="宋体" panose="02010600030101010101" pitchFamily="2" charset="-122"/>
                          <a:ea typeface="宋体" panose="02010600030101010101" pitchFamily="2" charset="-122"/>
                        </a:rPr>
                        <a:t>网卡</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rowSpan="5">
                  <a:txBody>
                    <a:bodyPr/>
                    <a:p>
                      <a:pPr marL="0" indent="0" algn="ctr">
                        <a:spcBef>
                          <a:spcPct val="0"/>
                        </a:spcBef>
                        <a:spcAft>
                          <a:spcPct val="0"/>
                        </a:spcAft>
                      </a:pPr>
                      <a:r>
                        <a:rPr lang="en-US" altLang="zh-CN" sz="1400">
                          <a:latin typeface="Times New Roman" panose="02020603050405020304"/>
                          <a:ea typeface="Times New Roman" panose="02020603050405020304"/>
                        </a:rPr>
                        <a:t>RTT</a:t>
                      </a:r>
                      <a:endParaRPr lang="en-US" altLang="zh-CN" sz="1400">
                        <a:latin typeface="Times New Roman" panose="02020603050405020304"/>
                        <a:ea typeface="Times New Roman" panose="02020603050405020304"/>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rowSpan="3">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数据包时间戳、速率限制器</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400">
                          <a:latin typeface="Times New Roman" panose="02020603050405020304"/>
                          <a:ea typeface="Times New Roman" panose="02020603050405020304"/>
                        </a:rPr>
                        <a:t>TIMELY</a:t>
                      </a:r>
                      <a:endParaRPr lang="en-US" altLang="zh-CN" sz="1400">
                        <a:latin typeface="Times New Roman" panose="02020603050405020304"/>
                        <a:ea typeface="Times New Roman" panose="02020603050405020304"/>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软件实现</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tcPr>
                </a:tc>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tcPr>
                </a:tc>
                <a:tc>
                  <a:txBody>
                    <a:bodyPr/>
                    <a:p>
                      <a:pPr marL="0" indent="0" algn="ctr">
                        <a:spcBef>
                          <a:spcPct val="0"/>
                        </a:spcBef>
                        <a:spcAft>
                          <a:spcPct val="0"/>
                        </a:spcAft>
                      </a:pPr>
                      <a:r>
                        <a:rPr lang="en-US" altLang="zh-CN" sz="1400">
                          <a:latin typeface="Times New Roman" panose="02020603050405020304"/>
                          <a:ea typeface="Times New Roman" panose="02020603050405020304"/>
                        </a:rPr>
                        <a:t>IRMA</a:t>
                      </a:r>
                      <a:endParaRPr lang="en-US" altLang="zh-CN" sz="1400">
                        <a:latin typeface="Times New Roman" panose="02020603050405020304"/>
                        <a:ea typeface="Times New Roman" panose="02020603050405020304"/>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软件实现</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tcPr>
                </a:tc>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a:txBody>
                    <a:bodyPr/>
                    <a:p>
                      <a:pPr marL="0" indent="0" algn="ctr">
                        <a:spcBef>
                          <a:spcPct val="0"/>
                        </a:spcBef>
                        <a:spcAft>
                          <a:spcPct val="0"/>
                        </a:spcAft>
                      </a:pPr>
                      <a:r>
                        <a:rPr lang="en-US" altLang="zh-CN" sz="1400">
                          <a:latin typeface="Times New Roman" panose="02020603050405020304"/>
                          <a:ea typeface="Times New Roman" panose="02020603050405020304"/>
                        </a:rPr>
                        <a:t>RL-CC</a:t>
                      </a:r>
                      <a:endParaRPr lang="en-US" altLang="zh-CN" sz="1400">
                        <a:latin typeface="Times New Roman" panose="02020603050405020304"/>
                        <a:ea typeface="Times New Roman" panose="02020603050405020304"/>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基于可编程网卡</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tcPr>
                </a:tc>
                <a:tc rowSpan="2">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数据包时间戳、软件拥塞窗口</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400">
                          <a:latin typeface="Times New Roman" panose="02020603050405020304"/>
                          <a:ea typeface="Times New Roman" panose="02020603050405020304"/>
                        </a:rPr>
                        <a:t>Swift</a:t>
                      </a:r>
                      <a:endParaRPr lang="en-US" altLang="zh-CN" sz="1400">
                        <a:latin typeface="Times New Roman" panose="02020603050405020304"/>
                        <a:ea typeface="Times New Roman" panose="02020603050405020304"/>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软件实现</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vMerge="1">
                  <a:tcP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B w="6350" cap="flat" cmpd="sng">
                      <a:solidFill>
                        <a:srgbClr val="000008"/>
                      </a:solidFill>
                      <a:prstDash val="solid"/>
                      <a:headEnd type="none" w="med" len="med"/>
                      <a:tailEnd type="none" w="med" len="med"/>
                    </a:lnB>
                  </a:tcPr>
                </a:tc>
                <a:tc>
                  <a:txBody>
                    <a:bodyPr/>
                    <a:p>
                      <a:pPr marL="0" indent="0" algn="ctr">
                        <a:spcBef>
                          <a:spcPct val="0"/>
                        </a:spcBef>
                        <a:spcAft>
                          <a:spcPct val="0"/>
                        </a:spcAft>
                      </a:pPr>
                      <a:r>
                        <a:rPr lang="en-US" altLang="zh-CN" sz="1400">
                          <a:latin typeface="Times New Roman" panose="02020603050405020304"/>
                          <a:ea typeface="Times New Roman" panose="02020603050405020304"/>
                        </a:rPr>
                        <a:t>RET</a:t>
                      </a:r>
                      <a:endParaRPr lang="en-US" altLang="zh-CN" sz="1400">
                        <a:latin typeface="Times New Roman" panose="02020603050405020304"/>
                        <a:ea typeface="Times New Roman" panose="02020603050405020304"/>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软件实现</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0">
                <a:tc>
                  <a:txBody>
                    <a:bodyPr/>
                    <a:p>
                      <a:pPr marL="0" indent="0" algn="ctr">
                        <a:spcBef>
                          <a:spcPct val="0"/>
                        </a:spcBef>
                        <a:spcAft>
                          <a:spcPct val="0"/>
                        </a:spcAft>
                      </a:pPr>
                      <a:r>
                        <a:rPr lang="en-US" altLang="zh-CN" sz="1400">
                          <a:latin typeface="Times New Roman" panose="02020603050405020304"/>
                          <a:ea typeface="Times New Roman" panose="02020603050405020304"/>
                        </a:rPr>
                        <a:t>INT</a:t>
                      </a:r>
                      <a:endParaRPr lang="en-US" altLang="zh-CN" sz="1400">
                        <a:latin typeface="Times New Roman" panose="02020603050405020304"/>
                        <a:ea typeface="Times New Roman" panose="02020603050405020304"/>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400">
                          <a:latin typeface="Times New Roman" panose="02020603050405020304"/>
                          <a:ea typeface="Times New Roman" panose="02020603050405020304"/>
                        </a:rPr>
                        <a:t>INT </a:t>
                      </a:r>
                      <a:r>
                        <a:rPr lang="zh-CN" sz="1400">
                          <a:latin typeface="宋体" panose="02010600030101010101" pitchFamily="2" charset="-122"/>
                          <a:ea typeface="宋体" panose="02010600030101010101" pitchFamily="2" charset="-122"/>
                        </a:rPr>
                        <a:t>报文封装解析、硬件拥塞窗口</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en-US" altLang="zh-CN" sz="1400">
                          <a:latin typeface="Times New Roman" panose="02020603050405020304"/>
                          <a:ea typeface="Times New Roman" panose="02020603050405020304"/>
                        </a:rPr>
                        <a:t>HPCC</a:t>
                      </a:r>
                      <a:endParaRPr lang="en-US" altLang="zh-CN" sz="1400">
                        <a:latin typeface="Times New Roman" panose="02020603050405020304"/>
                        <a:ea typeface="Times New Roman" panose="02020603050405020304"/>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spcBef>
                          <a:spcPct val="0"/>
                        </a:spcBef>
                        <a:spcAft>
                          <a:spcPct val="0"/>
                        </a:spcAft>
                      </a:pPr>
                      <a:r>
                        <a:rPr lang="zh-CN" sz="1400">
                          <a:latin typeface="宋体" panose="02010600030101010101" pitchFamily="2" charset="-122"/>
                          <a:ea typeface="宋体" panose="02010600030101010101" pitchFamily="2" charset="-122"/>
                        </a:rPr>
                        <a:t>基于可编程网卡</a:t>
                      </a:r>
                      <a:endParaRPr lang="zh-CN" sz="1400">
                        <a:latin typeface="宋体" panose="02010600030101010101" pitchFamily="2" charset="-122"/>
                        <a:ea typeface="宋体"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
        <p:nvSpPr>
          <p:cNvPr id="17" name="文本框 16"/>
          <p:cNvSpPr txBox="1"/>
          <p:nvPr/>
        </p:nvSpPr>
        <p:spPr>
          <a:xfrm>
            <a:off x="3556000" y="3664585"/>
            <a:ext cx="5080000" cy="398780"/>
          </a:xfrm>
          <a:prstGeom prst="rect">
            <a:avLst/>
          </a:prstGeom>
        </p:spPr>
        <p:txBody>
          <a:bodyPr>
            <a:spAutoFit/>
          </a:bodyPr>
          <a:p>
            <a:pPr marL="0" indent="0" algn="ctr" defTabSz="266700">
              <a:lnSpc>
                <a:spcPct val="125000"/>
              </a:lnSpc>
              <a:spcBef>
                <a:spcPct val="0"/>
              </a:spcBef>
              <a:spcAft>
                <a:spcPct val="0"/>
              </a:spcAft>
              <a:tabLst>
                <a:tab pos="4362450" algn="l"/>
              </a:tabLst>
            </a:pPr>
            <a:r>
              <a:rPr lang="zh-CN" altLang="en-US" sz="1600">
                <a:latin typeface="宋体" panose="02010600030101010101" pitchFamily="2" charset="-122"/>
                <a:ea typeface="宋体" panose="02010600030101010101" pitchFamily="2" charset="-122"/>
              </a:rPr>
              <a:t>表</a:t>
            </a:r>
            <a:r>
              <a:rPr lang="en-US" altLang="zh-CN" sz="1600">
                <a:latin typeface="Times New Roman" panose="02020603050405020304"/>
                <a:ea typeface="Times New Roman" panose="02020603050405020304"/>
              </a:rPr>
              <a:t>3</a:t>
            </a:r>
            <a:r>
              <a:rPr lang="en-US" altLang="zh-CN" sz="1600">
                <a:latin typeface="Times New Roman" panose="02020603050405020304"/>
                <a:ea typeface="Times New Roman" panose="02020603050405020304"/>
              </a:rPr>
              <a:t>.1</a:t>
            </a:r>
            <a:r>
              <a:rPr lang="en-US" altLang="zh-CN" sz="1600">
                <a:latin typeface="宋体" panose="02010600030101010101" pitchFamily="2" charset="-122"/>
                <a:ea typeface="宋体" panose="02010600030101010101" pitchFamily="2" charset="-122"/>
              </a:rPr>
              <a:t>  </a:t>
            </a:r>
            <a:r>
              <a:rPr lang="zh-CN" altLang="en-US" sz="1600">
                <a:latin typeface="宋体" panose="02010600030101010101" pitchFamily="2" charset="-122"/>
                <a:ea typeface="宋体" panose="02010600030101010101" pitchFamily="2" charset="-122"/>
              </a:rPr>
              <a:t>网络拥塞控制优化方案对比</a:t>
            </a:r>
            <a:endParaRPr lang="zh-CN" altLang="en-US" sz="1600">
              <a:latin typeface="宋体" panose="02010600030101010101" pitchFamily="2" charset="-122"/>
              <a:ea typeface="宋体" panose="02010600030101010101" pitchFamily="2" charset="-122"/>
            </a:endParaRPr>
          </a:p>
        </p:txBody>
      </p:sp>
      <p:sp>
        <p:nvSpPr>
          <p:cNvPr id="19" name="文本框 18"/>
          <p:cNvSpPr txBox="1"/>
          <p:nvPr/>
        </p:nvSpPr>
        <p:spPr>
          <a:xfrm>
            <a:off x="901700" y="2352675"/>
            <a:ext cx="5194300" cy="1076325"/>
          </a:xfrm>
          <a:prstGeom prst="rect">
            <a:avLst/>
          </a:prstGeom>
        </p:spPr>
        <p:txBody>
          <a:bodyPr wrap="square">
            <a:spAutoFit/>
          </a:bodyPr>
          <a:p>
            <a:pPr marL="0" indent="0" algn="just" defTabSz="266700">
              <a:spcBef>
                <a:spcPct val="0"/>
              </a:spcBef>
              <a:spcAft>
                <a:spcPct val="0"/>
              </a:spcAft>
            </a:pPr>
            <a:r>
              <a:rPr lang="zh-CN" altLang="en-US" sz="1600">
                <a:latin typeface="宋体" panose="02010600030101010101" pitchFamily="2" charset="-122"/>
                <a:ea typeface="宋体" panose="02010600030101010101" pitchFamily="2" charset="-122"/>
              </a:rPr>
              <a:t>二、基于</a:t>
            </a:r>
            <a:r>
              <a:rPr lang="en-US" altLang="zh-CN" sz="1600">
                <a:latin typeface="Times New Roman" panose="02020603050405020304"/>
                <a:ea typeface="Times New Roman" panose="02020603050405020304"/>
              </a:rPr>
              <a:t>RTT </a:t>
            </a:r>
            <a:r>
              <a:rPr lang="zh-CN" altLang="en-US" sz="1600">
                <a:latin typeface="宋体" panose="02010600030101010101" pitchFamily="2" charset="-122"/>
                <a:ea typeface="宋体" panose="02010600030101010101" pitchFamily="2" charset="-122"/>
              </a:rPr>
              <a:t>的拥塞控制：</a:t>
            </a:r>
            <a:endParaRPr lang="zh-CN" altLang="en-US" sz="1600">
              <a:latin typeface="宋体" panose="02010600030101010101" pitchFamily="2" charset="-122"/>
              <a:ea typeface="宋体" panose="02010600030101010101" pitchFamily="2" charset="-122"/>
            </a:endParaRPr>
          </a:p>
          <a:p>
            <a:pPr marL="0" indent="457200" algn="just" defTabSz="266700">
              <a:spcBef>
                <a:spcPct val="0"/>
              </a:spcBef>
              <a:spcAft>
                <a:spcPct val="0"/>
              </a:spcAft>
            </a:pPr>
            <a:r>
              <a:rPr lang="en-US" altLang="zh-CN" sz="1600">
                <a:latin typeface="宋体" panose="02010600030101010101" pitchFamily="2" charset="-122"/>
                <a:ea typeface="宋体" panose="02010600030101010101" pitchFamily="2" charset="-122"/>
              </a:rPr>
              <a:t>RTT</a:t>
            </a:r>
            <a:r>
              <a:rPr lang="zh-CN" altLang="en-US" sz="1600">
                <a:latin typeface="宋体" panose="02010600030101010101" pitchFamily="2" charset="-122"/>
                <a:ea typeface="宋体" panose="02010600030101010101" pitchFamily="2" charset="-122"/>
              </a:rPr>
              <a:t>上升超阈值时乘性降速，稳定时加性提速。该方案无需</a:t>
            </a:r>
            <a:r>
              <a:rPr lang="en-US" altLang="zh-CN" sz="1600">
                <a:latin typeface="宋体" panose="02010600030101010101" pitchFamily="2" charset="-122"/>
                <a:ea typeface="宋体" panose="02010600030101010101" pitchFamily="2" charset="-122"/>
              </a:rPr>
              <a:t>ECN</a:t>
            </a:r>
            <a:r>
              <a:rPr lang="zh-CN" altLang="en-US" sz="1600">
                <a:latin typeface="宋体" panose="02010600030101010101" pitchFamily="2" charset="-122"/>
                <a:ea typeface="宋体" panose="02010600030101010101" pitchFamily="2" charset="-122"/>
              </a:rPr>
              <a:t>支持，采用滤波技术平滑</a:t>
            </a:r>
            <a:r>
              <a:rPr lang="en-US" altLang="zh-CN" sz="1600">
                <a:latin typeface="宋体" panose="02010600030101010101" pitchFamily="2" charset="-122"/>
                <a:ea typeface="宋体" panose="02010600030101010101" pitchFamily="2" charset="-122"/>
              </a:rPr>
              <a:t>RTT</a:t>
            </a:r>
            <a:r>
              <a:rPr lang="zh-CN" altLang="en-US" sz="1600">
                <a:latin typeface="宋体" panose="02010600030101010101" pitchFamily="2" charset="-122"/>
                <a:ea typeface="宋体" panose="02010600030101010101" pitchFamily="2" charset="-122"/>
              </a:rPr>
              <a:t>，动态调整阈值，实现低延迟高带宽利用。</a:t>
            </a:r>
            <a:endParaRPr lang="zh-CN" altLang="en-US" sz="1600">
              <a:latin typeface="宋体" panose="02010600030101010101" pitchFamily="2" charset="-122"/>
              <a:ea typeface="宋体" panose="02010600030101010101" pitchFamily="2" charset="-122"/>
            </a:endParaRPr>
          </a:p>
        </p:txBody>
      </p:sp>
      <p:sp>
        <p:nvSpPr>
          <p:cNvPr id="20" name="文本框 19"/>
          <p:cNvSpPr txBox="1"/>
          <p:nvPr/>
        </p:nvSpPr>
        <p:spPr>
          <a:xfrm>
            <a:off x="6360160" y="975360"/>
            <a:ext cx="5080000" cy="1938020"/>
          </a:xfrm>
          <a:prstGeom prst="rect">
            <a:avLst/>
          </a:prstGeom>
        </p:spPr>
        <p:txBody>
          <a:bodyPr>
            <a:spAutoFit/>
          </a:bodyPr>
          <a:p>
            <a:pPr marL="0" lvl="1" indent="0" algn="l" defTabSz="266700" fontAlgn="auto">
              <a:lnSpc>
                <a:spcPct val="125000"/>
              </a:lnSpc>
              <a:spcBef>
                <a:spcPct val="0"/>
              </a:spcBef>
              <a:spcAft>
                <a:spcPct val="0"/>
              </a:spcAft>
            </a:pPr>
            <a:r>
              <a:rPr lang="zh-CN" altLang="en-US" sz="1600">
                <a:latin typeface="宋体" panose="02010600030101010101" pitchFamily="2" charset="-122"/>
                <a:ea typeface="宋体" panose="02010600030101010101" pitchFamily="2" charset="-122"/>
              </a:rPr>
              <a:t>三、基于</a:t>
            </a:r>
            <a:r>
              <a:rPr lang="en-US" altLang="zh-CN" sz="1600">
                <a:latin typeface="Times New Roman" panose="02020603050405020304"/>
                <a:ea typeface="Times New Roman" panose="02020603050405020304"/>
              </a:rPr>
              <a:t>INT </a:t>
            </a:r>
            <a:r>
              <a:rPr lang="zh-CN" altLang="en-US" sz="1600">
                <a:latin typeface="宋体" panose="02010600030101010101" pitchFamily="2" charset="-122"/>
                <a:ea typeface="宋体" panose="02010600030101010101" pitchFamily="2" charset="-122"/>
              </a:rPr>
              <a:t>的拥塞控制：</a:t>
            </a:r>
            <a:endParaRPr lang="zh-CN" altLang="en-US" sz="1600">
              <a:latin typeface="宋体" panose="02010600030101010101" pitchFamily="2" charset="-122"/>
              <a:ea typeface="宋体" panose="02010600030101010101" pitchFamily="2" charset="-122"/>
            </a:endParaRPr>
          </a:p>
          <a:p>
            <a:pPr marL="0" indent="266700" algn="just" defTabSz="266700">
              <a:lnSpc>
                <a:spcPct val="125000"/>
              </a:lnSpc>
              <a:spcBef>
                <a:spcPct val="0"/>
              </a:spcBef>
              <a:spcAft>
                <a:spcPct val="0"/>
              </a:spcAft>
            </a:pPr>
            <a:r>
              <a:rPr lang="zh-CN" altLang="en-US" sz="1600">
                <a:latin typeface="宋体" panose="02010600030101010101" pitchFamily="2" charset="-122"/>
                <a:ea typeface="宋体" panose="02010600030101010101" pitchFamily="2" charset="-122"/>
              </a:rPr>
              <a:t>在数据包中嵌入交换机实时状态信息（队列深度、时延等），接收端反馈完整网络状态，发送端采用优化算法动态调速。相比传统方法，</a:t>
            </a:r>
            <a:r>
              <a:rPr lang="en-US" altLang="zh-CN" sz="1600">
                <a:latin typeface="宋体" panose="02010600030101010101" pitchFamily="2" charset="-122"/>
                <a:ea typeface="宋体" panose="02010600030101010101" pitchFamily="2" charset="-122"/>
              </a:rPr>
              <a:t>INT</a:t>
            </a:r>
            <a:r>
              <a:rPr lang="zh-CN" altLang="en-US" sz="1600">
                <a:latin typeface="宋体" panose="02010600030101010101" pitchFamily="2" charset="-122"/>
                <a:ea typeface="宋体" panose="02010600030101010101" pitchFamily="2" charset="-122"/>
              </a:rPr>
              <a:t>提供更精准的网络感知，适合数据中心复杂场景，但需平衡遥测精度与系统开销，通常采用采样或压缩技术优化。</a:t>
            </a:r>
            <a:endParaRPr lang="zh-CN" altLang="en-US" sz="1600">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5"/>
          <p:cNvSpPr/>
          <p:nvPr/>
        </p:nvSpPr>
        <p:spPr>
          <a:xfrm>
            <a:off x="4060932" y="628084"/>
            <a:ext cx="4140278" cy="4143451"/>
          </a:xfrm>
          <a:prstGeom prst="ellipse">
            <a:avLst/>
          </a:prstGeom>
          <a:solidFill>
            <a:srgbClr val="FFFFFF"/>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rgbClr val="004C54"/>
              </a:solidFill>
              <a:ea typeface="宋体" panose="02010600030101010101" pitchFamily="2" charset="-122"/>
            </a:endParaRPr>
          </a:p>
        </p:txBody>
      </p:sp>
      <p:cxnSp>
        <p:nvCxnSpPr>
          <p:cNvPr id="23555" name="Line 12"/>
          <p:cNvCxnSpPr/>
          <p:nvPr/>
        </p:nvCxnSpPr>
        <p:spPr>
          <a:xfrm>
            <a:off x="4194234" y="2740276"/>
            <a:ext cx="3807024" cy="0"/>
          </a:xfrm>
          <a:prstGeom prst="line">
            <a:avLst/>
          </a:prstGeom>
          <a:noFill/>
          <a:ln w="12700">
            <a:solidFill>
              <a:schemeClr val="bg2"/>
            </a:solidFill>
            <a:miter lim="800000"/>
          </a:ln>
        </p:spPr>
      </p:cxnSp>
      <p:sp>
        <p:nvSpPr>
          <p:cNvPr id="23556" name="TextBox 77"/>
          <p:cNvSpPr/>
          <p:nvPr/>
        </p:nvSpPr>
        <p:spPr>
          <a:xfrm>
            <a:off x="4600486" y="2852948"/>
            <a:ext cx="3167495" cy="14452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zh-CN" altLang="en-US" sz="4400" b="1">
                <a:solidFill>
                  <a:srgbClr val="363636"/>
                </a:solidFill>
                <a:latin typeface="微软雅黑" panose="020B0503020204020204" charset="-122"/>
              </a:rPr>
              <a:t>模块仿真与</a:t>
            </a:r>
            <a:r>
              <a:rPr lang="zh-CN" altLang="en-US" sz="4400" b="1">
                <a:solidFill>
                  <a:srgbClr val="363636"/>
                </a:solidFill>
                <a:latin typeface="微软雅黑" panose="020B0503020204020204" charset="-122"/>
              </a:rPr>
              <a:t>测试</a:t>
            </a:r>
            <a:endParaRPr lang="zh-CN" altLang="en-US" sz="4400" b="1">
              <a:solidFill>
                <a:srgbClr val="363636"/>
              </a:solidFill>
              <a:latin typeface="微软雅黑" panose="020B0503020204020204" charset="-122"/>
            </a:endParaRPr>
          </a:p>
        </p:txBody>
      </p:sp>
      <p:sp>
        <p:nvSpPr>
          <p:cNvPr id="23557" name="Rectangle 14"/>
          <p:cNvSpPr/>
          <p:nvPr/>
        </p:nvSpPr>
        <p:spPr>
          <a:xfrm>
            <a:off x="5631985" y="2256266"/>
            <a:ext cx="923290" cy="400050"/>
          </a:xfrm>
          <a:prstGeom prst="rect">
            <a:avLst/>
          </a:prstGeom>
          <a:noFill/>
          <a:ln>
            <a:noFill/>
            <a:miter lim="800000"/>
          </a:ln>
        </p:spPr>
        <p:txBody>
          <a:bodyPr wrap="none" lIns="0" tIns="0" rIns="0" bIns="0">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2600">
                <a:solidFill>
                  <a:srgbClr val="363636"/>
                </a:solidFill>
                <a:latin typeface="微软雅黑" panose="020B0503020204020204" charset="-122"/>
              </a:rPr>
              <a:t>Part 4</a:t>
            </a:r>
            <a:endParaRPr lang="zh-CN" altLang="en-US" sz="2600">
              <a:solidFill>
                <a:srgbClr val="363636"/>
              </a:solidFill>
              <a:latin typeface="微软雅黑" panose="020B0503020204020204" charset="-122"/>
            </a:endParaRPr>
          </a:p>
        </p:txBody>
      </p:sp>
      <p:sp>
        <p:nvSpPr>
          <p:cNvPr id="23558" name="Freeform 11"/>
          <p:cNvSpPr>
            <a:spLocks noEditPoints="1"/>
          </p:cNvSpPr>
          <p:nvPr/>
        </p:nvSpPr>
        <p:spPr bwMode="auto">
          <a:xfrm>
            <a:off x="5352686" y="851840"/>
            <a:ext cx="1488532" cy="128699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l" t="t" r="r" b="b"/>
            <a:pathLst>
              <a:path w="948" h="810">
                <a:moveTo>
                  <a:pt x="588" y="151"/>
                </a:moveTo>
                <a:cubicBezTo>
                  <a:pt x="588" y="151"/>
                  <a:pt x="588" y="152"/>
                  <a:pt x="588" y="152"/>
                </a:cubicBezTo>
                <a:cubicBezTo>
                  <a:pt x="588" y="153"/>
                  <a:pt x="589" y="154"/>
                  <a:pt x="589" y="155"/>
                </a:cubicBezTo>
                <a:cubicBezTo>
                  <a:pt x="589" y="156"/>
                  <a:pt x="589" y="156"/>
                  <a:pt x="589" y="157"/>
                </a:cubicBezTo>
                <a:cubicBezTo>
                  <a:pt x="589" y="158"/>
                  <a:pt x="589" y="159"/>
                  <a:pt x="589" y="161"/>
                </a:cubicBezTo>
                <a:cubicBezTo>
                  <a:pt x="589" y="161"/>
                  <a:pt x="589" y="161"/>
                  <a:pt x="589" y="161"/>
                </a:cubicBezTo>
                <a:cubicBezTo>
                  <a:pt x="589" y="162"/>
                  <a:pt x="589" y="164"/>
                  <a:pt x="589" y="165"/>
                </a:cubicBezTo>
                <a:cubicBezTo>
                  <a:pt x="589" y="165"/>
                  <a:pt x="589" y="166"/>
                  <a:pt x="589" y="166"/>
                </a:cubicBezTo>
                <a:cubicBezTo>
                  <a:pt x="589" y="167"/>
                  <a:pt x="589" y="168"/>
                  <a:pt x="589" y="169"/>
                </a:cubicBezTo>
                <a:cubicBezTo>
                  <a:pt x="589" y="170"/>
                  <a:pt x="589" y="170"/>
                  <a:pt x="589" y="171"/>
                </a:cubicBezTo>
                <a:cubicBezTo>
                  <a:pt x="588" y="178"/>
                  <a:pt x="586" y="185"/>
                  <a:pt x="584" y="191"/>
                </a:cubicBezTo>
                <a:cubicBezTo>
                  <a:pt x="584" y="192"/>
                  <a:pt x="583" y="193"/>
                  <a:pt x="583" y="194"/>
                </a:cubicBezTo>
                <a:cubicBezTo>
                  <a:pt x="583" y="195"/>
                  <a:pt x="583" y="195"/>
                  <a:pt x="583" y="195"/>
                </a:cubicBezTo>
                <a:cubicBezTo>
                  <a:pt x="583" y="196"/>
                  <a:pt x="582" y="197"/>
                  <a:pt x="582" y="198"/>
                </a:cubicBezTo>
                <a:cubicBezTo>
                  <a:pt x="582" y="198"/>
                  <a:pt x="582" y="198"/>
                  <a:pt x="582" y="198"/>
                </a:cubicBezTo>
                <a:cubicBezTo>
                  <a:pt x="580" y="201"/>
                  <a:pt x="579" y="204"/>
                  <a:pt x="577" y="207"/>
                </a:cubicBezTo>
                <a:cubicBezTo>
                  <a:pt x="577" y="207"/>
                  <a:pt x="577" y="207"/>
                  <a:pt x="577" y="208"/>
                </a:cubicBezTo>
                <a:cubicBezTo>
                  <a:pt x="577" y="208"/>
                  <a:pt x="576" y="209"/>
                  <a:pt x="575" y="210"/>
                </a:cubicBezTo>
                <a:cubicBezTo>
                  <a:pt x="575" y="210"/>
                  <a:pt x="575" y="211"/>
                  <a:pt x="575" y="211"/>
                </a:cubicBezTo>
                <a:cubicBezTo>
                  <a:pt x="573" y="215"/>
                  <a:pt x="570" y="218"/>
                  <a:pt x="567" y="222"/>
                </a:cubicBezTo>
                <a:cubicBezTo>
                  <a:pt x="567" y="222"/>
                  <a:pt x="567" y="222"/>
                  <a:pt x="567" y="222"/>
                </a:cubicBezTo>
                <a:cubicBezTo>
                  <a:pt x="566" y="223"/>
                  <a:pt x="566" y="224"/>
                  <a:pt x="565" y="224"/>
                </a:cubicBezTo>
                <a:cubicBezTo>
                  <a:pt x="565" y="224"/>
                  <a:pt x="565" y="225"/>
                  <a:pt x="565" y="225"/>
                </a:cubicBezTo>
                <a:cubicBezTo>
                  <a:pt x="562" y="227"/>
                  <a:pt x="560" y="230"/>
                  <a:pt x="558" y="232"/>
                </a:cubicBezTo>
                <a:cubicBezTo>
                  <a:pt x="558" y="232"/>
                  <a:pt x="557" y="232"/>
                  <a:pt x="557" y="232"/>
                </a:cubicBezTo>
                <a:cubicBezTo>
                  <a:pt x="557" y="233"/>
                  <a:pt x="556" y="233"/>
                  <a:pt x="555" y="234"/>
                </a:cubicBezTo>
                <a:cubicBezTo>
                  <a:pt x="555" y="234"/>
                  <a:pt x="555" y="234"/>
                  <a:pt x="554" y="234"/>
                </a:cubicBezTo>
                <a:cubicBezTo>
                  <a:pt x="554" y="235"/>
                  <a:pt x="553" y="236"/>
                  <a:pt x="552" y="236"/>
                </a:cubicBezTo>
                <a:cubicBezTo>
                  <a:pt x="547" y="240"/>
                  <a:pt x="543" y="243"/>
                  <a:pt x="537" y="246"/>
                </a:cubicBezTo>
                <a:cubicBezTo>
                  <a:pt x="536" y="246"/>
                  <a:pt x="535" y="247"/>
                  <a:pt x="534" y="247"/>
                </a:cubicBezTo>
                <a:cubicBezTo>
                  <a:pt x="533" y="247"/>
                  <a:pt x="533" y="248"/>
                  <a:pt x="532" y="248"/>
                </a:cubicBezTo>
                <a:cubicBezTo>
                  <a:pt x="532" y="248"/>
                  <a:pt x="531" y="249"/>
                  <a:pt x="530" y="249"/>
                </a:cubicBezTo>
                <a:cubicBezTo>
                  <a:pt x="529" y="249"/>
                  <a:pt x="529" y="249"/>
                  <a:pt x="528" y="249"/>
                </a:cubicBezTo>
                <a:cubicBezTo>
                  <a:pt x="527" y="250"/>
                  <a:pt x="526" y="250"/>
                  <a:pt x="525" y="251"/>
                </a:cubicBezTo>
                <a:cubicBezTo>
                  <a:pt x="525" y="251"/>
                  <a:pt x="525" y="251"/>
                  <a:pt x="525" y="251"/>
                </a:cubicBezTo>
                <a:cubicBezTo>
                  <a:pt x="523" y="251"/>
                  <a:pt x="522" y="252"/>
                  <a:pt x="520" y="252"/>
                </a:cubicBezTo>
                <a:cubicBezTo>
                  <a:pt x="520" y="252"/>
                  <a:pt x="520" y="252"/>
                  <a:pt x="519" y="252"/>
                </a:cubicBezTo>
                <a:cubicBezTo>
                  <a:pt x="518" y="253"/>
                  <a:pt x="517" y="253"/>
                  <a:pt x="516" y="253"/>
                </a:cubicBezTo>
                <a:cubicBezTo>
                  <a:pt x="516" y="253"/>
                  <a:pt x="515" y="253"/>
                  <a:pt x="515" y="253"/>
                </a:cubicBezTo>
                <a:cubicBezTo>
                  <a:pt x="514" y="254"/>
                  <a:pt x="512" y="254"/>
                  <a:pt x="511" y="254"/>
                </a:cubicBezTo>
                <a:cubicBezTo>
                  <a:pt x="509" y="254"/>
                  <a:pt x="508" y="255"/>
                  <a:pt x="506" y="255"/>
                </a:cubicBezTo>
                <a:cubicBezTo>
                  <a:pt x="506" y="255"/>
                  <a:pt x="506" y="255"/>
                  <a:pt x="505" y="255"/>
                </a:cubicBezTo>
                <a:cubicBezTo>
                  <a:pt x="504" y="255"/>
                  <a:pt x="503" y="255"/>
                  <a:pt x="502" y="255"/>
                </a:cubicBezTo>
                <a:cubicBezTo>
                  <a:pt x="502" y="255"/>
                  <a:pt x="501" y="255"/>
                  <a:pt x="501" y="255"/>
                </a:cubicBezTo>
                <a:cubicBezTo>
                  <a:pt x="499" y="255"/>
                  <a:pt x="498" y="255"/>
                  <a:pt x="496" y="255"/>
                </a:cubicBezTo>
                <a:cubicBezTo>
                  <a:pt x="496" y="255"/>
                  <a:pt x="496" y="255"/>
                  <a:pt x="496" y="255"/>
                </a:cubicBezTo>
                <a:cubicBezTo>
                  <a:pt x="495" y="255"/>
                  <a:pt x="494" y="255"/>
                  <a:pt x="492" y="255"/>
                </a:cubicBezTo>
                <a:cubicBezTo>
                  <a:pt x="492" y="255"/>
                  <a:pt x="491" y="255"/>
                  <a:pt x="491" y="255"/>
                </a:cubicBezTo>
                <a:cubicBezTo>
                  <a:pt x="490" y="255"/>
                  <a:pt x="489" y="255"/>
                  <a:pt x="488" y="255"/>
                </a:cubicBezTo>
                <a:cubicBezTo>
                  <a:pt x="488" y="255"/>
                  <a:pt x="487" y="255"/>
                  <a:pt x="487" y="255"/>
                </a:cubicBezTo>
                <a:cubicBezTo>
                  <a:pt x="485" y="255"/>
                  <a:pt x="484" y="255"/>
                  <a:pt x="483" y="255"/>
                </a:cubicBezTo>
                <a:cubicBezTo>
                  <a:pt x="477" y="254"/>
                  <a:pt x="471" y="253"/>
                  <a:pt x="466" y="251"/>
                </a:cubicBezTo>
                <a:cubicBezTo>
                  <a:pt x="465" y="250"/>
                  <a:pt x="464" y="250"/>
                  <a:pt x="463" y="250"/>
                </a:cubicBezTo>
                <a:cubicBezTo>
                  <a:pt x="463" y="250"/>
                  <a:pt x="462" y="250"/>
                  <a:pt x="462" y="249"/>
                </a:cubicBezTo>
                <a:cubicBezTo>
                  <a:pt x="461" y="249"/>
                  <a:pt x="460" y="249"/>
                  <a:pt x="459" y="248"/>
                </a:cubicBezTo>
                <a:cubicBezTo>
                  <a:pt x="459" y="248"/>
                  <a:pt x="459" y="248"/>
                  <a:pt x="459" y="248"/>
                </a:cubicBezTo>
                <a:cubicBezTo>
                  <a:pt x="456" y="247"/>
                  <a:pt x="453" y="245"/>
                  <a:pt x="450" y="244"/>
                </a:cubicBezTo>
                <a:cubicBezTo>
                  <a:pt x="450" y="244"/>
                  <a:pt x="450" y="244"/>
                  <a:pt x="450" y="244"/>
                </a:cubicBezTo>
                <a:cubicBezTo>
                  <a:pt x="449" y="243"/>
                  <a:pt x="448" y="243"/>
                  <a:pt x="447" y="242"/>
                </a:cubicBezTo>
                <a:cubicBezTo>
                  <a:pt x="447" y="242"/>
                  <a:pt x="447" y="242"/>
                  <a:pt x="446" y="242"/>
                </a:cubicBezTo>
                <a:cubicBezTo>
                  <a:pt x="443" y="239"/>
                  <a:pt x="439" y="237"/>
                  <a:pt x="436" y="234"/>
                </a:cubicBezTo>
                <a:cubicBezTo>
                  <a:pt x="435" y="234"/>
                  <a:pt x="435" y="234"/>
                  <a:pt x="435" y="234"/>
                </a:cubicBezTo>
                <a:cubicBezTo>
                  <a:pt x="434" y="233"/>
                  <a:pt x="434" y="232"/>
                  <a:pt x="433" y="232"/>
                </a:cubicBezTo>
                <a:cubicBezTo>
                  <a:pt x="433" y="231"/>
                  <a:pt x="433" y="231"/>
                  <a:pt x="432" y="231"/>
                </a:cubicBezTo>
                <a:cubicBezTo>
                  <a:pt x="430" y="229"/>
                  <a:pt x="428" y="227"/>
                  <a:pt x="425" y="224"/>
                </a:cubicBezTo>
                <a:cubicBezTo>
                  <a:pt x="425" y="224"/>
                  <a:pt x="425" y="224"/>
                  <a:pt x="425" y="224"/>
                </a:cubicBezTo>
                <a:cubicBezTo>
                  <a:pt x="425" y="223"/>
                  <a:pt x="424" y="222"/>
                  <a:pt x="423" y="222"/>
                </a:cubicBezTo>
                <a:cubicBezTo>
                  <a:pt x="423" y="221"/>
                  <a:pt x="423" y="221"/>
                  <a:pt x="423" y="221"/>
                </a:cubicBezTo>
                <a:cubicBezTo>
                  <a:pt x="422" y="220"/>
                  <a:pt x="421" y="219"/>
                  <a:pt x="421" y="218"/>
                </a:cubicBezTo>
                <a:cubicBezTo>
                  <a:pt x="417" y="213"/>
                  <a:pt x="413" y="207"/>
                  <a:pt x="410" y="200"/>
                </a:cubicBezTo>
                <a:cubicBezTo>
                  <a:pt x="410" y="200"/>
                  <a:pt x="410" y="199"/>
                  <a:pt x="409" y="199"/>
                </a:cubicBezTo>
                <a:cubicBezTo>
                  <a:pt x="409" y="198"/>
                  <a:pt x="409" y="197"/>
                  <a:pt x="408" y="196"/>
                </a:cubicBezTo>
                <a:cubicBezTo>
                  <a:pt x="408" y="196"/>
                  <a:pt x="408" y="195"/>
                  <a:pt x="408" y="195"/>
                </a:cubicBezTo>
                <a:cubicBezTo>
                  <a:pt x="407" y="194"/>
                  <a:pt x="407" y="193"/>
                  <a:pt x="407" y="191"/>
                </a:cubicBezTo>
                <a:cubicBezTo>
                  <a:pt x="406" y="191"/>
                  <a:pt x="406" y="191"/>
                  <a:pt x="406" y="191"/>
                </a:cubicBezTo>
                <a:cubicBezTo>
                  <a:pt x="406" y="190"/>
                  <a:pt x="406" y="188"/>
                  <a:pt x="405" y="187"/>
                </a:cubicBezTo>
                <a:cubicBezTo>
                  <a:pt x="405" y="187"/>
                  <a:pt x="405" y="186"/>
                  <a:pt x="405" y="186"/>
                </a:cubicBezTo>
                <a:cubicBezTo>
                  <a:pt x="405" y="185"/>
                  <a:pt x="404" y="184"/>
                  <a:pt x="404" y="183"/>
                </a:cubicBezTo>
                <a:cubicBezTo>
                  <a:pt x="404" y="182"/>
                  <a:pt x="404" y="182"/>
                  <a:pt x="404" y="181"/>
                </a:cubicBezTo>
                <a:cubicBezTo>
                  <a:pt x="404" y="180"/>
                  <a:pt x="403" y="179"/>
                  <a:pt x="403" y="177"/>
                </a:cubicBezTo>
                <a:cubicBezTo>
                  <a:pt x="403" y="176"/>
                  <a:pt x="403" y="174"/>
                  <a:pt x="402" y="173"/>
                </a:cubicBezTo>
                <a:cubicBezTo>
                  <a:pt x="402" y="173"/>
                  <a:pt x="402" y="172"/>
                  <a:pt x="402" y="172"/>
                </a:cubicBezTo>
                <a:cubicBezTo>
                  <a:pt x="402" y="171"/>
                  <a:pt x="402" y="170"/>
                  <a:pt x="402" y="169"/>
                </a:cubicBezTo>
                <a:cubicBezTo>
                  <a:pt x="402" y="168"/>
                  <a:pt x="402" y="168"/>
                  <a:pt x="402" y="167"/>
                </a:cubicBezTo>
                <a:cubicBezTo>
                  <a:pt x="402" y="166"/>
                  <a:pt x="402" y="164"/>
                  <a:pt x="402" y="163"/>
                </a:cubicBezTo>
                <a:cubicBezTo>
                  <a:pt x="402" y="163"/>
                  <a:pt x="402" y="163"/>
                  <a:pt x="402" y="163"/>
                </a:cubicBezTo>
                <a:cubicBezTo>
                  <a:pt x="402" y="161"/>
                  <a:pt x="402" y="160"/>
                  <a:pt x="402" y="159"/>
                </a:cubicBezTo>
                <a:cubicBezTo>
                  <a:pt x="402" y="158"/>
                  <a:pt x="402" y="158"/>
                  <a:pt x="402" y="157"/>
                </a:cubicBezTo>
                <a:cubicBezTo>
                  <a:pt x="402" y="156"/>
                  <a:pt x="402" y="156"/>
                  <a:pt x="402" y="155"/>
                </a:cubicBezTo>
                <a:cubicBezTo>
                  <a:pt x="402" y="154"/>
                  <a:pt x="402" y="154"/>
                  <a:pt x="402" y="153"/>
                </a:cubicBezTo>
                <a:cubicBezTo>
                  <a:pt x="402" y="152"/>
                  <a:pt x="402" y="151"/>
                  <a:pt x="403" y="149"/>
                </a:cubicBezTo>
                <a:cubicBezTo>
                  <a:pt x="403" y="149"/>
                  <a:pt x="403" y="149"/>
                  <a:pt x="403" y="149"/>
                </a:cubicBezTo>
                <a:cubicBezTo>
                  <a:pt x="403" y="143"/>
                  <a:pt x="405" y="138"/>
                  <a:pt x="406" y="132"/>
                </a:cubicBezTo>
                <a:cubicBezTo>
                  <a:pt x="407" y="131"/>
                  <a:pt x="407" y="130"/>
                  <a:pt x="408" y="129"/>
                </a:cubicBezTo>
                <a:cubicBezTo>
                  <a:pt x="408" y="129"/>
                  <a:pt x="408" y="129"/>
                  <a:pt x="408" y="129"/>
                </a:cubicBezTo>
                <a:cubicBezTo>
                  <a:pt x="408" y="128"/>
                  <a:pt x="409" y="127"/>
                  <a:pt x="409" y="126"/>
                </a:cubicBezTo>
                <a:cubicBezTo>
                  <a:pt x="409" y="126"/>
                  <a:pt x="409" y="126"/>
                  <a:pt x="409" y="126"/>
                </a:cubicBezTo>
                <a:cubicBezTo>
                  <a:pt x="410" y="123"/>
                  <a:pt x="412" y="120"/>
                  <a:pt x="413" y="117"/>
                </a:cubicBezTo>
                <a:cubicBezTo>
                  <a:pt x="413" y="117"/>
                  <a:pt x="414" y="116"/>
                  <a:pt x="414" y="116"/>
                </a:cubicBezTo>
                <a:cubicBezTo>
                  <a:pt x="414" y="115"/>
                  <a:pt x="415" y="114"/>
                  <a:pt x="415" y="114"/>
                </a:cubicBezTo>
                <a:cubicBezTo>
                  <a:pt x="415" y="113"/>
                  <a:pt x="415" y="113"/>
                  <a:pt x="416" y="113"/>
                </a:cubicBezTo>
                <a:cubicBezTo>
                  <a:pt x="418" y="109"/>
                  <a:pt x="420" y="106"/>
                  <a:pt x="423" y="102"/>
                </a:cubicBezTo>
                <a:cubicBezTo>
                  <a:pt x="423" y="102"/>
                  <a:pt x="423" y="102"/>
                  <a:pt x="424" y="102"/>
                </a:cubicBezTo>
                <a:cubicBezTo>
                  <a:pt x="424" y="101"/>
                  <a:pt x="425" y="100"/>
                  <a:pt x="426" y="99"/>
                </a:cubicBezTo>
                <a:cubicBezTo>
                  <a:pt x="426" y="99"/>
                  <a:pt x="426" y="99"/>
                  <a:pt x="426" y="99"/>
                </a:cubicBezTo>
                <a:cubicBezTo>
                  <a:pt x="428" y="97"/>
                  <a:pt x="431" y="94"/>
                  <a:pt x="433" y="92"/>
                </a:cubicBezTo>
                <a:cubicBezTo>
                  <a:pt x="433" y="92"/>
                  <a:pt x="433" y="92"/>
                  <a:pt x="433" y="92"/>
                </a:cubicBezTo>
                <a:cubicBezTo>
                  <a:pt x="434" y="91"/>
                  <a:pt x="435" y="90"/>
                  <a:pt x="436" y="90"/>
                </a:cubicBezTo>
                <a:cubicBezTo>
                  <a:pt x="436" y="90"/>
                  <a:pt x="436" y="89"/>
                  <a:pt x="436" y="89"/>
                </a:cubicBezTo>
                <a:cubicBezTo>
                  <a:pt x="437" y="89"/>
                  <a:pt x="438" y="88"/>
                  <a:pt x="439" y="87"/>
                </a:cubicBezTo>
                <a:cubicBezTo>
                  <a:pt x="443" y="84"/>
                  <a:pt x="448" y="81"/>
                  <a:pt x="453" y="78"/>
                </a:cubicBezTo>
                <a:cubicBezTo>
                  <a:pt x="454" y="78"/>
                  <a:pt x="456" y="77"/>
                  <a:pt x="457" y="77"/>
                </a:cubicBezTo>
                <a:cubicBezTo>
                  <a:pt x="457" y="76"/>
                  <a:pt x="458" y="76"/>
                  <a:pt x="458" y="76"/>
                </a:cubicBezTo>
                <a:cubicBezTo>
                  <a:pt x="459" y="76"/>
                  <a:pt x="460" y="75"/>
                  <a:pt x="461" y="75"/>
                </a:cubicBezTo>
                <a:cubicBezTo>
                  <a:pt x="461" y="75"/>
                  <a:pt x="462" y="74"/>
                  <a:pt x="462" y="74"/>
                </a:cubicBezTo>
                <a:cubicBezTo>
                  <a:pt x="463" y="74"/>
                  <a:pt x="465" y="73"/>
                  <a:pt x="466" y="73"/>
                </a:cubicBezTo>
                <a:cubicBezTo>
                  <a:pt x="466" y="73"/>
                  <a:pt x="466" y="73"/>
                  <a:pt x="466" y="73"/>
                </a:cubicBezTo>
                <a:cubicBezTo>
                  <a:pt x="467" y="72"/>
                  <a:pt x="469" y="72"/>
                  <a:pt x="470" y="72"/>
                </a:cubicBezTo>
                <a:cubicBezTo>
                  <a:pt x="471" y="72"/>
                  <a:pt x="471" y="71"/>
                  <a:pt x="471" y="71"/>
                </a:cubicBezTo>
                <a:cubicBezTo>
                  <a:pt x="472" y="71"/>
                  <a:pt x="473" y="71"/>
                  <a:pt x="474" y="71"/>
                </a:cubicBezTo>
                <a:cubicBezTo>
                  <a:pt x="475" y="71"/>
                  <a:pt x="475" y="70"/>
                  <a:pt x="476" y="70"/>
                </a:cubicBezTo>
                <a:cubicBezTo>
                  <a:pt x="477" y="70"/>
                  <a:pt x="479" y="70"/>
                  <a:pt x="480" y="70"/>
                </a:cubicBezTo>
                <a:cubicBezTo>
                  <a:pt x="481" y="69"/>
                  <a:pt x="483" y="69"/>
                  <a:pt x="484" y="69"/>
                </a:cubicBezTo>
                <a:cubicBezTo>
                  <a:pt x="485" y="69"/>
                  <a:pt x="485" y="69"/>
                  <a:pt x="486" y="69"/>
                </a:cubicBezTo>
                <a:cubicBezTo>
                  <a:pt x="487" y="69"/>
                  <a:pt x="488" y="69"/>
                  <a:pt x="489" y="69"/>
                </a:cubicBezTo>
                <a:cubicBezTo>
                  <a:pt x="489" y="68"/>
                  <a:pt x="490" y="68"/>
                  <a:pt x="490" y="68"/>
                </a:cubicBezTo>
                <a:cubicBezTo>
                  <a:pt x="491" y="68"/>
                  <a:pt x="493" y="68"/>
                  <a:pt x="494" y="68"/>
                </a:cubicBezTo>
                <a:cubicBezTo>
                  <a:pt x="494" y="68"/>
                  <a:pt x="494" y="68"/>
                  <a:pt x="495" y="68"/>
                </a:cubicBezTo>
                <a:cubicBezTo>
                  <a:pt x="496" y="68"/>
                  <a:pt x="497" y="68"/>
                  <a:pt x="498" y="68"/>
                </a:cubicBezTo>
                <a:cubicBezTo>
                  <a:pt x="499" y="68"/>
                  <a:pt x="499" y="68"/>
                  <a:pt x="500" y="68"/>
                </a:cubicBezTo>
                <a:cubicBezTo>
                  <a:pt x="501" y="68"/>
                  <a:pt x="502" y="68"/>
                  <a:pt x="503" y="69"/>
                </a:cubicBezTo>
                <a:cubicBezTo>
                  <a:pt x="503" y="69"/>
                  <a:pt x="504" y="69"/>
                  <a:pt x="504" y="69"/>
                </a:cubicBezTo>
                <a:cubicBezTo>
                  <a:pt x="505" y="69"/>
                  <a:pt x="507" y="69"/>
                  <a:pt x="508" y="69"/>
                </a:cubicBezTo>
                <a:cubicBezTo>
                  <a:pt x="514" y="70"/>
                  <a:pt x="519" y="71"/>
                  <a:pt x="525" y="73"/>
                </a:cubicBezTo>
                <a:cubicBezTo>
                  <a:pt x="526" y="73"/>
                  <a:pt x="527" y="74"/>
                  <a:pt x="528" y="74"/>
                </a:cubicBezTo>
                <a:cubicBezTo>
                  <a:pt x="528" y="74"/>
                  <a:pt x="528" y="74"/>
                  <a:pt x="528" y="74"/>
                </a:cubicBezTo>
                <a:cubicBezTo>
                  <a:pt x="529" y="75"/>
                  <a:pt x="530" y="75"/>
                  <a:pt x="531" y="75"/>
                </a:cubicBezTo>
                <a:cubicBezTo>
                  <a:pt x="531" y="75"/>
                  <a:pt x="532" y="76"/>
                  <a:pt x="532" y="76"/>
                </a:cubicBezTo>
                <a:cubicBezTo>
                  <a:pt x="535" y="77"/>
                  <a:pt x="538" y="78"/>
                  <a:pt x="541" y="80"/>
                </a:cubicBezTo>
                <a:cubicBezTo>
                  <a:pt x="541" y="80"/>
                  <a:pt x="541" y="80"/>
                  <a:pt x="541" y="80"/>
                </a:cubicBezTo>
                <a:cubicBezTo>
                  <a:pt x="542" y="81"/>
                  <a:pt x="543" y="81"/>
                  <a:pt x="544" y="82"/>
                </a:cubicBezTo>
                <a:cubicBezTo>
                  <a:pt x="544" y="82"/>
                  <a:pt x="544" y="82"/>
                  <a:pt x="544" y="82"/>
                </a:cubicBezTo>
                <a:cubicBezTo>
                  <a:pt x="548" y="84"/>
                  <a:pt x="552" y="87"/>
                  <a:pt x="555" y="90"/>
                </a:cubicBezTo>
                <a:cubicBezTo>
                  <a:pt x="555" y="90"/>
                  <a:pt x="555" y="90"/>
                  <a:pt x="556" y="90"/>
                </a:cubicBezTo>
                <a:cubicBezTo>
                  <a:pt x="556" y="91"/>
                  <a:pt x="557" y="92"/>
                  <a:pt x="558" y="92"/>
                </a:cubicBezTo>
                <a:cubicBezTo>
                  <a:pt x="558" y="92"/>
                  <a:pt x="558" y="92"/>
                  <a:pt x="558" y="93"/>
                </a:cubicBezTo>
                <a:cubicBezTo>
                  <a:pt x="561" y="95"/>
                  <a:pt x="563" y="97"/>
                  <a:pt x="565" y="100"/>
                </a:cubicBezTo>
                <a:cubicBezTo>
                  <a:pt x="565" y="100"/>
                  <a:pt x="565" y="100"/>
                  <a:pt x="565" y="100"/>
                </a:cubicBezTo>
                <a:cubicBezTo>
                  <a:pt x="566" y="101"/>
                  <a:pt x="567" y="101"/>
                  <a:pt x="567" y="102"/>
                </a:cubicBezTo>
                <a:cubicBezTo>
                  <a:pt x="568" y="102"/>
                  <a:pt x="568" y="103"/>
                  <a:pt x="568" y="103"/>
                </a:cubicBezTo>
                <a:cubicBezTo>
                  <a:pt x="569" y="104"/>
                  <a:pt x="569" y="104"/>
                  <a:pt x="570" y="105"/>
                </a:cubicBezTo>
                <a:cubicBezTo>
                  <a:pt x="573" y="110"/>
                  <a:pt x="576" y="115"/>
                  <a:pt x="579" y="120"/>
                </a:cubicBezTo>
                <a:cubicBezTo>
                  <a:pt x="580" y="121"/>
                  <a:pt x="580" y="122"/>
                  <a:pt x="581" y="123"/>
                </a:cubicBezTo>
                <a:cubicBezTo>
                  <a:pt x="581" y="124"/>
                  <a:pt x="581" y="124"/>
                  <a:pt x="581" y="125"/>
                </a:cubicBezTo>
                <a:cubicBezTo>
                  <a:pt x="582" y="126"/>
                  <a:pt x="582" y="127"/>
                  <a:pt x="582" y="127"/>
                </a:cubicBezTo>
                <a:cubicBezTo>
                  <a:pt x="583" y="128"/>
                  <a:pt x="583" y="128"/>
                  <a:pt x="583" y="129"/>
                </a:cubicBezTo>
                <a:cubicBezTo>
                  <a:pt x="583" y="130"/>
                  <a:pt x="584" y="131"/>
                  <a:pt x="584" y="132"/>
                </a:cubicBezTo>
                <a:cubicBezTo>
                  <a:pt x="584" y="132"/>
                  <a:pt x="584" y="133"/>
                  <a:pt x="584" y="133"/>
                </a:cubicBezTo>
                <a:cubicBezTo>
                  <a:pt x="585" y="134"/>
                  <a:pt x="585" y="135"/>
                  <a:pt x="585" y="137"/>
                </a:cubicBezTo>
                <a:lnTo>
                  <a:pt x="586" y="138"/>
                </a:lnTo>
                <a:cubicBezTo>
                  <a:pt x="586" y="139"/>
                  <a:pt x="586" y="140"/>
                  <a:pt x="587" y="141"/>
                </a:cubicBezTo>
                <a:cubicBezTo>
                  <a:pt x="587" y="141"/>
                  <a:pt x="587" y="142"/>
                  <a:pt x="587" y="142"/>
                </a:cubicBezTo>
                <a:cubicBezTo>
                  <a:pt x="587" y="144"/>
                  <a:pt x="587" y="145"/>
                  <a:pt x="588" y="147"/>
                </a:cubicBezTo>
                <a:cubicBezTo>
                  <a:pt x="588" y="148"/>
                  <a:pt x="588" y="149"/>
                  <a:pt x="588" y="151"/>
                </a:cubicBezTo>
                <a:close/>
                <a:moveTo>
                  <a:pt x="657" y="163"/>
                </a:moveTo>
                <a:lnTo>
                  <a:pt x="648" y="108"/>
                </a:lnTo>
                <a:lnTo>
                  <a:pt x="616" y="114"/>
                </a:lnTo>
                <a:cubicBezTo>
                  <a:pt x="611" y="99"/>
                  <a:pt x="602" y="86"/>
                  <a:pt x="592" y="74"/>
                </a:cubicBezTo>
                <a:lnTo>
                  <a:pt x="611" y="48"/>
                </a:lnTo>
                <a:lnTo>
                  <a:pt x="565" y="16"/>
                </a:lnTo>
                <a:lnTo>
                  <a:pt x="547" y="42"/>
                </a:lnTo>
                <a:cubicBezTo>
                  <a:pt x="533" y="36"/>
                  <a:pt x="518" y="32"/>
                  <a:pt x="502" y="32"/>
                </a:cubicBezTo>
                <a:lnTo>
                  <a:pt x="497" y="0"/>
                </a:lnTo>
                <a:lnTo>
                  <a:pt x="442" y="9"/>
                </a:lnTo>
                <a:lnTo>
                  <a:pt x="447" y="41"/>
                </a:lnTo>
                <a:cubicBezTo>
                  <a:pt x="432" y="47"/>
                  <a:pt x="419" y="55"/>
                  <a:pt x="408" y="65"/>
                </a:cubicBezTo>
                <a:lnTo>
                  <a:pt x="382" y="47"/>
                </a:lnTo>
                <a:lnTo>
                  <a:pt x="350" y="92"/>
                </a:lnTo>
                <a:lnTo>
                  <a:pt x="376" y="110"/>
                </a:lnTo>
                <a:cubicBezTo>
                  <a:pt x="370" y="124"/>
                  <a:pt x="366" y="140"/>
                  <a:pt x="365" y="155"/>
                </a:cubicBezTo>
                <a:lnTo>
                  <a:pt x="334" y="161"/>
                </a:lnTo>
                <a:lnTo>
                  <a:pt x="343" y="215"/>
                </a:lnTo>
                <a:lnTo>
                  <a:pt x="374" y="210"/>
                </a:lnTo>
                <a:cubicBezTo>
                  <a:pt x="380" y="225"/>
                  <a:pt x="388" y="238"/>
                  <a:pt x="399" y="249"/>
                </a:cubicBezTo>
                <a:lnTo>
                  <a:pt x="380" y="275"/>
                </a:lnTo>
                <a:lnTo>
                  <a:pt x="425" y="308"/>
                </a:lnTo>
                <a:lnTo>
                  <a:pt x="444" y="282"/>
                </a:lnTo>
                <a:cubicBezTo>
                  <a:pt x="458" y="288"/>
                  <a:pt x="473" y="291"/>
                  <a:pt x="489" y="292"/>
                </a:cubicBezTo>
                <a:lnTo>
                  <a:pt x="494" y="324"/>
                </a:lnTo>
                <a:lnTo>
                  <a:pt x="549" y="315"/>
                </a:lnTo>
                <a:lnTo>
                  <a:pt x="544" y="283"/>
                </a:lnTo>
                <a:cubicBezTo>
                  <a:pt x="558" y="277"/>
                  <a:pt x="571" y="269"/>
                  <a:pt x="583" y="258"/>
                </a:cubicBezTo>
                <a:lnTo>
                  <a:pt x="609" y="277"/>
                </a:lnTo>
                <a:lnTo>
                  <a:pt x="641" y="232"/>
                </a:lnTo>
                <a:lnTo>
                  <a:pt x="615" y="213"/>
                </a:lnTo>
                <a:cubicBezTo>
                  <a:pt x="621" y="199"/>
                  <a:pt x="625" y="184"/>
                  <a:pt x="625" y="168"/>
                </a:cubicBezTo>
                <a:lnTo>
                  <a:pt x="657" y="163"/>
                </a:lnTo>
                <a:close/>
                <a:moveTo>
                  <a:pt x="453" y="544"/>
                </a:moveTo>
                <a:cubicBezTo>
                  <a:pt x="453" y="545"/>
                  <a:pt x="453" y="546"/>
                  <a:pt x="453" y="547"/>
                </a:cubicBezTo>
                <a:cubicBezTo>
                  <a:pt x="452" y="548"/>
                  <a:pt x="452" y="550"/>
                  <a:pt x="452" y="552"/>
                </a:cubicBezTo>
                <a:cubicBezTo>
                  <a:pt x="452" y="553"/>
                  <a:pt x="451" y="554"/>
                  <a:pt x="451" y="554"/>
                </a:cubicBezTo>
                <a:cubicBezTo>
                  <a:pt x="451" y="557"/>
                  <a:pt x="450" y="559"/>
                  <a:pt x="450" y="562"/>
                </a:cubicBezTo>
                <a:cubicBezTo>
                  <a:pt x="450" y="562"/>
                  <a:pt x="450" y="562"/>
                  <a:pt x="449" y="562"/>
                </a:cubicBezTo>
                <a:cubicBezTo>
                  <a:pt x="449" y="565"/>
                  <a:pt x="448" y="567"/>
                  <a:pt x="448" y="569"/>
                </a:cubicBezTo>
                <a:cubicBezTo>
                  <a:pt x="447" y="570"/>
                  <a:pt x="447" y="570"/>
                  <a:pt x="447" y="571"/>
                </a:cubicBezTo>
                <a:cubicBezTo>
                  <a:pt x="447" y="573"/>
                  <a:pt x="446" y="575"/>
                  <a:pt x="445" y="576"/>
                </a:cubicBezTo>
                <a:cubicBezTo>
                  <a:pt x="445" y="577"/>
                  <a:pt x="445" y="578"/>
                  <a:pt x="445" y="579"/>
                </a:cubicBezTo>
                <a:cubicBezTo>
                  <a:pt x="440" y="591"/>
                  <a:pt x="435" y="602"/>
                  <a:pt x="428" y="612"/>
                </a:cubicBezTo>
                <a:cubicBezTo>
                  <a:pt x="427" y="614"/>
                  <a:pt x="426" y="616"/>
                  <a:pt x="425" y="617"/>
                </a:cubicBezTo>
                <a:cubicBezTo>
                  <a:pt x="424" y="617"/>
                  <a:pt x="424" y="618"/>
                  <a:pt x="424" y="618"/>
                </a:cubicBezTo>
                <a:cubicBezTo>
                  <a:pt x="423" y="620"/>
                  <a:pt x="422" y="621"/>
                  <a:pt x="421" y="623"/>
                </a:cubicBezTo>
                <a:cubicBezTo>
                  <a:pt x="421" y="623"/>
                  <a:pt x="420" y="623"/>
                  <a:pt x="420" y="623"/>
                </a:cubicBezTo>
                <a:cubicBezTo>
                  <a:pt x="417" y="628"/>
                  <a:pt x="413" y="632"/>
                  <a:pt x="409" y="637"/>
                </a:cubicBezTo>
                <a:cubicBezTo>
                  <a:pt x="409" y="637"/>
                  <a:pt x="409" y="637"/>
                  <a:pt x="408" y="637"/>
                </a:cubicBezTo>
                <a:cubicBezTo>
                  <a:pt x="407" y="639"/>
                  <a:pt x="406" y="640"/>
                  <a:pt x="404" y="641"/>
                </a:cubicBezTo>
                <a:cubicBezTo>
                  <a:pt x="404" y="641"/>
                  <a:pt x="404" y="642"/>
                  <a:pt x="404" y="642"/>
                </a:cubicBezTo>
                <a:cubicBezTo>
                  <a:pt x="398" y="648"/>
                  <a:pt x="392" y="653"/>
                  <a:pt x="386" y="657"/>
                </a:cubicBezTo>
                <a:cubicBezTo>
                  <a:pt x="385" y="657"/>
                  <a:pt x="385" y="658"/>
                  <a:pt x="385" y="658"/>
                </a:cubicBezTo>
                <a:cubicBezTo>
                  <a:pt x="383" y="659"/>
                  <a:pt x="382" y="660"/>
                  <a:pt x="380" y="661"/>
                </a:cubicBezTo>
                <a:cubicBezTo>
                  <a:pt x="380" y="661"/>
                  <a:pt x="379" y="661"/>
                  <a:pt x="379" y="662"/>
                </a:cubicBezTo>
                <a:cubicBezTo>
                  <a:pt x="374" y="665"/>
                  <a:pt x="369" y="668"/>
                  <a:pt x="364" y="670"/>
                </a:cubicBezTo>
                <a:cubicBezTo>
                  <a:pt x="364" y="671"/>
                  <a:pt x="364" y="671"/>
                  <a:pt x="363" y="671"/>
                </a:cubicBezTo>
                <a:cubicBezTo>
                  <a:pt x="362" y="672"/>
                  <a:pt x="360" y="672"/>
                  <a:pt x="358" y="673"/>
                </a:cubicBezTo>
                <a:cubicBezTo>
                  <a:pt x="358" y="673"/>
                  <a:pt x="358" y="674"/>
                  <a:pt x="357" y="674"/>
                </a:cubicBezTo>
                <a:cubicBezTo>
                  <a:pt x="356" y="675"/>
                  <a:pt x="354" y="675"/>
                  <a:pt x="352" y="676"/>
                </a:cubicBezTo>
                <a:cubicBezTo>
                  <a:pt x="343" y="680"/>
                  <a:pt x="333" y="683"/>
                  <a:pt x="323" y="685"/>
                </a:cubicBezTo>
                <a:cubicBezTo>
                  <a:pt x="321" y="686"/>
                  <a:pt x="318" y="686"/>
                  <a:pt x="316" y="687"/>
                </a:cubicBezTo>
                <a:cubicBezTo>
                  <a:pt x="315" y="687"/>
                  <a:pt x="314" y="687"/>
                  <a:pt x="313" y="687"/>
                </a:cubicBezTo>
                <a:cubicBezTo>
                  <a:pt x="312" y="687"/>
                  <a:pt x="310" y="688"/>
                  <a:pt x="308" y="688"/>
                </a:cubicBezTo>
                <a:cubicBezTo>
                  <a:pt x="307" y="688"/>
                  <a:pt x="307" y="688"/>
                  <a:pt x="306" y="688"/>
                </a:cubicBezTo>
                <a:cubicBezTo>
                  <a:pt x="304" y="688"/>
                  <a:pt x="301" y="689"/>
                  <a:pt x="299" y="689"/>
                </a:cubicBezTo>
                <a:cubicBezTo>
                  <a:pt x="299" y="689"/>
                  <a:pt x="299" y="689"/>
                  <a:pt x="298" y="689"/>
                </a:cubicBezTo>
                <a:cubicBezTo>
                  <a:pt x="296" y="689"/>
                  <a:pt x="293" y="689"/>
                  <a:pt x="291" y="689"/>
                </a:cubicBezTo>
                <a:cubicBezTo>
                  <a:pt x="290" y="689"/>
                  <a:pt x="289" y="689"/>
                  <a:pt x="289" y="689"/>
                </a:cubicBezTo>
                <a:cubicBezTo>
                  <a:pt x="287" y="689"/>
                  <a:pt x="285" y="689"/>
                  <a:pt x="283" y="689"/>
                </a:cubicBezTo>
                <a:cubicBezTo>
                  <a:pt x="282" y="689"/>
                  <a:pt x="281" y="689"/>
                  <a:pt x="281" y="689"/>
                </a:cubicBezTo>
                <a:cubicBezTo>
                  <a:pt x="278" y="689"/>
                  <a:pt x="276" y="689"/>
                  <a:pt x="273" y="689"/>
                </a:cubicBezTo>
                <a:cubicBezTo>
                  <a:pt x="270" y="688"/>
                  <a:pt x="268" y="688"/>
                  <a:pt x="265" y="688"/>
                </a:cubicBezTo>
                <a:cubicBezTo>
                  <a:pt x="265" y="688"/>
                  <a:pt x="264" y="687"/>
                  <a:pt x="263" y="687"/>
                </a:cubicBezTo>
                <a:cubicBezTo>
                  <a:pt x="261" y="687"/>
                  <a:pt x="259" y="687"/>
                  <a:pt x="257" y="686"/>
                </a:cubicBezTo>
                <a:cubicBezTo>
                  <a:pt x="257" y="686"/>
                  <a:pt x="256" y="686"/>
                  <a:pt x="255" y="686"/>
                </a:cubicBezTo>
                <a:cubicBezTo>
                  <a:pt x="253" y="686"/>
                  <a:pt x="250" y="685"/>
                  <a:pt x="248" y="684"/>
                </a:cubicBezTo>
                <a:cubicBezTo>
                  <a:pt x="248" y="684"/>
                  <a:pt x="247" y="684"/>
                  <a:pt x="247" y="684"/>
                </a:cubicBezTo>
                <a:cubicBezTo>
                  <a:pt x="245" y="684"/>
                  <a:pt x="243" y="683"/>
                  <a:pt x="241" y="683"/>
                </a:cubicBezTo>
                <a:cubicBezTo>
                  <a:pt x="240" y="682"/>
                  <a:pt x="239" y="682"/>
                  <a:pt x="238" y="682"/>
                </a:cubicBezTo>
                <a:cubicBezTo>
                  <a:pt x="237" y="681"/>
                  <a:pt x="235" y="681"/>
                  <a:pt x="233" y="680"/>
                </a:cubicBezTo>
                <a:cubicBezTo>
                  <a:pt x="233" y="680"/>
                  <a:pt x="232" y="680"/>
                  <a:pt x="231" y="679"/>
                </a:cubicBezTo>
                <a:cubicBezTo>
                  <a:pt x="229" y="679"/>
                  <a:pt x="226" y="678"/>
                  <a:pt x="224" y="677"/>
                </a:cubicBezTo>
                <a:cubicBezTo>
                  <a:pt x="215" y="673"/>
                  <a:pt x="206" y="668"/>
                  <a:pt x="197" y="663"/>
                </a:cubicBezTo>
                <a:cubicBezTo>
                  <a:pt x="196" y="662"/>
                  <a:pt x="194" y="661"/>
                  <a:pt x="192" y="660"/>
                </a:cubicBezTo>
                <a:cubicBezTo>
                  <a:pt x="192" y="659"/>
                  <a:pt x="192" y="659"/>
                  <a:pt x="191" y="659"/>
                </a:cubicBezTo>
                <a:cubicBezTo>
                  <a:pt x="190" y="658"/>
                  <a:pt x="188" y="657"/>
                  <a:pt x="187" y="656"/>
                </a:cubicBezTo>
                <a:cubicBezTo>
                  <a:pt x="187" y="655"/>
                  <a:pt x="187" y="655"/>
                  <a:pt x="186" y="655"/>
                </a:cubicBezTo>
                <a:cubicBezTo>
                  <a:pt x="182" y="652"/>
                  <a:pt x="177" y="648"/>
                  <a:pt x="173" y="644"/>
                </a:cubicBezTo>
                <a:cubicBezTo>
                  <a:pt x="173" y="644"/>
                  <a:pt x="172" y="643"/>
                  <a:pt x="172" y="643"/>
                </a:cubicBezTo>
                <a:cubicBezTo>
                  <a:pt x="171" y="642"/>
                  <a:pt x="170" y="641"/>
                  <a:pt x="168" y="639"/>
                </a:cubicBezTo>
                <a:cubicBezTo>
                  <a:pt x="168" y="639"/>
                  <a:pt x="168" y="639"/>
                  <a:pt x="167" y="638"/>
                </a:cubicBezTo>
                <a:cubicBezTo>
                  <a:pt x="162" y="633"/>
                  <a:pt x="157" y="627"/>
                  <a:pt x="152" y="620"/>
                </a:cubicBezTo>
                <a:cubicBezTo>
                  <a:pt x="152" y="620"/>
                  <a:pt x="152" y="620"/>
                  <a:pt x="151" y="619"/>
                </a:cubicBezTo>
                <a:cubicBezTo>
                  <a:pt x="150" y="618"/>
                  <a:pt x="149" y="616"/>
                  <a:pt x="148" y="615"/>
                </a:cubicBezTo>
                <a:cubicBezTo>
                  <a:pt x="148" y="615"/>
                  <a:pt x="148" y="614"/>
                  <a:pt x="148" y="614"/>
                </a:cubicBezTo>
                <a:cubicBezTo>
                  <a:pt x="145" y="609"/>
                  <a:pt x="142" y="604"/>
                  <a:pt x="139" y="599"/>
                </a:cubicBezTo>
                <a:cubicBezTo>
                  <a:pt x="139" y="599"/>
                  <a:pt x="139" y="598"/>
                  <a:pt x="139" y="598"/>
                </a:cubicBezTo>
                <a:cubicBezTo>
                  <a:pt x="138" y="597"/>
                  <a:pt x="137" y="595"/>
                  <a:pt x="136" y="593"/>
                </a:cubicBezTo>
                <a:cubicBezTo>
                  <a:pt x="136" y="593"/>
                  <a:pt x="136" y="592"/>
                  <a:pt x="136" y="592"/>
                </a:cubicBezTo>
                <a:cubicBezTo>
                  <a:pt x="135" y="590"/>
                  <a:pt x="134" y="589"/>
                  <a:pt x="133" y="587"/>
                </a:cubicBezTo>
                <a:cubicBezTo>
                  <a:pt x="129" y="575"/>
                  <a:pt x="125" y="563"/>
                  <a:pt x="123" y="551"/>
                </a:cubicBezTo>
                <a:cubicBezTo>
                  <a:pt x="123" y="550"/>
                  <a:pt x="122" y="549"/>
                  <a:pt x="122" y="548"/>
                </a:cubicBezTo>
                <a:cubicBezTo>
                  <a:pt x="122" y="547"/>
                  <a:pt x="122" y="545"/>
                  <a:pt x="122" y="543"/>
                </a:cubicBezTo>
                <a:cubicBezTo>
                  <a:pt x="122" y="542"/>
                  <a:pt x="121" y="541"/>
                  <a:pt x="121" y="541"/>
                </a:cubicBezTo>
                <a:cubicBezTo>
                  <a:pt x="121" y="538"/>
                  <a:pt x="121" y="536"/>
                  <a:pt x="121" y="534"/>
                </a:cubicBezTo>
                <a:cubicBezTo>
                  <a:pt x="121" y="534"/>
                  <a:pt x="121" y="533"/>
                  <a:pt x="121" y="533"/>
                </a:cubicBezTo>
                <a:cubicBezTo>
                  <a:pt x="120" y="531"/>
                  <a:pt x="120" y="528"/>
                  <a:pt x="120" y="526"/>
                </a:cubicBezTo>
                <a:cubicBezTo>
                  <a:pt x="120" y="525"/>
                  <a:pt x="120" y="524"/>
                  <a:pt x="120" y="523"/>
                </a:cubicBezTo>
                <a:cubicBezTo>
                  <a:pt x="120" y="522"/>
                  <a:pt x="120" y="520"/>
                  <a:pt x="120" y="518"/>
                </a:cubicBezTo>
                <a:cubicBezTo>
                  <a:pt x="120" y="517"/>
                  <a:pt x="120" y="516"/>
                  <a:pt x="120" y="515"/>
                </a:cubicBezTo>
                <a:cubicBezTo>
                  <a:pt x="121" y="513"/>
                  <a:pt x="121" y="510"/>
                  <a:pt x="121" y="508"/>
                </a:cubicBezTo>
                <a:cubicBezTo>
                  <a:pt x="121" y="505"/>
                  <a:pt x="121" y="503"/>
                  <a:pt x="122" y="500"/>
                </a:cubicBezTo>
                <a:cubicBezTo>
                  <a:pt x="122" y="499"/>
                  <a:pt x="122" y="499"/>
                  <a:pt x="122" y="498"/>
                </a:cubicBezTo>
                <a:cubicBezTo>
                  <a:pt x="122" y="496"/>
                  <a:pt x="123" y="494"/>
                  <a:pt x="123" y="492"/>
                </a:cubicBezTo>
                <a:cubicBezTo>
                  <a:pt x="123" y="492"/>
                  <a:pt x="123" y="491"/>
                  <a:pt x="123" y="490"/>
                </a:cubicBezTo>
                <a:cubicBezTo>
                  <a:pt x="124" y="488"/>
                  <a:pt x="124" y="485"/>
                  <a:pt x="125" y="483"/>
                </a:cubicBezTo>
                <a:cubicBezTo>
                  <a:pt x="125" y="482"/>
                  <a:pt x="125" y="482"/>
                  <a:pt x="125" y="482"/>
                </a:cubicBezTo>
                <a:cubicBezTo>
                  <a:pt x="126" y="480"/>
                  <a:pt x="126" y="478"/>
                  <a:pt x="127" y="475"/>
                </a:cubicBezTo>
                <a:cubicBezTo>
                  <a:pt x="127" y="475"/>
                  <a:pt x="127" y="474"/>
                  <a:pt x="128" y="473"/>
                </a:cubicBezTo>
                <a:cubicBezTo>
                  <a:pt x="128" y="471"/>
                  <a:pt x="129" y="470"/>
                  <a:pt x="129" y="468"/>
                </a:cubicBezTo>
                <a:cubicBezTo>
                  <a:pt x="130" y="467"/>
                  <a:pt x="130" y="467"/>
                  <a:pt x="130" y="466"/>
                </a:cubicBezTo>
                <a:cubicBezTo>
                  <a:pt x="131" y="464"/>
                  <a:pt x="132" y="461"/>
                  <a:pt x="133" y="459"/>
                </a:cubicBezTo>
                <a:cubicBezTo>
                  <a:pt x="133" y="459"/>
                  <a:pt x="133" y="459"/>
                  <a:pt x="133" y="459"/>
                </a:cubicBezTo>
                <a:cubicBezTo>
                  <a:pt x="136" y="450"/>
                  <a:pt x="141" y="440"/>
                  <a:pt x="147" y="432"/>
                </a:cubicBezTo>
                <a:cubicBezTo>
                  <a:pt x="148" y="430"/>
                  <a:pt x="149" y="429"/>
                  <a:pt x="150" y="427"/>
                </a:cubicBezTo>
                <a:cubicBezTo>
                  <a:pt x="150" y="427"/>
                  <a:pt x="150" y="426"/>
                  <a:pt x="151" y="426"/>
                </a:cubicBezTo>
                <a:cubicBezTo>
                  <a:pt x="152" y="425"/>
                  <a:pt x="153" y="423"/>
                  <a:pt x="154" y="422"/>
                </a:cubicBezTo>
                <a:cubicBezTo>
                  <a:pt x="154" y="422"/>
                  <a:pt x="154" y="421"/>
                  <a:pt x="154" y="421"/>
                </a:cubicBezTo>
                <a:cubicBezTo>
                  <a:pt x="158" y="416"/>
                  <a:pt x="162" y="412"/>
                  <a:pt x="166" y="408"/>
                </a:cubicBezTo>
                <a:cubicBezTo>
                  <a:pt x="166" y="407"/>
                  <a:pt x="166" y="407"/>
                  <a:pt x="166" y="407"/>
                </a:cubicBezTo>
                <a:cubicBezTo>
                  <a:pt x="168" y="406"/>
                  <a:pt x="169" y="404"/>
                  <a:pt x="170" y="403"/>
                </a:cubicBezTo>
                <a:cubicBezTo>
                  <a:pt x="170" y="403"/>
                  <a:pt x="171" y="403"/>
                  <a:pt x="171" y="402"/>
                </a:cubicBezTo>
                <a:cubicBezTo>
                  <a:pt x="177" y="397"/>
                  <a:pt x="183" y="392"/>
                  <a:pt x="189" y="387"/>
                </a:cubicBezTo>
                <a:cubicBezTo>
                  <a:pt x="189" y="387"/>
                  <a:pt x="190" y="387"/>
                  <a:pt x="190" y="386"/>
                </a:cubicBezTo>
                <a:cubicBezTo>
                  <a:pt x="192" y="385"/>
                  <a:pt x="193" y="384"/>
                  <a:pt x="195" y="383"/>
                </a:cubicBezTo>
                <a:cubicBezTo>
                  <a:pt x="195" y="383"/>
                  <a:pt x="195" y="383"/>
                  <a:pt x="195" y="383"/>
                </a:cubicBezTo>
                <a:cubicBezTo>
                  <a:pt x="200" y="379"/>
                  <a:pt x="205" y="377"/>
                  <a:pt x="211" y="374"/>
                </a:cubicBezTo>
                <a:cubicBezTo>
                  <a:pt x="211" y="374"/>
                  <a:pt x="211" y="374"/>
                  <a:pt x="211" y="373"/>
                </a:cubicBezTo>
                <a:cubicBezTo>
                  <a:pt x="213" y="373"/>
                  <a:pt x="215" y="372"/>
                  <a:pt x="216" y="371"/>
                </a:cubicBezTo>
                <a:cubicBezTo>
                  <a:pt x="217" y="371"/>
                  <a:pt x="217" y="371"/>
                  <a:pt x="217" y="371"/>
                </a:cubicBezTo>
                <a:cubicBezTo>
                  <a:pt x="219" y="370"/>
                  <a:pt x="221" y="369"/>
                  <a:pt x="223" y="368"/>
                </a:cubicBezTo>
                <a:cubicBezTo>
                  <a:pt x="232" y="364"/>
                  <a:pt x="242" y="361"/>
                  <a:pt x="252" y="359"/>
                </a:cubicBezTo>
                <a:cubicBezTo>
                  <a:pt x="254" y="358"/>
                  <a:pt x="256" y="358"/>
                  <a:pt x="259" y="358"/>
                </a:cubicBezTo>
                <a:cubicBezTo>
                  <a:pt x="260" y="357"/>
                  <a:pt x="260" y="357"/>
                  <a:pt x="261" y="357"/>
                </a:cubicBezTo>
                <a:cubicBezTo>
                  <a:pt x="263" y="357"/>
                  <a:pt x="265" y="357"/>
                  <a:pt x="266" y="356"/>
                </a:cubicBezTo>
                <a:cubicBezTo>
                  <a:pt x="267" y="356"/>
                  <a:pt x="268" y="356"/>
                  <a:pt x="269" y="356"/>
                </a:cubicBezTo>
                <a:cubicBezTo>
                  <a:pt x="271" y="356"/>
                  <a:pt x="273" y="356"/>
                  <a:pt x="276" y="356"/>
                </a:cubicBezTo>
                <a:cubicBezTo>
                  <a:pt x="276" y="355"/>
                  <a:pt x="276" y="355"/>
                  <a:pt x="276" y="355"/>
                </a:cubicBezTo>
                <a:cubicBezTo>
                  <a:pt x="279" y="355"/>
                  <a:pt x="281" y="355"/>
                  <a:pt x="284" y="355"/>
                </a:cubicBezTo>
                <a:cubicBezTo>
                  <a:pt x="285" y="355"/>
                  <a:pt x="285" y="355"/>
                  <a:pt x="286" y="355"/>
                </a:cubicBezTo>
                <a:cubicBezTo>
                  <a:pt x="288" y="355"/>
                  <a:pt x="290" y="355"/>
                  <a:pt x="292" y="355"/>
                </a:cubicBezTo>
                <a:cubicBezTo>
                  <a:pt x="292" y="355"/>
                  <a:pt x="293" y="355"/>
                  <a:pt x="294" y="355"/>
                </a:cubicBezTo>
                <a:cubicBezTo>
                  <a:pt x="297" y="355"/>
                  <a:pt x="299" y="356"/>
                  <a:pt x="302" y="356"/>
                </a:cubicBezTo>
                <a:cubicBezTo>
                  <a:pt x="304" y="356"/>
                  <a:pt x="307" y="356"/>
                  <a:pt x="309" y="357"/>
                </a:cubicBezTo>
                <a:cubicBezTo>
                  <a:pt x="310" y="357"/>
                  <a:pt x="311" y="357"/>
                  <a:pt x="312" y="357"/>
                </a:cubicBezTo>
                <a:cubicBezTo>
                  <a:pt x="314" y="357"/>
                  <a:pt x="315" y="357"/>
                  <a:pt x="317" y="358"/>
                </a:cubicBezTo>
                <a:cubicBezTo>
                  <a:pt x="318" y="358"/>
                  <a:pt x="319" y="358"/>
                  <a:pt x="319" y="358"/>
                </a:cubicBezTo>
                <a:cubicBezTo>
                  <a:pt x="322" y="359"/>
                  <a:pt x="324" y="359"/>
                  <a:pt x="327" y="360"/>
                </a:cubicBezTo>
                <a:cubicBezTo>
                  <a:pt x="327" y="360"/>
                  <a:pt x="327" y="360"/>
                  <a:pt x="328" y="360"/>
                </a:cubicBezTo>
                <a:cubicBezTo>
                  <a:pt x="330" y="361"/>
                  <a:pt x="332" y="361"/>
                  <a:pt x="334" y="362"/>
                </a:cubicBezTo>
                <a:cubicBezTo>
                  <a:pt x="335" y="362"/>
                  <a:pt x="336" y="362"/>
                  <a:pt x="336" y="363"/>
                </a:cubicBezTo>
                <a:cubicBezTo>
                  <a:pt x="338" y="363"/>
                  <a:pt x="340" y="363"/>
                  <a:pt x="341" y="364"/>
                </a:cubicBezTo>
                <a:cubicBezTo>
                  <a:pt x="342" y="364"/>
                  <a:pt x="343" y="365"/>
                  <a:pt x="344" y="365"/>
                </a:cubicBezTo>
                <a:cubicBezTo>
                  <a:pt x="346" y="366"/>
                  <a:pt x="348" y="367"/>
                  <a:pt x="350" y="367"/>
                </a:cubicBezTo>
                <a:cubicBezTo>
                  <a:pt x="360" y="371"/>
                  <a:pt x="369" y="376"/>
                  <a:pt x="378" y="382"/>
                </a:cubicBezTo>
                <a:cubicBezTo>
                  <a:pt x="379" y="383"/>
                  <a:pt x="381" y="384"/>
                  <a:pt x="382" y="385"/>
                </a:cubicBezTo>
                <a:cubicBezTo>
                  <a:pt x="383" y="385"/>
                  <a:pt x="383" y="385"/>
                  <a:pt x="383" y="385"/>
                </a:cubicBezTo>
                <a:cubicBezTo>
                  <a:pt x="385" y="387"/>
                  <a:pt x="386" y="388"/>
                  <a:pt x="388" y="389"/>
                </a:cubicBezTo>
                <a:cubicBezTo>
                  <a:pt x="388" y="389"/>
                  <a:pt x="388" y="389"/>
                  <a:pt x="388" y="389"/>
                </a:cubicBezTo>
                <a:cubicBezTo>
                  <a:pt x="393" y="393"/>
                  <a:pt x="398" y="397"/>
                  <a:pt x="402" y="401"/>
                </a:cubicBezTo>
                <a:cubicBezTo>
                  <a:pt x="402" y="401"/>
                  <a:pt x="402" y="401"/>
                  <a:pt x="402" y="401"/>
                </a:cubicBezTo>
                <a:cubicBezTo>
                  <a:pt x="404" y="402"/>
                  <a:pt x="405" y="404"/>
                  <a:pt x="406" y="405"/>
                </a:cubicBezTo>
                <a:cubicBezTo>
                  <a:pt x="407" y="405"/>
                  <a:pt x="407" y="406"/>
                  <a:pt x="407" y="406"/>
                </a:cubicBezTo>
                <a:cubicBezTo>
                  <a:pt x="413" y="412"/>
                  <a:pt x="418" y="418"/>
                  <a:pt x="422" y="424"/>
                </a:cubicBezTo>
                <a:cubicBezTo>
                  <a:pt x="423" y="424"/>
                  <a:pt x="423" y="425"/>
                  <a:pt x="423" y="425"/>
                </a:cubicBezTo>
                <a:cubicBezTo>
                  <a:pt x="424" y="426"/>
                  <a:pt x="425" y="428"/>
                  <a:pt x="426" y="429"/>
                </a:cubicBezTo>
                <a:cubicBezTo>
                  <a:pt x="426" y="430"/>
                  <a:pt x="427" y="430"/>
                  <a:pt x="427" y="430"/>
                </a:cubicBezTo>
                <a:cubicBezTo>
                  <a:pt x="430" y="435"/>
                  <a:pt x="433" y="440"/>
                  <a:pt x="436" y="445"/>
                </a:cubicBezTo>
                <a:cubicBezTo>
                  <a:pt x="436" y="446"/>
                  <a:pt x="436" y="446"/>
                  <a:pt x="436" y="446"/>
                </a:cubicBezTo>
                <a:cubicBezTo>
                  <a:pt x="437" y="448"/>
                  <a:pt x="438" y="449"/>
                  <a:pt x="438" y="451"/>
                </a:cubicBezTo>
                <a:cubicBezTo>
                  <a:pt x="439" y="451"/>
                  <a:pt x="439" y="452"/>
                  <a:pt x="439" y="452"/>
                </a:cubicBezTo>
                <a:cubicBezTo>
                  <a:pt x="440" y="454"/>
                  <a:pt x="441" y="456"/>
                  <a:pt x="441" y="457"/>
                </a:cubicBezTo>
                <a:cubicBezTo>
                  <a:pt x="445" y="467"/>
                  <a:pt x="448" y="476"/>
                  <a:pt x="451" y="487"/>
                </a:cubicBezTo>
                <a:cubicBezTo>
                  <a:pt x="451" y="489"/>
                  <a:pt x="452" y="491"/>
                  <a:pt x="452" y="494"/>
                </a:cubicBezTo>
                <a:cubicBezTo>
                  <a:pt x="452" y="494"/>
                  <a:pt x="452" y="495"/>
                  <a:pt x="452" y="496"/>
                </a:cubicBezTo>
                <a:cubicBezTo>
                  <a:pt x="453" y="498"/>
                  <a:pt x="453" y="499"/>
                  <a:pt x="453" y="501"/>
                </a:cubicBezTo>
                <a:cubicBezTo>
                  <a:pt x="453" y="502"/>
                  <a:pt x="453" y="503"/>
                  <a:pt x="453" y="504"/>
                </a:cubicBezTo>
                <a:cubicBezTo>
                  <a:pt x="454" y="506"/>
                  <a:pt x="454" y="508"/>
                  <a:pt x="454" y="510"/>
                </a:cubicBezTo>
                <a:cubicBezTo>
                  <a:pt x="454" y="511"/>
                  <a:pt x="454" y="511"/>
                  <a:pt x="454" y="511"/>
                </a:cubicBezTo>
                <a:cubicBezTo>
                  <a:pt x="454" y="514"/>
                  <a:pt x="454" y="516"/>
                  <a:pt x="454" y="519"/>
                </a:cubicBezTo>
                <a:lnTo>
                  <a:pt x="454" y="521"/>
                </a:lnTo>
                <a:cubicBezTo>
                  <a:pt x="454" y="523"/>
                  <a:pt x="454" y="525"/>
                  <a:pt x="454" y="527"/>
                </a:cubicBezTo>
                <a:cubicBezTo>
                  <a:pt x="454" y="527"/>
                  <a:pt x="454" y="528"/>
                  <a:pt x="454" y="529"/>
                </a:cubicBezTo>
                <a:cubicBezTo>
                  <a:pt x="454" y="531"/>
                  <a:pt x="454" y="534"/>
                  <a:pt x="454" y="537"/>
                </a:cubicBezTo>
                <a:cubicBezTo>
                  <a:pt x="454" y="539"/>
                  <a:pt x="453" y="542"/>
                  <a:pt x="453" y="544"/>
                </a:cubicBezTo>
                <a:close/>
                <a:moveTo>
                  <a:pt x="566" y="596"/>
                </a:moveTo>
                <a:lnTo>
                  <a:pt x="575" y="497"/>
                </a:lnTo>
                <a:lnTo>
                  <a:pt x="518" y="492"/>
                </a:lnTo>
                <a:cubicBezTo>
                  <a:pt x="514" y="464"/>
                  <a:pt x="506" y="438"/>
                  <a:pt x="493" y="414"/>
                </a:cubicBezTo>
                <a:lnTo>
                  <a:pt x="537" y="377"/>
                </a:lnTo>
                <a:lnTo>
                  <a:pt x="473" y="301"/>
                </a:lnTo>
                <a:lnTo>
                  <a:pt x="429" y="338"/>
                </a:lnTo>
                <a:cubicBezTo>
                  <a:pt x="408" y="321"/>
                  <a:pt x="383" y="308"/>
                  <a:pt x="356" y="300"/>
                </a:cubicBezTo>
                <a:lnTo>
                  <a:pt x="361" y="243"/>
                </a:lnTo>
                <a:lnTo>
                  <a:pt x="262" y="235"/>
                </a:lnTo>
                <a:lnTo>
                  <a:pt x="258" y="291"/>
                </a:lnTo>
                <a:cubicBezTo>
                  <a:pt x="230" y="295"/>
                  <a:pt x="203" y="304"/>
                  <a:pt x="179" y="316"/>
                </a:cubicBezTo>
                <a:lnTo>
                  <a:pt x="142" y="273"/>
                </a:lnTo>
                <a:lnTo>
                  <a:pt x="66" y="336"/>
                </a:lnTo>
                <a:lnTo>
                  <a:pt x="103" y="380"/>
                </a:lnTo>
                <a:cubicBezTo>
                  <a:pt x="87" y="402"/>
                  <a:pt x="73" y="426"/>
                  <a:pt x="65" y="453"/>
                </a:cubicBezTo>
                <a:lnTo>
                  <a:pt x="8" y="448"/>
                </a:lnTo>
                <a:lnTo>
                  <a:pt x="0" y="547"/>
                </a:lnTo>
                <a:lnTo>
                  <a:pt x="57" y="552"/>
                </a:lnTo>
                <a:cubicBezTo>
                  <a:pt x="60" y="580"/>
                  <a:pt x="69" y="606"/>
                  <a:pt x="82" y="631"/>
                </a:cubicBezTo>
                <a:lnTo>
                  <a:pt x="38" y="667"/>
                </a:lnTo>
                <a:lnTo>
                  <a:pt x="102" y="743"/>
                </a:lnTo>
                <a:lnTo>
                  <a:pt x="145" y="706"/>
                </a:lnTo>
                <a:cubicBezTo>
                  <a:pt x="167" y="723"/>
                  <a:pt x="192" y="736"/>
                  <a:pt x="219" y="744"/>
                </a:cubicBezTo>
                <a:lnTo>
                  <a:pt x="214" y="801"/>
                </a:lnTo>
                <a:lnTo>
                  <a:pt x="312" y="810"/>
                </a:lnTo>
                <a:lnTo>
                  <a:pt x="317" y="753"/>
                </a:lnTo>
                <a:cubicBezTo>
                  <a:pt x="345" y="749"/>
                  <a:pt x="372" y="741"/>
                  <a:pt x="396" y="728"/>
                </a:cubicBezTo>
                <a:lnTo>
                  <a:pt x="432" y="772"/>
                </a:lnTo>
                <a:lnTo>
                  <a:pt x="508" y="708"/>
                </a:lnTo>
                <a:lnTo>
                  <a:pt x="471" y="664"/>
                </a:lnTo>
                <a:cubicBezTo>
                  <a:pt x="488" y="643"/>
                  <a:pt x="501" y="618"/>
                  <a:pt x="509" y="591"/>
                </a:cubicBezTo>
                <a:lnTo>
                  <a:pt x="566" y="596"/>
                </a:lnTo>
                <a:close/>
                <a:moveTo>
                  <a:pt x="863" y="462"/>
                </a:moveTo>
                <a:cubicBezTo>
                  <a:pt x="863" y="462"/>
                  <a:pt x="862" y="463"/>
                  <a:pt x="862" y="463"/>
                </a:cubicBezTo>
                <a:cubicBezTo>
                  <a:pt x="862" y="465"/>
                  <a:pt x="862" y="466"/>
                  <a:pt x="862" y="467"/>
                </a:cubicBezTo>
                <a:cubicBezTo>
                  <a:pt x="862" y="468"/>
                  <a:pt x="862" y="468"/>
                  <a:pt x="861" y="469"/>
                </a:cubicBezTo>
                <a:cubicBezTo>
                  <a:pt x="861" y="470"/>
                  <a:pt x="861" y="472"/>
                  <a:pt x="860" y="474"/>
                </a:cubicBezTo>
                <a:cubicBezTo>
                  <a:pt x="860" y="474"/>
                  <a:pt x="860" y="474"/>
                  <a:pt x="860" y="474"/>
                </a:cubicBezTo>
                <a:cubicBezTo>
                  <a:pt x="860" y="476"/>
                  <a:pt x="859" y="477"/>
                  <a:pt x="859" y="479"/>
                </a:cubicBezTo>
                <a:cubicBezTo>
                  <a:pt x="859" y="479"/>
                  <a:pt x="859" y="480"/>
                  <a:pt x="858" y="481"/>
                </a:cubicBezTo>
                <a:cubicBezTo>
                  <a:pt x="858" y="482"/>
                  <a:pt x="858" y="483"/>
                  <a:pt x="857" y="484"/>
                </a:cubicBezTo>
                <a:cubicBezTo>
                  <a:pt x="857" y="485"/>
                  <a:pt x="857" y="485"/>
                  <a:pt x="857" y="486"/>
                </a:cubicBezTo>
                <a:cubicBezTo>
                  <a:pt x="854" y="494"/>
                  <a:pt x="850" y="502"/>
                  <a:pt x="845" y="510"/>
                </a:cubicBezTo>
                <a:cubicBezTo>
                  <a:pt x="844" y="511"/>
                  <a:pt x="844" y="512"/>
                  <a:pt x="843" y="513"/>
                </a:cubicBezTo>
                <a:cubicBezTo>
                  <a:pt x="843" y="513"/>
                  <a:pt x="842" y="513"/>
                  <a:pt x="842" y="513"/>
                </a:cubicBezTo>
                <a:cubicBezTo>
                  <a:pt x="842" y="515"/>
                  <a:pt x="841" y="516"/>
                  <a:pt x="840" y="517"/>
                </a:cubicBezTo>
                <a:cubicBezTo>
                  <a:pt x="840" y="517"/>
                  <a:pt x="840" y="517"/>
                  <a:pt x="840" y="517"/>
                </a:cubicBezTo>
                <a:cubicBezTo>
                  <a:pt x="837" y="520"/>
                  <a:pt x="835" y="524"/>
                  <a:pt x="832" y="527"/>
                </a:cubicBezTo>
                <a:cubicBezTo>
                  <a:pt x="832" y="527"/>
                  <a:pt x="831" y="527"/>
                  <a:pt x="831" y="527"/>
                </a:cubicBezTo>
                <a:cubicBezTo>
                  <a:pt x="830" y="528"/>
                  <a:pt x="829" y="529"/>
                  <a:pt x="829" y="530"/>
                </a:cubicBezTo>
                <a:cubicBezTo>
                  <a:pt x="828" y="530"/>
                  <a:pt x="828" y="530"/>
                  <a:pt x="828" y="530"/>
                </a:cubicBezTo>
                <a:cubicBezTo>
                  <a:pt x="824" y="534"/>
                  <a:pt x="820" y="538"/>
                  <a:pt x="815" y="541"/>
                </a:cubicBezTo>
                <a:cubicBezTo>
                  <a:pt x="815" y="541"/>
                  <a:pt x="815" y="541"/>
                  <a:pt x="815" y="541"/>
                </a:cubicBezTo>
                <a:cubicBezTo>
                  <a:pt x="814" y="542"/>
                  <a:pt x="812" y="543"/>
                  <a:pt x="811" y="544"/>
                </a:cubicBezTo>
                <a:cubicBezTo>
                  <a:pt x="811" y="544"/>
                  <a:pt x="811" y="544"/>
                  <a:pt x="811" y="544"/>
                </a:cubicBezTo>
                <a:cubicBezTo>
                  <a:pt x="807" y="546"/>
                  <a:pt x="804" y="548"/>
                  <a:pt x="800" y="550"/>
                </a:cubicBezTo>
                <a:cubicBezTo>
                  <a:pt x="800" y="550"/>
                  <a:pt x="800" y="550"/>
                  <a:pt x="800" y="551"/>
                </a:cubicBezTo>
                <a:cubicBezTo>
                  <a:pt x="799" y="551"/>
                  <a:pt x="797" y="552"/>
                  <a:pt x="796" y="552"/>
                </a:cubicBezTo>
                <a:cubicBezTo>
                  <a:pt x="796" y="552"/>
                  <a:pt x="796" y="552"/>
                  <a:pt x="795" y="553"/>
                </a:cubicBezTo>
                <a:cubicBezTo>
                  <a:pt x="794" y="553"/>
                  <a:pt x="793" y="554"/>
                  <a:pt x="792" y="554"/>
                </a:cubicBezTo>
                <a:cubicBezTo>
                  <a:pt x="785" y="557"/>
                  <a:pt x="778" y="559"/>
                  <a:pt x="771" y="561"/>
                </a:cubicBezTo>
                <a:cubicBezTo>
                  <a:pt x="770" y="561"/>
                  <a:pt x="768" y="561"/>
                  <a:pt x="766" y="562"/>
                </a:cubicBezTo>
                <a:cubicBezTo>
                  <a:pt x="766" y="562"/>
                  <a:pt x="765" y="562"/>
                  <a:pt x="765" y="562"/>
                </a:cubicBezTo>
                <a:cubicBezTo>
                  <a:pt x="763" y="562"/>
                  <a:pt x="762" y="562"/>
                  <a:pt x="761" y="562"/>
                </a:cubicBezTo>
                <a:cubicBezTo>
                  <a:pt x="760" y="563"/>
                  <a:pt x="760" y="563"/>
                  <a:pt x="759" y="563"/>
                </a:cubicBezTo>
                <a:cubicBezTo>
                  <a:pt x="758" y="563"/>
                  <a:pt x="756" y="563"/>
                  <a:pt x="755" y="563"/>
                </a:cubicBezTo>
                <a:cubicBezTo>
                  <a:pt x="754" y="563"/>
                  <a:pt x="754" y="563"/>
                  <a:pt x="754" y="563"/>
                </a:cubicBezTo>
                <a:cubicBezTo>
                  <a:pt x="752" y="563"/>
                  <a:pt x="751" y="563"/>
                  <a:pt x="749" y="563"/>
                </a:cubicBezTo>
                <a:cubicBezTo>
                  <a:pt x="748" y="563"/>
                  <a:pt x="748" y="563"/>
                  <a:pt x="747" y="563"/>
                </a:cubicBezTo>
                <a:cubicBezTo>
                  <a:pt x="746" y="563"/>
                  <a:pt x="745" y="563"/>
                  <a:pt x="743" y="563"/>
                </a:cubicBezTo>
                <a:cubicBezTo>
                  <a:pt x="743" y="563"/>
                  <a:pt x="742" y="563"/>
                  <a:pt x="742" y="563"/>
                </a:cubicBezTo>
                <a:cubicBezTo>
                  <a:pt x="740" y="563"/>
                  <a:pt x="738" y="563"/>
                  <a:pt x="736" y="563"/>
                </a:cubicBezTo>
                <a:cubicBezTo>
                  <a:pt x="734" y="563"/>
                  <a:pt x="733" y="563"/>
                  <a:pt x="731" y="562"/>
                </a:cubicBezTo>
                <a:cubicBezTo>
                  <a:pt x="730" y="562"/>
                  <a:pt x="730" y="562"/>
                  <a:pt x="729" y="562"/>
                </a:cubicBezTo>
                <a:cubicBezTo>
                  <a:pt x="728" y="562"/>
                  <a:pt x="727" y="562"/>
                  <a:pt x="725" y="562"/>
                </a:cubicBezTo>
                <a:cubicBezTo>
                  <a:pt x="725" y="561"/>
                  <a:pt x="724" y="561"/>
                  <a:pt x="724" y="561"/>
                </a:cubicBezTo>
                <a:cubicBezTo>
                  <a:pt x="722" y="561"/>
                  <a:pt x="720" y="561"/>
                  <a:pt x="719" y="560"/>
                </a:cubicBezTo>
                <a:cubicBezTo>
                  <a:pt x="718" y="560"/>
                  <a:pt x="718" y="560"/>
                  <a:pt x="718" y="560"/>
                </a:cubicBezTo>
                <a:cubicBezTo>
                  <a:pt x="717" y="560"/>
                  <a:pt x="715" y="559"/>
                  <a:pt x="714" y="559"/>
                </a:cubicBezTo>
                <a:cubicBezTo>
                  <a:pt x="713" y="559"/>
                  <a:pt x="712" y="558"/>
                  <a:pt x="712" y="558"/>
                </a:cubicBezTo>
                <a:cubicBezTo>
                  <a:pt x="711" y="558"/>
                  <a:pt x="710" y="558"/>
                  <a:pt x="708" y="557"/>
                </a:cubicBezTo>
                <a:cubicBezTo>
                  <a:pt x="708" y="557"/>
                  <a:pt x="707" y="557"/>
                  <a:pt x="707" y="557"/>
                </a:cubicBezTo>
                <a:cubicBezTo>
                  <a:pt x="705" y="556"/>
                  <a:pt x="704" y="555"/>
                  <a:pt x="702" y="555"/>
                </a:cubicBezTo>
                <a:cubicBezTo>
                  <a:pt x="695" y="552"/>
                  <a:pt x="689" y="549"/>
                  <a:pt x="683" y="545"/>
                </a:cubicBezTo>
                <a:cubicBezTo>
                  <a:pt x="682" y="544"/>
                  <a:pt x="681" y="543"/>
                  <a:pt x="680" y="543"/>
                </a:cubicBezTo>
                <a:cubicBezTo>
                  <a:pt x="679" y="542"/>
                  <a:pt x="679" y="542"/>
                  <a:pt x="679" y="542"/>
                </a:cubicBezTo>
                <a:cubicBezTo>
                  <a:pt x="678" y="541"/>
                  <a:pt x="677" y="541"/>
                  <a:pt x="676" y="540"/>
                </a:cubicBezTo>
                <a:cubicBezTo>
                  <a:pt x="676" y="540"/>
                  <a:pt x="676" y="540"/>
                  <a:pt x="675" y="539"/>
                </a:cubicBezTo>
                <a:cubicBezTo>
                  <a:pt x="672" y="537"/>
                  <a:pt x="669" y="534"/>
                  <a:pt x="666" y="531"/>
                </a:cubicBezTo>
                <a:cubicBezTo>
                  <a:pt x="666" y="531"/>
                  <a:pt x="666" y="531"/>
                  <a:pt x="665" y="531"/>
                </a:cubicBezTo>
                <a:cubicBezTo>
                  <a:pt x="665" y="530"/>
                  <a:pt x="664" y="529"/>
                  <a:pt x="663" y="528"/>
                </a:cubicBezTo>
                <a:cubicBezTo>
                  <a:pt x="663" y="528"/>
                  <a:pt x="662" y="528"/>
                  <a:pt x="662" y="528"/>
                </a:cubicBezTo>
                <a:cubicBezTo>
                  <a:pt x="658" y="524"/>
                  <a:pt x="655" y="520"/>
                  <a:pt x="651" y="515"/>
                </a:cubicBezTo>
                <a:cubicBezTo>
                  <a:pt x="651" y="515"/>
                  <a:pt x="651" y="515"/>
                  <a:pt x="651" y="514"/>
                </a:cubicBezTo>
                <a:cubicBezTo>
                  <a:pt x="650" y="513"/>
                  <a:pt x="649" y="512"/>
                  <a:pt x="649" y="511"/>
                </a:cubicBezTo>
                <a:cubicBezTo>
                  <a:pt x="649" y="511"/>
                  <a:pt x="649" y="511"/>
                  <a:pt x="648" y="511"/>
                </a:cubicBezTo>
                <a:cubicBezTo>
                  <a:pt x="646" y="507"/>
                  <a:pt x="644" y="504"/>
                  <a:pt x="642" y="500"/>
                </a:cubicBezTo>
                <a:cubicBezTo>
                  <a:pt x="642" y="500"/>
                  <a:pt x="642" y="500"/>
                  <a:pt x="642" y="500"/>
                </a:cubicBezTo>
                <a:cubicBezTo>
                  <a:pt x="641" y="498"/>
                  <a:pt x="641" y="497"/>
                  <a:pt x="640" y="496"/>
                </a:cubicBezTo>
                <a:cubicBezTo>
                  <a:pt x="640" y="496"/>
                  <a:pt x="640" y="495"/>
                  <a:pt x="640" y="495"/>
                </a:cubicBezTo>
                <a:cubicBezTo>
                  <a:pt x="639" y="494"/>
                  <a:pt x="639" y="493"/>
                  <a:pt x="638" y="492"/>
                </a:cubicBezTo>
                <a:cubicBezTo>
                  <a:pt x="635" y="484"/>
                  <a:pt x="632" y="475"/>
                  <a:pt x="631" y="466"/>
                </a:cubicBezTo>
                <a:cubicBezTo>
                  <a:pt x="631" y="466"/>
                  <a:pt x="631" y="465"/>
                  <a:pt x="630" y="464"/>
                </a:cubicBezTo>
                <a:cubicBezTo>
                  <a:pt x="630" y="463"/>
                  <a:pt x="630" y="462"/>
                  <a:pt x="630" y="461"/>
                </a:cubicBezTo>
                <a:cubicBezTo>
                  <a:pt x="630" y="460"/>
                  <a:pt x="630" y="460"/>
                  <a:pt x="630" y="459"/>
                </a:cubicBezTo>
                <a:cubicBezTo>
                  <a:pt x="630" y="458"/>
                  <a:pt x="629" y="456"/>
                  <a:pt x="629" y="454"/>
                </a:cubicBezTo>
                <a:cubicBezTo>
                  <a:pt x="629" y="454"/>
                  <a:pt x="629" y="454"/>
                  <a:pt x="629" y="454"/>
                </a:cubicBezTo>
                <a:cubicBezTo>
                  <a:pt x="629" y="452"/>
                  <a:pt x="629" y="450"/>
                  <a:pt x="629" y="449"/>
                </a:cubicBezTo>
                <a:cubicBezTo>
                  <a:pt x="629" y="448"/>
                  <a:pt x="629" y="448"/>
                  <a:pt x="629" y="447"/>
                </a:cubicBezTo>
                <a:cubicBezTo>
                  <a:pt x="629" y="446"/>
                  <a:pt x="629" y="444"/>
                  <a:pt x="629" y="443"/>
                </a:cubicBezTo>
                <a:cubicBezTo>
                  <a:pt x="629" y="443"/>
                  <a:pt x="629" y="442"/>
                  <a:pt x="629" y="441"/>
                </a:cubicBezTo>
                <a:cubicBezTo>
                  <a:pt x="629" y="440"/>
                  <a:pt x="629" y="438"/>
                  <a:pt x="629" y="436"/>
                </a:cubicBezTo>
                <a:cubicBezTo>
                  <a:pt x="630" y="434"/>
                  <a:pt x="630" y="432"/>
                  <a:pt x="630" y="431"/>
                </a:cubicBezTo>
                <a:cubicBezTo>
                  <a:pt x="630" y="430"/>
                  <a:pt x="630" y="430"/>
                  <a:pt x="630" y="429"/>
                </a:cubicBezTo>
                <a:cubicBezTo>
                  <a:pt x="630" y="428"/>
                  <a:pt x="631" y="426"/>
                  <a:pt x="631" y="425"/>
                </a:cubicBezTo>
                <a:cubicBezTo>
                  <a:pt x="631" y="425"/>
                  <a:pt x="631" y="424"/>
                  <a:pt x="631" y="424"/>
                </a:cubicBezTo>
                <a:cubicBezTo>
                  <a:pt x="632" y="422"/>
                  <a:pt x="632" y="420"/>
                  <a:pt x="632" y="418"/>
                </a:cubicBezTo>
                <a:cubicBezTo>
                  <a:pt x="632" y="418"/>
                  <a:pt x="632" y="418"/>
                  <a:pt x="632" y="418"/>
                </a:cubicBezTo>
                <a:cubicBezTo>
                  <a:pt x="633" y="416"/>
                  <a:pt x="633" y="415"/>
                  <a:pt x="634" y="413"/>
                </a:cubicBezTo>
                <a:cubicBezTo>
                  <a:pt x="634" y="413"/>
                  <a:pt x="634" y="412"/>
                  <a:pt x="634" y="412"/>
                </a:cubicBezTo>
                <a:cubicBezTo>
                  <a:pt x="635" y="410"/>
                  <a:pt x="635" y="409"/>
                  <a:pt x="635" y="408"/>
                </a:cubicBezTo>
                <a:cubicBezTo>
                  <a:pt x="635" y="408"/>
                  <a:pt x="636" y="407"/>
                  <a:pt x="636" y="407"/>
                </a:cubicBezTo>
                <a:cubicBezTo>
                  <a:pt x="636" y="405"/>
                  <a:pt x="637" y="403"/>
                  <a:pt x="638" y="402"/>
                </a:cubicBezTo>
                <a:cubicBezTo>
                  <a:pt x="638" y="402"/>
                  <a:pt x="638" y="402"/>
                  <a:pt x="638" y="402"/>
                </a:cubicBezTo>
                <a:cubicBezTo>
                  <a:pt x="640" y="395"/>
                  <a:pt x="644" y="389"/>
                  <a:pt x="648" y="383"/>
                </a:cubicBezTo>
                <a:cubicBezTo>
                  <a:pt x="648" y="382"/>
                  <a:pt x="649" y="380"/>
                  <a:pt x="650" y="379"/>
                </a:cubicBezTo>
                <a:cubicBezTo>
                  <a:pt x="650" y="379"/>
                  <a:pt x="650" y="379"/>
                  <a:pt x="650" y="379"/>
                </a:cubicBezTo>
                <a:cubicBezTo>
                  <a:pt x="651" y="378"/>
                  <a:pt x="652" y="377"/>
                  <a:pt x="653" y="376"/>
                </a:cubicBezTo>
                <a:cubicBezTo>
                  <a:pt x="653" y="375"/>
                  <a:pt x="653" y="375"/>
                  <a:pt x="653" y="375"/>
                </a:cubicBezTo>
                <a:cubicBezTo>
                  <a:pt x="655" y="372"/>
                  <a:pt x="658" y="369"/>
                  <a:pt x="661" y="366"/>
                </a:cubicBezTo>
                <a:cubicBezTo>
                  <a:pt x="661" y="366"/>
                  <a:pt x="661" y="365"/>
                  <a:pt x="661" y="365"/>
                </a:cubicBezTo>
                <a:cubicBezTo>
                  <a:pt x="662" y="364"/>
                  <a:pt x="663" y="363"/>
                  <a:pt x="664" y="363"/>
                </a:cubicBezTo>
                <a:cubicBezTo>
                  <a:pt x="664" y="362"/>
                  <a:pt x="664" y="362"/>
                  <a:pt x="665" y="362"/>
                </a:cubicBezTo>
                <a:cubicBezTo>
                  <a:pt x="669" y="358"/>
                  <a:pt x="673" y="355"/>
                  <a:pt x="677" y="351"/>
                </a:cubicBezTo>
                <a:cubicBezTo>
                  <a:pt x="678" y="351"/>
                  <a:pt x="678" y="351"/>
                  <a:pt x="678" y="351"/>
                </a:cubicBezTo>
                <a:cubicBezTo>
                  <a:pt x="679" y="350"/>
                  <a:pt x="680" y="349"/>
                  <a:pt x="681" y="349"/>
                </a:cubicBezTo>
                <a:cubicBezTo>
                  <a:pt x="681" y="348"/>
                  <a:pt x="682" y="348"/>
                  <a:pt x="682" y="348"/>
                </a:cubicBezTo>
                <a:cubicBezTo>
                  <a:pt x="685" y="346"/>
                  <a:pt x="689" y="344"/>
                  <a:pt x="692" y="342"/>
                </a:cubicBezTo>
                <a:cubicBezTo>
                  <a:pt x="693" y="342"/>
                  <a:pt x="693" y="342"/>
                  <a:pt x="693" y="342"/>
                </a:cubicBezTo>
                <a:cubicBezTo>
                  <a:pt x="694" y="341"/>
                  <a:pt x="695" y="341"/>
                  <a:pt x="696" y="340"/>
                </a:cubicBezTo>
                <a:cubicBezTo>
                  <a:pt x="697" y="340"/>
                  <a:pt x="697" y="340"/>
                  <a:pt x="697" y="340"/>
                </a:cubicBezTo>
                <a:cubicBezTo>
                  <a:pt x="698" y="339"/>
                  <a:pt x="700" y="339"/>
                  <a:pt x="701" y="338"/>
                </a:cubicBezTo>
                <a:cubicBezTo>
                  <a:pt x="707" y="335"/>
                  <a:pt x="714" y="333"/>
                  <a:pt x="721" y="331"/>
                </a:cubicBezTo>
                <a:cubicBezTo>
                  <a:pt x="723" y="331"/>
                  <a:pt x="725" y="331"/>
                  <a:pt x="726" y="331"/>
                </a:cubicBezTo>
                <a:cubicBezTo>
                  <a:pt x="727" y="330"/>
                  <a:pt x="727" y="330"/>
                  <a:pt x="728" y="330"/>
                </a:cubicBezTo>
                <a:cubicBezTo>
                  <a:pt x="729" y="330"/>
                  <a:pt x="730" y="330"/>
                  <a:pt x="732" y="330"/>
                </a:cubicBezTo>
                <a:cubicBezTo>
                  <a:pt x="732" y="330"/>
                  <a:pt x="733" y="330"/>
                  <a:pt x="733" y="330"/>
                </a:cubicBezTo>
                <a:cubicBezTo>
                  <a:pt x="735" y="329"/>
                  <a:pt x="736" y="329"/>
                  <a:pt x="738" y="329"/>
                </a:cubicBezTo>
                <a:cubicBezTo>
                  <a:pt x="738" y="329"/>
                  <a:pt x="738" y="329"/>
                  <a:pt x="739" y="329"/>
                </a:cubicBezTo>
                <a:cubicBezTo>
                  <a:pt x="740" y="329"/>
                  <a:pt x="742" y="329"/>
                  <a:pt x="744" y="329"/>
                </a:cubicBezTo>
                <a:cubicBezTo>
                  <a:pt x="744" y="329"/>
                  <a:pt x="745" y="329"/>
                  <a:pt x="745" y="329"/>
                </a:cubicBezTo>
                <a:cubicBezTo>
                  <a:pt x="747" y="329"/>
                  <a:pt x="748" y="329"/>
                  <a:pt x="749" y="329"/>
                </a:cubicBezTo>
                <a:cubicBezTo>
                  <a:pt x="750" y="329"/>
                  <a:pt x="750" y="329"/>
                  <a:pt x="751" y="329"/>
                </a:cubicBezTo>
                <a:cubicBezTo>
                  <a:pt x="753" y="329"/>
                  <a:pt x="755" y="329"/>
                  <a:pt x="756" y="329"/>
                </a:cubicBezTo>
                <a:cubicBezTo>
                  <a:pt x="758" y="329"/>
                  <a:pt x="760" y="330"/>
                  <a:pt x="762" y="330"/>
                </a:cubicBezTo>
                <a:cubicBezTo>
                  <a:pt x="762" y="330"/>
                  <a:pt x="763" y="330"/>
                  <a:pt x="763" y="330"/>
                </a:cubicBezTo>
                <a:cubicBezTo>
                  <a:pt x="765" y="330"/>
                  <a:pt x="766" y="330"/>
                  <a:pt x="767" y="331"/>
                </a:cubicBezTo>
                <a:cubicBezTo>
                  <a:pt x="768" y="331"/>
                  <a:pt x="768" y="331"/>
                  <a:pt x="769" y="331"/>
                </a:cubicBezTo>
                <a:cubicBezTo>
                  <a:pt x="771" y="331"/>
                  <a:pt x="772" y="332"/>
                  <a:pt x="774" y="332"/>
                </a:cubicBezTo>
                <a:cubicBezTo>
                  <a:pt x="774" y="332"/>
                  <a:pt x="774" y="332"/>
                  <a:pt x="775" y="332"/>
                </a:cubicBezTo>
                <a:cubicBezTo>
                  <a:pt x="776" y="333"/>
                  <a:pt x="778" y="333"/>
                  <a:pt x="779" y="333"/>
                </a:cubicBezTo>
                <a:cubicBezTo>
                  <a:pt x="780" y="334"/>
                  <a:pt x="780" y="334"/>
                  <a:pt x="781" y="334"/>
                </a:cubicBezTo>
                <a:cubicBezTo>
                  <a:pt x="782" y="334"/>
                  <a:pt x="783" y="335"/>
                  <a:pt x="784" y="335"/>
                </a:cubicBezTo>
                <a:cubicBezTo>
                  <a:pt x="785" y="335"/>
                  <a:pt x="785" y="335"/>
                  <a:pt x="786" y="336"/>
                </a:cubicBezTo>
                <a:cubicBezTo>
                  <a:pt x="787" y="336"/>
                  <a:pt x="789" y="337"/>
                  <a:pt x="791" y="337"/>
                </a:cubicBezTo>
                <a:cubicBezTo>
                  <a:pt x="797" y="340"/>
                  <a:pt x="804" y="344"/>
                  <a:pt x="810" y="347"/>
                </a:cubicBezTo>
                <a:cubicBezTo>
                  <a:pt x="811" y="348"/>
                  <a:pt x="812" y="349"/>
                  <a:pt x="813" y="350"/>
                </a:cubicBezTo>
                <a:cubicBezTo>
                  <a:pt x="813" y="350"/>
                  <a:pt x="813" y="350"/>
                  <a:pt x="814" y="350"/>
                </a:cubicBezTo>
                <a:cubicBezTo>
                  <a:pt x="815" y="351"/>
                  <a:pt x="816" y="352"/>
                  <a:pt x="817" y="352"/>
                </a:cubicBezTo>
                <a:cubicBezTo>
                  <a:pt x="817" y="353"/>
                  <a:pt x="817" y="353"/>
                  <a:pt x="817" y="353"/>
                </a:cubicBezTo>
                <a:cubicBezTo>
                  <a:pt x="821" y="355"/>
                  <a:pt x="824" y="358"/>
                  <a:pt x="827" y="361"/>
                </a:cubicBezTo>
                <a:cubicBezTo>
                  <a:pt x="827" y="361"/>
                  <a:pt x="827" y="361"/>
                  <a:pt x="827" y="361"/>
                </a:cubicBezTo>
                <a:cubicBezTo>
                  <a:pt x="828" y="362"/>
                  <a:pt x="829" y="363"/>
                  <a:pt x="830" y="364"/>
                </a:cubicBezTo>
                <a:cubicBezTo>
                  <a:pt x="830" y="364"/>
                  <a:pt x="830" y="364"/>
                  <a:pt x="831" y="364"/>
                </a:cubicBezTo>
                <a:cubicBezTo>
                  <a:pt x="834" y="368"/>
                  <a:pt x="838" y="373"/>
                  <a:pt x="841" y="377"/>
                </a:cubicBezTo>
                <a:cubicBezTo>
                  <a:pt x="841" y="377"/>
                  <a:pt x="842" y="378"/>
                  <a:pt x="842" y="378"/>
                </a:cubicBezTo>
                <a:cubicBezTo>
                  <a:pt x="842" y="379"/>
                  <a:pt x="843" y="380"/>
                  <a:pt x="844" y="381"/>
                </a:cubicBezTo>
                <a:cubicBezTo>
                  <a:pt x="844" y="381"/>
                  <a:pt x="844" y="381"/>
                  <a:pt x="844" y="382"/>
                </a:cubicBezTo>
                <a:cubicBezTo>
                  <a:pt x="847" y="385"/>
                  <a:pt x="849" y="389"/>
                  <a:pt x="851" y="392"/>
                </a:cubicBezTo>
                <a:cubicBezTo>
                  <a:pt x="851" y="392"/>
                  <a:pt x="851" y="393"/>
                  <a:pt x="851" y="393"/>
                </a:cubicBezTo>
                <a:cubicBezTo>
                  <a:pt x="851" y="394"/>
                  <a:pt x="852" y="395"/>
                  <a:pt x="852" y="396"/>
                </a:cubicBezTo>
                <a:cubicBezTo>
                  <a:pt x="853" y="396"/>
                  <a:pt x="853" y="397"/>
                  <a:pt x="853" y="397"/>
                </a:cubicBezTo>
                <a:cubicBezTo>
                  <a:pt x="853" y="398"/>
                  <a:pt x="854" y="399"/>
                  <a:pt x="854" y="401"/>
                </a:cubicBezTo>
                <a:cubicBezTo>
                  <a:pt x="857" y="407"/>
                  <a:pt x="859" y="414"/>
                  <a:pt x="861" y="421"/>
                </a:cubicBezTo>
                <a:cubicBezTo>
                  <a:pt x="861" y="423"/>
                  <a:pt x="862" y="424"/>
                  <a:pt x="862" y="426"/>
                </a:cubicBezTo>
                <a:cubicBezTo>
                  <a:pt x="862" y="427"/>
                  <a:pt x="862" y="427"/>
                  <a:pt x="862" y="428"/>
                </a:cubicBezTo>
                <a:cubicBezTo>
                  <a:pt x="862" y="429"/>
                  <a:pt x="863" y="430"/>
                  <a:pt x="863" y="431"/>
                </a:cubicBezTo>
                <a:cubicBezTo>
                  <a:pt x="863" y="432"/>
                  <a:pt x="863" y="433"/>
                  <a:pt x="863" y="433"/>
                </a:cubicBezTo>
                <a:cubicBezTo>
                  <a:pt x="863" y="435"/>
                  <a:pt x="863" y="436"/>
                  <a:pt x="863" y="438"/>
                </a:cubicBezTo>
                <a:cubicBezTo>
                  <a:pt x="863" y="438"/>
                  <a:pt x="863" y="438"/>
                  <a:pt x="863" y="438"/>
                </a:cubicBezTo>
                <a:cubicBezTo>
                  <a:pt x="863" y="440"/>
                  <a:pt x="864" y="442"/>
                  <a:pt x="864" y="444"/>
                </a:cubicBezTo>
                <a:lnTo>
                  <a:pt x="864" y="445"/>
                </a:lnTo>
                <a:cubicBezTo>
                  <a:pt x="864" y="447"/>
                  <a:pt x="864" y="448"/>
                  <a:pt x="864" y="449"/>
                </a:cubicBezTo>
                <a:cubicBezTo>
                  <a:pt x="864" y="450"/>
                  <a:pt x="864" y="450"/>
                  <a:pt x="864" y="451"/>
                </a:cubicBezTo>
                <a:cubicBezTo>
                  <a:pt x="863" y="453"/>
                  <a:pt x="863" y="454"/>
                  <a:pt x="863" y="456"/>
                </a:cubicBezTo>
                <a:cubicBezTo>
                  <a:pt x="863" y="458"/>
                  <a:pt x="863" y="460"/>
                  <a:pt x="863" y="462"/>
                </a:cubicBezTo>
                <a:close/>
                <a:moveTo>
                  <a:pt x="942" y="498"/>
                </a:moveTo>
                <a:lnTo>
                  <a:pt x="948" y="429"/>
                </a:lnTo>
                <a:lnTo>
                  <a:pt x="908" y="425"/>
                </a:lnTo>
                <a:cubicBezTo>
                  <a:pt x="906" y="406"/>
                  <a:pt x="900" y="387"/>
                  <a:pt x="891" y="370"/>
                </a:cubicBezTo>
                <a:lnTo>
                  <a:pt x="922" y="344"/>
                </a:lnTo>
                <a:lnTo>
                  <a:pt x="877" y="291"/>
                </a:lnTo>
                <a:lnTo>
                  <a:pt x="846" y="317"/>
                </a:lnTo>
                <a:cubicBezTo>
                  <a:pt x="831" y="305"/>
                  <a:pt x="814" y="296"/>
                  <a:pt x="795" y="290"/>
                </a:cubicBezTo>
                <a:lnTo>
                  <a:pt x="798" y="250"/>
                </a:lnTo>
                <a:lnTo>
                  <a:pt x="729" y="244"/>
                </a:lnTo>
                <a:lnTo>
                  <a:pt x="725" y="284"/>
                </a:lnTo>
                <a:cubicBezTo>
                  <a:pt x="706" y="287"/>
                  <a:pt x="687" y="293"/>
                  <a:pt x="670" y="302"/>
                </a:cubicBezTo>
                <a:lnTo>
                  <a:pt x="644" y="271"/>
                </a:lnTo>
                <a:lnTo>
                  <a:pt x="591" y="316"/>
                </a:lnTo>
                <a:lnTo>
                  <a:pt x="617" y="346"/>
                </a:lnTo>
                <a:cubicBezTo>
                  <a:pt x="605" y="362"/>
                  <a:pt x="596" y="379"/>
                  <a:pt x="590" y="398"/>
                </a:cubicBezTo>
                <a:lnTo>
                  <a:pt x="550" y="394"/>
                </a:lnTo>
                <a:lnTo>
                  <a:pt x="544" y="464"/>
                </a:lnTo>
                <a:lnTo>
                  <a:pt x="584" y="467"/>
                </a:lnTo>
                <a:cubicBezTo>
                  <a:pt x="587" y="487"/>
                  <a:pt x="593" y="505"/>
                  <a:pt x="602" y="522"/>
                </a:cubicBezTo>
                <a:lnTo>
                  <a:pt x="571" y="548"/>
                </a:lnTo>
                <a:lnTo>
                  <a:pt x="616" y="601"/>
                </a:lnTo>
                <a:lnTo>
                  <a:pt x="647" y="575"/>
                </a:lnTo>
                <a:cubicBezTo>
                  <a:pt x="662" y="587"/>
                  <a:pt x="679" y="596"/>
                  <a:pt x="698" y="602"/>
                </a:cubicBezTo>
                <a:lnTo>
                  <a:pt x="694" y="642"/>
                </a:lnTo>
                <a:lnTo>
                  <a:pt x="764" y="648"/>
                </a:lnTo>
                <a:lnTo>
                  <a:pt x="767" y="608"/>
                </a:lnTo>
                <a:cubicBezTo>
                  <a:pt x="787" y="606"/>
                  <a:pt x="805" y="600"/>
                  <a:pt x="822" y="591"/>
                </a:cubicBezTo>
                <a:lnTo>
                  <a:pt x="848" y="621"/>
                </a:lnTo>
                <a:lnTo>
                  <a:pt x="901" y="577"/>
                </a:lnTo>
                <a:lnTo>
                  <a:pt x="876" y="546"/>
                </a:lnTo>
                <a:cubicBezTo>
                  <a:pt x="887" y="531"/>
                  <a:pt x="896" y="513"/>
                  <a:pt x="902" y="494"/>
                </a:cubicBezTo>
                <a:lnTo>
                  <a:pt x="942" y="498"/>
                </a:lnTo>
                <a:close/>
              </a:path>
            </a:pathLst>
          </a:custGeom>
          <a:solidFill>
            <a:srgbClr val="113E6A"/>
          </a:solidFill>
          <a:ln w="9525">
            <a:noFill/>
            <a:round/>
          </a:ln>
        </p:spPr>
      </p:sp>
      <p:sp>
        <p:nvSpPr>
          <p:cNvPr id="2" name="Oval 39"/>
          <p:cNvSpPr>
            <a:spLocks noChangeAspect="1"/>
          </p:cNvSpPr>
          <p:nvPr/>
        </p:nvSpPr>
        <p:spPr>
          <a:xfrm>
            <a:off x="3251603" y="5622125"/>
            <a:ext cx="172974" cy="158692"/>
          </a:xfrm>
          <a:prstGeom prst="ellipse">
            <a:avLst/>
          </a:prstGeom>
          <a:solidFill>
            <a:schemeClr val="bg1"/>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rgbClr val="FFFFFF"/>
              </a:solidFill>
              <a:ea typeface="宋体" panose="02010600030101010101" pitchFamily="2" charset="-122"/>
            </a:endParaRPr>
          </a:p>
        </p:txBody>
      </p:sp>
      <p:sp>
        <p:nvSpPr>
          <p:cNvPr id="3" name="TextBox 83"/>
          <p:cNvSpPr/>
          <p:nvPr/>
        </p:nvSpPr>
        <p:spPr>
          <a:xfrm>
            <a:off x="3400773" y="5471368"/>
            <a:ext cx="2858045" cy="460375"/>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2400">
                <a:solidFill>
                  <a:srgbClr val="FFFFFF"/>
                </a:solidFill>
                <a:latin typeface="微软雅黑" panose="020B0503020204020204" charset="-122"/>
              </a:rPr>
              <a:t>RDMA</a:t>
            </a:r>
            <a:r>
              <a:rPr sz="2400">
                <a:solidFill>
                  <a:srgbClr val="FFFFFF"/>
                </a:solidFill>
                <a:latin typeface="微软雅黑" panose="020B0503020204020204" charset="-122"/>
              </a:rPr>
              <a:t>模块</a:t>
            </a:r>
            <a:r>
              <a:rPr sz="2400">
                <a:solidFill>
                  <a:srgbClr val="FFFFFF"/>
                </a:solidFill>
                <a:latin typeface="微软雅黑" panose="020B0503020204020204" charset="-122"/>
              </a:rPr>
              <a:t>仿真</a:t>
            </a:r>
            <a:endParaRPr sz="2400">
              <a:solidFill>
                <a:srgbClr val="FFFFFF"/>
              </a:solidFill>
              <a:latin typeface="微软雅黑" panose="020B0503020204020204" charset="-122"/>
            </a:endParaRPr>
          </a:p>
        </p:txBody>
      </p:sp>
    </p:spTree>
  </p:cSld>
  <p:clrMapOvr>
    <a:masterClrMapping/>
  </p:clrMapOvr>
  <p:transition advTm="8561"/>
  <p:timing>
    <p:tnLst>
      <p:par>
        <p:cTn id="1" dur="indefinite" restart="never" nodeType="tmRoot"/>
      </p:par>
    </p:tnLst>
    <p:bldLst>
      <p:bldP spid="23554" grpId="0" animBg="1"/>
      <p:bldP spid="23556" grpId="0"/>
      <p:bldP spid="2355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901700" y="782320"/>
            <a:ext cx="4064000" cy="368300"/>
          </a:xfrm>
          <a:prstGeom prst="rect">
            <a:avLst/>
          </a:prstGeom>
          <a:noFill/>
        </p:spPr>
        <p:txBody>
          <a:bodyPr wrap="square" rtlCol="0">
            <a:spAutoFit/>
          </a:bodyPr>
          <a:p>
            <a:r>
              <a:rPr lang="en-US" altLang="zh-CN"/>
              <a:t>1.</a:t>
            </a:r>
            <a:r>
              <a:rPr lang="zh-CN" altLang="en-US"/>
              <a:t>设计工程</a:t>
            </a:r>
            <a:r>
              <a:rPr lang="zh-CN" altLang="en-US"/>
              <a:t>建立</a:t>
            </a:r>
            <a:endParaRPr lang="zh-CN" altLang="en-US"/>
          </a:p>
        </p:txBody>
      </p:sp>
      <p:sp>
        <p:nvSpPr>
          <p:cNvPr id="9" name="文本框 8"/>
          <p:cNvSpPr txBox="1"/>
          <p:nvPr/>
        </p:nvSpPr>
        <p:spPr>
          <a:xfrm>
            <a:off x="7078345" y="782320"/>
            <a:ext cx="4064000" cy="368300"/>
          </a:xfrm>
          <a:prstGeom prst="rect">
            <a:avLst/>
          </a:prstGeom>
          <a:noFill/>
        </p:spPr>
        <p:txBody>
          <a:bodyPr wrap="square" rtlCol="0">
            <a:spAutoFit/>
          </a:bodyPr>
          <a:p>
            <a:r>
              <a:rPr lang="en-US" altLang="zh-CN"/>
              <a:t>2.</a:t>
            </a:r>
            <a:r>
              <a:rPr lang="zh-CN" altLang="en-US"/>
              <a:t>仿真环境搭建</a:t>
            </a:r>
            <a:endParaRPr lang="zh-CN" altLang="en-US"/>
          </a:p>
        </p:txBody>
      </p:sp>
      <p:pic>
        <p:nvPicPr>
          <p:cNvPr id="15" name="图片 14"/>
          <p:cNvPicPr>
            <a:picLocks noChangeAspect="1"/>
          </p:cNvPicPr>
          <p:nvPr/>
        </p:nvPicPr>
        <p:blipFill>
          <a:blip r:embed="rId1"/>
          <a:stretch>
            <a:fillRect/>
          </a:stretch>
        </p:blipFill>
        <p:spPr>
          <a:xfrm>
            <a:off x="370840" y="1336040"/>
            <a:ext cx="5125085" cy="2725420"/>
          </a:xfrm>
          <a:prstGeom prst="rect">
            <a:avLst/>
          </a:prstGeom>
        </p:spPr>
      </p:pic>
      <p:sp>
        <p:nvSpPr>
          <p:cNvPr id="16" name="文本框 15"/>
          <p:cNvSpPr txBox="1"/>
          <p:nvPr/>
        </p:nvSpPr>
        <p:spPr>
          <a:xfrm>
            <a:off x="1184910" y="4061460"/>
            <a:ext cx="3638550" cy="368300"/>
          </a:xfrm>
          <a:prstGeom prst="rect">
            <a:avLst/>
          </a:prstGeom>
          <a:noFill/>
        </p:spPr>
        <p:txBody>
          <a:bodyPr wrap="square" rtlCol="0" anchor="t">
            <a:spAutoFit/>
          </a:bodyPr>
          <a:p>
            <a:r>
              <a:rPr lang="zh-CN" altLang="en-US">
                <a:sym typeface="+mn-ea"/>
              </a:rPr>
              <a:t>图</a:t>
            </a:r>
            <a:r>
              <a:rPr lang="en-US" altLang="zh-CN">
                <a:sym typeface="+mn-ea"/>
              </a:rPr>
              <a:t>4.1</a:t>
            </a:r>
            <a:r>
              <a:rPr lang="en-US" altLang="zh-CN">
                <a:sym typeface="+mn-ea"/>
              </a:rPr>
              <a:t> Vivado</a:t>
            </a:r>
            <a:r>
              <a:rPr lang="zh-CN" altLang="en-US">
                <a:sym typeface="+mn-ea"/>
              </a:rPr>
              <a:t>软件设计工程</a:t>
            </a:r>
            <a:r>
              <a:rPr lang="zh-CN" altLang="en-US">
                <a:sym typeface="+mn-ea"/>
              </a:rPr>
              <a:t>界面图</a:t>
            </a:r>
            <a:endParaRPr lang="zh-CN" altLang="en-US">
              <a:sym typeface="+mn-ea"/>
            </a:endParaRPr>
          </a:p>
        </p:txBody>
      </p:sp>
      <p:pic>
        <p:nvPicPr>
          <p:cNvPr id="17" name="图片 16"/>
          <p:cNvPicPr>
            <a:picLocks noChangeAspect="1"/>
          </p:cNvPicPr>
          <p:nvPr/>
        </p:nvPicPr>
        <p:blipFill>
          <a:blip r:embed="rId2"/>
          <a:stretch>
            <a:fillRect/>
          </a:stretch>
        </p:blipFill>
        <p:spPr>
          <a:xfrm>
            <a:off x="7078345" y="1202690"/>
            <a:ext cx="4351020" cy="4599940"/>
          </a:xfrm>
          <a:prstGeom prst="rect">
            <a:avLst/>
          </a:prstGeom>
        </p:spPr>
      </p:pic>
      <p:sp>
        <p:nvSpPr>
          <p:cNvPr id="18" name="文本框 17"/>
          <p:cNvSpPr txBox="1"/>
          <p:nvPr/>
        </p:nvSpPr>
        <p:spPr>
          <a:xfrm>
            <a:off x="7646035" y="5802630"/>
            <a:ext cx="3496310" cy="368300"/>
          </a:xfrm>
          <a:prstGeom prst="rect">
            <a:avLst/>
          </a:prstGeom>
          <a:noFill/>
        </p:spPr>
        <p:txBody>
          <a:bodyPr wrap="square" rtlCol="0" anchor="t">
            <a:spAutoFit/>
          </a:bodyPr>
          <a:p>
            <a:r>
              <a:rPr lang="zh-CN" altLang="en-US">
                <a:sym typeface="+mn-ea"/>
              </a:rPr>
              <a:t>图</a:t>
            </a:r>
            <a:r>
              <a:rPr lang="en-US" altLang="zh-CN">
                <a:sym typeface="+mn-ea"/>
              </a:rPr>
              <a:t>4.2</a:t>
            </a:r>
            <a:r>
              <a:rPr lang="en-US" altLang="zh-CN">
                <a:sym typeface="+mn-ea"/>
              </a:rPr>
              <a:t> Vivado</a:t>
            </a:r>
            <a:r>
              <a:rPr lang="zh-CN" altLang="en-US">
                <a:sym typeface="+mn-ea"/>
              </a:rPr>
              <a:t>中用</a:t>
            </a:r>
            <a:r>
              <a:rPr lang="en-US" altLang="zh-CN">
                <a:sym typeface="+mn-ea"/>
              </a:rPr>
              <a:t>VCS</a:t>
            </a:r>
            <a:r>
              <a:rPr lang="zh-CN" altLang="en-US">
                <a:sym typeface="+mn-ea"/>
              </a:rPr>
              <a:t>进行</a:t>
            </a:r>
            <a:r>
              <a:rPr lang="zh-CN" altLang="en-US">
                <a:sym typeface="+mn-ea"/>
              </a:rPr>
              <a:t>仿真</a:t>
            </a:r>
            <a:endParaRPr lang="zh-CN" altLang="en-US">
              <a:sym typeface="+mn-ea"/>
            </a:endParaRPr>
          </a:p>
        </p:txBody>
      </p:sp>
      <p:sp>
        <p:nvSpPr>
          <p:cNvPr id="3"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4" name="TextBox 27"/>
          <p:cNvSpPr/>
          <p:nvPr/>
        </p:nvSpPr>
        <p:spPr>
          <a:xfrm>
            <a:off x="1012456" y="221213"/>
            <a:ext cx="6591935"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4.1 </a:t>
            </a:r>
            <a:r>
              <a:rPr sz="3000" b="1">
                <a:latin typeface="微软雅黑" panose="020B0503020204020204" charset="-122"/>
              </a:rPr>
              <a:t>基于</a:t>
            </a:r>
            <a:r>
              <a:rPr lang="en-US" altLang="zh-CN" sz="3000" b="1">
                <a:latin typeface="微软雅黑" panose="020B0503020204020204" charset="-122"/>
              </a:rPr>
              <a:t>FPGA</a:t>
            </a:r>
            <a:r>
              <a:rPr sz="3000" b="1">
                <a:latin typeface="微软雅黑" panose="020B0503020204020204" charset="-122"/>
              </a:rPr>
              <a:t>的</a:t>
            </a:r>
            <a:r>
              <a:rPr lang="en-US" altLang="zh-CN" sz="3000" b="1">
                <a:latin typeface="微软雅黑" panose="020B0503020204020204" charset="-122"/>
              </a:rPr>
              <a:t>RDMA</a:t>
            </a:r>
            <a:r>
              <a:rPr sz="3000" b="1">
                <a:latin typeface="微软雅黑" panose="020B0503020204020204" charset="-122"/>
              </a:rPr>
              <a:t>通信模块</a:t>
            </a:r>
            <a:r>
              <a:rPr sz="3000" b="1">
                <a:latin typeface="微软雅黑" panose="020B0503020204020204" charset="-122"/>
              </a:rPr>
              <a:t>仿真</a:t>
            </a:r>
            <a:endParaRPr sz="3000" b="1">
              <a:latin typeface="微软雅黑" panose="020B0503020204020204" charset="-122"/>
            </a:endParaRPr>
          </a:p>
        </p:txBody>
      </p:sp>
      <p:pic>
        <p:nvPicPr>
          <p:cNvPr id="5" name="图片 4" descr="C:\Users\夏雯玥\Desktop\南邮\微信图片_20230514212926.png微信图片_20230514212926"/>
          <p:cNvPicPr>
            <a:picLocks noChangeAspect="1"/>
          </p:cNvPicPr>
          <p:nvPr>
            <p:custDataLst>
              <p:tags r:id="rId3"/>
            </p:custDataLst>
          </p:nvPr>
        </p:nvPicPr>
        <p:blipFill>
          <a:blip r:embed="rId4"/>
          <a:srcRect/>
          <a:stretch>
            <a:fillRect/>
          </a:stretch>
        </p:blipFill>
        <p:spPr>
          <a:xfrm>
            <a:off x="9742170" y="212725"/>
            <a:ext cx="2223534" cy="561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Oval 5"/>
          <p:cNvSpPr/>
          <p:nvPr/>
        </p:nvSpPr>
        <p:spPr>
          <a:xfrm>
            <a:off x="4023467" y="558869"/>
            <a:ext cx="4140278" cy="4143451"/>
          </a:xfrm>
          <a:prstGeom prst="ellipse">
            <a:avLst/>
          </a:prstGeom>
          <a:solidFill>
            <a:srgbClr val="FFFFFF"/>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8195" name="Freeform 11"/>
          <p:cNvSpPr>
            <a:spLocks noEditPoints="1"/>
          </p:cNvSpPr>
          <p:nvPr/>
        </p:nvSpPr>
        <p:spPr bwMode="auto">
          <a:xfrm>
            <a:off x="5593899" y="937533"/>
            <a:ext cx="1152105" cy="1217169"/>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l" t="t" r="r" b="b"/>
            <a:pathLst>
              <a:path w="1404" h="1483">
                <a:moveTo>
                  <a:pt x="308" y="0"/>
                </a:moveTo>
                <a:lnTo>
                  <a:pt x="877" y="0"/>
                </a:lnTo>
                <a:cubicBezTo>
                  <a:pt x="984" y="0"/>
                  <a:pt x="1072" y="88"/>
                  <a:pt x="1072" y="195"/>
                </a:cubicBezTo>
                <a:lnTo>
                  <a:pt x="1072" y="456"/>
                </a:lnTo>
                <a:cubicBezTo>
                  <a:pt x="1010" y="504"/>
                  <a:pt x="973" y="550"/>
                  <a:pt x="924" y="616"/>
                </a:cubicBezTo>
                <a:lnTo>
                  <a:pt x="924" y="195"/>
                </a:lnTo>
                <a:cubicBezTo>
                  <a:pt x="924" y="169"/>
                  <a:pt x="903" y="147"/>
                  <a:pt x="877" y="147"/>
                </a:cubicBezTo>
                <a:lnTo>
                  <a:pt x="426" y="147"/>
                </a:lnTo>
                <a:lnTo>
                  <a:pt x="426" y="354"/>
                </a:lnTo>
                <a:cubicBezTo>
                  <a:pt x="426" y="374"/>
                  <a:pt x="409" y="391"/>
                  <a:pt x="389" y="391"/>
                </a:cubicBezTo>
                <a:lnTo>
                  <a:pt x="148" y="391"/>
                </a:lnTo>
                <a:lnTo>
                  <a:pt x="148" y="1111"/>
                </a:lnTo>
                <a:cubicBezTo>
                  <a:pt x="148" y="1138"/>
                  <a:pt x="169" y="1159"/>
                  <a:pt x="196" y="1159"/>
                </a:cubicBezTo>
                <a:lnTo>
                  <a:pt x="647" y="1159"/>
                </a:lnTo>
                <a:cubicBezTo>
                  <a:pt x="632" y="1208"/>
                  <a:pt x="619" y="1257"/>
                  <a:pt x="610" y="1307"/>
                </a:cubicBezTo>
                <a:lnTo>
                  <a:pt x="196" y="1307"/>
                </a:lnTo>
                <a:cubicBezTo>
                  <a:pt x="88" y="1307"/>
                  <a:pt x="0" y="1219"/>
                  <a:pt x="0" y="1111"/>
                </a:cubicBezTo>
                <a:lnTo>
                  <a:pt x="0" y="308"/>
                </a:lnTo>
                <a:lnTo>
                  <a:pt x="308" y="0"/>
                </a:lnTo>
                <a:close/>
                <a:moveTo>
                  <a:pt x="1246" y="478"/>
                </a:moveTo>
                <a:cubicBezTo>
                  <a:pt x="1266" y="490"/>
                  <a:pt x="1279" y="509"/>
                  <a:pt x="1284" y="536"/>
                </a:cubicBezTo>
                <a:cubicBezTo>
                  <a:pt x="1322" y="546"/>
                  <a:pt x="1359" y="571"/>
                  <a:pt x="1386" y="619"/>
                </a:cubicBezTo>
                <a:cubicBezTo>
                  <a:pt x="1404" y="661"/>
                  <a:pt x="1397" y="720"/>
                  <a:pt x="1372" y="765"/>
                </a:cubicBezTo>
                <a:cubicBezTo>
                  <a:pt x="1330" y="843"/>
                  <a:pt x="1273" y="938"/>
                  <a:pt x="1222" y="1016"/>
                </a:cubicBezTo>
                <a:cubicBezTo>
                  <a:pt x="1190" y="1029"/>
                  <a:pt x="1196" y="961"/>
                  <a:pt x="1208" y="944"/>
                </a:cubicBezTo>
                <a:cubicBezTo>
                  <a:pt x="1249" y="882"/>
                  <a:pt x="1284" y="824"/>
                  <a:pt x="1317" y="713"/>
                </a:cubicBezTo>
                <a:cubicBezTo>
                  <a:pt x="1324" y="661"/>
                  <a:pt x="1300" y="637"/>
                  <a:pt x="1284" y="614"/>
                </a:cubicBezTo>
                <a:cubicBezTo>
                  <a:pt x="1283" y="618"/>
                  <a:pt x="1282" y="623"/>
                  <a:pt x="1281" y="628"/>
                </a:cubicBezTo>
                <a:cubicBezTo>
                  <a:pt x="1250" y="614"/>
                  <a:pt x="1220" y="599"/>
                  <a:pt x="1189" y="582"/>
                </a:cubicBezTo>
                <a:cubicBezTo>
                  <a:pt x="1158" y="565"/>
                  <a:pt x="1129" y="543"/>
                  <a:pt x="1099" y="523"/>
                </a:cubicBezTo>
                <a:cubicBezTo>
                  <a:pt x="1157" y="473"/>
                  <a:pt x="1207" y="456"/>
                  <a:pt x="1246" y="478"/>
                </a:cubicBezTo>
                <a:close/>
                <a:moveTo>
                  <a:pt x="1268" y="683"/>
                </a:moveTo>
                <a:cubicBezTo>
                  <a:pt x="1242" y="770"/>
                  <a:pt x="1192" y="879"/>
                  <a:pt x="1121" y="1002"/>
                </a:cubicBezTo>
                <a:cubicBezTo>
                  <a:pt x="1086" y="1064"/>
                  <a:pt x="1045" y="1123"/>
                  <a:pt x="1003" y="1178"/>
                </a:cubicBezTo>
                <a:cubicBezTo>
                  <a:pt x="964" y="1159"/>
                  <a:pt x="925" y="1138"/>
                  <a:pt x="885" y="1116"/>
                </a:cubicBezTo>
                <a:cubicBezTo>
                  <a:pt x="843" y="1094"/>
                  <a:pt x="804" y="1066"/>
                  <a:pt x="764" y="1039"/>
                </a:cubicBezTo>
                <a:cubicBezTo>
                  <a:pt x="790" y="976"/>
                  <a:pt x="821" y="911"/>
                  <a:pt x="857" y="849"/>
                </a:cubicBezTo>
                <a:cubicBezTo>
                  <a:pt x="927" y="727"/>
                  <a:pt x="996" y="628"/>
                  <a:pt x="1058" y="562"/>
                </a:cubicBezTo>
                <a:cubicBezTo>
                  <a:pt x="1091" y="584"/>
                  <a:pt x="1124" y="608"/>
                  <a:pt x="1159" y="628"/>
                </a:cubicBezTo>
                <a:cubicBezTo>
                  <a:pt x="1195" y="649"/>
                  <a:pt x="1232" y="664"/>
                  <a:pt x="1268" y="683"/>
                </a:cubicBezTo>
                <a:close/>
                <a:moveTo>
                  <a:pt x="968" y="1222"/>
                </a:moveTo>
                <a:cubicBezTo>
                  <a:pt x="839" y="1379"/>
                  <a:pt x="708" y="1483"/>
                  <a:pt x="678" y="1466"/>
                </a:cubicBezTo>
                <a:cubicBezTo>
                  <a:pt x="648" y="1448"/>
                  <a:pt x="672" y="1283"/>
                  <a:pt x="743" y="1092"/>
                </a:cubicBezTo>
                <a:cubicBezTo>
                  <a:pt x="779" y="1116"/>
                  <a:pt x="816" y="1140"/>
                  <a:pt x="854" y="1162"/>
                </a:cubicBezTo>
                <a:cubicBezTo>
                  <a:pt x="892" y="1184"/>
                  <a:pt x="930" y="1202"/>
                  <a:pt x="968" y="1222"/>
                </a:cubicBezTo>
                <a:close/>
                <a:moveTo>
                  <a:pt x="508" y="258"/>
                </a:moveTo>
                <a:lnTo>
                  <a:pt x="833" y="258"/>
                </a:lnTo>
                <a:lnTo>
                  <a:pt x="833" y="333"/>
                </a:lnTo>
                <a:lnTo>
                  <a:pt x="508" y="333"/>
                </a:lnTo>
                <a:lnTo>
                  <a:pt x="508" y="258"/>
                </a:lnTo>
                <a:close/>
                <a:moveTo>
                  <a:pt x="256" y="756"/>
                </a:moveTo>
                <a:lnTo>
                  <a:pt x="446" y="756"/>
                </a:lnTo>
                <a:lnTo>
                  <a:pt x="446" y="831"/>
                </a:lnTo>
                <a:lnTo>
                  <a:pt x="256" y="831"/>
                </a:lnTo>
                <a:lnTo>
                  <a:pt x="256" y="756"/>
                </a:lnTo>
                <a:close/>
                <a:moveTo>
                  <a:pt x="256" y="583"/>
                </a:moveTo>
                <a:lnTo>
                  <a:pt x="833" y="583"/>
                </a:lnTo>
                <a:lnTo>
                  <a:pt x="833" y="658"/>
                </a:lnTo>
                <a:lnTo>
                  <a:pt x="256" y="658"/>
                </a:lnTo>
                <a:lnTo>
                  <a:pt x="256" y="583"/>
                </a:lnTo>
                <a:close/>
                <a:moveTo>
                  <a:pt x="256" y="423"/>
                </a:moveTo>
                <a:lnTo>
                  <a:pt x="833" y="423"/>
                </a:lnTo>
                <a:lnTo>
                  <a:pt x="833" y="498"/>
                </a:lnTo>
                <a:lnTo>
                  <a:pt x="256" y="498"/>
                </a:lnTo>
                <a:lnTo>
                  <a:pt x="256" y="423"/>
                </a:lnTo>
                <a:close/>
                <a:moveTo>
                  <a:pt x="192" y="323"/>
                </a:moveTo>
                <a:lnTo>
                  <a:pt x="334" y="323"/>
                </a:lnTo>
                <a:cubicBezTo>
                  <a:pt x="347" y="323"/>
                  <a:pt x="359" y="312"/>
                  <a:pt x="359" y="299"/>
                </a:cubicBezTo>
                <a:lnTo>
                  <a:pt x="359" y="157"/>
                </a:lnTo>
                <a:lnTo>
                  <a:pt x="192" y="323"/>
                </a:lnTo>
                <a:close/>
              </a:path>
            </a:pathLst>
          </a:custGeom>
          <a:solidFill>
            <a:srgbClr val="113E6A"/>
          </a:solidFill>
          <a:ln w="9525">
            <a:noFill/>
            <a:round/>
          </a:ln>
        </p:spPr>
      </p:sp>
      <p:cxnSp>
        <p:nvCxnSpPr>
          <p:cNvPr id="8196" name="Line 12"/>
          <p:cNvCxnSpPr/>
          <p:nvPr/>
        </p:nvCxnSpPr>
        <p:spPr>
          <a:xfrm>
            <a:off x="4194234" y="2740276"/>
            <a:ext cx="3807024" cy="0"/>
          </a:xfrm>
          <a:prstGeom prst="line">
            <a:avLst/>
          </a:prstGeom>
          <a:noFill/>
          <a:ln w="12700">
            <a:solidFill>
              <a:schemeClr val="bg2"/>
            </a:solidFill>
            <a:miter lim="800000"/>
          </a:ln>
        </p:spPr>
      </p:cxnSp>
      <p:sp>
        <p:nvSpPr>
          <p:cNvPr id="8197" name="TextBox 77"/>
          <p:cNvSpPr/>
          <p:nvPr/>
        </p:nvSpPr>
        <p:spPr>
          <a:xfrm>
            <a:off x="4546530" y="3068769"/>
            <a:ext cx="3167495" cy="76835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zh-CN" altLang="en-US" sz="4400" b="1">
                <a:solidFill>
                  <a:srgbClr val="363636"/>
                </a:solidFill>
                <a:latin typeface="微软雅黑" panose="020B0503020204020204" charset="-122"/>
              </a:rPr>
              <a:t>绪    论</a:t>
            </a:r>
            <a:endParaRPr lang="zh-CN" altLang="en-US" sz="4400" b="1">
              <a:solidFill>
                <a:srgbClr val="363636"/>
              </a:solidFill>
              <a:latin typeface="微软雅黑" panose="020B0503020204020204" charset="-122"/>
            </a:endParaRPr>
          </a:p>
        </p:txBody>
      </p:sp>
      <p:sp>
        <p:nvSpPr>
          <p:cNvPr id="8198" name="Rectangle 14"/>
          <p:cNvSpPr/>
          <p:nvPr/>
        </p:nvSpPr>
        <p:spPr>
          <a:xfrm>
            <a:off x="5631985" y="2256266"/>
            <a:ext cx="923290" cy="400050"/>
          </a:xfrm>
          <a:prstGeom prst="rect">
            <a:avLst/>
          </a:prstGeom>
          <a:noFill/>
          <a:ln>
            <a:noFill/>
            <a:miter lim="800000"/>
          </a:ln>
        </p:spPr>
        <p:txBody>
          <a:bodyPr wrap="none" lIns="0" tIns="0" rIns="0" bIns="0">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2600">
                <a:solidFill>
                  <a:srgbClr val="363636"/>
                </a:solidFill>
                <a:latin typeface="微软雅黑" panose="020B0503020204020204" charset="-122"/>
              </a:rPr>
              <a:t>Part 1</a:t>
            </a:r>
            <a:endParaRPr lang="zh-CN" altLang="en-US" sz="2600">
              <a:solidFill>
                <a:srgbClr val="363636"/>
              </a:solidFill>
              <a:latin typeface="微软雅黑" panose="020B0503020204020204" charset="-122"/>
            </a:endParaRPr>
          </a:p>
        </p:txBody>
      </p:sp>
      <p:grpSp>
        <p:nvGrpSpPr>
          <p:cNvPr id="3" name="组合 2"/>
          <p:cNvGrpSpPr/>
          <p:nvPr>
            <p:custDataLst>
              <p:tags r:id="rId1"/>
            </p:custDataLst>
          </p:nvPr>
        </p:nvGrpSpPr>
        <p:grpSpPr>
          <a:xfrm>
            <a:off x="3058563" y="5239385"/>
            <a:ext cx="6068927" cy="897255"/>
            <a:chOff x="4887" y="8251"/>
            <a:chExt cx="9557" cy="1413"/>
          </a:xfrm>
        </p:grpSpPr>
        <p:sp>
          <p:nvSpPr>
            <p:cNvPr id="8199" name="Oval 39"/>
            <p:cNvSpPr>
              <a:spLocks noChangeAspect="1"/>
            </p:cNvSpPr>
            <p:nvPr>
              <p:custDataLst>
                <p:tags r:id="rId2"/>
              </p:custDataLst>
            </p:nvPr>
          </p:nvSpPr>
          <p:spPr>
            <a:xfrm>
              <a:off x="4887" y="8491"/>
              <a:ext cx="272" cy="250"/>
            </a:xfrm>
            <a:prstGeom prst="ellipse">
              <a:avLst/>
            </a:prstGeom>
            <a:solidFill>
              <a:srgbClr val="113E6A"/>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accent2"/>
                </a:solidFill>
                <a:ea typeface="宋体" panose="02010600030101010101" pitchFamily="2" charset="-122"/>
              </a:endParaRPr>
            </a:p>
          </p:txBody>
        </p:sp>
        <p:sp>
          <p:nvSpPr>
            <p:cNvPr id="8200" name="Oval 40"/>
            <p:cNvSpPr>
              <a:spLocks noChangeAspect="1"/>
            </p:cNvSpPr>
            <p:nvPr>
              <p:custDataLst>
                <p:tags r:id="rId3"/>
              </p:custDataLst>
            </p:nvPr>
          </p:nvSpPr>
          <p:spPr>
            <a:xfrm>
              <a:off x="4887" y="9179"/>
              <a:ext cx="272" cy="250"/>
            </a:xfrm>
            <a:prstGeom prst="ellipse">
              <a:avLst/>
            </a:prstGeom>
            <a:solidFill>
              <a:srgbClr val="113E6A"/>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accent2"/>
                </a:solidFill>
                <a:ea typeface="宋体" panose="02010600030101010101" pitchFamily="2" charset="-122"/>
              </a:endParaRPr>
            </a:p>
          </p:txBody>
        </p:sp>
        <p:sp>
          <p:nvSpPr>
            <p:cNvPr id="8202" name="Oval 42"/>
            <p:cNvSpPr>
              <a:spLocks noChangeAspect="1"/>
            </p:cNvSpPr>
            <p:nvPr>
              <p:custDataLst>
                <p:tags r:id="rId4"/>
              </p:custDataLst>
            </p:nvPr>
          </p:nvSpPr>
          <p:spPr>
            <a:xfrm>
              <a:off x="10904" y="8491"/>
              <a:ext cx="250" cy="250"/>
            </a:xfrm>
            <a:prstGeom prst="ellipse">
              <a:avLst/>
            </a:prstGeom>
            <a:solidFill>
              <a:srgbClr val="113E6A"/>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accent2"/>
                </a:solidFill>
                <a:ea typeface="宋体" panose="02010600030101010101" pitchFamily="2" charset="-122"/>
              </a:endParaRPr>
            </a:p>
          </p:txBody>
        </p:sp>
        <p:sp>
          <p:nvSpPr>
            <p:cNvPr id="8203" name="TextBox 83"/>
            <p:cNvSpPr/>
            <p:nvPr>
              <p:custDataLst>
                <p:tags r:id="rId5"/>
              </p:custDataLst>
            </p:nvPr>
          </p:nvSpPr>
          <p:spPr>
            <a:xfrm>
              <a:off x="5122" y="8251"/>
              <a:ext cx="4501" cy="725"/>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2400">
                  <a:solidFill>
                    <a:schemeClr val="accent2"/>
                  </a:solidFill>
                  <a:latin typeface="微软雅黑" panose="020B0503020204020204" charset="-122"/>
                </a:rPr>
                <a:t>课题</a:t>
              </a:r>
              <a:r>
                <a:rPr lang="zh-CN" altLang="en-US" sz="2400">
                  <a:solidFill>
                    <a:schemeClr val="accent2"/>
                  </a:solidFill>
                  <a:latin typeface="微软雅黑" panose="020B0503020204020204" charset="-122"/>
                </a:rPr>
                <a:t>研究背景</a:t>
              </a:r>
              <a:endParaRPr lang="zh-CN" altLang="en-US" sz="2400">
                <a:solidFill>
                  <a:schemeClr val="accent2"/>
                </a:solidFill>
                <a:latin typeface="微软雅黑" panose="020B0503020204020204" charset="-122"/>
              </a:endParaRPr>
            </a:p>
          </p:txBody>
        </p:sp>
        <p:sp>
          <p:nvSpPr>
            <p:cNvPr id="8204" name="TextBox 84"/>
            <p:cNvSpPr/>
            <p:nvPr>
              <p:custDataLst>
                <p:tags r:id="rId6"/>
              </p:custDataLst>
            </p:nvPr>
          </p:nvSpPr>
          <p:spPr>
            <a:xfrm>
              <a:off x="5122" y="8939"/>
              <a:ext cx="4501" cy="725"/>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2400">
                  <a:solidFill>
                    <a:schemeClr val="accent2"/>
                  </a:solidFill>
                  <a:latin typeface="微软雅黑" panose="020B0503020204020204" charset="-122"/>
                </a:rPr>
                <a:t>相关研究状况</a:t>
              </a:r>
              <a:endParaRPr lang="zh-CN" altLang="en-US" sz="2400">
                <a:solidFill>
                  <a:schemeClr val="accent2"/>
                </a:solidFill>
                <a:latin typeface="微软雅黑" panose="020B0503020204020204" charset="-122"/>
              </a:endParaRPr>
            </a:p>
          </p:txBody>
        </p:sp>
        <p:sp>
          <p:nvSpPr>
            <p:cNvPr id="8207" name="Oval 42"/>
            <p:cNvSpPr>
              <a:spLocks noChangeAspect="1"/>
            </p:cNvSpPr>
            <p:nvPr>
              <p:custDataLst>
                <p:tags r:id="rId7"/>
              </p:custDataLst>
            </p:nvPr>
          </p:nvSpPr>
          <p:spPr>
            <a:xfrm>
              <a:off x="10904" y="9179"/>
              <a:ext cx="250" cy="250"/>
            </a:xfrm>
            <a:prstGeom prst="ellipse">
              <a:avLst/>
            </a:prstGeom>
            <a:solidFill>
              <a:srgbClr val="113E6A"/>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accent2"/>
                </a:solidFill>
                <a:ea typeface="宋体" panose="02010600030101010101" pitchFamily="2" charset="-122"/>
              </a:endParaRPr>
            </a:p>
          </p:txBody>
        </p:sp>
        <p:sp>
          <p:nvSpPr>
            <p:cNvPr id="8208" name="TextBox 88"/>
            <p:cNvSpPr/>
            <p:nvPr>
              <p:custDataLst>
                <p:tags r:id="rId8"/>
              </p:custDataLst>
            </p:nvPr>
          </p:nvSpPr>
          <p:spPr>
            <a:xfrm>
              <a:off x="11139" y="8251"/>
              <a:ext cx="3305" cy="725"/>
            </a:xfrm>
            <a:prstGeom prst="rect">
              <a:avLst/>
            </a:prstGeom>
            <a:noFill/>
            <a:ln>
              <a:noFill/>
              <a:miter lim="800000"/>
            </a:ln>
          </p:spPr>
          <p:txBody>
            <a:bodyPr wrap="squar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2400">
                  <a:solidFill>
                    <a:schemeClr val="accent2"/>
                  </a:solidFill>
                  <a:latin typeface="微软雅黑" panose="020B0503020204020204" charset="-122"/>
                </a:rPr>
                <a:t>课题研究意义</a:t>
              </a:r>
              <a:endParaRPr lang="zh-CN" altLang="en-US" sz="2400">
                <a:solidFill>
                  <a:schemeClr val="accent2"/>
                </a:solidFill>
                <a:latin typeface="微软雅黑" panose="020B0503020204020204" charset="-122"/>
              </a:endParaRPr>
            </a:p>
          </p:txBody>
        </p:sp>
        <p:sp>
          <p:nvSpPr>
            <p:cNvPr id="8210" name="TextBox 90"/>
            <p:cNvSpPr/>
            <p:nvPr>
              <p:custDataLst>
                <p:tags r:id="rId9"/>
              </p:custDataLst>
            </p:nvPr>
          </p:nvSpPr>
          <p:spPr>
            <a:xfrm>
              <a:off x="11139" y="8939"/>
              <a:ext cx="3305" cy="725"/>
            </a:xfrm>
            <a:prstGeom prst="rect">
              <a:avLst/>
            </a:prstGeom>
            <a:noFill/>
            <a:ln>
              <a:noFill/>
              <a:miter lim="800000"/>
            </a:ln>
          </p:spPr>
          <p:txBody>
            <a:bodyPr wrap="squar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2400">
                  <a:solidFill>
                    <a:schemeClr val="accent2"/>
                  </a:solidFill>
                  <a:latin typeface="微软雅黑" panose="020B0503020204020204" charset="-122"/>
                </a:rPr>
                <a:t>论文研究</a:t>
              </a:r>
              <a:r>
                <a:rPr lang="zh-CN" altLang="en-US" sz="2400">
                  <a:solidFill>
                    <a:schemeClr val="accent2"/>
                  </a:solidFill>
                  <a:latin typeface="微软雅黑" panose="020B0503020204020204" charset="-122"/>
                </a:rPr>
                <a:t>内容</a:t>
              </a:r>
              <a:endParaRPr lang="zh-CN" altLang="en-US" sz="2400">
                <a:solidFill>
                  <a:schemeClr val="accent2"/>
                </a:solidFill>
                <a:latin typeface="微软雅黑" panose="020B0503020204020204" charset="-122"/>
              </a:endParaRPr>
            </a:p>
          </p:txBody>
        </p:sp>
      </p:grpSp>
      <p:cxnSp>
        <p:nvCxnSpPr>
          <p:cNvPr id="2" name="直接连接符 1"/>
          <p:cNvCxnSpPr/>
          <p:nvPr>
            <p:custDataLst>
              <p:tags r:id="rId10"/>
            </p:custDataLst>
          </p:nvPr>
        </p:nvCxnSpPr>
        <p:spPr>
          <a:xfrm>
            <a:off x="6096000" y="5113655"/>
            <a:ext cx="0" cy="1408430"/>
          </a:xfrm>
          <a:prstGeom prst="line">
            <a:avLst/>
          </a:prstGeom>
          <a:solidFill>
            <a:schemeClr val="accent1"/>
          </a:solidFill>
          <a:ln w="22225" cap="flat" cmpd="sng" algn="ctr">
            <a:solidFill>
              <a:schemeClr val="accent2"/>
            </a:solidFill>
            <a:prstDash val="lgDash"/>
            <a:round/>
            <a:headEnd type="none" w="med" len="med"/>
            <a:tailEnd type="none" w="med" len="med"/>
          </a:ln>
        </p:spPr>
      </p:cxnSp>
    </p:spTree>
  </p:cSld>
  <p:clrMapOvr>
    <a:masterClrMapping/>
  </p:clrMapOvr>
  <p:transition advTm="8561"/>
  <p:timing>
    <p:tnLst>
      <p:par>
        <p:cTn id="1" dur="indefinite" restart="never" nodeType="tmRoot"/>
      </p:par>
    </p:tnLst>
    <p:bldLst>
      <p:bldP spid="8194" grpId="0" animBg="1"/>
      <p:bldP spid="8197" grpId="0"/>
      <p:bldP spid="819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4008755" y="3964940"/>
            <a:ext cx="4187190" cy="1664970"/>
            <a:chOff x="5808" y="2526"/>
            <a:chExt cx="6594" cy="2622"/>
          </a:xfrm>
        </p:grpSpPr>
        <p:sp>
          <p:nvSpPr>
            <p:cNvPr id="3" name="矩形 2"/>
            <p:cNvSpPr/>
            <p:nvPr/>
          </p:nvSpPr>
          <p:spPr>
            <a:xfrm>
              <a:off x="7323" y="2912"/>
              <a:ext cx="3564" cy="2236"/>
            </a:xfrm>
            <a:prstGeom prst="rect">
              <a:avLst/>
            </a:prstGeom>
            <a:solidFill>
              <a:schemeClr val="accent2"/>
            </a:solidFill>
            <a:ln w="28575" cap="flat" cmpd="sng" algn="ctr">
              <a:solidFill>
                <a:schemeClr val="accent1">
                  <a:shade val="50000"/>
                </a:schemeClr>
              </a:solidFill>
              <a:prstDash val="solid"/>
              <a:round/>
              <a:headEnd type="none" w="med" len="med"/>
              <a:tailEnd type="none" w="med" len="med"/>
            </a:ln>
          </p:spPr>
          <p:txBody>
            <a:bodyPr vert="horz" wrap="square" lIns="91440" tIns="45720" rIns="91440" bIns="45720" numCol="1" anchor="ctr" anchorCtr="1"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en-US" altLang="zh-CN" sz="1800" b="0" i="0" u="none" strike="noStrike" cap="none" normalizeH="0" baseline="0" smtClean="0">
                  <a:ln>
                    <a:noFill/>
                  </a:ln>
                  <a:solidFill>
                    <a:schemeClr val="accent1"/>
                  </a:solidFill>
                  <a:effectLst/>
                  <a:latin typeface="Arial" panose="020B0604020202020204" pitchFamily="34" charset="0"/>
                  <a:ea typeface="宋体" panose="02010600030101010101" pitchFamily="2" charset="-122"/>
                </a:rPr>
                <a:t>RDMA</a:t>
              </a:r>
              <a:r>
                <a:rPr kumimoji="0" lang="zh-CN" altLang="en-US" sz="1800" b="0" i="0" u="none" strike="noStrike" cap="none" normalizeH="0" baseline="0" smtClean="0">
                  <a:ln>
                    <a:noFill/>
                  </a:ln>
                  <a:solidFill>
                    <a:schemeClr val="accent1"/>
                  </a:solidFill>
                  <a:effectLst/>
                  <a:latin typeface="Arial" panose="020B0604020202020204" pitchFamily="34" charset="0"/>
                  <a:ea typeface="宋体" panose="02010600030101010101" pitchFamily="2" charset="-122"/>
                </a:rPr>
                <a:t>模块</a:t>
              </a:r>
              <a:endParaRPr kumimoji="0" lang="zh-CN" altLang="en-US" sz="1800" b="0" i="0" u="none" strike="noStrike" cap="none" normalizeH="0" baseline="0" smtClean="0">
                <a:ln>
                  <a:noFill/>
                </a:ln>
                <a:solidFill>
                  <a:schemeClr val="accent1"/>
                </a:solidFill>
                <a:effectLst/>
                <a:latin typeface="Arial" panose="020B0604020202020204" pitchFamily="34" charset="0"/>
                <a:ea typeface="宋体" panose="02010600030101010101" pitchFamily="2" charset="-122"/>
              </a:endParaRPr>
            </a:p>
          </p:txBody>
        </p:sp>
        <p:cxnSp>
          <p:nvCxnSpPr>
            <p:cNvPr id="4" name="直接箭头连接符 3"/>
            <p:cNvCxnSpPr/>
            <p:nvPr/>
          </p:nvCxnSpPr>
          <p:spPr>
            <a:xfrm flipH="1" flipV="1">
              <a:off x="10890" y="3336"/>
              <a:ext cx="1512" cy="12"/>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sp>
          <p:nvSpPr>
            <p:cNvPr id="5" name="文本框 4"/>
            <p:cNvSpPr txBox="1"/>
            <p:nvPr/>
          </p:nvSpPr>
          <p:spPr>
            <a:xfrm>
              <a:off x="10890" y="2526"/>
              <a:ext cx="1512" cy="822"/>
            </a:xfrm>
            <a:prstGeom prst="rect">
              <a:avLst/>
            </a:prstGeom>
            <a:noFill/>
          </p:spPr>
          <p:txBody>
            <a:bodyPr wrap="square" rtlCol="0" anchor="ctr" anchorCtr="1">
              <a:spAutoFit/>
            </a:bodyPr>
            <a:p>
              <a:r>
                <a:rPr lang="zh-CN" altLang="en-US" sz="1400">
                  <a:solidFill>
                    <a:schemeClr val="accent1"/>
                  </a:solidFill>
                </a:rPr>
                <a:t>发送方向</a:t>
              </a:r>
              <a:endParaRPr lang="zh-CN" altLang="en-US" sz="1400">
                <a:solidFill>
                  <a:schemeClr val="accent1"/>
                </a:solidFill>
              </a:endParaRPr>
            </a:p>
            <a:p>
              <a:r>
                <a:rPr lang="zh-CN" altLang="en-US" sz="1400">
                  <a:solidFill>
                    <a:schemeClr val="accent1"/>
                  </a:solidFill>
                </a:rPr>
                <a:t>测试激励</a:t>
              </a:r>
              <a:endParaRPr lang="zh-CN" altLang="en-US" sz="1400">
                <a:solidFill>
                  <a:schemeClr val="accent1"/>
                </a:solidFill>
              </a:endParaRPr>
            </a:p>
          </p:txBody>
        </p:sp>
        <p:cxnSp>
          <p:nvCxnSpPr>
            <p:cNvPr id="6" name="直接箭头连接符 5"/>
            <p:cNvCxnSpPr/>
            <p:nvPr/>
          </p:nvCxnSpPr>
          <p:spPr>
            <a:xfrm flipH="1" flipV="1">
              <a:off x="10890" y="4712"/>
              <a:ext cx="1512" cy="12"/>
            </a:xfrm>
            <a:prstGeom prst="straightConnector1">
              <a:avLst/>
            </a:prstGeom>
            <a:solidFill>
              <a:schemeClr val="accent1"/>
            </a:solidFill>
            <a:ln w="19050" cap="flat" cmpd="sng" algn="ctr">
              <a:solidFill>
                <a:schemeClr val="accent1"/>
              </a:solidFill>
              <a:prstDash val="solid"/>
              <a:round/>
              <a:headEnd type="arrow" w="med" len="med"/>
              <a:tailEnd type="none" w="med" len="med"/>
            </a:ln>
          </p:spPr>
        </p:cxnSp>
        <p:sp>
          <p:nvSpPr>
            <p:cNvPr id="7" name="文本框 6"/>
            <p:cNvSpPr txBox="1"/>
            <p:nvPr/>
          </p:nvSpPr>
          <p:spPr>
            <a:xfrm>
              <a:off x="10890" y="4241"/>
              <a:ext cx="1512" cy="483"/>
            </a:xfrm>
            <a:prstGeom prst="rect">
              <a:avLst/>
            </a:prstGeom>
            <a:noFill/>
          </p:spPr>
          <p:txBody>
            <a:bodyPr wrap="square" rtlCol="0" anchor="ctr" anchorCtr="1">
              <a:spAutoFit/>
            </a:bodyPr>
            <a:p>
              <a:r>
                <a:rPr lang="zh-CN" altLang="en-US" sz="1400">
                  <a:solidFill>
                    <a:schemeClr val="accent1"/>
                  </a:solidFill>
                </a:rPr>
                <a:t>接收</a:t>
              </a:r>
              <a:r>
                <a:rPr lang="zh-CN" altLang="en-US" sz="1400">
                  <a:solidFill>
                    <a:schemeClr val="accent1"/>
                  </a:solidFill>
                </a:rPr>
                <a:t>数据</a:t>
              </a:r>
              <a:endParaRPr lang="zh-CN" altLang="en-US" sz="1400">
                <a:solidFill>
                  <a:schemeClr val="accent1"/>
                </a:solidFill>
              </a:endParaRPr>
            </a:p>
          </p:txBody>
        </p:sp>
        <p:cxnSp>
          <p:nvCxnSpPr>
            <p:cNvPr id="10" name="直接箭头连接符 9"/>
            <p:cNvCxnSpPr/>
            <p:nvPr/>
          </p:nvCxnSpPr>
          <p:spPr>
            <a:xfrm flipH="1" flipV="1">
              <a:off x="5811" y="3336"/>
              <a:ext cx="1512" cy="12"/>
            </a:xfrm>
            <a:prstGeom prst="straightConnector1">
              <a:avLst/>
            </a:prstGeom>
            <a:solidFill>
              <a:schemeClr val="accent1"/>
            </a:solidFill>
            <a:ln w="19050" cap="flat" cmpd="sng" algn="ctr">
              <a:solidFill>
                <a:schemeClr val="accent1"/>
              </a:solidFill>
              <a:prstDash val="solid"/>
              <a:round/>
              <a:headEnd type="none" w="med" len="med"/>
              <a:tailEnd type="arrow" w="med" len="med"/>
            </a:ln>
          </p:spPr>
        </p:cxnSp>
        <p:sp>
          <p:nvSpPr>
            <p:cNvPr id="11" name="文本框 10"/>
            <p:cNvSpPr txBox="1"/>
            <p:nvPr/>
          </p:nvSpPr>
          <p:spPr>
            <a:xfrm>
              <a:off x="5808" y="2853"/>
              <a:ext cx="1512" cy="483"/>
            </a:xfrm>
            <a:prstGeom prst="rect">
              <a:avLst/>
            </a:prstGeom>
            <a:noFill/>
          </p:spPr>
          <p:txBody>
            <a:bodyPr wrap="square" rtlCol="0" anchor="ctr" anchorCtr="1">
              <a:spAutoFit/>
            </a:bodyPr>
            <a:p>
              <a:r>
                <a:rPr lang="zh-CN" altLang="en-US" sz="1400">
                  <a:solidFill>
                    <a:schemeClr val="accent1"/>
                  </a:solidFill>
                </a:rPr>
                <a:t>发送</a:t>
              </a:r>
              <a:r>
                <a:rPr lang="zh-CN" altLang="en-US" sz="1400">
                  <a:solidFill>
                    <a:schemeClr val="accent1"/>
                  </a:solidFill>
                </a:rPr>
                <a:t>数据</a:t>
              </a:r>
              <a:endParaRPr lang="zh-CN" altLang="en-US" sz="1400">
                <a:solidFill>
                  <a:schemeClr val="accent1"/>
                </a:solidFill>
              </a:endParaRPr>
            </a:p>
          </p:txBody>
        </p:sp>
        <p:cxnSp>
          <p:nvCxnSpPr>
            <p:cNvPr id="13" name="直接箭头连接符 12"/>
            <p:cNvCxnSpPr/>
            <p:nvPr/>
          </p:nvCxnSpPr>
          <p:spPr>
            <a:xfrm flipH="1" flipV="1">
              <a:off x="5808" y="4712"/>
              <a:ext cx="1512" cy="12"/>
            </a:xfrm>
            <a:prstGeom prst="straightConnector1">
              <a:avLst/>
            </a:prstGeom>
            <a:solidFill>
              <a:schemeClr val="accent1"/>
            </a:solidFill>
            <a:ln w="19050" cap="flat" cmpd="sng" algn="ctr">
              <a:solidFill>
                <a:schemeClr val="accent1"/>
              </a:solidFill>
              <a:prstDash val="solid"/>
              <a:round/>
              <a:headEnd type="arrow" w="med" len="med"/>
              <a:tailEnd type="none" w="med" len="med"/>
            </a:ln>
          </p:spPr>
        </p:cxnSp>
        <p:sp>
          <p:nvSpPr>
            <p:cNvPr id="14" name="文本框 13"/>
            <p:cNvSpPr txBox="1"/>
            <p:nvPr/>
          </p:nvSpPr>
          <p:spPr>
            <a:xfrm>
              <a:off x="5808" y="3902"/>
              <a:ext cx="1512" cy="822"/>
            </a:xfrm>
            <a:prstGeom prst="rect">
              <a:avLst/>
            </a:prstGeom>
            <a:noFill/>
          </p:spPr>
          <p:txBody>
            <a:bodyPr wrap="square" rtlCol="0" anchor="ctr" anchorCtr="1">
              <a:spAutoFit/>
            </a:bodyPr>
            <a:p>
              <a:r>
                <a:rPr lang="zh-CN" altLang="en-US" sz="1400">
                  <a:solidFill>
                    <a:schemeClr val="accent1"/>
                  </a:solidFill>
                  <a:sym typeface="+mn-ea"/>
                </a:rPr>
                <a:t>接收方向</a:t>
              </a:r>
              <a:endParaRPr lang="zh-CN" altLang="en-US" sz="1400">
                <a:solidFill>
                  <a:schemeClr val="accent1"/>
                </a:solidFill>
              </a:endParaRPr>
            </a:p>
            <a:p>
              <a:r>
                <a:rPr lang="zh-CN" altLang="en-US" sz="1400">
                  <a:solidFill>
                    <a:schemeClr val="accent1"/>
                  </a:solidFill>
                  <a:sym typeface="+mn-ea"/>
                </a:rPr>
                <a:t>测试激励</a:t>
              </a:r>
              <a:endParaRPr lang="zh-CN" altLang="en-US" sz="1400">
                <a:solidFill>
                  <a:schemeClr val="accent1"/>
                </a:solidFill>
              </a:endParaRPr>
            </a:p>
          </p:txBody>
        </p:sp>
      </p:grpSp>
      <p:sp>
        <p:nvSpPr>
          <p:cNvPr id="16" name="文本框 15"/>
          <p:cNvSpPr txBox="1"/>
          <p:nvPr/>
        </p:nvSpPr>
        <p:spPr>
          <a:xfrm>
            <a:off x="4396740" y="5629910"/>
            <a:ext cx="3398520" cy="368300"/>
          </a:xfrm>
          <a:prstGeom prst="rect">
            <a:avLst/>
          </a:prstGeom>
          <a:noFill/>
        </p:spPr>
        <p:txBody>
          <a:bodyPr wrap="square" rtlCol="0" anchor="t">
            <a:spAutoFit/>
          </a:bodyPr>
          <a:p>
            <a:r>
              <a:rPr lang="zh-CN" altLang="en-US">
                <a:sym typeface="+mn-ea"/>
              </a:rPr>
              <a:t>图</a:t>
            </a:r>
            <a:r>
              <a:rPr lang="en-US" altLang="zh-CN">
                <a:sym typeface="+mn-ea"/>
              </a:rPr>
              <a:t>4.3</a:t>
            </a:r>
            <a:r>
              <a:rPr lang="en-US" altLang="zh-CN">
                <a:sym typeface="+mn-ea"/>
              </a:rPr>
              <a:t> RDMA</a:t>
            </a:r>
            <a:r>
              <a:rPr lang="zh-CN" altLang="en-US">
                <a:sym typeface="+mn-ea"/>
              </a:rPr>
              <a:t>模块</a:t>
            </a:r>
            <a:r>
              <a:rPr lang="zh-CN" altLang="en-US">
                <a:sym typeface="+mn-ea"/>
              </a:rPr>
              <a:t>测试方案框图</a:t>
            </a:r>
            <a:endParaRPr lang="zh-CN" altLang="en-US">
              <a:sym typeface="+mn-ea"/>
            </a:endParaRPr>
          </a:p>
        </p:txBody>
      </p:sp>
      <p:sp>
        <p:nvSpPr>
          <p:cNvPr id="18" name="文本框 17"/>
          <p:cNvSpPr txBox="1"/>
          <p:nvPr/>
        </p:nvSpPr>
        <p:spPr>
          <a:xfrm>
            <a:off x="1012190" y="1229360"/>
            <a:ext cx="10514330" cy="2306955"/>
          </a:xfrm>
          <a:prstGeom prst="rect">
            <a:avLst/>
          </a:prstGeom>
          <a:noFill/>
        </p:spPr>
        <p:txBody>
          <a:bodyPr wrap="square" rtlCol="0">
            <a:spAutoFit/>
          </a:bodyPr>
          <a:p>
            <a:pPr algn="just"/>
            <a:r>
              <a:rPr lang="zh-CN" altLang="en-US" b="1">
                <a:solidFill>
                  <a:schemeClr val="accent1"/>
                </a:solidFill>
              </a:rPr>
              <a:t>黑盒模型：</a:t>
            </a:r>
            <a:r>
              <a:rPr lang="zh-CN" altLang="en-US"/>
              <a:t>拟采用黑盒验证的方法进行</a:t>
            </a:r>
            <a:r>
              <a:rPr lang="en-US" altLang="zh-CN"/>
              <a:t>RDMA</a:t>
            </a:r>
            <a:r>
              <a:rPr lang="zh-CN" altLang="en-US"/>
              <a:t>功能</a:t>
            </a:r>
            <a:r>
              <a:rPr lang="zh-CN" altLang="en-US"/>
              <a:t>仿真，即把每一个待验证的模块看成一个黑盒子。不关心黑盒子内部如何走线、连接，只关心各功能模块的输入输出接口和时序是否满足我们的设计预期。</a:t>
            </a:r>
            <a:endParaRPr lang="zh-CN" altLang="en-US"/>
          </a:p>
          <a:p>
            <a:pPr algn="just"/>
            <a:endParaRPr lang="zh-CN" altLang="en-US"/>
          </a:p>
          <a:p>
            <a:pPr algn="just"/>
            <a:r>
              <a:rPr lang="en-US" altLang="zh-CN"/>
              <a:t>RDMA </a:t>
            </a:r>
            <a:r>
              <a:rPr lang="zh-CN" altLang="en-US"/>
              <a:t>模块测设方案设计框图如图</a:t>
            </a:r>
            <a:r>
              <a:rPr lang="en-US" altLang="zh-CN"/>
              <a:t>6</a:t>
            </a:r>
            <a:r>
              <a:rPr lang="zh-CN" altLang="en-US"/>
              <a:t>所示，我们将从发送和接收两个方向来验证各模块功能，通过</a:t>
            </a:r>
            <a:r>
              <a:rPr lang="en-US" altLang="zh-CN"/>
              <a:t> Systemverilog</a:t>
            </a:r>
            <a:r>
              <a:rPr lang="zh-CN" altLang="en-US"/>
              <a:t>语言描述激励源。验证流程</a:t>
            </a:r>
            <a:r>
              <a:rPr lang="en-US" altLang="zh-CN"/>
              <a:t>:</a:t>
            </a:r>
            <a:r>
              <a:rPr lang="zh-CN" altLang="en-US"/>
              <a:t>发送方向，我们通过模拟上位机下发任务申请，</a:t>
            </a:r>
            <a:r>
              <a:rPr lang="en-US" altLang="zh-CN"/>
              <a:t>RDMA</a:t>
            </a:r>
            <a:r>
              <a:rPr lang="zh-CN" altLang="en-US"/>
              <a:t>模块接收到申请，解析申请类型然后向上位机发送</a:t>
            </a:r>
            <a:r>
              <a:rPr lang="en-US" altLang="zh-CN"/>
              <a:t>DMA</a:t>
            </a:r>
            <a:r>
              <a:rPr lang="zh-CN" altLang="en-US"/>
              <a:t>读请求，接收到内存中的数据之后，接着进行协议封装处理，最后将完整的数据报文发送</a:t>
            </a:r>
            <a:r>
              <a:rPr lang="en-US" altLang="zh-CN"/>
              <a:t>;</a:t>
            </a:r>
            <a:r>
              <a:rPr lang="zh-CN" altLang="en-US"/>
              <a:t>接收方向，模拟对端发送完整的报文数据，收到报文之后解析头部和数据接着验证报文头有效性，发送</a:t>
            </a:r>
            <a:r>
              <a:rPr lang="en-US" altLang="zh-CN"/>
              <a:t>DMA</a:t>
            </a:r>
            <a:r>
              <a:rPr lang="zh-CN" altLang="en-US"/>
              <a:t>写请求将数据写入指定位置，最后生成完成队列。</a:t>
            </a:r>
            <a:endParaRPr lang="zh-CN" altLang="en-US"/>
          </a:p>
        </p:txBody>
      </p:sp>
      <p:sp>
        <p:nvSpPr>
          <p:cNvPr id="2"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8" name="TextBox 27"/>
          <p:cNvSpPr/>
          <p:nvPr/>
        </p:nvSpPr>
        <p:spPr>
          <a:xfrm>
            <a:off x="1012456" y="221213"/>
            <a:ext cx="516890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4.2 </a:t>
            </a:r>
            <a:r>
              <a:rPr lang="en-US" altLang="zh-CN" sz="3000" b="1">
                <a:latin typeface="微软雅黑" panose="020B0503020204020204" charset="-122"/>
                <a:sym typeface="+mn-ea"/>
              </a:rPr>
              <a:t>RDMA</a:t>
            </a:r>
            <a:r>
              <a:rPr sz="3000" b="1">
                <a:latin typeface="微软雅黑" panose="020B0503020204020204" charset="-122"/>
                <a:sym typeface="+mn-ea"/>
              </a:rPr>
              <a:t>功能仿真验证方案</a:t>
            </a:r>
            <a:endParaRPr lang="zh-CN" altLang="en-US" sz="3000" b="1">
              <a:latin typeface="微软雅黑" panose="020B0503020204020204" charset="-122"/>
            </a:endParaRPr>
          </a:p>
        </p:txBody>
      </p:sp>
      <p:pic>
        <p:nvPicPr>
          <p:cNvPr id="9" name="图片 8"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1700" y="782320"/>
            <a:ext cx="10287635" cy="612775"/>
          </a:xfrm>
          <a:prstGeom prst="rect">
            <a:avLst/>
          </a:prstGeom>
          <a:noFill/>
        </p:spPr>
        <p:txBody>
          <a:bodyPr wrap="square" rtlCol="0">
            <a:noAutofit/>
          </a:bodyPr>
          <a:p>
            <a:pPr indent="457200"/>
            <a:r>
              <a:rPr lang="zh-CN" altLang="en-US"/>
              <a:t>队列缓存模块主要功能是对上位机下发不同类型的申请，按照操作码的不同分别缓存进不同的内存，方便后续内存管理节省</a:t>
            </a:r>
            <a:r>
              <a:rPr lang="en-US" altLang="zh-CN"/>
              <a:t>FPGA</a:t>
            </a:r>
            <a:r>
              <a:rPr lang="zh-CN" altLang="en-US"/>
              <a:t>内部资源。</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pPr indent="457200"/>
            <a:endParaRPr lang="zh-CN" altLang="en-US"/>
          </a:p>
        </p:txBody>
      </p:sp>
      <p:sp>
        <p:nvSpPr>
          <p:cNvPr id="12" name="文本框 11"/>
          <p:cNvSpPr txBox="1"/>
          <p:nvPr/>
        </p:nvSpPr>
        <p:spPr>
          <a:xfrm>
            <a:off x="4394835" y="3533140"/>
            <a:ext cx="3402965" cy="368300"/>
          </a:xfrm>
          <a:prstGeom prst="rect">
            <a:avLst/>
          </a:prstGeom>
          <a:noFill/>
        </p:spPr>
        <p:txBody>
          <a:bodyPr wrap="square" rtlCol="0" anchor="t">
            <a:spAutoFit/>
          </a:bodyPr>
          <a:p>
            <a:r>
              <a:rPr lang="zh-CN" altLang="en-US">
                <a:sym typeface="+mn-ea"/>
              </a:rPr>
              <a:t>图</a:t>
            </a:r>
            <a:r>
              <a:rPr lang="en-US" altLang="zh-CN">
                <a:sym typeface="+mn-ea"/>
              </a:rPr>
              <a:t>4.4 </a:t>
            </a:r>
            <a:r>
              <a:rPr lang="zh-CN" altLang="en-US">
                <a:sym typeface="+mn-ea"/>
              </a:rPr>
              <a:t>队列缓存模块仿真波形图</a:t>
            </a:r>
            <a:endParaRPr lang="zh-CN" altLang="en-US">
              <a:sym typeface="+mn-ea"/>
            </a:endParaRPr>
          </a:p>
        </p:txBody>
      </p:sp>
      <p:graphicFrame>
        <p:nvGraphicFramePr>
          <p:cNvPr id="17" name="表格 16"/>
          <p:cNvGraphicFramePr/>
          <p:nvPr>
            <p:custDataLst>
              <p:tags r:id="rId1"/>
            </p:custDataLst>
          </p:nvPr>
        </p:nvGraphicFramePr>
        <p:xfrm>
          <a:off x="633095" y="3901440"/>
          <a:ext cx="4134485" cy="3100070"/>
        </p:xfrm>
        <a:graphic>
          <a:graphicData uri="http://schemas.openxmlformats.org/drawingml/2006/table">
            <a:tbl>
              <a:tblPr firstRow="1" bandRow="1">
                <a:tableStyleId>{5C22544A-7EE6-4342-B048-85BDC9FD1C3A}</a:tableStyleId>
              </a:tblPr>
              <a:tblGrid>
                <a:gridCol w="887095"/>
                <a:gridCol w="349250"/>
                <a:gridCol w="2898140"/>
              </a:tblGrid>
              <a:tr h="302260">
                <a:tc>
                  <a:txBody>
                    <a:bodyPr/>
                    <a:p>
                      <a:pPr algn="ctr"/>
                      <a:r>
                        <a:rPr lang="zh-CN" altLang="en-US" sz="1200" b="0" i="0">
                          <a:solidFill>
                            <a:schemeClr val="accent2"/>
                          </a:solidFill>
                          <a:ea typeface="DeepSeek-CJK-patch"/>
                        </a:rPr>
                        <a:t>信号名</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方向</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作用</a:t>
                      </a:r>
                      <a:endParaRPr lang="zh-CN" altLang="en-US" sz="1200" b="0" i="0">
                        <a:solidFill>
                          <a:schemeClr val="accent2"/>
                        </a:solidFill>
                        <a:ea typeface="DeepSeek-CJK-patch"/>
                      </a:endParaRPr>
                    </a:p>
                  </a:txBody>
                  <a:tcPr marL="0" marR="0" marT="0" marB="0" anchor="ctr" anchorCtr="0"/>
                </a:tc>
              </a:tr>
              <a:tr h="365760">
                <a:tc>
                  <a:txBody>
                    <a:bodyPr/>
                    <a:p>
                      <a:pPr algn="ctr"/>
                      <a:r>
                        <a:rPr lang="en-US" altLang="zh-CN" sz="1200" b="0" i="0">
                          <a:solidFill>
                            <a:srgbClr val="404040"/>
                          </a:solidFill>
                          <a:ea typeface="DeepSeek-CJK-patch"/>
                          <a:cs typeface="+mn-lt"/>
                        </a:rPr>
                        <a:t>w</a:t>
                      </a:r>
                      <a:r>
                        <a:rPr lang="en-US" altLang="zh-CN" sz="1200">
                          <a:solidFill>
                            <a:srgbClr val="404040"/>
                          </a:solidFill>
                          <a:ea typeface="DeepSeek-CJK-patch"/>
                          <a:cs typeface="+mn-lt"/>
                          <a:sym typeface="+mn-ea"/>
                        </a:rPr>
                        <a:t>q</a:t>
                      </a:r>
                      <a:r>
                        <a:rPr lang="en-US" altLang="zh-CN" sz="1200" b="0" i="0">
                          <a:solidFill>
                            <a:srgbClr val="404040"/>
                          </a:solidFill>
                          <a:ea typeface="DeepSeek-CJK-patch"/>
                          <a:cs typeface="+mn-lt"/>
                        </a:rPr>
                        <a:t>e_data_in[255:0]</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上位机下发的</a:t>
                      </a:r>
                      <a:r>
                        <a:rPr lang="en-US" altLang="zh-CN" sz="1200" b="0" i="0">
                          <a:solidFill>
                            <a:srgbClr val="404040"/>
                          </a:solidFill>
                          <a:ea typeface="DeepSeek-CJK-patch"/>
                          <a:cs typeface="+mn-lt"/>
                        </a:rPr>
                        <a:t>WQE</a:t>
                      </a:r>
                      <a:r>
                        <a:rPr lang="zh-CN" altLang="en-US" sz="1200" b="0" i="0">
                          <a:solidFill>
                            <a:srgbClr val="404040"/>
                          </a:solidFill>
                          <a:ea typeface="DeepSeek-CJK-patch"/>
                          <a:cs typeface="+mn-lt"/>
                        </a:rPr>
                        <a:t>数据，包含操作码（</a:t>
                      </a:r>
                      <a:r>
                        <a:rPr lang="en-US" altLang="zh-CN" sz="1200" b="0" i="0">
                          <a:solidFill>
                            <a:srgbClr val="404040"/>
                          </a:solidFill>
                          <a:ea typeface="DeepSeek-CJK-patch"/>
                          <a:cs typeface="+mn-lt"/>
                        </a:rPr>
                        <a:t>opcode</a:t>
                      </a:r>
                      <a:r>
                        <a:rPr lang="zh-CN" altLang="en-US" sz="1200" b="0" i="0">
                          <a:solidFill>
                            <a:srgbClr val="404040"/>
                          </a:solidFill>
                          <a:ea typeface="DeepSeek-CJK-patch"/>
                          <a:cs typeface="+mn-lt"/>
                        </a:rPr>
                        <a:t>）、地址、长度等字段。</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w</a:t>
                      </a:r>
                      <a:r>
                        <a:rPr lang="en-US" altLang="zh-CN" sz="1200">
                          <a:solidFill>
                            <a:srgbClr val="404040"/>
                          </a:solidFill>
                          <a:ea typeface="DeepSeek-CJK-patch"/>
                          <a:cs typeface="+mn-lt"/>
                          <a:sym typeface="+mn-ea"/>
                        </a:rPr>
                        <a:t>q</a:t>
                      </a:r>
                      <a:r>
                        <a:rPr lang="en-US" altLang="zh-CN" sz="1200" b="0" i="0">
                          <a:solidFill>
                            <a:srgbClr val="404040"/>
                          </a:solidFill>
                          <a:ea typeface="DeepSeek-CJK-patch"/>
                          <a:cs typeface="+mn-lt"/>
                        </a:rPr>
                        <a:t>e_valid_in</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WQE</a:t>
                      </a:r>
                      <a:r>
                        <a:rPr lang="zh-CN" altLang="en-US" sz="1200" b="0" i="0">
                          <a:solidFill>
                            <a:srgbClr val="404040"/>
                          </a:solidFill>
                          <a:ea typeface="DeepSeek-CJK-patch"/>
                          <a:cs typeface="+mn-lt"/>
                        </a:rPr>
                        <a:t>有效标志，高电平时表示当前</a:t>
                      </a:r>
                      <a:r>
                        <a:rPr lang="en-US" altLang="zh-CN" sz="1200" b="0" i="0">
                          <a:solidFill>
                            <a:srgbClr val="404040"/>
                          </a:solidFill>
                          <a:ea typeface="DeepSeek-CJK-patch"/>
                          <a:cs typeface="+mn-lt"/>
                        </a:rPr>
                        <a:t>wqe_data_in</a:t>
                      </a:r>
                      <a:r>
                        <a:rPr lang="zh-CN" altLang="en-US" sz="1200" b="0" i="0">
                          <a:solidFill>
                            <a:srgbClr val="404040"/>
                          </a:solidFill>
                          <a:ea typeface="DeepSeek-CJK-patch"/>
                          <a:cs typeface="+mn-lt"/>
                        </a:rPr>
                        <a:t>有效。</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select_sq</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高电平表示当前</a:t>
                      </a:r>
                      <a:r>
                        <a:rPr lang="en-US" altLang="zh-CN" sz="1200" b="0" i="0">
                          <a:solidFill>
                            <a:srgbClr val="404040"/>
                          </a:solidFill>
                          <a:ea typeface="DeepSeek-CJK-patch"/>
                          <a:cs typeface="+mn-lt"/>
                        </a:rPr>
                        <a:t>WQE</a:t>
                      </a:r>
                      <a:r>
                        <a:rPr lang="zh-CN" altLang="en-US" sz="1200" b="0" i="0">
                          <a:solidFill>
                            <a:srgbClr val="404040"/>
                          </a:solidFill>
                          <a:ea typeface="DeepSeek-CJK-patch"/>
                          <a:cs typeface="+mn-lt"/>
                        </a:rPr>
                        <a:t>为</a:t>
                      </a:r>
                      <a:r>
                        <a:rPr lang="en-US" altLang="zh-CN" sz="1200" b="0" i="0">
                          <a:solidFill>
                            <a:srgbClr val="404040"/>
                          </a:solidFill>
                          <a:ea typeface="DeepSeek-CJK-patch"/>
                          <a:cs typeface="+mn-lt"/>
                        </a:rPr>
                        <a:t>Send/Write/Read</a:t>
                      </a:r>
                      <a:r>
                        <a:rPr lang="zh-CN" altLang="en-US" sz="1200" b="0" i="0">
                          <a:solidFill>
                            <a:srgbClr val="404040"/>
                          </a:solidFill>
                          <a:ea typeface="DeepSeek-CJK-patch"/>
                          <a:cs typeface="+mn-lt"/>
                        </a:rPr>
                        <a:t>操作，需写入</a:t>
                      </a:r>
                      <a:r>
                        <a:rPr lang="en-US" altLang="zh-CN" sz="1200" b="0" i="0">
                          <a:solidFill>
                            <a:srgbClr val="404040"/>
                          </a:solidFill>
                          <a:ea typeface="DeepSeek-CJK-patch"/>
                          <a:cs typeface="+mn-lt"/>
                        </a:rPr>
                        <a:t>SQ_RAM</a:t>
                      </a:r>
                      <a:r>
                        <a:rPr lang="zh-CN" altLang="en-US" sz="1200" b="0" i="0">
                          <a:solidFill>
                            <a:srgbClr val="404040"/>
                          </a:solidFill>
                          <a:ea typeface="DeepSeek-CJK-patch"/>
                          <a:cs typeface="+mn-lt"/>
                        </a:rPr>
                        <a:t>。</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select_rq</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高电平表示当前</a:t>
                      </a:r>
                      <a:r>
                        <a:rPr lang="en-US" altLang="zh-CN" sz="1200" b="0" i="0">
                          <a:solidFill>
                            <a:srgbClr val="404040"/>
                          </a:solidFill>
                          <a:ea typeface="DeepSeek-CJK-patch"/>
                          <a:cs typeface="+mn-lt"/>
                        </a:rPr>
                        <a:t>WQE</a:t>
                      </a:r>
                      <a:r>
                        <a:rPr lang="zh-CN" altLang="en-US" sz="1200" b="0" i="0">
                          <a:solidFill>
                            <a:srgbClr val="404040"/>
                          </a:solidFill>
                          <a:ea typeface="DeepSeek-CJK-patch"/>
                          <a:cs typeface="+mn-lt"/>
                        </a:rPr>
                        <a:t>为</a:t>
                      </a:r>
                      <a:r>
                        <a:rPr lang="en-US" altLang="zh-CN" sz="1200" b="0" i="0">
                          <a:solidFill>
                            <a:srgbClr val="404040"/>
                          </a:solidFill>
                          <a:ea typeface="DeepSeek-CJK-patch"/>
                          <a:cs typeface="+mn-lt"/>
                        </a:rPr>
                        <a:t>Receive</a:t>
                      </a:r>
                      <a:r>
                        <a:rPr lang="zh-CN" altLang="en-US" sz="1200" b="0" i="0">
                          <a:solidFill>
                            <a:srgbClr val="404040"/>
                          </a:solidFill>
                          <a:ea typeface="DeepSeek-CJK-patch"/>
                          <a:cs typeface="+mn-lt"/>
                        </a:rPr>
                        <a:t>操作，需写入</a:t>
                      </a:r>
                      <a:r>
                        <a:rPr lang="en-US" altLang="zh-CN" sz="1200" b="0" i="0">
                          <a:solidFill>
                            <a:srgbClr val="404040"/>
                          </a:solidFill>
                          <a:ea typeface="DeepSeek-CJK-patch"/>
                          <a:cs typeface="+mn-lt"/>
                        </a:rPr>
                        <a:t>RQ_RAM</a:t>
                      </a:r>
                      <a:r>
                        <a:rPr lang="zh-CN" altLang="en-US" sz="1200" b="0" i="0">
                          <a:solidFill>
                            <a:srgbClr val="404040"/>
                          </a:solidFill>
                          <a:ea typeface="DeepSeek-CJK-patch"/>
                          <a:cs typeface="+mn-lt"/>
                        </a:rPr>
                        <a:t>。</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sq_ram_we</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SQ_RAM</a:t>
                      </a:r>
                      <a:r>
                        <a:rPr lang="zh-CN" altLang="en-US" sz="1200" b="0" i="0">
                          <a:solidFill>
                            <a:srgbClr val="404040"/>
                          </a:solidFill>
                          <a:ea typeface="DeepSeek-CJK-patch"/>
                          <a:cs typeface="+mn-lt"/>
                        </a:rPr>
                        <a:t>写使能信号，由</a:t>
                      </a:r>
                      <a:r>
                        <a:rPr lang="en-US" altLang="zh-CN" sz="1200" b="0" i="0">
                          <a:solidFill>
                            <a:srgbClr val="404040"/>
                          </a:solidFill>
                          <a:ea typeface="DeepSeek-CJK-patch"/>
                          <a:cs typeface="+mn-lt"/>
                        </a:rPr>
                        <a:t>select_sq</a:t>
                      </a:r>
                      <a:r>
                        <a:rPr lang="zh-CN" altLang="en-US" sz="1200" b="0" i="0">
                          <a:solidFill>
                            <a:srgbClr val="404040"/>
                          </a:solidFill>
                          <a:ea typeface="DeepSeek-CJK-patch"/>
                          <a:cs typeface="+mn-lt"/>
                        </a:rPr>
                        <a:t>和</a:t>
                      </a:r>
                      <a:r>
                        <a:rPr lang="en-US" altLang="zh-CN" sz="1200" b="0" i="0">
                          <a:solidFill>
                            <a:srgbClr val="404040"/>
                          </a:solidFill>
                          <a:ea typeface="DeepSeek-CJK-patch"/>
                          <a:cs typeface="+mn-lt"/>
                        </a:rPr>
                        <a:t>wqe_valid_in</a:t>
                      </a:r>
                      <a:r>
                        <a:rPr lang="zh-CN" altLang="en-US" sz="1200" b="0" i="0">
                          <a:solidFill>
                            <a:srgbClr val="404040"/>
                          </a:solidFill>
                          <a:ea typeface="DeepSeek-CJK-patch"/>
                          <a:cs typeface="+mn-lt"/>
                        </a:rPr>
                        <a:t>共同触发。</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rq_ram_we</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RQ_RAM</a:t>
                      </a:r>
                      <a:r>
                        <a:rPr lang="zh-CN" altLang="en-US" sz="1200" b="0" i="0">
                          <a:solidFill>
                            <a:srgbClr val="404040"/>
                          </a:solidFill>
                          <a:ea typeface="DeepSeek-CJK-patch"/>
                          <a:cs typeface="+mn-lt"/>
                        </a:rPr>
                        <a:t>写使能信号，由</a:t>
                      </a:r>
                      <a:r>
                        <a:rPr lang="en-US" altLang="zh-CN" sz="1200" b="0" i="0">
                          <a:solidFill>
                            <a:srgbClr val="404040"/>
                          </a:solidFill>
                          <a:ea typeface="DeepSeek-CJK-patch"/>
                          <a:cs typeface="+mn-lt"/>
                        </a:rPr>
                        <a:t>select_rq</a:t>
                      </a:r>
                      <a:r>
                        <a:rPr lang="zh-CN" altLang="en-US" sz="1200" b="0" i="0">
                          <a:solidFill>
                            <a:srgbClr val="404040"/>
                          </a:solidFill>
                          <a:ea typeface="DeepSeek-CJK-patch"/>
                          <a:cs typeface="+mn-lt"/>
                        </a:rPr>
                        <a:t>和</a:t>
                      </a:r>
                      <a:r>
                        <a:rPr lang="en-US" altLang="zh-CN" sz="1200" b="0" i="0">
                          <a:solidFill>
                            <a:srgbClr val="404040"/>
                          </a:solidFill>
                          <a:ea typeface="DeepSeek-CJK-patch"/>
                          <a:cs typeface="+mn-lt"/>
                        </a:rPr>
                        <a:t>wqe_valid_in</a:t>
                      </a:r>
                      <a:r>
                        <a:rPr lang="zh-CN" altLang="en-US" sz="1200" b="0" i="0">
                          <a:solidFill>
                            <a:srgbClr val="404040"/>
                          </a:solidFill>
                          <a:ea typeface="DeepSeek-CJK-patch"/>
                          <a:cs typeface="+mn-lt"/>
                        </a:rPr>
                        <a:t>共同触发。</a:t>
                      </a:r>
                      <a:endParaRPr lang="zh-CN" altLang="en-US" sz="1200" b="0" i="0">
                        <a:solidFill>
                          <a:srgbClr val="404040"/>
                        </a:solidFill>
                        <a:ea typeface="DeepSeek-CJK-patch"/>
                        <a:cs typeface="+mn-lt"/>
                      </a:endParaRPr>
                    </a:p>
                  </a:txBody>
                  <a:tcPr marL="0" marR="0" marT="0" marB="0" anchor="ctr" anchorCtr="0"/>
                </a:tc>
              </a:tr>
            </a:tbl>
          </a:graphicData>
        </a:graphic>
      </p:graphicFrame>
      <p:sp>
        <p:nvSpPr>
          <p:cNvPr id="20" name="文本框 19"/>
          <p:cNvSpPr txBox="1"/>
          <p:nvPr/>
        </p:nvSpPr>
        <p:spPr>
          <a:xfrm>
            <a:off x="1355090" y="3533140"/>
            <a:ext cx="2690495" cy="368300"/>
          </a:xfrm>
          <a:prstGeom prst="rect">
            <a:avLst/>
          </a:prstGeom>
          <a:noFill/>
        </p:spPr>
        <p:txBody>
          <a:bodyPr wrap="square" rtlCol="0" anchor="t">
            <a:spAutoFit/>
          </a:bodyPr>
          <a:p>
            <a:r>
              <a:rPr lang="zh-CN" altLang="en-US">
                <a:sym typeface="+mn-ea"/>
              </a:rPr>
              <a:t>表</a:t>
            </a:r>
            <a:r>
              <a:rPr lang="en-US" altLang="zh-CN">
                <a:sym typeface="+mn-ea"/>
              </a:rPr>
              <a:t>4.1 </a:t>
            </a:r>
            <a:r>
              <a:rPr lang="zh-CN" altLang="en-US">
                <a:sym typeface="+mn-ea"/>
              </a:rPr>
              <a:t>波形核心信号说明</a:t>
            </a:r>
            <a:endParaRPr lang="zh-CN" altLang="en-US">
              <a:sym typeface="+mn-ea"/>
            </a:endParaRPr>
          </a:p>
        </p:txBody>
      </p:sp>
      <p:sp>
        <p:nvSpPr>
          <p:cNvPr id="22" name="文本框 21"/>
          <p:cNvSpPr txBox="1"/>
          <p:nvPr/>
        </p:nvSpPr>
        <p:spPr>
          <a:xfrm>
            <a:off x="5449570" y="3901440"/>
            <a:ext cx="5953125" cy="2306955"/>
          </a:xfrm>
          <a:prstGeom prst="rect">
            <a:avLst/>
          </a:prstGeom>
          <a:noFill/>
        </p:spPr>
        <p:txBody>
          <a:bodyPr wrap="square" rtlCol="0">
            <a:spAutoFit/>
          </a:bodyPr>
          <a:p>
            <a:pPr indent="457200" algn="just"/>
            <a:r>
              <a:rPr lang="zh-CN" altLang="en-US"/>
              <a:t>上位机通过</a:t>
            </a:r>
            <a:r>
              <a:rPr lang="en-US" altLang="zh-CN"/>
              <a:t>w</a:t>
            </a:r>
            <a:r>
              <a:rPr lang="en-US" altLang="zh-CN">
                <a:sym typeface="+mn-ea"/>
              </a:rPr>
              <a:t>q</a:t>
            </a:r>
            <a:r>
              <a:rPr lang="en-US" altLang="zh-CN"/>
              <a:t>e_data_in</a:t>
            </a:r>
            <a:r>
              <a:rPr lang="zh-CN" altLang="en-US"/>
              <a:t>下发申请，</a:t>
            </a:r>
            <a:r>
              <a:rPr lang="en-US" altLang="zh-CN"/>
              <a:t>w</a:t>
            </a:r>
            <a:r>
              <a:rPr lang="en-US" altLang="zh-CN">
                <a:sym typeface="+mn-ea"/>
              </a:rPr>
              <a:t>q</a:t>
            </a:r>
            <a:r>
              <a:rPr lang="en-US" altLang="zh-CN"/>
              <a:t>e_en</a:t>
            </a:r>
            <a:r>
              <a:rPr lang="zh-CN" altLang="en-US"/>
              <a:t>拉高指示当前申请有效，通过</a:t>
            </a:r>
            <a:r>
              <a:rPr lang="en-US" altLang="zh-CN"/>
              <a:t>w</a:t>
            </a:r>
            <a:r>
              <a:rPr lang="en-US" altLang="zh-CN">
                <a:sym typeface="+mn-ea"/>
              </a:rPr>
              <a:t>q</a:t>
            </a:r>
            <a:r>
              <a:rPr lang="en-US" altLang="zh-CN"/>
              <a:t>e_data_in </a:t>
            </a:r>
            <a:r>
              <a:rPr lang="zh-CN" altLang="en-US"/>
              <a:t>数据中操作码字段判断当前申请类型，如果是</a:t>
            </a:r>
            <a:r>
              <a:rPr lang="en-US" altLang="zh-CN"/>
              <a:t>sq</a:t>
            </a:r>
            <a:r>
              <a:rPr lang="zh-CN" altLang="en-US"/>
              <a:t>类型则拉高</a:t>
            </a:r>
            <a:r>
              <a:rPr lang="en-US" altLang="zh-CN"/>
              <a:t>select_sq</a:t>
            </a:r>
            <a:r>
              <a:rPr lang="zh-CN" altLang="en-US"/>
              <a:t>信号，否则拉高</a:t>
            </a:r>
            <a:r>
              <a:rPr lang="en-US" altLang="zh-CN"/>
              <a:t>select_rq</a:t>
            </a:r>
            <a:r>
              <a:rPr lang="zh-CN" altLang="en-US"/>
              <a:t>信号，随后根据选择信号指示，将对应类型的缓存写使能拉高，写入数据。从仿真图中可以看出测试激励一共下发了</a:t>
            </a:r>
            <a:r>
              <a:rPr lang="en-US" altLang="zh-CN"/>
              <a:t>sq</a:t>
            </a:r>
            <a:r>
              <a:rPr lang="zh-CN" altLang="en-US"/>
              <a:t>和</a:t>
            </a:r>
            <a:r>
              <a:rPr lang="en-US" altLang="zh-CN"/>
              <a:t>rq</a:t>
            </a:r>
            <a:r>
              <a:rPr lang="zh-CN" altLang="en-US"/>
              <a:t>不同类型的任务申请，然后分别写入了对应类型的</a:t>
            </a:r>
            <a:r>
              <a:rPr lang="en-US" altLang="zh-CN"/>
              <a:t>ram</a:t>
            </a:r>
            <a:r>
              <a:rPr lang="zh-CN" altLang="en-US"/>
              <a:t>中去，达到了队列缓存模块的设计需求，该模块功能正常实现。</a:t>
            </a:r>
            <a:endParaRPr lang="zh-CN" altLang="en-US"/>
          </a:p>
        </p:txBody>
      </p:sp>
      <p:sp>
        <p:nvSpPr>
          <p:cNvPr id="3"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4" name="TextBox 27"/>
          <p:cNvSpPr/>
          <p:nvPr/>
        </p:nvSpPr>
        <p:spPr>
          <a:xfrm>
            <a:off x="1012456" y="221213"/>
            <a:ext cx="4685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4.3 </a:t>
            </a:r>
            <a:r>
              <a:rPr sz="3000" b="1">
                <a:latin typeface="微软雅黑" panose="020B0503020204020204" charset="-122"/>
                <a:sym typeface="+mn-ea"/>
              </a:rPr>
              <a:t>队列</a:t>
            </a:r>
            <a:r>
              <a:rPr sz="3000" b="1">
                <a:latin typeface="微软雅黑" panose="020B0503020204020204" charset="-122"/>
                <a:sym typeface="+mn-ea"/>
              </a:rPr>
              <a:t>缓存模块仿真</a:t>
            </a:r>
            <a:r>
              <a:rPr sz="3000" b="1">
                <a:latin typeface="微软雅黑" panose="020B0503020204020204" charset="-122"/>
                <a:sym typeface="+mn-ea"/>
              </a:rPr>
              <a:t>测试</a:t>
            </a:r>
            <a:endParaRPr sz="3000" b="1">
              <a:latin typeface="微软雅黑" panose="020B0503020204020204" charset="-122"/>
              <a:sym typeface="+mn-ea"/>
            </a:endParaRPr>
          </a:p>
        </p:txBody>
      </p:sp>
      <p:pic>
        <p:nvPicPr>
          <p:cNvPr id="9" name="图片 8" descr="C:\Users\夏雯玥\Desktop\南邮\微信图片_20230514212926.png微信图片_20230514212926"/>
          <p:cNvPicPr>
            <a:picLocks noChangeAspect="1"/>
          </p:cNvPicPr>
          <p:nvPr>
            <p:custDataLst>
              <p:tags r:id="rId2"/>
            </p:custDataLst>
          </p:nvPr>
        </p:nvPicPr>
        <p:blipFill>
          <a:blip r:embed="rId3"/>
          <a:srcRect/>
          <a:stretch>
            <a:fillRect/>
          </a:stretch>
        </p:blipFill>
        <p:spPr>
          <a:xfrm>
            <a:off x="9742170" y="212725"/>
            <a:ext cx="2223534" cy="561600"/>
          </a:xfrm>
          <a:prstGeom prst="rect">
            <a:avLst/>
          </a:prstGeom>
        </p:spPr>
      </p:pic>
      <p:pic>
        <p:nvPicPr>
          <p:cNvPr id="5" name="图片 109"/>
          <p:cNvPicPr>
            <a:picLocks noChangeAspect="1"/>
          </p:cNvPicPr>
          <p:nvPr/>
        </p:nvPicPr>
        <p:blipFill>
          <a:blip r:embed="rId4"/>
          <a:srcRect l="1305" t="3569" r="1370" b="3757"/>
          <a:stretch>
            <a:fillRect/>
          </a:stretch>
        </p:blipFill>
        <p:spPr>
          <a:xfrm>
            <a:off x="633095" y="1402715"/>
            <a:ext cx="10768965" cy="21926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1700" y="782320"/>
            <a:ext cx="10287635" cy="612775"/>
          </a:xfrm>
          <a:prstGeom prst="rect">
            <a:avLst/>
          </a:prstGeom>
          <a:noFill/>
        </p:spPr>
        <p:txBody>
          <a:bodyPr wrap="square" rtlCol="0">
            <a:noAutofit/>
          </a:bodyPr>
          <a:p>
            <a:pPr indent="457200"/>
            <a:r>
              <a:rPr lang="zh-CN" altLang="en-US"/>
              <a:t>协议封装模块主要功能是生成当前报文头部信息，对报文数据和报文头进行封装处理，对数据包进行</a:t>
            </a:r>
            <a:r>
              <a:rPr lang="en-US" altLang="zh-CN"/>
              <a:t>crc</a:t>
            </a:r>
            <a:r>
              <a:rPr lang="zh-CN" altLang="en-US"/>
              <a:t>计算，最后将完整的报文发送。</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pPr indent="457200"/>
            <a:endParaRPr lang="zh-CN" altLang="en-US"/>
          </a:p>
        </p:txBody>
      </p:sp>
      <p:sp>
        <p:nvSpPr>
          <p:cNvPr id="12" name="文本框 11"/>
          <p:cNvSpPr txBox="1"/>
          <p:nvPr/>
        </p:nvSpPr>
        <p:spPr>
          <a:xfrm>
            <a:off x="4394835" y="3533140"/>
            <a:ext cx="3402965" cy="368300"/>
          </a:xfrm>
          <a:prstGeom prst="rect">
            <a:avLst/>
          </a:prstGeom>
          <a:noFill/>
        </p:spPr>
        <p:txBody>
          <a:bodyPr wrap="square" rtlCol="0" anchor="t">
            <a:spAutoFit/>
          </a:bodyPr>
          <a:p>
            <a:r>
              <a:rPr lang="zh-CN" altLang="en-US">
                <a:sym typeface="+mn-ea"/>
              </a:rPr>
              <a:t>图</a:t>
            </a:r>
            <a:r>
              <a:rPr lang="en-US" altLang="zh-CN">
                <a:sym typeface="+mn-ea"/>
              </a:rPr>
              <a:t>4.5 </a:t>
            </a:r>
            <a:r>
              <a:rPr lang="zh-CN" altLang="en-US">
                <a:sym typeface="+mn-ea"/>
              </a:rPr>
              <a:t>协议</a:t>
            </a:r>
            <a:r>
              <a:rPr lang="zh-CN" altLang="en-US">
                <a:sym typeface="+mn-ea"/>
              </a:rPr>
              <a:t>封装模块仿真波形图</a:t>
            </a:r>
            <a:endParaRPr lang="zh-CN" altLang="en-US">
              <a:sym typeface="+mn-ea"/>
            </a:endParaRPr>
          </a:p>
        </p:txBody>
      </p:sp>
      <p:graphicFrame>
        <p:nvGraphicFramePr>
          <p:cNvPr id="17" name="表格 16"/>
          <p:cNvGraphicFramePr/>
          <p:nvPr>
            <p:custDataLst>
              <p:tags r:id="rId1"/>
            </p:custDataLst>
          </p:nvPr>
        </p:nvGraphicFramePr>
        <p:xfrm>
          <a:off x="633095" y="3901440"/>
          <a:ext cx="4134485" cy="3100070"/>
        </p:xfrm>
        <a:graphic>
          <a:graphicData uri="http://schemas.openxmlformats.org/drawingml/2006/table">
            <a:tbl>
              <a:tblPr firstRow="1" bandRow="1">
                <a:tableStyleId>{5C22544A-7EE6-4342-B048-85BDC9FD1C3A}</a:tableStyleId>
              </a:tblPr>
              <a:tblGrid>
                <a:gridCol w="887095"/>
                <a:gridCol w="349250"/>
                <a:gridCol w="2898140"/>
              </a:tblGrid>
              <a:tr h="302260">
                <a:tc>
                  <a:txBody>
                    <a:bodyPr/>
                    <a:p>
                      <a:pPr algn="ctr"/>
                      <a:r>
                        <a:rPr lang="zh-CN" altLang="en-US" sz="1200" b="0" i="0">
                          <a:solidFill>
                            <a:schemeClr val="accent2"/>
                          </a:solidFill>
                          <a:ea typeface="DeepSeek-CJK-patch"/>
                        </a:rPr>
                        <a:t>信号名</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方向</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作用</a:t>
                      </a:r>
                      <a:endParaRPr lang="zh-CN" altLang="en-US" sz="1200" b="0" i="0">
                        <a:solidFill>
                          <a:schemeClr val="accent2"/>
                        </a:solidFill>
                        <a:ea typeface="DeepSeek-CJK-patch"/>
                      </a:endParaRPr>
                    </a:p>
                  </a:txBody>
                  <a:tcPr marL="0" marR="0" marT="0" marB="0" anchor="ctr" anchorCtr="0"/>
                </a:tc>
              </a:tr>
              <a:tr h="365760">
                <a:tc>
                  <a:txBody>
                    <a:bodyPr/>
                    <a:p>
                      <a:pPr algn="ctr"/>
                      <a:r>
                        <a:rPr lang="en-US" altLang="zh-CN" sz="1200">
                          <a:sym typeface="+mn-ea"/>
                        </a:rPr>
                        <a:t>h_pack_en</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宋体" panose="02010600030101010101" pitchFamily="2" charset="-122"/>
                          <a:cs typeface="+mn-lt"/>
                        </a:rPr>
                        <a:t>生成报文</a:t>
                      </a:r>
                      <a:r>
                        <a:rPr lang="zh-CN" altLang="en-US" sz="1200" b="0" i="0">
                          <a:solidFill>
                            <a:srgbClr val="404040"/>
                          </a:solidFill>
                          <a:ea typeface="宋体" panose="02010600030101010101" pitchFamily="2" charset="-122"/>
                          <a:cs typeface="+mn-lt"/>
                        </a:rPr>
                        <a:t>头使能，高有效</a:t>
                      </a:r>
                      <a:endParaRPr lang="zh-CN" altLang="en-US" sz="1200" b="0" i="0">
                        <a:solidFill>
                          <a:srgbClr val="404040"/>
                        </a:solidFill>
                        <a:ea typeface="宋体" panose="02010600030101010101" pitchFamily="2" charset="-122"/>
                        <a:cs typeface="+mn-lt"/>
                      </a:endParaRPr>
                    </a:p>
                  </a:txBody>
                  <a:tcPr marL="0" marR="0" marT="0" marB="0" anchor="ctr" anchorCtr="0"/>
                </a:tc>
              </a:tr>
              <a:tr h="365760">
                <a:tc>
                  <a:txBody>
                    <a:bodyPr/>
                    <a:p>
                      <a:pPr algn="ctr"/>
                      <a:r>
                        <a:rPr lang="en-US" altLang="zh-CN" sz="1200">
                          <a:sym typeface="+mn-ea"/>
                        </a:rPr>
                        <a:t>pack_en</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封装报文使能，高有效</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rd_addr</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读数据地址</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tx_data_in</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读到的数据</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opcode</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操作码对应的类型</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axi_valid</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AXI</a:t>
                      </a:r>
                      <a:r>
                        <a:rPr lang="zh-CN" altLang="en-US" sz="1200" b="0" i="0">
                          <a:solidFill>
                            <a:srgbClr val="404040"/>
                          </a:solidFill>
                          <a:ea typeface="DeepSeek-CJK-patch"/>
                          <a:cs typeface="+mn-lt"/>
                        </a:rPr>
                        <a:t>接口发送数据有效指示，高有效</a:t>
                      </a:r>
                      <a:endParaRPr lang="zh-CN" altLang="en-US" sz="1200" b="0" i="0">
                        <a:solidFill>
                          <a:srgbClr val="404040"/>
                        </a:solidFill>
                        <a:ea typeface="DeepSeek-CJK-patch"/>
                        <a:cs typeface="+mn-lt"/>
                      </a:endParaRPr>
                    </a:p>
                  </a:txBody>
                  <a:tcPr marL="0" marR="0" marT="0" marB="0" anchor="ctr" anchorCtr="0"/>
                </a:tc>
              </a:tr>
            </a:tbl>
          </a:graphicData>
        </a:graphic>
      </p:graphicFrame>
      <p:sp>
        <p:nvSpPr>
          <p:cNvPr id="20" name="文本框 19"/>
          <p:cNvSpPr txBox="1"/>
          <p:nvPr/>
        </p:nvSpPr>
        <p:spPr>
          <a:xfrm>
            <a:off x="1355090" y="3533140"/>
            <a:ext cx="2690495" cy="368300"/>
          </a:xfrm>
          <a:prstGeom prst="rect">
            <a:avLst/>
          </a:prstGeom>
          <a:noFill/>
        </p:spPr>
        <p:txBody>
          <a:bodyPr wrap="square" rtlCol="0" anchor="t">
            <a:spAutoFit/>
          </a:bodyPr>
          <a:p>
            <a:r>
              <a:rPr lang="zh-CN" altLang="en-US">
                <a:sym typeface="+mn-ea"/>
              </a:rPr>
              <a:t>表</a:t>
            </a:r>
            <a:r>
              <a:rPr lang="en-US" altLang="zh-CN">
                <a:sym typeface="+mn-ea"/>
              </a:rPr>
              <a:t>4.2 </a:t>
            </a:r>
            <a:r>
              <a:rPr lang="zh-CN" altLang="en-US">
                <a:sym typeface="+mn-ea"/>
              </a:rPr>
              <a:t>波形核心信号说明</a:t>
            </a:r>
            <a:endParaRPr lang="zh-CN" altLang="en-US">
              <a:sym typeface="+mn-ea"/>
            </a:endParaRPr>
          </a:p>
        </p:txBody>
      </p:sp>
      <p:sp>
        <p:nvSpPr>
          <p:cNvPr id="22" name="文本框 21"/>
          <p:cNvSpPr txBox="1"/>
          <p:nvPr/>
        </p:nvSpPr>
        <p:spPr>
          <a:xfrm>
            <a:off x="5215890" y="3901440"/>
            <a:ext cx="6176010" cy="2861310"/>
          </a:xfrm>
          <a:prstGeom prst="rect">
            <a:avLst/>
          </a:prstGeom>
          <a:noFill/>
        </p:spPr>
        <p:txBody>
          <a:bodyPr wrap="square" rtlCol="0">
            <a:spAutoFit/>
          </a:bodyPr>
          <a:p>
            <a:pPr indent="457200" algn="just"/>
            <a:r>
              <a:rPr lang="en-US" altLang="zh-CN"/>
              <a:t>h_pack_en</a:t>
            </a:r>
            <a:r>
              <a:rPr lang="zh-CN" altLang="en-US"/>
              <a:t>为生成报文头使能信号，高有效：接收到该指示之后将有关字段，如操作码、队列号、</a:t>
            </a:r>
            <a:r>
              <a:rPr lang="en-US" altLang="zh-CN"/>
              <a:t>key</a:t>
            </a:r>
            <a:r>
              <a:rPr lang="zh-CN" altLang="en-US"/>
              <a:t>、长度等信号拼接成一个完整的报文头部。</a:t>
            </a:r>
            <a:r>
              <a:rPr lang="en-US" altLang="zh-CN"/>
              <a:t>pack_en</a:t>
            </a:r>
            <a:r>
              <a:rPr lang="zh-CN" altLang="en-US"/>
              <a:t>为报文封装使能信号，高有效：拉高该信号之后模块将报文头部和数据封装成一个完整的报文；接着对完整的报文进行</a:t>
            </a:r>
            <a:r>
              <a:rPr lang="en-US" altLang="zh-CN"/>
              <a:t>crc</a:t>
            </a:r>
            <a:r>
              <a:rPr lang="zh-CN" altLang="en-US"/>
              <a:t>校验并把校验和放到报文的尾部，最终按照</a:t>
            </a:r>
            <a:r>
              <a:rPr lang="en-US" altLang="zh-CN"/>
              <a:t>axist</a:t>
            </a:r>
            <a:r>
              <a:rPr lang="zh-CN" altLang="en-US"/>
              <a:t>接口时序将报文发送出去。</a:t>
            </a:r>
            <a:r>
              <a:rPr lang="zh-CN" altLang="en-US"/>
              <a:t>从仿真图</a:t>
            </a:r>
            <a:r>
              <a:rPr lang="en-US" altLang="zh-CN"/>
              <a:t>4.5</a:t>
            </a:r>
            <a:r>
              <a:rPr lang="zh-CN" altLang="en-US"/>
              <a:t>中可以看出，协议封装模块在接收到封装使能之后，首先生成了报文头，接着把报文头与数据进行组装，然后又对整个数据报文进行了校验操作，最后校验成功之后按照标准格式把报文发送到下级模块处理。</a:t>
            </a:r>
            <a:endParaRPr lang="zh-CN" altLang="en-US"/>
          </a:p>
        </p:txBody>
      </p:sp>
      <p:sp>
        <p:nvSpPr>
          <p:cNvPr id="3"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4" name="TextBox 27"/>
          <p:cNvSpPr/>
          <p:nvPr/>
        </p:nvSpPr>
        <p:spPr>
          <a:xfrm>
            <a:off x="1012456" y="221213"/>
            <a:ext cx="4685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4.4 </a:t>
            </a:r>
            <a:r>
              <a:rPr sz="3000" b="1">
                <a:latin typeface="微软雅黑" panose="020B0503020204020204" charset="-122"/>
                <a:sym typeface="+mn-ea"/>
              </a:rPr>
              <a:t>协议封装模块仿真</a:t>
            </a:r>
            <a:r>
              <a:rPr sz="3000" b="1">
                <a:latin typeface="微软雅黑" panose="020B0503020204020204" charset="-122"/>
                <a:sym typeface="+mn-ea"/>
              </a:rPr>
              <a:t>测试</a:t>
            </a:r>
            <a:endParaRPr sz="3000" b="1">
              <a:latin typeface="微软雅黑" panose="020B0503020204020204" charset="-122"/>
              <a:sym typeface="+mn-ea"/>
            </a:endParaRPr>
          </a:p>
        </p:txBody>
      </p:sp>
      <p:pic>
        <p:nvPicPr>
          <p:cNvPr id="9" name="图片 8" descr="C:\Users\夏雯玥\Desktop\南邮\微信图片_20230514212926.png微信图片_20230514212926"/>
          <p:cNvPicPr>
            <a:picLocks noChangeAspect="1"/>
          </p:cNvPicPr>
          <p:nvPr>
            <p:custDataLst>
              <p:tags r:id="rId2"/>
            </p:custDataLst>
          </p:nvPr>
        </p:nvPicPr>
        <p:blipFill>
          <a:blip r:embed="rId3"/>
          <a:srcRect/>
          <a:stretch>
            <a:fillRect/>
          </a:stretch>
        </p:blipFill>
        <p:spPr>
          <a:xfrm>
            <a:off x="9742170" y="212725"/>
            <a:ext cx="2223534" cy="561600"/>
          </a:xfrm>
          <a:prstGeom prst="rect">
            <a:avLst/>
          </a:prstGeom>
        </p:spPr>
      </p:pic>
      <p:pic>
        <p:nvPicPr>
          <p:cNvPr id="5" name="图片 137"/>
          <p:cNvPicPr>
            <a:picLocks noChangeAspect="1"/>
          </p:cNvPicPr>
          <p:nvPr/>
        </p:nvPicPr>
        <p:blipFill>
          <a:blip r:embed="rId4"/>
          <a:srcRect l="1192" t="2202" r="1097" b="1881"/>
          <a:stretch>
            <a:fillRect/>
          </a:stretch>
        </p:blipFill>
        <p:spPr>
          <a:xfrm>
            <a:off x="633095" y="1403350"/>
            <a:ext cx="10759440" cy="216027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1700" y="782320"/>
            <a:ext cx="10287635" cy="612775"/>
          </a:xfrm>
          <a:prstGeom prst="rect">
            <a:avLst/>
          </a:prstGeom>
          <a:noFill/>
        </p:spPr>
        <p:txBody>
          <a:bodyPr wrap="square" rtlCol="0">
            <a:noAutofit/>
          </a:bodyPr>
          <a:p>
            <a:pPr indent="457200"/>
            <a:r>
              <a:rPr lang="zh-CN" altLang="en-US"/>
              <a:t>发送缓存模块主要功能是按照上位机下发申请，发送</a:t>
            </a:r>
            <a:r>
              <a:rPr lang="en-US" altLang="zh-CN"/>
              <a:t>DMA</a:t>
            </a:r>
            <a:r>
              <a:rPr lang="zh-CN" altLang="en-US"/>
              <a:t>读请求，将指定位置的内存数据，缓存进</a:t>
            </a:r>
            <a:r>
              <a:rPr lang="en-US" altLang="zh-CN"/>
              <a:t>FPGA</a:t>
            </a:r>
            <a:r>
              <a:rPr lang="zh-CN" altLang="en-US"/>
              <a:t>内部</a:t>
            </a:r>
            <a:r>
              <a:rPr lang="en-US" altLang="zh-CN"/>
              <a:t>ram</a:t>
            </a:r>
            <a:r>
              <a:rPr lang="zh-CN" altLang="en-US"/>
              <a:t>为后续操作做准备。</a:t>
            </a:r>
            <a:endParaRPr lang="zh-CN" altLang="en-US"/>
          </a:p>
          <a:p>
            <a:endParaRPr lang="zh-CN" altLang="en-US"/>
          </a:p>
          <a:p>
            <a:endParaRPr lang="zh-CN" altLang="en-US"/>
          </a:p>
          <a:p>
            <a:endParaRPr lang="zh-CN" altLang="en-US"/>
          </a:p>
          <a:p>
            <a:endParaRPr lang="zh-CN" altLang="en-US"/>
          </a:p>
          <a:p>
            <a:endParaRPr lang="zh-CN" altLang="en-US"/>
          </a:p>
          <a:p>
            <a:pPr indent="457200"/>
            <a:endParaRPr lang="zh-CN" altLang="en-US"/>
          </a:p>
        </p:txBody>
      </p:sp>
      <p:sp>
        <p:nvSpPr>
          <p:cNvPr id="12" name="文本框 11"/>
          <p:cNvSpPr txBox="1"/>
          <p:nvPr/>
        </p:nvSpPr>
        <p:spPr>
          <a:xfrm>
            <a:off x="4394835" y="3533140"/>
            <a:ext cx="3402965" cy="368300"/>
          </a:xfrm>
          <a:prstGeom prst="rect">
            <a:avLst/>
          </a:prstGeom>
          <a:noFill/>
        </p:spPr>
        <p:txBody>
          <a:bodyPr wrap="square" rtlCol="0" anchor="t">
            <a:spAutoFit/>
          </a:bodyPr>
          <a:p>
            <a:r>
              <a:rPr lang="zh-CN" altLang="en-US">
                <a:sym typeface="+mn-ea"/>
              </a:rPr>
              <a:t>图</a:t>
            </a:r>
            <a:r>
              <a:rPr lang="en-US" altLang="zh-CN">
                <a:sym typeface="+mn-ea"/>
              </a:rPr>
              <a:t>4.6 </a:t>
            </a:r>
            <a:r>
              <a:rPr lang="zh-CN" altLang="en-US">
                <a:sym typeface="+mn-ea"/>
              </a:rPr>
              <a:t>发送</a:t>
            </a:r>
            <a:r>
              <a:rPr lang="zh-CN" altLang="en-US">
                <a:sym typeface="+mn-ea"/>
              </a:rPr>
              <a:t>缓存模块仿真波形图</a:t>
            </a:r>
            <a:endParaRPr lang="zh-CN" altLang="en-US">
              <a:sym typeface="+mn-ea"/>
            </a:endParaRPr>
          </a:p>
        </p:txBody>
      </p:sp>
      <p:graphicFrame>
        <p:nvGraphicFramePr>
          <p:cNvPr id="17" name="表格 16"/>
          <p:cNvGraphicFramePr/>
          <p:nvPr>
            <p:custDataLst>
              <p:tags r:id="rId1"/>
            </p:custDataLst>
          </p:nvPr>
        </p:nvGraphicFramePr>
        <p:xfrm>
          <a:off x="633095" y="3901440"/>
          <a:ext cx="4134485" cy="3100070"/>
        </p:xfrm>
        <a:graphic>
          <a:graphicData uri="http://schemas.openxmlformats.org/drawingml/2006/table">
            <a:tbl>
              <a:tblPr firstRow="1" bandRow="1">
                <a:tableStyleId>{5C22544A-7EE6-4342-B048-85BDC9FD1C3A}</a:tableStyleId>
              </a:tblPr>
              <a:tblGrid>
                <a:gridCol w="887095"/>
                <a:gridCol w="349250"/>
                <a:gridCol w="2898140"/>
              </a:tblGrid>
              <a:tr h="302260">
                <a:tc>
                  <a:txBody>
                    <a:bodyPr/>
                    <a:p>
                      <a:pPr algn="ctr"/>
                      <a:r>
                        <a:rPr lang="zh-CN" altLang="en-US" sz="1200" b="0" i="0">
                          <a:solidFill>
                            <a:schemeClr val="accent2"/>
                          </a:solidFill>
                          <a:ea typeface="DeepSeek-CJK-patch"/>
                        </a:rPr>
                        <a:t>信号名</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方向</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作用</a:t>
                      </a:r>
                      <a:endParaRPr lang="zh-CN" altLang="en-US" sz="1200" b="0" i="0">
                        <a:solidFill>
                          <a:schemeClr val="accent2"/>
                        </a:solidFill>
                        <a:ea typeface="DeepSeek-CJK-patch"/>
                      </a:endParaRPr>
                    </a:p>
                  </a:txBody>
                  <a:tcPr marL="0" marR="0" marT="0" marB="0" anchor="ctr" anchorCtr="0"/>
                </a:tc>
              </a:tr>
              <a:tr h="365760">
                <a:tc>
                  <a:txBody>
                    <a:bodyPr/>
                    <a:p>
                      <a:pPr algn="ctr"/>
                      <a:r>
                        <a:rPr lang="en-US" altLang="zh-CN" sz="1200" b="0" i="0">
                          <a:solidFill>
                            <a:srgbClr val="404040"/>
                          </a:solidFill>
                          <a:ea typeface="DeepSeek-CJK-patch"/>
                          <a:cs typeface="+mn-lt"/>
                        </a:rPr>
                        <a:t>data_req_en</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宋体" panose="02010600030101010101" pitchFamily="2" charset="-122"/>
                          <a:cs typeface="+mn-lt"/>
                        </a:rPr>
                        <a:t>请求数据使能，高有效</a:t>
                      </a:r>
                      <a:endParaRPr lang="zh-CN" altLang="en-US" sz="1200" b="0" i="0">
                        <a:solidFill>
                          <a:srgbClr val="404040"/>
                        </a:solidFill>
                        <a:ea typeface="宋体" panose="02010600030101010101" pitchFamily="2" charset="-122"/>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data_req_qpn</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队列申请所对应的队列号</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data_req_length</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队列申请所对应的数据长度</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data_req_addr</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队列申请所对应的指定地址</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dma_req_ready</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上位机准备接受描述符，高有效</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dma_data_length</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DMA </a:t>
                      </a:r>
                      <a:r>
                        <a:rPr lang="zh-CN" altLang="en-US" sz="1200" b="0" i="0">
                          <a:solidFill>
                            <a:srgbClr val="404040"/>
                          </a:solidFill>
                          <a:ea typeface="DeepSeek-CJK-patch"/>
                          <a:cs typeface="+mn-lt"/>
                        </a:rPr>
                        <a:t>数据长度，以字节为单位</a:t>
                      </a:r>
                      <a:endParaRPr lang="zh-CN" altLang="en-US" sz="1200" b="0" i="0">
                        <a:solidFill>
                          <a:srgbClr val="404040"/>
                        </a:solidFill>
                        <a:ea typeface="DeepSeek-CJK-patch"/>
                        <a:cs typeface="+mn-lt"/>
                      </a:endParaRPr>
                    </a:p>
                  </a:txBody>
                  <a:tcPr marL="0" marR="0" marT="0" marB="0" anchor="ctr" anchorCtr="0"/>
                </a:tc>
              </a:tr>
            </a:tbl>
          </a:graphicData>
        </a:graphic>
      </p:graphicFrame>
      <p:sp>
        <p:nvSpPr>
          <p:cNvPr id="20" name="文本框 19"/>
          <p:cNvSpPr txBox="1"/>
          <p:nvPr/>
        </p:nvSpPr>
        <p:spPr>
          <a:xfrm>
            <a:off x="1355090" y="3533140"/>
            <a:ext cx="2690495" cy="368300"/>
          </a:xfrm>
          <a:prstGeom prst="rect">
            <a:avLst/>
          </a:prstGeom>
          <a:noFill/>
        </p:spPr>
        <p:txBody>
          <a:bodyPr wrap="square" rtlCol="0" anchor="t">
            <a:spAutoFit/>
          </a:bodyPr>
          <a:p>
            <a:r>
              <a:rPr lang="zh-CN" altLang="en-US">
                <a:sym typeface="+mn-ea"/>
              </a:rPr>
              <a:t>表</a:t>
            </a:r>
            <a:r>
              <a:rPr lang="en-US" altLang="zh-CN">
                <a:sym typeface="+mn-ea"/>
              </a:rPr>
              <a:t>4.3 </a:t>
            </a:r>
            <a:r>
              <a:rPr lang="zh-CN" altLang="en-US">
                <a:sym typeface="+mn-ea"/>
              </a:rPr>
              <a:t>波形核心信号说明</a:t>
            </a:r>
            <a:endParaRPr lang="zh-CN" altLang="en-US">
              <a:sym typeface="+mn-ea"/>
            </a:endParaRPr>
          </a:p>
        </p:txBody>
      </p:sp>
      <p:sp>
        <p:nvSpPr>
          <p:cNvPr id="22" name="文本框 21"/>
          <p:cNvSpPr txBox="1"/>
          <p:nvPr/>
        </p:nvSpPr>
        <p:spPr>
          <a:xfrm>
            <a:off x="5215890" y="3901440"/>
            <a:ext cx="6176010" cy="2306955"/>
          </a:xfrm>
          <a:prstGeom prst="rect">
            <a:avLst/>
          </a:prstGeom>
          <a:noFill/>
        </p:spPr>
        <p:txBody>
          <a:bodyPr wrap="square" rtlCol="0">
            <a:spAutoFit/>
          </a:bodyPr>
          <a:p>
            <a:pPr indent="457200" algn="just"/>
            <a:r>
              <a:rPr lang="en-US" altLang="zh-CN"/>
              <a:t>tx_req_en</a:t>
            </a:r>
            <a:r>
              <a:rPr lang="zh-CN" altLang="en-US"/>
              <a:t>拉高指示当前数据发送请求有效，</a:t>
            </a:r>
            <a:r>
              <a:rPr lang="en-US" altLang="zh-CN"/>
              <a:t>length</a:t>
            </a:r>
            <a:r>
              <a:rPr lang="zh-CN" altLang="en-US"/>
              <a:t>、</a:t>
            </a:r>
            <a:r>
              <a:rPr lang="en-US" altLang="zh-CN"/>
              <a:t>addr</a:t>
            </a:r>
            <a:r>
              <a:rPr lang="zh-CN" altLang="en-US"/>
              <a:t>信号表示数据的长度和指定的数据地址，当模块接收到数据中请之后，发送</a:t>
            </a:r>
            <a:r>
              <a:rPr lang="en-US" altLang="zh-CN"/>
              <a:t> DMA </a:t>
            </a:r>
            <a:r>
              <a:rPr lang="zh-CN" altLang="en-US"/>
              <a:t>读请求，</a:t>
            </a:r>
            <a:r>
              <a:rPr lang="en-US" altLang="zh-CN"/>
              <a:t>byp_vld </a:t>
            </a:r>
            <a:r>
              <a:rPr lang="zh-CN" altLang="en-US"/>
              <a:t>信号拉高表示当前</a:t>
            </a:r>
            <a:r>
              <a:rPr lang="en-US" altLang="zh-CN"/>
              <a:t>DMA</a:t>
            </a:r>
            <a:r>
              <a:rPr lang="zh-CN" altLang="en-US"/>
              <a:t>请求有效。上位机接收到</a:t>
            </a:r>
            <a:r>
              <a:rPr lang="en-US" altLang="zh-CN"/>
              <a:t>DMA </a:t>
            </a:r>
            <a:r>
              <a:rPr lang="zh-CN" altLang="en-US"/>
              <a:t>读请求之后，将指定位置的数据通过</a:t>
            </a:r>
            <a:r>
              <a:rPr lang="en-US" altLang="zh-CN"/>
              <a:t>axi</a:t>
            </a:r>
            <a:r>
              <a:rPr lang="zh-CN" altLang="en-US"/>
              <a:t>接口缓存进入</a:t>
            </a:r>
            <a:r>
              <a:rPr lang="en-US" altLang="zh-CN"/>
              <a:t>FPGA</a:t>
            </a:r>
            <a:r>
              <a:rPr lang="zh-CN" altLang="en-US"/>
              <a:t>内部缓存，为后续流程做准备。从仿真图</a:t>
            </a:r>
            <a:r>
              <a:rPr lang="en-US" altLang="zh-CN"/>
              <a:t>4.6</a:t>
            </a:r>
            <a:r>
              <a:rPr lang="zh-CN" altLang="en-US"/>
              <a:t>中可以看出发送数据缓存模块在接收到任务缓存模块的数据之后，解析有关</a:t>
            </a:r>
            <a:r>
              <a:rPr lang="en-US" altLang="zh-CN"/>
              <a:t>DMA</a:t>
            </a:r>
            <a:r>
              <a:rPr lang="zh-CN" altLang="en-US"/>
              <a:t>申请的信息，接着发起了</a:t>
            </a:r>
            <a:r>
              <a:rPr lang="en-US" altLang="zh-CN"/>
              <a:t>DMA</a:t>
            </a:r>
            <a:r>
              <a:rPr lang="zh-CN" altLang="en-US"/>
              <a:t>读请求，接收上位机下发的数据</a:t>
            </a:r>
            <a:r>
              <a:rPr lang="en-US" altLang="zh-CN"/>
              <a:t>.</a:t>
            </a:r>
            <a:endParaRPr lang="en-US" altLang="zh-CN"/>
          </a:p>
        </p:txBody>
      </p:sp>
      <p:sp>
        <p:nvSpPr>
          <p:cNvPr id="3"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4" name="TextBox 27"/>
          <p:cNvSpPr/>
          <p:nvPr/>
        </p:nvSpPr>
        <p:spPr>
          <a:xfrm>
            <a:off x="1012456" y="221213"/>
            <a:ext cx="4685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4.5 </a:t>
            </a:r>
            <a:r>
              <a:rPr sz="3000" b="1">
                <a:latin typeface="微软雅黑" panose="020B0503020204020204" charset="-122"/>
                <a:sym typeface="+mn-ea"/>
              </a:rPr>
              <a:t>发送</a:t>
            </a:r>
            <a:r>
              <a:rPr sz="3000" b="1">
                <a:latin typeface="微软雅黑" panose="020B0503020204020204" charset="-122"/>
                <a:sym typeface="+mn-ea"/>
              </a:rPr>
              <a:t>缓存模块仿真</a:t>
            </a:r>
            <a:r>
              <a:rPr sz="3000" b="1">
                <a:latin typeface="微软雅黑" panose="020B0503020204020204" charset="-122"/>
                <a:sym typeface="+mn-ea"/>
              </a:rPr>
              <a:t>测试</a:t>
            </a:r>
            <a:endParaRPr sz="3000" b="1">
              <a:latin typeface="微软雅黑" panose="020B0503020204020204" charset="-122"/>
              <a:sym typeface="+mn-ea"/>
            </a:endParaRPr>
          </a:p>
        </p:txBody>
      </p:sp>
      <p:pic>
        <p:nvPicPr>
          <p:cNvPr id="9" name="图片 8" descr="C:\Users\夏雯玥\Desktop\南邮\微信图片_20230514212926.png微信图片_20230514212926"/>
          <p:cNvPicPr>
            <a:picLocks noChangeAspect="1"/>
          </p:cNvPicPr>
          <p:nvPr>
            <p:custDataLst>
              <p:tags r:id="rId2"/>
            </p:custDataLst>
          </p:nvPr>
        </p:nvPicPr>
        <p:blipFill>
          <a:blip r:embed="rId3"/>
          <a:srcRect/>
          <a:stretch>
            <a:fillRect/>
          </a:stretch>
        </p:blipFill>
        <p:spPr>
          <a:xfrm>
            <a:off x="9742170" y="212725"/>
            <a:ext cx="2223534" cy="561600"/>
          </a:xfrm>
          <a:prstGeom prst="rect">
            <a:avLst/>
          </a:prstGeom>
        </p:spPr>
      </p:pic>
      <p:pic>
        <p:nvPicPr>
          <p:cNvPr id="5" name="图片 116"/>
          <p:cNvPicPr>
            <a:picLocks noChangeAspect="1"/>
          </p:cNvPicPr>
          <p:nvPr/>
        </p:nvPicPr>
        <p:blipFill>
          <a:blip r:embed="rId4"/>
          <a:srcRect l="932" t="3040" r="815" b="2876"/>
          <a:stretch>
            <a:fillRect/>
          </a:stretch>
        </p:blipFill>
        <p:spPr>
          <a:xfrm>
            <a:off x="632460" y="1395095"/>
            <a:ext cx="10760075" cy="217932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1700" y="782320"/>
            <a:ext cx="10287635" cy="612775"/>
          </a:xfrm>
          <a:prstGeom prst="rect">
            <a:avLst/>
          </a:prstGeom>
          <a:noFill/>
        </p:spPr>
        <p:txBody>
          <a:bodyPr wrap="square" rtlCol="0">
            <a:noAutofit/>
          </a:bodyPr>
          <a:p>
            <a:pPr indent="457200"/>
            <a:r>
              <a:rPr lang="zh-CN" altLang="en-US"/>
              <a:t>协议解析模块主要功能是解析对端发送的报文的数据和头部，验证报文头部的有效性，对报文进行</a:t>
            </a:r>
            <a:r>
              <a:rPr lang="en-US" altLang="zh-CN"/>
              <a:t>crc</a:t>
            </a:r>
            <a:r>
              <a:rPr lang="zh-CN" altLang="en-US"/>
              <a:t>校验，最后将有效数据发送给后级模块处理。</a:t>
            </a:r>
            <a:endParaRPr lang="zh-CN" altLang="en-US"/>
          </a:p>
          <a:p>
            <a:endParaRPr lang="zh-CN" altLang="en-US"/>
          </a:p>
          <a:p>
            <a:endParaRPr lang="zh-CN" altLang="en-US"/>
          </a:p>
          <a:p>
            <a:endParaRPr lang="zh-CN" altLang="en-US"/>
          </a:p>
          <a:p>
            <a:endParaRPr lang="zh-CN" altLang="en-US"/>
          </a:p>
          <a:p>
            <a:pPr indent="457200"/>
            <a:endParaRPr lang="zh-CN" altLang="en-US"/>
          </a:p>
        </p:txBody>
      </p:sp>
      <p:sp>
        <p:nvSpPr>
          <p:cNvPr id="12" name="文本框 11"/>
          <p:cNvSpPr txBox="1"/>
          <p:nvPr/>
        </p:nvSpPr>
        <p:spPr>
          <a:xfrm>
            <a:off x="4394835" y="3533140"/>
            <a:ext cx="3402965" cy="368300"/>
          </a:xfrm>
          <a:prstGeom prst="rect">
            <a:avLst/>
          </a:prstGeom>
          <a:noFill/>
        </p:spPr>
        <p:txBody>
          <a:bodyPr wrap="square" rtlCol="0" anchor="t">
            <a:spAutoFit/>
          </a:bodyPr>
          <a:p>
            <a:r>
              <a:rPr lang="zh-CN" altLang="en-US">
                <a:sym typeface="+mn-ea"/>
              </a:rPr>
              <a:t>图</a:t>
            </a:r>
            <a:r>
              <a:rPr lang="en-US" altLang="zh-CN">
                <a:sym typeface="+mn-ea"/>
              </a:rPr>
              <a:t>4.7 </a:t>
            </a:r>
            <a:r>
              <a:rPr lang="zh-CN" altLang="en-US">
                <a:sym typeface="+mn-ea"/>
              </a:rPr>
              <a:t>协议解析模块仿真波形图</a:t>
            </a:r>
            <a:endParaRPr lang="zh-CN" altLang="en-US">
              <a:sym typeface="+mn-ea"/>
            </a:endParaRPr>
          </a:p>
        </p:txBody>
      </p:sp>
      <p:graphicFrame>
        <p:nvGraphicFramePr>
          <p:cNvPr id="17" name="表格 16"/>
          <p:cNvGraphicFramePr/>
          <p:nvPr>
            <p:custDataLst>
              <p:tags r:id="rId1"/>
            </p:custDataLst>
          </p:nvPr>
        </p:nvGraphicFramePr>
        <p:xfrm>
          <a:off x="633095" y="3901440"/>
          <a:ext cx="4134485" cy="3100070"/>
        </p:xfrm>
        <a:graphic>
          <a:graphicData uri="http://schemas.openxmlformats.org/drawingml/2006/table">
            <a:tbl>
              <a:tblPr firstRow="1" bandRow="1">
                <a:tableStyleId>{5C22544A-7EE6-4342-B048-85BDC9FD1C3A}</a:tableStyleId>
              </a:tblPr>
              <a:tblGrid>
                <a:gridCol w="887095"/>
                <a:gridCol w="349250"/>
                <a:gridCol w="2898140"/>
              </a:tblGrid>
              <a:tr h="302260">
                <a:tc>
                  <a:txBody>
                    <a:bodyPr/>
                    <a:p>
                      <a:pPr algn="ctr"/>
                      <a:r>
                        <a:rPr lang="zh-CN" altLang="en-US" sz="1200" b="0" i="0">
                          <a:solidFill>
                            <a:schemeClr val="accent2"/>
                          </a:solidFill>
                          <a:ea typeface="DeepSeek-CJK-patch"/>
                        </a:rPr>
                        <a:t>信号名</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方向</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作用</a:t>
                      </a:r>
                      <a:endParaRPr lang="zh-CN" altLang="en-US" sz="1200" b="0" i="0">
                        <a:solidFill>
                          <a:schemeClr val="accent2"/>
                        </a:solidFill>
                        <a:ea typeface="DeepSeek-CJK-patch"/>
                      </a:endParaRPr>
                    </a:p>
                  </a:txBody>
                  <a:tcPr marL="0" marR="0" marT="0" marB="0" anchor="ctr" anchorCtr="0"/>
                </a:tc>
              </a:tr>
              <a:tr h="365760">
                <a:tc>
                  <a:txBody>
                    <a:bodyPr/>
                    <a:p>
                      <a:pPr algn="ctr"/>
                      <a:r>
                        <a:rPr lang="en-US" altLang="zh-CN" sz="1200" b="0" i="0">
                          <a:solidFill>
                            <a:srgbClr val="404040"/>
                          </a:solidFill>
                          <a:ea typeface="DeepSeek-CJK-patch"/>
                          <a:cs typeface="+mn-lt"/>
                        </a:rPr>
                        <a:t>axi _ready</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宋体" panose="02010600030101010101" pitchFamily="2" charset="-122"/>
                          <a:cs typeface="+mn-lt"/>
                        </a:rPr>
                        <a:t>协议解析模块准备信号，高有效</a:t>
                      </a:r>
                      <a:endParaRPr lang="zh-CN" altLang="en-US" sz="1200" b="0" i="0">
                        <a:solidFill>
                          <a:srgbClr val="404040"/>
                        </a:solidFill>
                        <a:ea typeface="宋体" panose="02010600030101010101" pitchFamily="2" charset="-122"/>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axi _sop</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AXI</a:t>
                      </a:r>
                      <a:r>
                        <a:rPr lang="zh-CN" altLang="en-US" sz="1200" b="0" i="0">
                          <a:solidFill>
                            <a:srgbClr val="404040"/>
                          </a:solidFill>
                          <a:ea typeface="DeepSeek-CJK-patch"/>
                          <a:cs typeface="+mn-lt"/>
                        </a:rPr>
                        <a:t>接口发送数据帧头指示，高有效</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axi_eop</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AXI</a:t>
                      </a:r>
                      <a:r>
                        <a:rPr lang="zh-CN" altLang="en-US" sz="1200" b="0" i="0">
                          <a:solidFill>
                            <a:srgbClr val="404040"/>
                          </a:solidFill>
                          <a:ea typeface="DeepSeek-CJK-patch"/>
                          <a:cs typeface="+mn-lt"/>
                        </a:rPr>
                        <a:t>接口发送数据帧尾指示，高有效</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axi_valid</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AXI</a:t>
                      </a:r>
                      <a:r>
                        <a:rPr lang="zh-CN" altLang="en-US" sz="1200" b="0" i="0">
                          <a:solidFill>
                            <a:srgbClr val="404040"/>
                          </a:solidFill>
                          <a:ea typeface="DeepSeek-CJK-patch"/>
                          <a:cs typeface="+mn-lt"/>
                        </a:rPr>
                        <a:t>接口发送数据有效指示，高有效</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axi_data</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AXI</a:t>
                      </a:r>
                      <a:r>
                        <a:rPr lang="zh-CN" altLang="en-US" sz="1200" b="0" i="0">
                          <a:solidFill>
                            <a:srgbClr val="404040"/>
                          </a:solidFill>
                          <a:ea typeface="DeepSeek-CJK-patch"/>
                          <a:cs typeface="+mn-lt"/>
                        </a:rPr>
                        <a:t>接口发送数据，</a:t>
                      </a:r>
                      <a:r>
                        <a:rPr lang="en-US" altLang="zh-CN" sz="1200" b="0" i="0">
                          <a:solidFill>
                            <a:srgbClr val="404040"/>
                          </a:solidFill>
                          <a:ea typeface="DeepSeek-CJK-patch"/>
                          <a:cs typeface="+mn-lt"/>
                        </a:rPr>
                        <a:t>bit0</a:t>
                      </a:r>
                      <a:r>
                        <a:rPr lang="zh-CN" altLang="en-US" sz="1200" b="0" i="0">
                          <a:solidFill>
                            <a:srgbClr val="404040"/>
                          </a:solidFill>
                          <a:ea typeface="DeepSeek-CJK-patch"/>
                          <a:cs typeface="+mn-lt"/>
                        </a:rPr>
                        <a:t>为最低位</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data_out</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写数据</a:t>
                      </a:r>
                      <a:endParaRPr lang="zh-CN" altLang="en-US" sz="1200" b="0" i="0">
                        <a:solidFill>
                          <a:srgbClr val="404040"/>
                        </a:solidFill>
                        <a:ea typeface="DeepSeek-CJK-patch"/>
                        <a:cs typeface="+mn-lt"/>
                      </a:endParaRPr>
                    </a:p>
                  </a:txBody>
                  <a:tcPr marL="0" marR="0" marT="0" marB="0" anchor="ctr" anchorCtr="0"/>
                </a:tc>
              </a:tr>
            </a:tbl>
          </a:graphicData>
        </a:graphic>
      </p:graphicFrame>
      <p:sp>
        <p:nvSpPr>
          <p:cNvPr id="20" name="文本框 19"/>
          <p:cNvSpPr txBox="1"/>
          <p:nvPr/>
        </p:nvSpPr>
        <p:spPr>
          <a:xfrm>
            <a:off x="1355090" y="3533140"/>
            <a:ext cx="2690495" cy="368300"/>
          </a:xfrm>
          <a:prstGeom prst="rect">
            <a:avLst/>
          </a:prstGeom>
          <a:noFill/>
        </p:spPr>
        <p:txBody>
          <a:bodyPr wrap="square" rtlCol="0" anchor="t">
            <a:spAutoFit/>
          </a:bodyPr>
          <a:p>
            <a:r>
              <a:rPr lang="zh-CN" altLang="en-US">
                <a:sym typeface="+mn-ea"/>
              </a:rPr>
              <a:t>表</a:t>
            </a:r>
            <a:r>
              <a:rPr lang="en-US" altLang="zh-CN">
                <a:sym typeface="+mn-ea"/>
              </a:rPr>
              <a:t>4.4 </a:t>
            </a:r>
            <a:r>
              <a:rPr lang="zh-CN" altLang="en-US">
                <a:sym typeface="+mn-ea"/>
              </a:rPr>
              <a:t>波形核心信号说明</a:t>
            </a:r>
            <a:endParaRPr lang="zh-CN" altLang="en-US">
              <a:sym typeface="+mn-ea"/>
            </a:endParaRPr>
          </a:p>
        </p:txBody>
      </p:sp>
      <p:sp>
        <p:nvSpPr>
          <p:cNvPr id="22" name="文本框 21"/>
          <p:cNvSpPr txBox="1"/>
          <p:nvPr/>
        </p:nvSpPr>
        <p:spPr>
          <a:xfrm>
            <a:off x="5215890" y="3901440"/>
            <a:ext cx="6176010" cy="2584450"/>
          </a:xfrm>
          <a:prstGeom prst="rect">
            <a:avLst/>
          </a:prstGeom>
          <a:noFill/>
        </p:spPr>
        <p:txBody>
          <a:bodyPr wrap="square" rtlCol="0">
            <a:spAutoFit/>
          </a:bodyPr>
          <a:p>
            <a:pPr indent="457200" algn="just"/>
            <a:r>
              <a:rPr lang="zh-CN" altLang="en-US"/>
              <a:t>对端发送的报文通过</a:t>
            </a:r>
            <a:r>
              <a:rPr lang="en-US" altLang="zh-CN"/>
              <a:t>axi_st</a:t>
            </a:r>
            <a:r>
              <a:rPr lang="zh-CN" altLang="en-US"/>
              <a:t>接口进入协议解析模块，接着解析该以太网头部信息并对头部进行</a:t>
            </a:r>
            <a:r>
              <a:rPr lang="en-US" altLang="zh-CN"/>
              <a:t>checksum</a:t>
            </a:r>
            <a:r>
              <a:rPr lang="zh-CN" altLang="en-US"/>
              <a:t>计算，</a:t>
            </a:r>
            <a:r>
              <a:rPr lang="en-US" altLang="zh-CN"/>
              <a:t>ipv4_hdr</a:t>
            </a:r>
            <a:r>
              <a:rPr lang="zh-CN" altLang="en-US"/>
              <a:t>信号当前以太网报文头内容，</a:t>
            </a:r>
            <a:r>
              <a:rPr lang="en-US" altLang="zh-CN"/>
              <a:t>ipv4_hdr_valid</a:t>
            </a:r>
            <a:r>
              <a:rPr lang="zh-CN" altLang="en-US"/>
              <a:t>指示当前以太网报文头部校验有效；同时也会对</a:t>
            </a:r>
            <a:r>
              <a:rPr lang="en-US" altLang="zh-CN"/>
              <a:t>RDMA</a:t>
            </a:r>
            <a:r>
              <a:rPr lang="zh-CN" altLang="en-US"/>
              <a:t>报文头进行校验，</a:t>
            </a:r>
            <a:r>
              <a:rPr lang="en-US" altLang="zh-CN"/>
              <a:t>bth_to_playload</a:t>
            </a:r>
            <a:r>
              <a:rPr lang="zh-CN" altLang="en-US"/>
              <a:t>信号为</a:t>
            </a:r>
            <a:r>
              <a:rPr lang="en-US" altLang="zh-CN"/>
              <a:t>RoCE</a:t>
            </a:r>
            <a:r>
              <a:rPr lang="zh-CN" altLang="en-US"/>
              <a:t>报文头部内容，</a:t>
            </a:r>
            <a:r>
              <a:rPr lang="en-US" altLang="zh-CN"/>
              <a:t>bth_to_playload_valid</a:t>
            </a:r>
            <a:r>
              <a:rPr lang="zh-CN" altLang="en-US"/>
              <a:t>指示当前</a:t>
            </a:r>
            <a:r>
              <a:rPr lang="en-US" altLang="zh-CN"/>
              <a:t>RoCE</a:t>
            </a:r>
            <a:r>
              <a:rPr lang="zh-CN" altLang="en-US"/>
              <a:t>报文头部校验有效；接着对接收的报文按照</a:t>
            </a:r>
            <a:r>
              <a:rPr lang="en-US" altLang="zh-CN"/>
              <a:t> crc</a:t>
            </a:r>
            <a:r>
              <a:rPr lang="zh-CN" altLang="en-US"/>
              <a:t>校验的规则进行校验，校验成功回拉高</a:t>
            </a:r>
            <a:r>
              <a:rPr lang="en-US" altLang="zh-CN"/>
              <a:t>icrc_valid</a:t>
            </a:r>
            <a:r>
              <a:rPr lang="zh-CN" altLang="en-US"/>
              <a:t>信号一个周期；经过三个步骤的校验都有效之后才会把剥离头部的报文数据写入到给后级模块缓存。</a:t>
            </a:r>
            <a:endParaRPr lang="zh-CN" altLang="en-US"/>
          </a:p>
        </p:txBody>
      </p:sp>
      <p:sp>
        <p:nvSpPr>
          <p:cNvPr id="3"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4" name="TextBox 27"/>
          <p:cNvSpPr/>
          <p:nvPr/>
        </p:nvSpPr>
        <p:spPr>
          <a:xfrm>
            <a:off x="1012456" y="221213"/>
            <a:ext cx="4685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4.6 </a:t>
            </a:r>
            <a:r>
              <a:rPr sz="3000" b="1">
                <a:latin typeface="微软雅黑" panose="020B0503020204020204" charset="-122"/>
                <a:sym typeface="+mn-ea"/>
              </a:rPr>
              <a:t>协议</a:t>
            </a:r>
            <a:r>
              <a:rPr sz="3000" b="1">
                <a:latin typeface="微软雅黑" panose="020B0503020204020204" charset="-122"/>
                <a:sym typeface="+mn-ea"/>
              </a:rPr>
              <a:t>解析模块仿真</a:t>
            </a:r>
            <a:r>
              <a:rPr sz="3000" b="1">
                <a:latin typeface="微软雅黑" panose="020B0503020204020204" charset="-122"/>
                <a:sym typeface="+mn-ea"/>
              </a:rPr>
              <a:t>测试</a:t>
            </a:r>
            <a:endParaRPr sz="3000" b="1">
              <a:latin typeface="微软雅黑" panose="020B0503020204020204" charset="-122"/>
              <a:sym typeface="+mn-ea"/>
            </a:endParaRPr>
          </a:p>
        </p:txBody>
      </p:sp>
      <p:pic>
        <p:nvPicPr>
          <p:cNvPr id="9" name="图片 8" descr="C:\Users\夏雯玥\Desktop\南邮\微信图片_20230514212926.png微信图片_20230514212926"/>
          <p:cNvPicPr>
            <a:picLocks noChangeAspect="1"/>
          </p:cNvPicPr>
          <p:nvPr>
            <p:custDataLst>
              <p:tags r:id="rId2"/>
            </p:custDataLst>
          </p:nvPr>
        </p:nvPicPr>
        <p:blipFill>
          <a:blip r:embed="rId3"/>
          <a:srcRect/>
          <a:stretch>
            <a:fillRect/>
          </a:stretch>
        </p:blipFill>
        <p:spPr>
          <a:xfrm>
            <a:off x="9742170" y="212725"/>
            <a:ext cx="2223534" cy="561600"/>
          </a:xfrm>
          <a:prstGeom prst="rect">
            <a:avLst/>
          </a:prstGeom>
        </p:spPr>
      </p:pic>
      <p:pic>
        <p:nvPicPr>
          <p:cNvPr id="5" name="图片 116"/>
          <p:cNvPicPr>
            <a:picLocks noChangeAspect="1"/>
          </p:cNvPicPr>
          <p:nvPr/>
        </p:nvPicPr>
        <p:blipFill>
          <a:blip r:embed="rId4"/>
          <a:srcRect l="932" t="3040" r="815" b="2876"/>
          <a:stretch>
            <a:fillRect/>
          </a:stretch>
        </p:blipFill>
        <p:spPr>
          <a:xfrm>
            <a:off x="633730" y="1423670"/>
            <a:ext cx="10758805" cy="21424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1700" y="782320"/>
            <a:ext cx="10287635" cy="612775"/>
          </a:xfrm>
          <a:prstGeom prst="rect">
            <a:avLst/>
          </a:prstGeom>
          <a:noFill/>
        </p:spPr>
        <p:txBody>
          <a:bodyPr wrap="square" rtlCol="0">
            <a:noAutofit/>
          </a:bodyPr>
          <a:p>
            <a:pPr indent="457200"/>
            <a:r>
              <a:rPr lang="zh-CN" altLang="en-US"/>
              <a:t>接收缓存模块主要功能是接收对端发送的报文数据，根据控制模块发送的任务信息，向上位机发送</a:t>
            </a:r>
            <a:r>
              <a:rPr lang="en-US" altLang="zh-CN"/>
              <a:t>DMA</a:t>
            </a:r>
            <a:r>
              <a:rPr lang="zh-CN" altLang="en-US"/>
              <a:t>写请求，将数据存入内存指定位置。</a:t>
            </a:r>
            <a:endParaRPr lang="zh-CN" altLang="en-US"/>
          </a:p>
          <a:p>
            <a:endParaRPr lang="zh-CN" altLang="en-US"/>
          </a:p>
          <a:p>
            <a:endParaRPr lang="zh-CN" altLang="en-US"/>
          </a:p>
          <a:p>
            <a:endParaRPr lang="zh-CN" altLang="en-US"/>
          </a:p>
          <a:p>
            <a:pPr indent="457200"/>
            <a:endParaRPr lang="zh-CN" altLang="en-US"/>
          </a:p>
        </p:txBody>
      </p:sp>
      <p:sp>
        <p:nvSpPr>
          <p:cNvPr id="12" name="文本框 11"/>
          <p:cNvSpPr txBox="1"/>
          <p:nvPr/>
        </p:nvSpPr>
        <p:spPr>
          <a:xfrm>
            <a:off x="4394835" y="3533140"/>
            <a:ext cx="3402965" cy="368300"/>
          </a:xfrm>
          <a:prstGeom prst="rect">
            <a:avLst/>
          </a:prstGeom>
          <a:noFill/>
        </p:spPr>
        <p:txBody>
          <a:bodyPr wrap="square" rtlCol="0" anchor="t">
            <a:spAutoFit/>
          </a:bodyPr>
          <a:p>
            <a:r>
              <a:rPr lang="zh-CN" altLang="en-US">
                <a:sym typeface="+mn-ea"/>
              </a:rPr>
              <a:t>图</a:t>
            </a:r>
            <a:r>
              <a:rPr lang="en-US" altLang="zh-CN">
                <a:sym typeface="+mn-ea"/>
              </a:rPr>
              <a:t>4.7 </a:t>
            </a:r>
            <a:r>
              <a:rPr lang="zh-CN" altLang="en-US">
                <a:sym typeface="+mn-ea"/>
              </a:rPr>
              <a:t>协议解析模块仿真波形图</a:t>
            </a:r>
            <a:endParaRPr lang="zh-CN" altLang="en-US">
              <a:sym typeface="+mn-ea"/>
            </a:endParaRPr>
          </a:p>
        </p:txBody>
      </p:sp>
      <p:graphicFrame>
        <p:nvGraphicFramePr>
          <p:cNvPr id="17" name="表格 16"/>
          <p:cNvGraphicFramePr/>
          <p:nvPr>
            <p:custDataLst>
              <p:tags r:id="rId1"/>
            </p:custDataLst>
          </p:nvPr>
        </p:nvGraphicFramePr>
        <p:xfrm>
          <a:off x="633095" y="3901440"/>
          <a:ext cx="4134485" cy="3100070"/>
        </p:xfrm>
        <a:graphic>
          <a:graphicData uri="http://schemas.openxmlformats.org/drawingml/2006/table">
            <a:tbl>
              <a:tblPr firstRow="1" bandRow="1">
                <a:tableStyleId>{5C22544A-7EE6-4342-B048-85BDC9FD1C3A}</a:tableStyleId>
              </a:tblPr>
              <a:tblGrid>
                <a:gridCol w="887095"/>
                <a:gridCol w="349250"/>
                <a:gridCol w="2898140"/>
              </a:tblGrid>
              <a:tr h="302260">
                <a:tc>
                  <a:txBody>
                    <a:bodyPr/>
                    <a:p>
                      <a:pPr algn="ctr"/>
                      <a:r>
                        <a:rPr lang="zh-CN" altLang="en-US" sz="1200" b="0" i="0">
                          <a:solidFill>
                            <a:schemeClr val="accent2"/>
                          </a:solidFill>
                          <a:ea typeface="DeepSeek-CJK-patch"/>
                        </a:rPr>
                        <a:t>信号名</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方向</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作用</a:t>
                      </a:r>
                      <a:endParaRPr lang="zh-CN" altLang="en-US" sz="1200" b="0" i="0">
                        <a:solidFill>
                          <a:schemeClr val="accent2"/>
                        </a:solidFill>
                        <a:ea typeface="DeepSeek-CJK-patch"/>
                      </a:endParaRPr>
                    </a:p>
                  </a:txBody>
                  <a:tcPr marL="0" marR="0" marT="0" marB="0" anchor="ctr" anchorCtr="0"/>
                </a:tc>
              </a:tr>
              <a:tr h="365760">
                <a:tc>
                  <a:txBody>
                    <a:bodyPr/>
                    <a:p>
                      <a:pPr algn="ctr"/>
                      <a:r>
                        <a:rPr lang="en-US" altLang="zh-CN" sz="1200" b="0" i="0">
                          <a:solidFill>
                            <a:srgbClr val="404040"/>
                          </a:solidFill>
                          <a:ea typeface="DeepSeek-CJK-patch"/>
                          <a:cs typeface="+mn-lt"/>
                        </a:rPr>
                        <a:t>wr_en</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宋体" panose="02010600030101010101" pitchFamily="2" charset="-122"/>
                          <a:cs typeface="+mn-lt"/>
                        </a:rPr>
                        <a:t>写使能信号，高有效</a:t>
                      </a:r>
                      <a:endParaRPr lang="zh-CN" altLang="en-US" sz="1200" b="0" i="0">
                        <a:solidFill>
                          <a:srgbClr val="404040"/>
                        </a:solidFill>
                        <a:ea typeface="宋体" panose="02010600030101010101" pitchFamily="2" charset="-122"/>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cqe_en</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a:t>
                      </a:r>
                      <a:r>
                        <a:rPr lang="zh-CN" altLang="en-US" sz="1200" b="0" i="0">
                          <a:solidFill>
                            <a:srgbClr val="404040"/>
                          </a:solidFill>
                          <a:ea typeface="DeepSeek-CJK-patch"/>
                        </a:rPr>
                        <a:t>出</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接收</a:t>
                      </a:r>
                      <a:r>
                        <a:rPr lang="zh-CN" altLang="en-US" sz="1200" b="0" i="0">
                          <a:solidFill>
                            <a:srgbClr val="404040"/>
                          </a:solidFill>
                          <a:ea typeface="DeepSeek-CJK-patch"/>
                          <a:cs typeface="+mn-lt"/>
                        </a:rPr>
                        <a:t>缓存模块使能信号，高有效</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dma_req_ready</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上位机准备接受描述符，高有效</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dma_rd_addr</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DMA </a:t>
                      </a:r>
                      <a:r>
                        <a:rPr lang="zh-CN" altLang="en-US" sz="1200" b="0" i="0">
                          <a:solidFill>
                            <a:srgbClr val="404040"/>
                          </a:solidFill>
                          <a:ea typeface="DeepSeek-CJK-patch"/>
                          <a:cs typeface="+mn-lt"/>
                        </a:rPr>
                        <a:t>数据读地址</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dma_wr_addr</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DMA </a:t>
                      </a:r>
                      <a:r>
                        <a:rPr lang="zh-CN" altLang="en-US" sz="1200" b="0" i="0">
                          <a:solidFill>
                            <a:srgbClr val="404040"/>
                          </a:solidFill>
                          <a:ea typeface="DeepSeek-CJK-patch"/>
                          <a:cs typeface="+mn-lt"/>
                        </a:rPr>
                        <a:t>数据写地址</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dma_data_length</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DMA </a:t>
                      </a:r>
                      <a:r>
                        <a:rPr lang="zh-CN" altLang="en-US" sz="1200" b="0" i="0">
                          <a:solidFill>
                            <a:srgbClr val="404040"/>
                          </a:solidFill>
                          <a:ea typeface="DeepSeek-CJK-patch"/>
                          <a:cs typeface="+mn-lt"/>
                        </a:rPr>
                        <a:t>数据长度，以字节为单位</a:t>
                      </a:r>
                      <a:endParaRPr lang="zh-CN" altLang="en-US" sz="1200" b="0" i="0">
                        <a:solidFill>
                          <a:srgbClr val="404040"/>
                        </a:solidFill>
                        <a:ea typeface="DeepSeek-CJK-patch"/>
                        <a:cs typeface="+mn-lt"/>
                      </a:endParaRPr>
                    </a:p>
                  </a:txBody>
                  <a:tcPr marL="0" marR="0" marT="0" marB="0" anchor="ctr" anchorCtr="0"/>
                </a:tc>
              </a:tr>
            </a:tbl>
          </a:graphicData>
        </a:graphic>
      </p:graphicFrame>
      <p:sp>
        <p:nvSpPr>
          <p:cNvPr id="20" name="文本框 19"/>
          <p:cNvSpPr txBox="1"/>
          <p:nvPr/>
        </p:nvSpPr>
        <p:spPr>
          <a:xfrm>
            <a:off x="1355090" y="3533140"/>
            <a:ext cx="2690495" cy="368300"/>
          </a:xfrm>
          <a:prstGeom prst="rect">
            <a:avLst/>
          </a:prstGeom>
          <a:noFill/>
        </p:spPr>
        <p:txBody>
          <a:bodyPr wrap="square" rtlCol="0" anchor="t">
            <a:spAutoFit/>
          </a:bodyPr>
          <a:p>
            <a:r>
              <a:rPr lang="zh-CN" altLang="en-US">
                <a:sym typeface="+mn-ea"/>
              </a:rPr>
              <a:t>表</a:t>
            </a:r>
            <a:r>
              <a:rPr lang="en-US" altLang="zh-CN">
                <a:sym typeface="+mn-ea"/>
              </a:rPr>
              <a:t>4.5 </a:t>
            </a:r>
            <a:r>
              <a:rPr lang="zh-CN" altLang="en-US">
                <a:sym typeface="+mn-ea"/>
              </a:rPr>
              <a:t>波形核心信号说明</a:t>
            </a:r>
            <a:endParaRPr lang="zh-CN" altLang="en-US">
              <a:sym typeface="+mn-ea"/>
            </a:endParaRPr>
          </a:p>
        </p:txBody>
      </p:sp>
      <p:sp>
        <p:nvSpPr>
          <p:cNvPr id="22" name="文本框 21"/>
          <p:cNvSpPr txBox="1"/>
          <p:nvPr/>
        </p:nvSpPr>
        <p:spPr>
          <a:xfrm>
            <a:off x="5215890" y="3901440"/>
            <a:ext cx="6176010" cy="2584450"/>
          </a:xfrm>
          <a:prstGeom prst="rect">
            <a:avLst/>
          </a:prstGeom>
          <a:noFill/>
        </p:spPr>
        <p:txBody>
          <a:bodyPr wrap="square" rtlCol="0">
            <a:spAutoFit/>
          </a:bodyPr>
          <a:p>
            <a:pPr indent="457200" algn="just"/>
            <a:r>
              <a:rPr lang="en-US" altLang="zh-CN"/>
              <a:t>data_wr_task</a:t>
            </a:r>
            <a:r>
              <a:rPr lang="zh-CN" altLang="en-US"/>
              <a:t>信号表示任务有关信息</a:t>
            </a:r>
            <a:r>
              <a:rPr lang="en-US" altLang="zh-CN"/>
              <a:t>task_wr_en</a:t>
            </a:r>
            <a:r>
              <a:rPr lang="zh-CN" altLang="en-US"/>
              <a:t>信号指示当前信息有效；首先该模块从控制模块接收到有效任务信息，接着从协议解析模块收到数据，然后根据任务有关信息发起</a:t>
            </a:r>
            <a:r>
              <a:rPr lang="en-US" altLang="zh-CN"/>
              <a:t>DMA</a:t>
            </a:r>
            <a:r>
              <a:rPr lang="zh-CN" altLang="en-US"/>
              <a:t>写请求，</a:t>
            </a:r>
            <a:r>
              <a:rPr lang="en-US" altLang="zh-CN"/>
              <a:t>byp_vld</a:t>
            </a:r>
            <a:r>
              <a:rPr lang="zh-CN" altLang="en-US"/>
              <a:t>表示当前</a:t>
            </a:r>
            <a:r>
              <a:rPr lang="en-US" altLang="zh-CN"/>
              <a:t>DMA</a:t>
            </a:r>
            <a:r>
              <a:rPr lang="zh-CN" altLang="en-US"/>
              <a:t>请求有效，然后通过</a:t>
            </a:r>
            <a:r>
              <a:rPr lang="en-US" altLang="zh-CN"/>
              <a:t>axi</a:t>
            </a:r>
            <a:r>
              <a:rPr lang="zh-CN" altLang="en-US"/>
              <a:t>接口将数据写入内存中指定位置，最后拉高一个周期的</a:t>
            </a:r>
            <a:r>
              <a:rPr lang="en-US" altLang="zh-CN"/>
              <a:t>cqe_gen_en</a:t>
            </a:r>
            <a:r>
              <a:rPr lang="zh-CN" altLang="en-US"/>
              <a:t>信号，通知完成队列生成模块开始工作。从仿真图</a:t>
            </a:r>
            <a:r>
              <a:rPr lang="en-US" altLang="zh-CN"/>
              <a:t>4.7</a:t>
            </a:r>
            <a:r>
              <a:rPr lang="zh-CN" altLang="en-US"/>
              <a:t>中可以看出，接收数据缓存模块在接收到协议解析模块的数据之后，接着根据相关信息，发送</a:t>
            </a:r>
            <a:r>
              <a:rPr lang="en-US" altLang="zh-CN"/>
              <a:t>DMA</a:t>
            </a:r>
            <a:r>
              <a:rPr lang="zh-CN" altLang="en-US"/>
              <a:t>写请求，上位机接收到请求之后，把数据写入到内存指定位置。</a:t>
            </a:r>
            <a:endParaRPr lang="zh-CN" altLang="en-US"/>
          </a:p>
        </p:txBody>
      </p:sp>
      <p:sp>
        <p:nvSpPr>
          <p:cNvPr id="3"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4" name="TextBox 27"/>
          <p:cNvSpPr/>
          <p:nvPr/>
        </p:nvSpPr>
        <p:spPr>
          <a:xfrm>
            <a:off x="1012456" y="221213"/>
            <a:ext cx="4685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4.7 </a:t>
            </a:r>
            <a:r>
              <a:rPr sz="3000" b="1">
                <a:latin typeface="微软雅黑" panose="020B0503020204020204" charset="-122"/>
                <a:sym typeface="+mn-ea"/>
              </a:rPr>
              <a:t>接收</a:t>
            </a:r>
            <a:r>
              <a:rPr sz="3000" b="1">
                <a:latin typeface="微软雅黑" panose="020B0503020204020204" charset="-122"/>
                <a:sym typeface="+mn-ea"/>
              </a:rPr>
              <a:t>缓存模块仿真</a:t>
            </a:r>
            <a:r>
              <a:rPr sz="3000" b="1">
                <a:latin typeface="微软雅黑" panose="020B0503020204020204" charset="-122"/>
                <a:sym typeface="+mn-ea"/>
              </a:rPr>
              <a:t>测试</a:t>
            </a:r>
            <a:endParaRPr sz="3000" b="1">
              <a:latin typeface="微软雅黑" panose="020B0503020204020204" charset="-122"/>
              <a:sym typeface="+mn-ea"/>
            </a:endParaRPr>
          </a:p>
        </p:txBody>
      </p:sp>
      <p:pic>
        <p:nvPicPr>
          <p:cNvPr id="9" name="图片 8" descr="C:\Users\夏雯玥\Desktop\南邮\微信图片_20230514212926.png微信图片_20230514212926"/>
          <p:cNvPicPr>
            <a:picLocks noChangeAspect="1"/>
          </p:cNvPicPr>
          <p:nvPr>
            <p:custDataLst>
              <p:tags r:id="rId2"/>
            </p:custDataLst>
          </p:nvPr>
        </p:nvPicPr>
        <p:blipFill>
          <a:blip r:embed="rId3"/>
          <a:srcRect/>
          <a:stretch>
            <a:fillRect/>
          </a:stretch>
        </p:blipFill>
        <p:spPr>
          <a:xfrm>
            <a:off x="9742170" y="212725"/>
            <a:ext cx="2223534" cy="561600"/>
          </a:xfrm>
          <a:prstGeom prst="rect">
            <a:avLst/>
          </a:prstGeom>
        </p:spPr>
      </p:pic>
      <p:pic>
        <p:nvPicPr>
          <p:cNvPr id="5" name="图片 118"/>
          <p:cNvPicPr>
            <a:picLocks noChangeAspect="1"/>
          </p:cNvPicPr>
          <p:nvPr/>
        </p:nvPicPr>
        <p:blipFill>
          <a:blip r:embed="rId4"/>
          <a:srcRect l="1180" t="4436" r="1309" b="3006"/>
          <a:stretch>
            <a:fillRect/>
          </a:stretch>
        </p:blipFill>
        <p:spPr>
          <a:xfrm>
            <a:off x="633095" y="1423670"/>
            <a:ext cx="10758170" cy="21107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1700" y="782320"/>
            <a:ext cx="10287635" cy="612775"/>
          </a:xfrm>
          <a:prstGeom prst="rect">
            <a:avLst/>
          </a:prstGeom>
          <a:noFill/>
        </p:spPr>
        <p:txBody>
          <a:bodyPr wrap="square" rtlCol="0">
            <a:noAutofit/>
          </a:bodyPr>
          <a:p>
            <a:pPr indent="457200"/>
            <a:r>
              <a:rPr lang="zh-CN" altLang="en-US"/>
              <a:t>完成队列模块主要功能是当一个</a:t>
            </a:r>
            <a:r>
              <a:rPr lang="en-US" altLang="zh-CN"/>
              <a:t>WQE</a:t>
            </a:r>
            <a:r>
              <a:rPr lang="zh-CN" altLang="en-US"/>
              <a:t>被智能网卡执行完成之后会生成一个对应</a:t>
            </a:r>
            <a:r>
              <a:rPr lang="en-US" altLang="zh-CN"/>
              <a:t>CQE</a:t>
            </a:r>
            <a:r>
              <a:rPr lang="zh-CN" altLang="en-US"/>
              <a:t>，此</a:t>
            </a:r>
            <a:r>
              <a:rPr lang="en-US" altLang="zh-CN"/>
              <a:t>CQE</a:t>
            </a:r>
            <a:r>
              <a:rPr lang="zh-CN" altLang="en-US"/>
              <a:t>会详细描述该</a:t>
            </a:r>
            <a:r>
              <a:rPr lang="en-US" altLang="zh-CN"/>
              <a:t>WQE</a:t>
            </a:r>
            <a:r>
              <a:rPr lang="zh-CN" altLang="en-US"/>
              <a:t>的完成情况，用户可以通过查看对应的</a:t>
            </a:r>
            <a:r>
              <a:rPr lang="en-US" altLang="zh-CN"/>
              <a:t>CQE</a:t>
            </a:r>
            <a:r>
              <a:rPr lang="zh-CN" altLang="en-US"/>
              <a:t>了解对应工作请求，方便进行后续处理。</a:t>
            </a:r>
            <a:endParaRPr lang="zh-CN" altLang="en-US"/>
          </a:p>
          <a:p>
            <a:endParaRPr lang="zh-CN" altLang="en-US"/>
          </a:p>
          <a:p>
            <a:endParaRPr lang="zh-CN" altLang="en-US"/>
          </a:p>
          <a:p>
            <a:pPr indent="457200"/>
            <a:endParaRPr lang="zh-CN" altLang="en-US"/>
          </a:p>
        </p:txBody>
      </p:sp>
      <p:sp>
        <p:nvSpPr>
          <p:cNvPr id="12" name="文本框 11"/>
          <p:cNvSpPr txBox="1"/>
          <p:nvPr/>
        </p:nvSpPr>
        <p:spPr>
          <a:xfrm>
            <a:off x="4394835" y="3533140"/>
            <a:ext cx="3402965" cy="368300"/>
          </a:xfrm>
          <a:prstGeom prst="rect">
            <a:avLst/>
          </a:prstGeom>
          <a:noFill/>
        </p:spPr>
        <p:txBody>
          <a:bodyPr wrap="square" rtlCol="0" anchor="t">
            <a:spAutoFit/>
          </a:bodyPr>
          <a:p>
            <a:r>
              <a:rPr lang="zh-CN" altLang="en-US">
                <a:sym typeface="+mn-ea"/>
              </a:rPr>
              <a:t>图</a:t>
            </a:r>
            <a:r>
              <a:rPr lang="en-US" altLang="zh-CN">
                <a:sym typeface="+mn-ea"/>
              </a:rPr>
              <a:t>4.8 </a:t>
            </a:r>
            <a:r>
              <a:rPr lang="zh-CN" altLang="en-US">
                <a:sym typeface="+mn-ea"/>
              </a:rPr>
              <a:t>完成</a:t>
            </a:r>
            <a:r>
              <a:rPr lang="zh-CN" altLang="en-US">
                <a:sym typeface="+mn-ea"/>
              </a:rPr>
              <a:t>队列模块仿真波形图</a:t>
            </a:r>
            <a:endParaRPr lang="zh-CN" altLang="en-US">
              <a:sym typeface="+mn-ea"/>
            </a:endParaRPr>
          </a:p>
        </p:txBody>
      </p:sp>
      <p:graphicFrame>
        <p:nvGraphicFramePr>
          <p:cNvPr id="17" name="表格 16"/>
          <p:cNvGraphicFramePr/>
          <p:nvPr>
            <p:custDataLst>
              <p:tags r:id="rId1"/>
            </p:custDataLst>
          </p:nvPr>
        </p:nvGraphicFramePr>
        <p:xfrm>
          <a:off x="633095" y="3901440"/>
          <a:ext cx="4134485" cy="3100070"/>
        </p:xfrm>
        <a:graphic>
          <a:graphicData uri="http://schemas.openxmlformats.org/drawingml/2006/table">
            <a:tbl>
              <a:tblPr firstRow="1" bandRow="1">
                <a:tableStyleId>{5C22544A-7EE6-4342-B048-85BDC9FD1C3A}</a:tableStyleId>
              </a:tblPr>
              <a:tblGrid>
                <a:gridCol w="887095"/>
                <a:gridCol w="349250"/>
                <a:gridCol w="2898140"/>
              </a:tblGrid>
              <a:tr h="302260">
                <a:tc>
                  <a:txBody>
                    <a:bodyPr/>
                    <a:p>
                      <a:pPr algn="ctr"/>
                      <a:r>
                        <a:rPr lang="zh-CN" altLang="en-US" sz="1200" b="0" i="0">
                          <a:solidFill>
                            <a:schemeClr val="accent2"/>
                          </a:solidFill>
                          <a:ea typeface="DeepSeek-CJK-patch"/>
                        </a:rPr>
                        <a:t>信号名</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方向</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作用</a:t>
                      </a:r>
                      <a:endParaRPr lang="zh-CN" altLang="en-US" sz="1200" b="0" i="0">
                        <a:solidFill>
                          <a:schemeClr val="accent2"/>
                        </a:solidFill>
                        <a:ea typeface="DeepSeek-CJK-patch"/>
                      </a:endParaRPr>
                    </a:p>
                  </a:txBody>
                  <a:tcPr marL="0" marR="0" marT="0" marB="0" anchor="ctr" anchorCtr="0"/>
                </a:tc>
              </a:tr>
              <a:tr h="365760">
                <a:tc>
                  <a:txBody>
                    <a:bodyPr/>
                    <a:p>
                      <a:pPr algn="ctr"/>
                      <a:r>
                        <a:rPr lang="en-US" altLang="zh-CN" sz="1200" b="0" i="0">
                          <a:solidFill>
                            <a:srgbClr val="404040"/>
                          </a:solidFill>
                          <a:ea typeface="DeepSeek-CJK-patch"/>
                          <a:cs typeface="+mn-lt"/>
                        </a:rPr>
                        <a:t>cqe_wr_en</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宋体" panose="02010600030101010101" pitchFamily="2" charset="-122"/>
                          <a:cs typeface="+mn-lt"/>
                        </a:rPr>
                        <a:t>队列信息写入信号，高有效</a:t>
                      </a:r>
                      <a:endParaRPr lang="zh-CN" altLang="en-US" sz="1200" b="0" i="0">
                        <a:solidFill>
                          <a:srgbClr val="404040"/>
                        </a:solidFill>
                        <a:ea typeface="宋体" panose="02010600030101010101" pitchFamily="2" charset="-122"/>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cqe_wr_data</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输入的生成</a:t>
                      </a:r>
                      <a:r>
                        <a:rPr lang="en-US" altLang="zh-CN" sz="1200" b="0" i="0">
                          <a:solidFill>
                            <a:srgbClr val="404040"/>
                          </a:solidFill>
                          <a:ea typeface="DeepSeek-CJK-patch"/>
                          <a:cs typeface="+mn-lt"/>
                        </a:rPr>
                        <a:t>cqe</a:t>
                      </a:r>
                      <a:r>
                        <a:rPr lang="zh-CN" altLang="en-US" sz="1200" b="0" i="0">
                          <a:solidFill>
                            <a:srgbClr val="404040"/>
                          </a:solidFill>
                          <a:ea typeface="DeepSeek-CJK-patch"/>
                          <a:cs typeface="+mn-lt"/>
                        </a:rPr>
                        <a:t>的信息</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dma_req_ready</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上位机准备接受描述符，高有效</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dma_rd_addr</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DMA </a:t>
                      </a:r>
                      <a:r>
                        <a:rPr lang="zh-CN" altLang="en-US" sz="1200" b="0" i="0">
                          <a:solidFill>
                            <a:srgbClr val="404040"/>
                          </a:solidFill>
                          <a:ea typeface="DeepSeek-CJK-patch"/>
                          <a:cs typeface="+mn-lt"/>
                        </a:rPr>
                        <a:t>数据读地址</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dma_wr_addr</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DMA </a:t>
                      </a:r>
                      <a:r>
                        <a:rPr lang="zh-CN" altLang="en-US" sz="1200" b="0" i="0">
                          <a:solidFill>
                            <a:srgbClr val="404040"/>
                          </a:solidFill>
                          <a:ea typeface="DeepSeek-CJK-patch"/>
                          <a:cs typeface="+mn-lt"/>
                        </a:rPr>
                        <a:t>数据写地址</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dma_data_length</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DMA </a:t>
                      </a:r>
                      <a:r>
                        <a:rPr lang="zh-CN" altLang="en-US" sz="1200" b="0" i="0">
                          <a:solidFill>
                            <a:srgbClr val="404040"/>
                          </a:solidFill>
                          <a:ea typeface="DeepSeek-CJK-patch"/>
                          <a:cs typeface="+mn-lt"/>
                        </a:rPr>
                        <a:t>数据长度，以字节为单位</a:t>
                      </a:r>
                      <a:endParaRPr lang="zh-CN" altLang="en-US" sz="1200" b="0" i="0">
                        <a:solidFill>
                          <a:srgbClr val="404040"/>
                        </a:solidFill>
                        <a:ea typeface="DeepSeek-CJK-patch"/>
                        <a:cs typeface="+mn-lt"/>
                      </a:endParaRPr>
                    </a:p>
                  </a:txBody>
                  <a:tcPr marL="0" marR="0" marT="0" marB="0" anchor="ctr" anchorCtr="0"/>
                </a:tc>
              </a:tr>
            </a:tbl>
          </a:graphicData>
        </a:graphic>
      </p:graphicFrame>
      <p:sp>
        <p:nvSpPr>
          <p:cNvPr id="20" name="文本框 19"/>
          <p:cNvSpPr txBox="1"/>
          <p:nvPr/>
        </p:nvSpPr>
        <p:spPr>
          <a:xfrm>
            <a:off x="1355090" y="3533140"/>
            <a:ext cx="2690495" cy="368300"/>
          </a:xfrm>
          <a:prstGeom prst="rect">
            <a:avLst/>
          </a:prstGeom>
          <a:noFill/>
        </p:spPr>
        <p:txBody>
          <a:bodyPr wrap="square" rtlCol="0" anchor="t">
            <a:spAutoFit/>
          </a:bodyPr>
          <a:p>
            <a:r>
              <a:rPr lang="zh-CN" altLang="en-US">
                <a:sym typeface="+mn-ea"/>
              </a:rPr>
              <a:t>表</a:t>
            </a:r>
            <a:r>
              <a:rPr lang="en-US" altLang="zh-CN">
                <a:sym typeface="+mn-ea"/>
              </a:rPr>
              <a:t>4.6 </a:t>
            </a:r>
            <a:r>
              <a:rPr lang="zh-CN" altLang="en-US">
                <a:sym typeface="+mn-ea"/>
              </a:rPr>
              <a:t>波形核心信号说明</a:t>
            </a:r>
            <a:endParaRPr lang="zh-CN" altLang="en-US">
              <a:sym typeface="+mn-ea"/>
            </a:endParaRPr>
          </a:p>
        </p:txBody>
      </p:sp>
      <p:sp>
        <p:nvSpPr>
          <p:cNvPr id="22" name="文本框 21"/>
          <p:cNvSpPr txBox="1"/>
          <p:nvPr/>
        </p:nvSpPr>
        <p:spPr>
          <a:xfrm>
            <a:off x="5215890" y="3901440"/>
            <a:ext cx="6176010" cy="1753235"/>
          </a:xfrm>
          <a:prstGeom prst="rect">
            <a:avLst/>
          </a:prstGeom>
          <a:noFill/>
        </p:spPr>
        <p:txBody>
          <a:bodyPr wrap="square" rtlCol="0">
            <a:spAutoFit/>
          </a:bodyPr>
          <a:p>
            <a:pPr indent="457200" algn="just"/>
            <a:r>
              <a:rPr lang="en-US" altLang="zh-CN"/>
              <a:t>cqe_wr_en</a:t>
            </a:r>
            <a:r>
              <a:rPr lang="zh-CN" altLang="en-US"/>
              <a:t>表示写有效信号，</a:t>
            </a:r>
            <a:r>
              <a:rPr lang="en-US" altLang="zh-CN"/>
              <a:t>cqe_message</a:t>
            </a:r>
            <a:r>
              <a:rPr lang="zh-CN" altLang="en-US"/>
              <a:t>信号表示完成队列的有关信息，</a:t>
            </a:r>
            <a:r>
              <a:rPr lang="en-US" altLang="zh-CN"/>
              <a:t>cqe_gen_en</a:t>
            </a:r>
            <a:r>
              <a:rPr lang="zh-CN" altLang="en-US"/>
              <a:t>为该块使能信号：首先从控制模块接收到有关完成队列信息，然后判断使能信号如果有一个周期拉高，则开始发送</a:t>
            </a:r>
            <a:r>
              <a:rPr lang="en-US" altLang="zh-CN"/>
              <a:t>DMA</a:t>
            </a:r>
            <a:r>
              <a:rPr lang="zh-CN" altLang="en-US"/>
              <a:t>写请求，</a:t>
            </a:r>
            <a:r>
              <a:rPr lang="en-US" altLang="zh-CN"/>
              <a:t>byp_vld</a:t>
            </a:r>
            <a:r>
              <a:rPr lang="zh-CN" altLang="en-US"/>
              <a:t>表示当前</a:t>
            </a:r>
            <a:r>
              <a:rPr lang="en-US" altLang="zh-CN"/>
              <a:t>DMA</a:t>
            </a:r>
            <a:r>
              <a:rPr lang="zh-CN" altLang="en-US"/>
              <a:t>请求有效，最后通过</a:t>
            </a:r>
            <a:r>
              <a:rPr lang="en-US" altLang="zh-CN"/>
              <a:t>axi</a:t>
            </a:r>
            <a:r>
              <a:rPr lang="zh-CN" altLang="en-US"/>
              <a:t>接口将完成队列有关信息发送给上位机，上位机可根据内容判断该任务完成情况。</a:t>
            </a:r>
            <a:endParaRPr lang="zh-CN" altLang="en-US"/>
          </a:p>
        </p:txBody>
      </p:sp>
      <p:sp>
        <p:nvSpPr>
          <p:cNvPr id="3"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4" name="TextBox 27"/>
          <p:cNvSpPr/>
          <p:nvPr/>
        </p:nvSpPr>
        <p:spPr>
          <a:xfrm>
            <a:off x="1012456" y="221213"/>
            <a:ext cx="4685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4.8 </a:t>
            </a:r>
            <a:r>
              <a:rPr sz="3000" b="1">
                <a:latin typeface="微软雅黑" panose="020B0503020204020204" charset="-122"/>
                <a:sym typeface="+mn-ea"/>
              </a:rPr>
              <a:t>完成</a:t>
            </a:r>
            <a:r>
              <a:rPr sz="3000" b="1">
                <a:latin typeface="微软雅黑" panose="020B0503020204020204" charset="-122"/>
                <a:sym typeface="+mn-ea"/>
              </a:rPr>
              <a:t>队列模块仿真</a:t>
            </a:r>
            <a:r>
              <a:rPr sz="3000" b="1">
                <a:latin typeface="微软雅黑" panose="020B0503020204020204" charset="-122"/>
                <a:sym typeface="+mn-ea"/>
              </a:rPr>
              <a:t>测试</a:t>
            </a:r>
            <a:endParaRPr sz="3000" b="1">
              <a:latin typeface="微软雅黑" panose="020B0503020204020204" charset="-122"/>
              <a:sym typeface="+mn-ea"/>
            </a:endParaRPr>
          </a:p>
        </p:txBody>
      </p:sp>
      <p:pic>
        <p:nvPicPr>
          <p:cNvPr id="9" name="图片 8" descr="C:\Users\夏雯玥\Desktop\南邮\微信图片_20230514212926.png微信图片_20230514212926"/>
          <p:cNvPicPr>
            <a:picLocks noChangeAspect="1"/>
          </p:cNvPicPr>
          <p:nvPr>
            <p:custDataLst>
              <p:tags r:id="rId2"/>
            </p:custDataLst>
          </p:nvPr>
        </p:nvPicPr>
        <p:blipFill>
          <a:blip r:embed="rId3"/>
          <a:srcRect/>
          <a:stretch>
            <a:fillRect/>
          </a:stretch>
        </p:blipFill>
        <p:spPr>
          <a:xfrm>
            <a:off x="9742170" y="212725"/>
            <a:ext cx="2223534" cy="561600"/>
          </a:xfrm>
          <a:prstGeom prst="rect">
            <a:avLst/>
          </a:prstGeom>
        </p:spPr>
      </p:pic>
      <p:pic>
        <p:nvPicPr>
          <p:cNvPr id="5" name="图片 118"/>
          <p:cNvPicPr>
            <a:picLocks noChangeAspect="1"/>
          </p:cNvPicPr>
          <p:nvPr/>
        </p:nvPicPr>
        <p:blipFill>
          <a:blip r:embed="rId4"/>
          <a:srcRect l="1180" t="4436" r="1309" b="3006"/>
          <a:stretch>
            <a:fillRect/>
          </a:stretch>
        </p:blipFill>
        <p:spPr>
          <a:xfrm>
            <a:off x="633095" y="1423670"/>
            <a:ext cx="10758170" cy="211074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01700" y="782320"/>
            <a:ext cx="10287635" cy="612775"/>
          </a:xfrm>
          <a:prstGeom prst="rect">
            <a:avLst/>
          </a:prstGeom>
          <a:noFill/>
        </p:spPr>
        <p:txBody>
          <a:bodyPr wrap="square" rtlCol="0">
            <a:noAutofit/>
          </a:bodyPr>
          <a:p>
            <a:pPr indent="457200"/>
            <a:r>
              <a:rPr lang="zh-CN" altLang="en-US"/>
              <a:t>控制模块主要功能是监测各个功能模块的工作状态</a:t>
            </a:r>
            <a:r>
              <a:rPr lang="en-US" altLang="zh-CN"/>
              <a:t>,</a:t>
            </a:r>
            <a:r>
              <a:rPr lang="zh-CN" altLang="en-US"/>
              <a:t>同时根据各个模块的完成状态控制发送有关信息以及模块使能信号。</a:t>
            </a:r>
            <a:endParaRPr lang="zh-CN" altLang="en-US"/>
          </a:p>
          <a:p>
            <a:endParaRPr lang="zh-CN" altLang="en-US"/>
          </a:p>
          <a:p>
            <a:pPr indent="457200"/>
            <a:endParaRPr lang="zh-CN" altLang="en-US"/>
          </a:p>
        </p:txBody>
      </p:sp>
      <p:sp>
        <p:nvSpPr>
          <p:cNvPr id="12" name="文本框 11"/>
          <p:cNvSpPr txBox="1"/>
          <p:nvPr/>
        </p:nvSpPr>
        <p:spPr>
          <a:xfrm>
            <a:off x="4311015" y="3533140"/>
            <a:ext cx="3402965" cy="368300"/>
          </a:xfrm>
          <a:prstGeom prst="rect">
            <a:avLst/>
          </a:prstGeom>
          <a:noFill/>
        </p:spPr>
        <p:txBody>
          <a:bodyPr wrap="square" rtlCol="0" anchor="t">
            <a:spAutoFit/>
          </a:bodyPr>
          <a:p>
            <a:pPr algn="ctr"/>
            <a:r>
              <a:rPr lang="zh-CN" altLang="en-US">
                <a:sym typeface="+mn-ea"/>
              </a:rPr>
              <a:t>图</a:t>
            </a:r>
            <a:r>
              <a:rPr lang="en-US" altLang="zh-CN">
                <a:sym typeface="+mn-ea"/>
              </a:rPr>
              <a:t>4.9 </a:t>
            </a:r>
            <a:r>
              <a:rPr lang="zh-CN" altLang="en-US">
                <a:sym typeface="+mn-ea"/>
              </a:rPr>
              <a:t>控制模块仿真波形图</a:t>
            </a:r>
            <a:endParaRPr lang="zh-CN" altLang="en-US">
              <a:sym typeface="+mn-ea"/>
            </a:endParaRPr>
          </a:p>
        </p:txBody>
      </p:sp>
      <p:graphicFrame>
        <p:nvGraphicFramePr>
          <p:cNvPr id="17" name="表格 16"/>
          <p:cNvGraphicFramePr/>
          <p:nvPr>
            <p:custDataLst>
              <p:tags r:id="rId1"/>
            </p:custDataLst>
          </p:nvPr>
        </p:nvGraphicFramePr>
        <p:xfrm>
          <a:off x="633095" y="3901440"/>
          <a:ext cx="4134485" cy="3100070"/>
        </p:xfrm>
        <a:graphic>
          <a:graphicData uri="http://schemas.openxmlformats.org/drawingml/2006/table">
            <a:tbl>
              <a:tblPr firstRow="1" bandRow="1">
                <a:tableStyleId>{5C22544A-7EE6-4342-B048-85BDC9FD1C3A}</a:tableStyleId>
              </a:tblPr>
              <a:tblGrid>
                <a:gridCol w="887095"/>
                <a:gridCol w="349250"/>
                <a:gridCol w="2898140"/>
              </a:tblGrid>
              <a:tr h="302260">
                <a:tc>
                  <a:txBody>
                    <a:bodyPr/>
                    <a:p>
                      <a:pPr algn="ctr"/>
                      <a:r>
                        <a:rPr lang="zh-CN" altLang="en-US" sz="1200" b="0" i="0">
                          <a:solidFill>
                            <a:schemeClr val="accent2"/>
                          </a:solidFill>
                          <a:ea typeface="DeepSeek-CJK-patch"/>
                        </a:rPr>
                        <a:t>信号名</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方向</a:t>
                      </a:r>
                      <a:endParaRPr lang="zh-CN" altLang="en-US" sz="1200" b="0" i="0">
                        <a:solidFill>
                          <a:schemeClr val="accent2"/>
                        </a:solidFill>
                        <a:ea typeface="DeepSeek-CJK-patch"/>
                      </a:endParaRPr>
                    </a:p>
                  </a:txBody>
                  <a:tcPr marL="0" marR="0" marT="0" marB="0" anchor="ctr" anchorCtr="0"/>
                </a:tc>
                <a:tc>
                  <a:txBody>
                    <a:bodyPr/>
                    <a:p>
                      <a:pPr algn="ctr"/>
                      <a:r>
                        <a:rPr lang="zh-CN" altLang="en-US" sz="1200" b="0" i="0">
                          <a:solidFill>
                            <a:schemeClr val="accent2"/>
                          </a:solidFill>
                          <a:ea typeface="DeepSeek-CJK-patch"/>
                        </a:rPr>
                        <a:t>作用</a:t>
                      </a:r>
                      <a:endParaRPr lang="zh-CN" altLang="en-US" sz="1200" b="0" i="0">
                        <a:solidFill>
                          <a:schemeClr val="accent2"/>
                        </a:solidFill>
                        <a:ea typeface="DeepSeek-CJK-patch"/>
                      </a:endParaRPr>
                    </a:p>
                  </a:txBody>
                  <a:tcPr marL="0" marR="0" marT="0" marB="0" anchor="ctr" anchorCtr="0"/>
                </a:tc>
              </a:tr>
              <a:tr h="365760">
                <a:tc>
                  <a:txBody>
                    <a:bodyPr/>
                    <a:p>
                      <a:pPr algn="ctr"/>
                      <a:r>
                        <a:rPr lang="en-US" altLang="zh-CN" sz="1200" b="0" i="0">
                          <a:solidFill>
                            <a:srgbClr val="404040"/>
                          </a:solidFill>
                          <a:ea typeface="DeepSeek-CJK-patch"/>
                          <a:cs typeface="+mn-lt"/>
                        </a:rPr>
                        <a:t>sq_</a:t>
                      </a:r>
                      <a:r>
                        <a:rPr lang="en-US" altLang="zh-CN" sz="1200" b="0" i="0">
                          <a:solidFill>
                            <a:srgbClr val="404040"/>
                          </a:solidFill>
                          <a:ea typeface="DeepSeek-CJK-patch"/>
                          <a:cs typeface="+mn-lt"/>
                        </a:rPr>
                        <a:t>req_en</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宋体" panose="02010600030101010101" pitchFamily="2" charset="-122"/>
                          <a:cs typeface="+mn-lt"/>
                        </a:rPr>
                        <a:t>控制</a:t>
                      </a:r>
                      <a:r>
                        <a:rPr lang="zh-CN" altLang="en-US" sz="1200" b="0" i="0">
                          <a:solidFill>
                            <a:srgbClr val="404040"/>
                          </a:solidFill>
                          <a:ea typeface="宋体" panose="02010600030101010101" pitchFamily="2" charset="-122"/>
                          <a:cs typeface="+mn-lt"/>
                        </a:rPr>
                        <a:t>模块写入信号，高有效</a:t>
                      </a:r>
                      <a:endParaRPr lang="zh-CN" altLang="en-US" sz="1200" b="0" i="0">
                        <a:solidFill>
                          <a:srgbClr val="404040"/>
                        </a:solidFill>
                        <a:ea typeface="宋体" panose="02010600030101010101" pitchFamily="2" charset="-122"/>
                        <a:cs typeface="+mn-lt"/>
                      </a:endParaRPr>
                    </a:p>
                  </a:txBody>
                  <a:tcPr marL="0" marR="0" marT="0" marB="0" anchor="ctr" anchorCtr="0"/>
                </a:tc>
              </a:tr>
              <a:tr h="365760">
                <a:tc>
                  <a:txBody>
                    <a:bodyPr/>
                    <a:p>
                      <a:pPr algn="ctr"/>
                      <a:r>
                        <a:rPr lang="en-US" altLang="zh-CN" sz="1200">
                          <a:sym typeface="+mn-ea"/>
                        </a:rPr>
                        <a:t>pack_en</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a:solidFill>
                            <a:srgbClr val="404040"/>
                          </a:solidFill>
                          <a:ea typeface="DeepSeek-CJK-patch"/>
                          <a:cs typeface="+mn-lt"/>
                          <a:sym typeface="+mn-ea"/>
                        </a:rPr>
                        <a:t>封装报文使能，高有效</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dma_req_ready</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输入</a:t>
                      </a:r>
                      <a:endParaRPr lang="zh-CN" altLang="en-US" sz="1200" b="0" i="0">
                        <a:solidFill>
                          <a:srgbClr val="404040"/>
                        </a:solidFill>
                        <a:ea typeface="DeepSeek-CJK-patch"/>
                      </a:endParaRPr>
                    </a:p>
                  </a:txBody>
                  <a:tcPr marL="0" marR="0" marT="0" marB="0" anchor="ctr" anchorCtr="0"/>
                </a:tc>
                <a:tc>
                  <a:txBody>
                    <a:bodyPr/>
                    <a:p>
                      <a:pPr algn="ctr"/>
                      <a:r>
                        <a:rPr lang="zh-CN" altLang="en-US" sz="1200" b="0" i="0">
                          <a:solidFill>
                            <a:srgbClr val="404040"/>
                          </a:solidFill>
                          <a:ea typeface="DeepSeek-CJK-patch"/>
                          <a:cs typeface="+mn-lt"/>
                        </a:rPr>
                        <a:t>上位机准备接受描述符，高有效</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dma_rd_addr</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DMA </a:t>
                      </a:r>
                      <a:r>
                        <a:rPr lang="zh-CN" altLang="en-US" sz="1200" b="0" i="0">
                          <a:solidFill>
                            <a:srgbClr val="404040"/>
                          </a:solidFill>
                          <a:ea typeface="DeepSeek-CJK-patch"/>
                          <a:cs typeface="+mn-lt"/>
                        </a:rPr>
                        <a:t>数据读地址</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dma_wr_addr</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DMA </a:t>
                      </a:r>
                      <a:r>
                        <a:rPr lang="zh-CN" altLang="en-US" sz="1200" b="0" i="0">
                          <a:solidFill>
                            <a:srgbClr val="404040"/>
                          </a:solidFill>
                          <a:ea typeface="DeepSeek-CJK-patch"/>
                          <a:cs typeface="+mn-lt"/>
                        </a:rPr>
                        <a:t>数据写地址</a:t>
                      </a:r>
                      <a:endParaRPr lang="zh-CN" altLang="en-US" sz="1200" b="0" i="0">
                        <a:solidFill>
                          <a:srgbClr val="404040"/>
                        </a:solidFill>
                        <a:ea typeface="DeepSeek-CJK-patch"/>
                        <a:cs typeface="+mn-lt"/>
                      </a:endParaRPr>
                    </a:p>
                  </a:txBody>
                  <a:tcPr marL="0" marR="0" marT="0" marB="0" anchor="ctr" anchorCtr="0"/>
                </a:tc>
              </a:tr>
              <a:tr h="365760">
                <a:tc>
                  <a:txBody>
                    <a:bodyPr/>
                    <a:p>
                      <a:pPr algn="ctr"/>
                      <a:r>
                        <a:rPr lang="en-US" altLang="zh-CN" sz="1200" b="0" i="0">
                          <a:solidFill>
                            <a:srgbClr val="404040"/>
                          </a:solidFill>
                          <a:ea typeface="DeepSeek-CJK-patch"/>
                          <a:cs typeface="+mn-lt"/>
                        </a:rPr>
                        <a:t>dma_data_length</a:t>
                      </a:r>
                      <a:endParaRPr lang="en-US" altLang="zh-CN" sz="1200" b="0" i="0">
                        <a:solidFill>
                          <a:srgbClr val="404040"/>
                        </a:solidFill>
                        <a:ea typeface="DeepSeek-CJK-patch"/>
                        <a:cs typeface="+mn-lt"/>
                      </a:endParaRPr>
                    </a:p>
                  </a:txBody>
                  <a:tcPr marL="0" marR="0" marT="0" marB="0" anchor="ctr" anchorCtr="0"/>
                </a:tc>
                <a:tc>
                  <a:txBody>
                    <a:bodyPr/>
                    <a:p>
                      <a:pPr algn="ctr"/>
                      <a:r>
                        <a:rPr lang="zh-CN" altLang="en-US" sz="1200" b="0" i="0">
                          <a:solidFill>
                            <a:srgbClr val="404040"/>
                          </a:solidFill>
                          <a:ea typeface="DeepSeek-CJK-patch"/>
                        </a:rPr>
                        <a:t>输出</a:t>
                      </a:r>
                      <a:endParaRPr lang="zh-CN" altLang="en-US" sz="1200" b="0" i="0">
                        <a:solidFill>
                          <a:srgbClr val="404040"/>
                        </a:solidFill>
                        <a:ea typeface="DeepSeek-CJK-patch"/>
                      </a:endParaRPr>
                    </a:p>
                  </a:txBody>
                  <a:tcPr marL="0" marR="0" marT="0" marB="0" anchor="ctr" anchorCtr="0"/>
                </a:tc>
                <a:tc>
                  <a:txBody>
                    <a:bodyPr/>
                    <a:p>
                      <a:pPr algn="ctr"/>
                      <a:r>
                        <a:rPr lang="en-US" altLang="zh-CN" sz="1200" b="0" i="0">
                          <a:solidFill>
                            <a:srgbClr val="404040"/>
                          </a:solidFill>
                          <a:ea typeface="DeepSeek-CJK-patch"/>
                          <a:cs typeface="+mn-lt"/>
                        </a:rPr>
                        <a:t>DMA </a:t>
                      </a:r>
                      <a:r>
                        <a:rPr lang="zh-CN" altLang="en-US" sz="1200" b="0" i="0">
                          <a:solidFill>
                            <a:srgbClr val="404040"/>
                          </a:solidFill>
                          <a:ea typeface="DeepSeek-CJK-patch"/>
                          <a:cs typeface="+mn-lt"/>
                        </a:rPr>
                        <a:t>数据长度，以字节为单位</a:t>
                      </a:r>
                      <a:endParaRPr lang="zh-CN" altLang="en-US" sz="1200" b="0" i="0">
                        <a:solidFill>
                          <a:srgbClr val="404040"/>
                        </a:solidFill>
                        <a:ea typeface="DeepSeek-CJK-patch"/>
                        <a:cs typeface="+mn-lt"/>
                      </a:endParaRPr>
                    </a:p>
                  </a:txBody>
                  <a:tcPr marL="0" marR="0" marT="0" marB="0" anchor="ctr" anchorCtr="0"/>
                </a:tc>
              </a:tr>
            </a:tbl>
          </a:graphicData>
        </a:graphic>
      </p:graphicFrame>
      <p:sp>
        <p:nvSpPr>
          <p:cNvPr id="20" name="文本框 19"/>
          <p:cNvSpPr txBox="1"/>
          <p:nvPr/>
        </p:nvSpPr>
        <p:spPr>
          <a:xfrm>
            <a:off x="1355090" y="3533140"/>
            <a:ext cx="2690495" cy="368300"/>
          </a:xfrm>
          <a:prstGeom prst="rect">
            <a:avLst/>
          </a:prstGeom>
          <a:noFill/>
        </p:spPr>
        <p:txBody>
          <a:bodyPr wrap="square" rtlCol="0" anchor="t">
            <a:spAutoFit/>
          </a:bodyPr>
          <a:p>
            <a:r>
              <a:rPr lang="zh-CN" altLang="en-US">
                <a:sym typeface="+mn-ea"/>
              </a:rPr>
              <a:t>表</a:t>
            </a:r>
            <a:r>
              <a:rPr lang="en-US" altLang="zh-CN">
                <a:sym typeface="+mn-ea"/>
              </a:rPr>
              <a:t>4.7 </a:t>
            </a:r>
            <a:r>
              <a:rPr lang="zh-CN" altLang="en-US">
                <a:sym typeface="+mn-ea"/>
              </a:rPr>
              <a:t>波形核心信号说明</a:t>
            </a:r>
            <a:endParaRPr lang="zh-CN" altLang="en-US">
              <a:sym typeface="+mn-ea"/>
            </a:endParaRPr>
          </a:p>
        </p:txBody>
      </p:sp>
      <p:sp>
        <p:nvSpPr>
          <p:cNvPr id="22" name="文本框 21"/>
          <p:cNvSpPr txBox="1"/>
          <p:nvPr/>
        </p:nvSpPr>
        <p:spPr>
          <a:xfrm>
            <a:off x="5215890" y="3901440"/>
            <a:ext cx="6176010" cy="2584450"/>
          </a:xfrm>
          <a:prstGeom prst="rect">
            <a:avLst/>
          </a:prstGeom>
          <a:noFill/>
        </p:spPr>
        <p:txBody>
          <a:bodyPr wrap="square" rtlCol="0">
            <a:spAutoFit/>
          </a:bodyPr>
          <a:p>
            <a:pPr indent="457200" algn="just"/>
            <a:r>
              <a:rPr lang="en-US" altLang="zh-CN"/>
              <a:t>sq_req_en</a:t>
            </a:r>
            <a:r>
              <a:rPr lang="zh-CN" altLang="en-US"/>
              <a:t>信号为读使能，当队列缓存模块接收到上位机下发的任务申请，控制模块拉高</a:t>
            </a:r>
            <a:r>
              <a:rPr lang="en-US" altLang="zh-CN"/>
              <a:t>sq_req_en</a:t>
            </a:r>
            <a:r>
              <a:rPr lang="zh-CN" altLang="en-US"/>
              <a:t>一个周期取出数据，接着根据数据中的信息通知发送数据缓存模块，发送</a:t>
            </a:r>
            <a:r>
              <a:rPr lang="en-US" altLang="zh-CN"/>
              <a:t>DMA</a:t>
            </a:r>
            <a:r>
              <a:rPr lang="zh-CN" altLang="en-US"/>
              <a:t>请求取出内存指定位置的数据，接着通知协议封装模块从数据换从模块中取出数据，拉高</a:t>
            </a:r>
            <a:r>
              <a:rPr lang="en-US" altLang="zh-CN"/>
              <a:t>pack_en</a:t>
            </a:r>
            <a:r>
              <a:rPr lang="zh-CN" altLang="en-US"/>
              <a:t>信号高速封装模块开始进行数据封装操作。控制模块在收到下发的任务后，完成了一系列的操作，包括监测各个功能模块的工作状态，各个模块的完成状态控制发送有关信息以及模块使能信号。达</a:t>
            </a:r>
            <a:endParaRPr lang="zh-CN" altLang="en-US"/>
          </a:p>
        </p:txBody>
      </p:sp>
      <p:sp>
        <p:nvSpPr>
          <p:cNvPr id="3"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4" name="TextBox 27"/>
          <p:cNvSpPr/>
          <p:nvPr/>
        </p:nvSpPr>
        <p:spPr>
          <a:xfrm>
            <a:off x="1012456" y="221213"/>
            <a:ext cx="3923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4.8 </a:t>
            </a:r>
            <a:r>
              <a:rPr sz="3000" b="1">
                <a:latin typeface="微软雅黑" panose="020B0503020204020204" charset="-122"/>
                <a:sym typeface="+mn-ea"/>
              </a:rPr>
              <a:t>控制模块仿真</a:t>
            </a:r>
            <a:r>
              <a:rPr sz="3000" b="1">
                <a:latin typeface="微软雅黑" panose="020B0503020204020204" charset="-122"/>
                <a:sym typeface="+mn-ea"/>
              </a:rPr>
              <a:t>测试</a:t>
            </a:r>
            <a:endParaRPr sz="3000" b="1">
              <a:latin typeface="微软雅黑" panose="020B0503020204020204" charset="-122"/>
              <a:sym typeface="+mn-ea"/>
            </a:endParaRPr>
          </a:p>
        </p:txBody>
      </p:sp>
      <p:pic>
        <p:nvPicPr>
          <p:cNvPr id="9" name="图片 8" descr="C:\Users\夏雯玥\Desktop\南邮\微信图片_20230514212926.png微信图片_20230514212926"/>
          <p:cNvPicPr>
            <a:picLocks noChangeAspect="1"/>
          </p:cNvPicPr>
          <p:nvPr>
            <p:custDataLst>
              <p:tags r:id="rId2"/>
            </p:custDataLst>
          </p:nvPr>
        </p:nvPicPr>
        <p:blipFill>
          <a:blip r:embed="rId3"/>
          <a:srcRect/>
          <a:stretch>
            <a:fillRect/>
          </a:stretch>
        </p:blipFill>
        <p:spPr>
          <a:xfrm>
            <a:off x="9742170" y="212725"/>
            <a:ext cx="2223534" cy="561600"/>
          </a:xfrm>
          <a:prstGeom prst="rect">
            <a:avLst/>
          </a:prstGeom>
        </p:spPr>
      </p:pic>
      <p:pic>
        <p:nvPicPr>
          <p:cNvPr id="5" name="图片 -2147482543"/>
          <p:cNvPicPr>
            <a:picLocks noChangeAspect="1"/>
          </p:cNvPicPr>
          <p:nvPr/>
        </p:nvPicPr>
        <p:blipFill>
          <a:blip r:embed="rId4"/>
          <a:srcRect l="850" t="2837" r="3302" b="1836"/>
          <a:stretch>
            <a:fillRect/>
          </a:stretch>
        </p:blipFill>
        <p:spPr>
          <a:xfrm>
            <a:off x="633095" y="1428115"/>
            <a:ext cx="10758805" cy="211709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Oval 5"/>
          <p:cNvSpPr/>
          <p:nvPr/>
        </p:nvSpPr>
        <p:spPr>
          <a:xfrm>
            <a:off x="4060932" y="628084"/>
            <a:ext cx="4140278" cy="4143451"/>
          </a:xfrm>
          <a:prstGeom prst="ellipse">
            <a:avLst/>
          </a:prstGeom>
          <a:solidFill>
            <a:srgbClr val="FFFFFF"/>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rgbClr val="004C54"/>
              </a:solidFill>
              <a:ea typeface="宋体" panose="02010600030101010101" pitchFamily="2" charset="-122"/>
            </a:endParaRPr>
          </a:p>
        </p:txBody>
      </p:sp>
      <p:cxnSp>
        <p:nvCxnSpPr>
          <p:cNvPr id="27651" name="Line 12"/>
          <p:cNvCxnSpPr/>
          <p:nvPr/>
        </p:nvCxnSpPr>
        <p:spPr>
          <a:xfrm>
            <a:off x="4194234" y="2740276"/>
            <a:ext cx="3807024" cy="0"/>
          </a:xfrm>
          <a:prstGeom prst="line">
            <a:avLst/>
          </a:prstGeom>
          <a:noFill/>
          <a:ln w="12700">
            <a:solidFill>
              <a:schemeClr val="bg2"/>
            </a:solidFill>
            <a:miter lim="800000"/>
          </a:ln>
        </p:spPr>
      </p:cxnSp>
      <p:sp>
        <p:nvSpPr>
          <p:cNvPr id="27652" name="TextBox 77"/>
          <p:cNvSpPr/>
          <p:nvPr/>
        </p:nvSpPr>
        <p:spPr>
          <a:xfrm>
            <a:off x="4600486" y="2852948"/>
            <a:ext cx="3167495" cy="14452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zh-CN" altLang="en-US" sz="4400" b="1">
                <a:solidFill>
                  <a:srgbClr val="363636"/>
                </a:solidFill>
                <a:latin typeface="微软雅黑" panose="020B0503020204020204" charset="-122"/>
              </a:rPr>
              <a:t>相关</a:t>
            </a:r>
            <a:r>
              <a:rPr lang="zh-CN" altLang="en-US" sz="4400" b="1">
                <a:solidFill>
                  <a:srgbClr val="363636"/>
                </a:solidFill>
                <a:latin typeface="微软雅黑" panose="020B0503020204020204" charset="-122"/>
              </a:rPr>
              <a:t>讨论和结论</a:t>
            </a:r>
            <a:endParaRPr lang="zh-CN" altLang="en-US" sz="4400" b="1">
              <a:solidFill>
                <a:srgbClr val="363636"/>
              </a:solidFill>
              <a:latin typeface="微软雅黑" panose="020B0503020204020204" charset="-122"/>
            </a:endParaRPr>
          </a:p>
        </p:txBody>
      </p:sp>
      <p:sp>
        <p:nvSpPr>
          <p:cNvPr id="27653" name="Rectangle 14"/>
          <p:cNvSpPr/>
          <p:nvPr/>
        </p:nvSpPr>
        <p:spPr>
          <a:xfrm>
            <a:off x="5631985" y="2256266"/>
            <a:ext cx="923290" cy="400050"/>
          </a:xfrm>
          <a:prstGeom prst="rect">
            <a:avLst/>
          </a:prstGeom>
          <a:noFill/>
          <a:ln>
            <a:noFill/>
            <a:miter lim="800000"/>
          </a:ln>
        </p:spPr>
        <p:txBody>
          <a:bodyPr wrap="none" lIns="0" tIns="0" rIns="0" bIns="0">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2600">
                <a:solidFill>
                  <a:srgbClr val="363636"/>
                </a:solidFill>
                <a:latin typeface="微软雅黑" panose="020B0503020204020204" charset="-122"/>
              </a:rPr>
              <a:t>Part 5</a:t>
            </a:r>
            <a:endParaRPr lang="zh-CN" altLang="en-US" sz="2600">
              <a:solidFill>
                <a:srgbClr val="363636"/>
              </a:solidFill>
              <a:latin typeface="微软雅黑" panose="020B0503020204020204" charset="-122"/>
            </a:endParaRPr>
          </a:p>
        </p:txBody>
      </p:sp>
      <p:sp>
        <p:nvSpPr>
          <p:cNvPr id="27654" name="Freeform 28"/>
          <p:cNvSpPr>
            <a:spLocks noEditPoints="1"/>
          </p:cNvSpPr>
          <p:nvPr/>
        </p:nvSpPr>
        <p:spPr bwMode="auto">
          <a:xfrm>
            <a:off x="5374903" y="851840"/>
            <a:ext cx="1510749" cy="1277472"/>
          </a:xfrm>
          <a:custGeom>
            <a:avLst/>
            <a:gdLst/>
            <a:ahLst/>
            <a:cxnLst>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923" h="771">
                <a:moveTo>
                  <a:pt x="303" y="0"/>
                </a:moveTo>
                <a:lnTo>
                  <a:pt x="819" y="0"/>
                </a:lnTo>
                <a:cubicBezTo>
                  <a:pt x="848" y="0"/>
                  <a:pt x="873" y="12"/>
                  <a:pt x="892" y="31"/>
                </a:cubicBezTo>
                <a:cubicBezTo>
                  <a:pt x="911" y="50"/>
                  <a:pt x="923" y="76"/>
                  <a:pt x="923" y="104"/>
                </a:cubicBezTo>
                <a:lnTo>
                  <a:pt x="923" y="313"/>
                </a:lnTo>
                <a:cubicBezTo>
                  <a:pt x="923" y="341"/>
                  <a:pt x="911" y="367"/>
                  <a:pt x="892" y="386"/>
                </a:cubicBezTo>
                <a:cubicBezTo>
                  <a:pt x="873" y="405"/>
                  <a:pt x="848" y="416"/>
                  <a:pt x="819" y="416"/>
                </a:cubicBezTo>
                <a:lnTo>
                  <a:pt x="737" y="416"/>
                </a:lnTo>
                <a:lnTo>
                  <a:pt x="626" y="553"/>
                </a:lnTo>
                <a:lnTo>
                  <a:pt x="584" y="605"/>
                </a:lnTo>
                <a:lnTo>
                  <a:pt x="584" y="537"/>
                </a:lnTo>
                <a:lnTo>
                  <a:pt x="584" y="416"/>
                </a:lnTo>
                <a:lnTo>
                  <a:pt x="494" y="416"/>
                </a:lnTo>
                <a:cubicBezTo>
                  <a:pt x="499" y="401"/>
                  <a:pt x="502" y="385"/>
                  <a:pt x="502" y="368"/>
                </a:cubicBezTo>
                <a:lnTo>
                  <a:pt x="608" y="368"/>
                </a:lnTo>
                <a:lnTo>
                  <a:pt x="632" y="368"/>
                </a:lnTo>
                <a:lnTo>
                  <a:pt x="632" y="392"/>
                </a:lnTo>
                <a:lnTo>
                  <a:pt x="632" y="470"/>
                </a:lnTo>
                <a:lnTo>
                  <a:pt x="707" y="377"/>
                </a:lnTo>
                <a:lnTo>
                  <a:pt x="714" y="368"/>
                </a:lnTo>
                <a:lnTo>
                  <a:pt x="726" y="368"/>
                </a:lnTo>
                <a:lnTo>
                  <a:pt x="819" y="368"/>
                </a:lnTo>
                <a:cubicBezTo>
                  <a:pt x="834" y="368"/>
                  <a:pt x="848" y="362"/>
                  <a:pt x="858" y="352"/>
                </a:cubicBezTo>
                <a:cubicBezTo>
                  <a:pt x="868" y="342"/>
                  <a:pt x="875" y="328"/>
                  <a:pt x="875" y="313"/>
                </a:cubicBezTo>
                <a:lnTo>
                  <a:pt x="875" y="104"/>
                </a:lnTo>
                <a:cubicBezTo>
                  <a:pt x="875" y="89"/>
                  <a:pt x="868" y="75"/>
                  <a:pt x="858" y="65"/>
                </a:cubicBezTo>
                <a:cubicBezTo>
                  <a:pt x="848" y="55"/>
                  <a:pt x="834" y="48"/>
                  <a:pt x="819" y="48"/>
                </a:cubicBezTo>
                <a:lnTo>
                  <a:pt x="303" y="48"/>
                </a:lnTo>
                <a:cubicBezTo>
                  <a:pt x="288" y="48"/>
                  <a:pt x="274" y="55"/>
                  <a:pt x="264" y="65"/>
                </a:cubicBezTo>
                <a:cubicBezTo>
                  <a:pt x="253" y="75"/>
                  <a:pt x="247" y="89"/>
                  <a:pt x="247" y="104"/>
                </a:cubicBezTo>
                <a:lnTo>
                  <a:pt x="247" y="293"/>
                </a:lnTo>
                <a:cubicBezTo>
                  <a:pt x="235" y="311"/>
                  <a:pt x="228" y="333"/>
                  <a:pt x="226" y="356"/>
                </a:cubicBezTo>
                <a:cubicBezTo>
                  <a:pt x="219" y="347"/>
                  <a:pt x="210" y="338"/>
                  <a:pt x="201" y="332"/>
                </a:cubicBezTo>
                <a:cubicBezTo>
                  <a:pt x="200" y="325"/>
                  <a:pt x="199" y="319"/>
                  <a:pt x="199" y="313"/>
                </a:cubicBezTo>
                <a:lnTo>
                  <a:pt x="199" y="104"/>
                </a:lnTo>
                <a:cubicBezTo>
                  <a:pt x="199" y="76"/>
                  <a:pt x="211" y="50"/>
                  <a:pt x="230" y="31"/>
                </a:cubicBezTo>
                <a:cubicBezTo>
                  <a:pt x="248" y="12"/>
                  <a:pt x="274" y="0"/>
                  <a:pt x="303" y="0"/>
                </a:cubicBezTo>
                <a:close/>
                <a:moveTo>
                  <a:pt x="130" y="344"/>
                </a:moveTo>
                <a:lnTo>
                  <a:pt x="130" y="344"/>
                </a:lnTo>
                <a:cubicBezTo>
                  <a:pt x="83" y="344"/>
                  <a:pt x="45" y="382"/>
                  <a:pt x="45" y="429"/>
                </a:cubicBezTo>
                <a:cubicBezTo>
                  <a:pt x="45" y="476"/>
                  <a:pt x="83" y="514"/>
                  <a:pt x="130" y="514"/>
                </a:cubicBezTo>
                <a:cubicBezTo>
                  <a:pt x="177" y="514"/>
                  <a:pt x="215" y="476"/>
                  <a:pt x="215" y="429"/>
                </a:cubicBezTo>
                <a:cubicBezTo>
                  <a:pt x="215" y="382"/>
                  <a:pt x="177" y="344"/>
                  <a:pt x="130" y="344"/>
                </a:cubicBezTo>
                <a:close/>
                <a:moveTo>
                  <a:pt x="364" y="265"/>
                </a:moveTo>
                <a:lnTo>
                  <a:pt x="364" y="265"/>
                </a:lnTo>
                <a:cubicBezTo>
                  <a:pt x="307" y="265"/>
                  <a:pt x="261" y="311"/>
                  <a:pt x="261" y="368"/>
                </a:cubicBezTo>
                <a:cubicBezTo>
                  <a:pt x="261" y="425"/>
                  <a:pt x="307" y="471"/>
                  <a:pt x="364" y="471"/>
                </a:cubicBezTo>
                <a:cubicBezTo>
                  <a:pt x="420" y="471"/>
                  <a:pt x="466" y="425"/>
                  <a:pt x="466" y="368"/>
                </a:cubicBezTo>
                <a:cubicBezTo>
                  <a:pt x="466" y="311"/>
                  <a:pt x="420" y="265"/>
                  <a:pt x="364" y="265"/>
                </a:cubicBezTo>
                <a:close/>
                <a:moveTo>
                  <a:pt x="274" y="748"/>
                </a:moveTo>
                <a:lnTo>
                  <a:pt x="274" y="748"/>
                </a:lnTo>
                <a:lnTo>
                  <a:pt x="274" y="601"/>
                </a:lnTo>
                <a:lnTo>
                  <a:pt x="285" y="601"/>
                </a:lnTo>
                <a:lnTo>
                  <a:pt x="285" y="748"/>
                </a:lnTo>
                <a:lnTo>
                  <a:pt x="285" y="771"/>
                </a:lnTo>
                <a:lnTo>
                  <a:pt x="446" y="771"/>
                </a:lnTo>
                <a:lnTo>
                  <a:pt x="446" y="748"/>
                </a:lnTo>
                <a:lnTo>
                  <a:pt x="446" y="601"/>
                </a:lnTo>
                <a:lnTo>
                  <a:pt x="457" y="601"/>
                </a:lnTo>
                <a:lnTo>
                  <a:pt x="457" y="748"/>
                </a:lnTo>
                <a:lnTo>
                  <a:pt x="522" y="748"/>
                </a:lnTo>
                <a:lnTo>
                  <a:pt x="522" y="548"/>
                </a:lnTo>
                <a:cubicBezTo>
                  <a:pt x="522" y="512"/>
                  <a:pt x="493" y="483"/>
                  <a:pt x="458" y="483"/>
                </a:cubicBezTo>
                <a:cubicBezTo>
                  <a:pt x="262" y="483"/>
                  <a:pt x="468" y="483"/>
                  <a:pt x="271" y="483"/>
                </a:cubicBezTo>
                <a:cubicBezTo>
                  <a:pt x="236" y="483"/>
                  <a:pt x="207" y="512"/>
                  <a:pt x="207" y="548"/>
                </a:cubicBezTo>
                <a:lnTo>
                  <a:pt x="207" y="748"/>
                </a:lnTo>
                <a:cubicBezTo>
                  <a:pt x="218" y="748"/>
                  <a:pt x="245" y="748"/>
                  <a:pt x="274" y="748"/>
                </a:cubicBezTo>
                <a:close/>
                <a:moveTo>
                  <a:pt x="55" y="743"/>
                </a:moveTo>
                <a:lnTo>
                  <a:pt x="55" y="743"/>
                </a:lnTo>
                <a:lnTo>
                  <a:pt x="55" y="622"/>
                </a:lnTo>
                <a:lnTo>
                  <a:pt x="65" y="622"/>
                </a:lnTo>
                <a:lnTo>
                  <a:pt x="65" y="743"/>
                </a:lnTo>
                <a:lnTo>
                  <a:pt x="65" y="757"/>
                </a:lnTo>
                <a:lnTo>
                  <a:pt x="174" y="757"/>
                </a:lnTo>
                <a:lnTo>
                  <a:pt x="174" y="548"/>
                </a:lnTo>
                <a:cubicBezTo>
                  <a:pt x="174" y="540"/>
                  <a:pt x="175" y="532"/>
                  <a:pt x="177" y="524"/>
                </a:cubicBezTo>
                <a:lnTo>
                  <a:pt x="53" y="524"/>
                </a:lnTo>
                <a:cubicBezTo>
                  <a:pt x="24" y="524"/>
                  <a:pt x="0" y="548"/>
                  <a:pt x="0" y="577"/>
                </a:cubicBezTo>
                <a:lnTo>
                  <a:pt x="0" y="743"/>
                </a:lnTo>
                <a:cubicBezTo>
                  <a:pt x="10" y="743"/>
                  <a:pt x="32" y="743"/>
                  <a:pt x="55" y="743"/>
                </a:cubicBezTo>
                <a:close/>
              </a:path>
            </a:pathLst>
          </a:custGeom>
          <a:solidFill>
            <a:srgbClr val="113E6A"/>
          </a:solidFill>
          <a:ln w="9525">
            <a:noFill/>
            <a:round/>
          </a:ln>
        </p:spPr>
      </p:sp>
      <p:grpSp>
        <p:nvGrpSpPr>
          <p:cNvPr id="10" name="组合 9"/>
          <p:cNvGrpSpPr/>
          <p:nvPr>
            <p:custDataLst>
              <p:tags r:id="rId1"/>
            </p:custDataLst>
          </p:nvPr>
        </p:nvGrpSpPr>
        <p:grpSpPr>
          <a:xfrm>
            <a:off x="3058563" y="5239385"/>
            <a:ext cx="7037339" cy="460375"/>
            <a:chOff x="4887" y="8251"/>
            <a:chExt cx="11082" cy="725"/>
          </a:xfrm>
        </p:grpSpPr>
        <p:sp>
          <p:nvSpPr>
            <p:cNvPr id="12" name="Oval 39"/>
            <p:cNvSpPr>
              <a:spLocks noChangeAspect="1"/>
            </p:cNvSpPr>
            <p:nvPr>
              <p:custDataLst>
                <p:tags r:id="rId2"/>
              </p:custDataLst>
            </p:nvPr>
          </p:nvSpPr>
          <p:spPr>
            <a:xfrm>
              <a:off x="4887" y="8491"/>
              <a:ext cx="272" cy="250"/>
            </a:xfrm>
            <a:prstGeom prst="ellipse">
              <a:avLst/>
            </a:prstGeom>
            <a:solidFill>
              <a:srgbClr val="113E6A"/>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accent2"/>
                </a:solidFill>
                <a:ea typeface="宋体" panose="02010600030101010101" pitchFamily="2" charset="-122"/>
              </a:endParaRPr>
            </a:p>
          </p:txBody>
        </p:sp>
        <p:sp>
          <p:nvSpPr>
            <p:cNvPr id="15" name="Oval 42"/>
            <p:cNvSpPr>
              <a:spLocks noChangeAspect="1"/>
            </p:cNvSpPr>
            <p:nvPr>
              <p:custDataLst>
                <p:tags r:id="rId3"/>
              </p:custDataLst>
            </p:nvPr>
          </p:nvSpPr>
          <p:spPr>
            <a:xfrm>
              <a:off x="10904" y="8491"/>
              <a:ext cx="250" cy="250"/>
            </a:xfrm>
            <a:prstGeom prst="ellipse">
              <a:avLst/>
            </a:prstGeom>
            <a:solidFill>
              <a:srgbClr val="113E6A"/>
            </a:solidFill>
            <a:ln w="28575">
              <a:solidFill>
                <a:schemeClr val="accent2"/>
              </a:solid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accent2"/>
                </a:solidFill>
                <a:ea typeface="宋体" panose="02010600030101010101" pitchFamily="2" charset="-122"/>
              </a:endParaRPr>
            </a:p>
          </p:txBody>
        </p:sp>
        <p:sp>
          <p:nvSpPr>
            <p:cNvPr id="16" name="TextBox 83"/>
            <p:cNvSpPr/>
            <p:nvPr>
              <p:custDataLst>
                <p:tags r:id="rId4"/>
              </p:custDataLst>
            </p:nvPr>
          </p:nvSpPr>
          <p:spPr>
            <a:xfrm>
              <a:off x="5122" y="8251"/>
              <a:ext cx="4501" cy="725"/>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sz="2400">
                  <a:solidFill>
                    <a:schemeClr val="accent2"/>
                  </a:solidFill>
                  <a:latin typeface="微软雅黑" panose="020B0503020204020204" charset="-122"/>
                </a:rPr>
                <a:t>工作总结</a:t>
              </a:r>
              <a:endParaRPr sz="2400">
                <a:solidFill>
                  <a:schemeClr val="accent2"/>
                </a:solidFill>
                <a:latin typeface="微软雅黑" panose="020B0503020204020204" charset="-122"/>
              </a:endParaRPr>
            </a:p>
          </p:txBody>
        </p:sp>
        <p:sp>
          <p:nvSpPr>
            <p:cNvPr id="18" name="TextBox 88"/>
            <p:cNvSpPr/>
            <p:nvPr>
              <p:custDataLst>
                <p:tags r:id="rId5"/>
              </p:custDataLst>
            </p:nvPr>
          </p:nvSpPr>
          <p:spPr>
            <a:xfrm>
              <a:off x="11139" y="8251"/>
              <a:ext cx="4830" cy="725"/>
            </a:xfrm>
            <a:prstGeom prst="rect">
              <a:avLst/>
            </a:prstGeom>
            <a:noFill/>
            <a:ln>
              <a:noFill/>
              <a:miter lim="800000"/>
            </a:ln>
          </p:spPr>
          <p:txBody>
            <a:bodyPr wrap="squar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sz="2400">
                  <a:solidFill>
                    <a:schemeClr val="accent2"/>
                  </a:solidFill>
                  <a:latin typeface="微软雅黑" panose="020B0503020204020204" charset="-122"/>
                  <a:sym typeface="+mn-ea"/>
                </a:rPr>
                <a:t>未来展望</a:t>
              </a:r>
              <a:endParaRPr sz="2400">
                <a:solidFill>
                  <a:schemeClr val="accent2"/>
                </a:solidFill>
                <a:latin typeface="微软雅黑" panose="020B0503020204020204" charset="-122"/>
                <a:sym typeface="+mn-ea"/>
              </a:endParaRPr>
            </a:p>
          </p:txBody>
        </p:sp>
      </p:grpSp>
      <p:cxnSp>
        <p:nvCxnSpPr>
          <p:cNvPr id="19" name="直接连接符 18"/>
          <p:cNvCxnSpPr/>
          <p:nvPr>
            <p:custDataLst>
              <p:tags r:id="rId6"/>
            </p:custDataLst>
          </p:nvPr>
        </p:nvCxnSpPr>
        <p:spPr>
          <a:xfrm>
            <a:off x="6096000" y="5113655"/>
            <a:ext cx="0" cy="1408430"/>
          </a:xfrm>
          <a:prstGeom prst="line">
            <a:avLst/>
          </a:prstGeom>
          <a:solidFill>
            <a:schemeClr val="accent1"/>
          </a:solidFill>
          <a:ln w="22225" cap="flat" cmpd="sng" algn="ctr">
            <a:solidFill>
              <a:schemeClr val="accent2"/>
            </a:solidFill>
            <a:prstDash val="lgDash"/>
            <a:round/>
            <a:headEnd type="none" w="med" len="med"/>
            <a:tailEnd type="none" w="med" len="med"/>
          </a:ln>
        </p:spPr>
      </p:cxnSp>
    </p:spTree>
  </p:cSld>
  <p:clrMapOvr>
    <a:masterClrMapping/>
  </p:clrMapOvr>
  <p:transition advTm="8561"/>
  <p:timing>
    <p:tnLst>
      <p:par>
        <p:cTn id="1" dur="indefinite" restart="never" nodeType="tmRoot"/>
      </p:par>
    </p:tnLst>
    <p:bldLst>
      <p:bldP spid="27650" grpId="0" animBg="1"/>
      <p:bldP spid="27652" grpId="0"/>
      <p:bldP spid="2765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29" name="文本框 28"/>
          <p:cNvSpPr txBox="1"/>
          <p:nvPr/>
        </p:nvSpPr>
        <p:spPr>
          <a:xfrm>
            <a:off x="2574925" y="2168525"/>
            <a:ext cx="4064000" cy="368300"/>
          </a:xfrm>
          <a:prstGeom prst="rect">
            <a:avLst/>
          </a:prstGeom>
          <a:noFill/>
        </p:spPr>
        <p:txBody>
          <a:bodyPr wrap="square" rtlCol="0">
            <a:spAutoFit/>
          </a:bodyPr>
          <a:p>
            <a:endParaRPr lang="zh-CN" altLang="en-US"/>
          </a:p>
        </p:txBody>
      </p:sp>
      <p:pic>
        <p:nvPicPr>
          <p:cNvPr id="2" name="图片 -2147482546"/>
          <p:cNvPicPr>
            <a:picLocks noChangeAspect="1"/>
          </p:cNvPicPr>
          <p:nvPr/>
        </p:nvPicPr>
        <p:blipFill>
          <a:blip r:embed="rId1"/>
          <a:srcRect t="2267"/>
          <a:stretch>
            <a:fillRect/>
          </a:stretch>
        </p:blipFill>
        <p:spPr>
          <a:xfrm>
            <a:off x="6838315" y="782320"/>
            <a:ext cx="4895850" cy="4710430"/>
          </a:xfrm>
          <a:prstGeom prst="rect">
            <a:avLst/>
          </a:prstGeom>
          <a:noFill/>
          <a:ln w="9525">
            <a:noFill/>
          </a:ln>
        </p:spPr>
      </p:pic>
      <p:sp>
        <p:nvSpPr>
          <p:cNvPr id="3" name="文本框 2"/>
          <p:cNvSpPr txBox="1"/>
          <p:nvPr/>
        </p:nvSpPr>
        <p:spPr>
          <a:xfrm>
            <a:off x="6746240" y="5492750"/>
            <a:ext cx="5080000" cy="398780"/>
          </a:xfrm>
          <a:prstGeom prst="rect">
            <a:avLst/>
          </a:prstGeom>
        </p:spPr>
        <p:txBody>
          <a:bodyPr>
            <a:spAutoFit/>
          </a:bodyPr>
          <a:p>
            <a:pPr marL="0" indent="288290" algn="ctr" defTabSz="266700">
              <a:lnSpc>
                <a:spcPct val="125000"/>
              </a:lnSpc>
              <a:spcBef>
                <a:spcPct val="0"/>
              </a:spcBef>
              <a:spcAft>
                <a:spcPts val="700"/>
              </a:spcAft>
            </a:pPr>
            <a:r>
              <a:rPr lang="zh-CN" altLang="en-US" sz="1600">
                <a:latin typeface="Times New Roman" panose="02020603050405020304"/>
                <a:ea typeface="宋体" panose="02010600030101010101" pitchFamily="2" charset="-122"/>
              </a:rPr>
              <a:t>图</a:t>
            </a:r>
            <a:r>
              <a:rPr lang="en-US" altLang="zh-CN" sz="1600">
                <a:latin typeface="Times New Roman" panose="02020603050405020304"/>
                <a:ea typeface="Times New Roman" panose="02020603050405020304"/>
              </a:rPr>
              <a:t>5.1</a:t>
            </a:r>
            <a:r>
              <a:rPr lang="en-US" altLang="zh-CN" sz="1600">
                <a:latin typeface="Times New Roman" panose="02020603050405020304"/>
                <a:ea typeface="Times New Roman" panose="02020603050405020304"/>
              </a:rPr>
              <a:t>  </a:t>
            </a:r>
            <a:r>
              <a:rPr lang="zh-CN" altLang="en-US" sz="1600">
                <a:latin typeface="Times New Roman" panose="02020603050405020304"/>
                <a:ea typeface="宋体" panose="02010600030101010101" pitchFamily="2" charset="-122"/>
              </a:rPr>
              <a:t>本文研究内容</a:t>
            </a:r>
            <a:endParaRPr lang="zh-CN" altLang="en-US" sz="1600">
              <a:latin typeface="Times New Roman" panose="02020603050405020304"/>
              <a:ea typeface="宋体" panose="02010600030101010101" pitchFamily="2" charset="-122"/>
            </a:endParaRPr>
          </a:p>
        </p:txBody>
      </p:sp>
      <p:sp>
        <p:nvSpPr>
          <p:cNvPr id="4" name="文本框 3"/>
          <p:cNvSpPr txBox="1"/>
          <p:nvPr/>
        </p:nvSpPr>
        <p:spPr>
          <a:xfrm>
            <a:off x="901700" y="782320"/>
            <a:ext cx="5844540" cy="5354320"/>
          </a:xfrm>
          <a:prstGeom prst="rect">
            <a:avLst/>
          </a:prstGeom>
          <a:noFill/>
        </p:spPr>
        <p:txBody>
          <a:bodyPr wrap="square" rtlCol="0">
            <a:spAutoFit/>
          </a:bodyPr>
          <a:p>
            <a:r>
              <a:rPr lang="zh-CN" altLang="en-US"/>
              <a:t>（</a:t>
            </a:r>
            <a:r>
              <a:rPr lang="en-US" altLang="zh-CN"/>
              <a:t>1</a:t>
            </a:r>
            <a:r>
              <a:rPr lang="zh-CN" altLang="en-US"/>
              <a:t>）首先回顾了</a:t>
            </a:r>
            <a:r>
              <a:rPr lang="en-US" altLang="zh-CN"/>
              <a:t>RDMA</a:t>
            </a:r>
            <a:r>
              <a:rPr lang="zh-CN" altLang="en-US"/>
              <a:t>的发展历史和当前国内外研究现状，明确了研究</a:t>
            </a:r>
            <a:r>
              <a:rPr lang="en-US" altLang="zh-CN"/>
              <a:t>RDMA</a:t>
            </a:r>
            <a:r>
              <a:rPr lang="zh-CN" altLang="en-US"/>
              <a:t>的重要性；接着对目前产业界智能网卡三种主流实现方案同时结合自身技术储备，提出一种基于</a:t>
            </a:r>
            <a:r>
              <a:rPr lang="en-US" altLang="zh-CN"/>
              <a:t>FPGA</a:t>
            </a:r>
            <a:r>
              <a:rPr lang="zh-CN" altLang="en-US"/>
              <a:t>的实现方案。</a:t>
            </a:r>
            <a:endParaRPr lang="zh-CN" altLang="en-US"/>
          </a:p>
          <a:p>
            <a:r>
              <a:rPr lang="zh-CN" altLang="en-US"/>
              <a:t>（</a:t>
            </a:r>
            <a:r>
              <a:rPr lang="en-US" altLang="zh-CN"/>
              <a:t>2</a:t>
            </a:r>
            <a:r>
              <a:rPr lang="zh-CN" altLang="en-US"/>
              <a:t>）对比分析了实现</a:t>
            </a:r>
            <a:r>
              <a:rPr lang="en-US" altLang="zh-CN"/>
              <a:t> RDMA</a:t>
            </a:r>
            <a:r>
              <a:rPr lang="zh-CN" altLang="en-US"/>
              <a:t>通信的三种协议的优缺点，提出本论文的协议方案；接着对</a:t>
            </a:r>
            <a:r>
              <a:rPr lang="en-US" altLang="zh-CN"/>
              <a:t>RMDA </a:t>
            </a:r>
            <a:r>
              <a:rPr lang="zh-CN" altLang="en-US"/>
              <a:t>的相关</a:t>
            </a:r>
            <a:r>
              <a:rPr lang="zh-CN" altLang="en-US"/>
              <a:t>原理进行了详细了研究与介绍。为后续</a:t>
            </a:r>
            <a:r>
              <a:rPr lang="en-US" altLang="zh-CN"/>
              <a:t>RDMA</a:t>
            </a:r>
            <a:r>
              <a:rPr lang="zh-CN" altLang="en-US"/>
              <a:t>功能设计工作打下坚实的理论基础。</a:t>
            </a:r>
            <a:endParaRPr lang="zh-CN" altLang="en-US"/>
          </a:p>
          <a:p>
            <a:r>
              <a:rPr lang="zh-CN" altLang="en-US"/>
              <a:t>（</a:t>
            </a:r>
            <a:r>
              <a:rPr lang="en-US" altLang="zh-CN"/>
              <a:t>3</a:t>
            </a:r>
            <a:r>
              <a:rPr lang="zh-CN" altLang="en-US"/>
              <a:t>）提出一个实现</a:t>
            </a:r>
            <a:r>
              <a:rPr lang="en-US" altLang="zh-CN"/>
              <a:t>RDMA</a:t>
            </a:r>
            <a:r>
              <a:rPr lang="zh-CN" altLang="en-US"/>
              <a:t>功能模块的整体方案。根据功能划分为几大关键模块，对关键模块的实现方案、实现原理和关键信号行了详细的描写，通过</a:t>
            </a:r>
            <a:r>
              <a:rPr lang="en-US" altLang="zh-CN"/>
              <a:t>FPGA</a:t>
            </a:r>
            <a:r>
              <a:rPr lang="zh-CN" altLang="en-US"/>
              <a:t>的</a:t>
            </a:r>
            <a:r>
              <a:rPr lang="en-US" altLang="zh-CN"/>
              <a:t>Verilog</a:t>
            </a:r>
            <a:r>
              <a:rPr lang="zh-CN" altLang="en-US"/>
              <a:t>语言实现各个功能模块的代码逻辑功能。</a:t>
            </a:r>
            <a:endParaRPr lang="zh-CN" altLang="en-US"/>
          </a:p>
          <a:p>
            <a:r>
              <a:rPr lang="zh-CN" altLang="en-US"/>
              <a:t>（</a:t>
            </a:r>
            <a:r>
              <a:rPr lang="en-US" altLang="zh-CN"/>
              <a:t>4</a:t>
            </a:r>
            <a:r>
              <a:rPr lang="zh-CN" altLang="en-US"/>
              <a:t>）对比分析了业界提出了的三类主流的拥塞控制算法：这些算法各具特色，</a:t>
            </a:r>
            <a:r>
              <a:rPr lang="en-US" altLang="zh-CN"/>
              <a:t>ECN</a:t>
            </a:r>
            <a:r>
              <a:rPr lang="zh-CN" altLang="en-US"/>
              <a:t>方案成熟稳定但依赖无损网络，</a:t>
            </a:r>
            <a:r>
              <a:rPr lang="en-US" altLang="zh-CN"/>
              <a:t>RTT</a:t>
            </a:r>
            <a:r>
              <a:rPr lang="zh-CN" altLang="en-US"/>
              <a:t>方案灵活但对噪声敏感，</a:t>
            </a:r>
            <a:r>
              <a:rPr lang="en-US" altLang="zh-CN"/>
              <a:t>INT</a:t>
            </a:r>
            <a:r>
              <a:rPr lang="zh-CN" altLang="en-US"/>
              <a:t>方案精准但实现复杂。</a:t>
            </a:r>
            <a:endParaRPr lang="zh-CN" altLang="en-US"/>
          </a:p>
          <a:p>
            <a:r>
              <a:rPr lang="zh-CN" altLang="en-US"/>
              <a:t>（</a:t>
            </a:r>
            <a:r>
              <a:rPr lang="en-US" altLang="zh-CN"/>
              <a:t>5</a:t>
            </a:r>
            <a:r>
              <a:rPr lang="zh-CN" altLang="en-US"/>
              <a:t>）基于</a:t>
            </a:r>
            <a:r>
              <a:rPr lang="en-US" altLang="zh-CN"/>
              <a:t> Vcs</a:t>
            </a:r>
            <a:r>
              <a:rPr lang="zh-CN" altLang="en-US"/>
              <a:t>和</a:t>
            </a:r>
            <a:r>
              <a:rPr lang="en-US" altLang="zh-CN"/>
              <a:t> Vcrdi </a:t>
            </a:r>
            <a:r>
              <a:rPr lang="zh-CN" altLang="en-US"/>
              <a:t>平台对各模块进行仿真。主要工作内容：搭建仿真测试环境、仿真激励编写、测试验证功能等。根据各模块仿真波形结果，各模块功能整体符合设计需求。</a:t>
            </a:r>
            <a:endParaRPr lang="zh-CN" altLang="en-US"/>
          </a:p>
        </p:txBody>
      </p:sp>
      <p:sp>
        <p:nvSpPr>
          <p:cNvPr id="5" name="TextBox 27"/>
          <p:cNvSpPr/>
          <p:nvPr/>
        </p:nvSpPr>
        <p:spPr>
          <a:xfrm>
            <a:off x="1012456" y="221213"/>
            <a:ext cx="2399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5.1 </a:t>
            </a:r>
            <a:r>
              <a:rPr sz="3000" b="1">
                <a:latin typeface="微软雅黑" panose="020B0503020204020204" charset="-122"/>
                <a:sym typeface="+mn-ea"/>
              </a:rPr>
              <a:t>工作总结</a:t>
            </a:r>
            <a:endParaRPr lang="en-US" altLang="zh-CN" sz="3000" b="1">
              <a:latin typeface="微软雅黑" panose="020B0503020204020204" charset="-122"/>
              <a:sym typeface="+mn-ea"/>
            </a:endParaRPr>
          </a:p>
        </p:txBody>
      </p:sp>
      <p:pic>
        <p:nvPicPr>
          <p:cNvPr id="9" name="图片 8" descr="C:\Users\夏雯玥\Desktop\南邮\微信图片_20230514212926.png微信图片_20230514212926"/>
          <p:cNvPicPr>
            <a:picLocks noChangeAspect="1"/>
          </p:cNvPicPr>
          <p:nvPr>
            <p:custDataLst>
              <p:tags r:id="rId2"/>
            </p:custDataLst>
          </p:nvPr>
        </p:nvPicPr>
        <p:blipFill>
          <a:blip r:embed="rId3"/>
          <a:srcRect/>
          <a:stretch>
            <a:fillRect/>
          </a:stretch>
        </p:blipFill>
        <p:spPr>
          <a:xfrm>
            <a:off x="9742170" y="212725"/>
            <a:ext cx="2223534" cy="561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27"/>
          <p:cNvSpPr/>
          <p:nvPr/>
        </p:nvSpPr>
        <p:spPr>
          <a:xfrm>
            <a:off x="1012456" y="221213"/>
            <a:ext cx="2399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3000" b="1">
                <a:latin typeface="微软雅黑" panose="020B0503020204020204" charset="-122"/>
              </a:rPr>
              <a:t>1.1 </a:t>
            </a:r>
            <a:r>
              <a:rPr sz="3000" b="1">
                <a:latin typeface="微软雅黑" panose="020B0503020204020204" charset="-122"/>
              </a:rPr>
              <a:t>选题背景</a:t>
            </a:r>
            <a:endParaRPr sz="3000" b="1">
              <a:latin typeface="微软雅黑" panose="020B0503020204020204" charset="-122"/>
            </a:endParaRPr>
          </a:p>
        </p:txBody>
      </p:sp>
      <p:sp>
        <p:nvSpPr>
          <p:cNvPr id="5" name="文本框 4"/>
          <p:cNvSpPr txBox="1"/>
          <p:nvPr>
            <p:custDataLst>
              <p:tags r:id="rId1"/>
            </p:custDataLst>
          </p:nvPr>
        </p:nvSpPr>
        <p:spPr>
          <a:xfrm>
            <a:off x="1012190" y="911225"/>
            <a:ext cx="3022600" cy="2861310"/>
          </a:xfrm>
          <a:prstGeom prst="rect">
            <a:avLst/>
          </a:prstGeom>
          <a:noFill/>
          <a:ln w="25400" cap="sq">
            <a:solidFill>
              <a:srgbClr val="17436F"/>
            </a:solidFill>
            <a:round/>
          </a:ln>
        </p:spPr>
        <p:txBody>
          <a:bodyPr wrap="square" rtlCol="0">
            <a:spAutoFit/>
          </a:bodyPr>
          <a:lstStyle/>
          <a:p>
            <a:pPr indent="457200" algn="just"/>
            <a:r>
              <a:rPr lang="zh-CN" altLang="en-US"/>
              <a:t>进入</a:t>
            </a:r>
            <a:r>
              <a:rPr lang="en-US" altLang="zh-CN"/>
              <a:t>21</a:t>
            </a:r>
            <a:r>
              <a:rPr lang="zh-CN" altLang="en-US"/>
              <a:t>世纪以来，移动通信、光通信、云计算、大数据等</a:t>
            </a:r>
            <a:r>
              <a:rPr lang="en-US" altLang="zh-CN"/>
              <a:t>ICT</a:t>
            </a:r>
            <a:r>
              <a:rPr lang="zh-CN" altLang="en-US"/>
              <a:t>（信息通信）技术蓬勃发展，推动了企业的数字化转型。数据，变成了企业最核心的资产。企业将这些数据资产全部存储并运行在数据中心之上。随着数字化的不断深入，数据规模变得越来越庞大。</a:t>
            </a:r>
            <a:endParaRPr lang="zh-CN" altLang="en-US"/>
          </a:p>
        </p:txBody>
      </p:sp>
      <p:pic>
        <p:nvPicPr>
          <p:cNvPr id="18" name="图片 17" descr="C:\Users\夏雯玥\Desktop\南邮\微信图片_20230514212926.png微信图片_20230514212926"/>
          <p:cNvPicPr>
            <a:picLocks noChangeAspect="1"/>
          </p:cNvPicPr>
          <p:nvPr>
            <p:custDataLst>
              <p:tags r:id="rId2"/>
            </p:custDataLst>
          </p:nvPr>
        </p:nvPicPr>
        <p:blipFill>
          <a:blip r:embed="rId3"/>
          <a:srcRect/>
          <a:stretch>
            <a:fillRect/>
          </a:stretch>
        </p:blipFill>
        <p:spPr>
          <a:xfrm>
            <a:off x="9742170" y="212725"/>
            <a:ext cx="2223534" cy="561600"/>
          </a:xfrm>
          <a:prstGeom prst="rect">
            <a:avLst/>
          </a:prstGeom>
        </p:spPr>
      </p:pic>
      <p:sp>
        <p:nvSpPr>
          <p:cNvPr id="11267" name="Freeform 5"/>
          <p:cNvSpPr/>
          <p:nvPr/>
        </p:nvSpPr>
        <p:spPr bwMode="auto">
          <a:xfrm>
            <a:off x="426882"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pic>
        <p:nvPicPr>
          <p:cNvPr id="2" name="图片 -2147482558" descr="IMG_256"/>
          <p:cNvPicPr/>
          <p:nvPr>
            <p:custDataLst>
              <p:tags r:id="rId4"/>
            </p:custDataLst>
          </p:nvPr>
        </p:nvPicPr>
        <p:blipFill>
          <a:blip r:embed="rId5"/>
          <a:srcRect b="1808"/>
          <a:stretch>
            <a:fillRect/>
          </a:stretch>
        </p:blipFill>
        <p:spPr>
          <a:xfrm>
            <a:off x="1262698" y="3991293"/>
            <a:ext cx="2520000" cy="1800000"/>
          </a:xfrm>
          <a:prstGeom prst="rect">
            <a:avLst/>
          </a:prstGeom>
          <a:noFill/>
          <a:ln w="9525">
            <a:noFill/>
          </a:ln>
        </p:spPr>
      </p:pic>
      <p:sp>
        <p:nvSpPr>
          <p:cNvPr id="7" name="文本框 6"/>
          <p:cNvSpPr txBox="1"/>
          <p:nvPr>
            <p:custDataLst>
              <p:tags r:id="rId6"/>
            </p:custDataLst>
          </p:nvPr>
        </p:nvSpPr>
        <p:spPr>
          <a:xfrm>
            <a:off x="4584700" y="911225"/>
            <a:ext cx="3022600" cy="2860675"/>
          </a:xfrm>
          <a:prstGeom prst="rect">
            <a:avLst/>
          </a:prstGeom>
          <a:noFill/>
          <a:ln w="25400" cap="sq">
            <a:solidFill>
              <a:srgbClr val="17436F"/>
            </a:solidFill>
            <a:round/>
          </a:ln>
        </p:spPr>
        <p:txBody>
          <a:bodyPr wrap="square" rtlCol="0">
            <a:noAutofit/>
          </a:bodyPr>
          <a:p>
            <a:pPr indent="457200" algn="just"/>
            <a:r>
              <a:rPr lang="zh-CN" altLang="en-US"/>
              <a:t>传统的软件算法，根本无法处理如此海量的数据。于是，</a:t>
            </a:r>
            <a:r>
              <a:rPr lang="en-US" altLang="zh-CN"/>
              <a:t>AI</a:t>
            </a:r>
            <a:r>
              <a:rPr lang="zh-CN" altLang="en-US"/>
              <a:t>便被大量使用在处理数据中心的数据，</a:t>
            </a:r>
            <a:r>
              <a:rPr lang="en-US" altLang="zh-CN"/>
              <a:t>AI</a:t>
            </a:r>
            <a:r>
              <a:rPr lang="zh-CN" altLang="en-US"/>
              <a:t>可以完成海量无效数据的筛选和有用信息的自动重组，从而大幅提升数据价值的挖掘效率，帮助用户更高效地进行决策。然而，想要利用好</a:t>
            </a:r>
            <a:r>
              <a:rPr lang="en-US" altLang="zh-CN"/>
              <a:t>AI</a:t>
            </a:r>
            <a:r>
              <a:rPr lang="zh-CN" altLang="en-US"/>
              <a:t>，我们离不开算法的支持。</a:t>
            </a:r>
            <a:endParaRPr lang="zh-CN" altLang="en-US"/>
          </a:p>
        </p:txBody>
      </p:sp>
      <p:sp>
        <p:nvSpPr>
          <p:cNvPr id="8" name="文本框 7"/>
          <p:cNvSpPr txBox="1"/>
          <p:nvPr>
            <p:custDataLst>
              <p:tags r:id="rId7"/>
            </p:custDataLst>
          </p:nvPr>
        </p:nvSpPr>
        <p:spPr>
          <a:xfrm>
            <a:off x="8157210" y="911225"/>
            <a:ext cx="3022600" cy="2861310"/>
          </a:xfrm>
          <a:prstGeom prst="rect">
            <a:avLst/>
          </a:prstGeom>
          <a:noFill/>
          <a:ln w="25400" cap="sq">
            <a:solidFill>
              <a:srgbClr val="17436F"/>
            </a:solidFill>
            <a:round/>
          </a:ln>
        </p:spPr>
        <p:txBody>
          <a:bodyPr wrap="square" rtlCol="0">
            <a:spAutoFit/>
          </a:bodyPr>
          <a:p>
            <a:pPr indent="457200" algn="just"/>
            <a:r>
              <a:rPr lang="en-US" altLang="zh-CN"/>
              <a:t>AI</a:t>
            </a:r>
            <a:r>
              <a:rPr lang="zh-CN" altLang="en-US"/>
              <a:t>的增强，关键在于</a:t>
            </a:r>
            <a:r>
              <a:rPr lang="zh-CN" altLang="en-US"/>
              <a:t>训练，深度学习的算法训练离不开海量的样本数据，以及高性能的计算能力。</a:t>
            </a:r>
            <a:r>
              <a:rPr lang="zh-CN" altLang="en-US"/>
              <a:t>在计算能力方面，从</a:t>
            </a:r>
            <a:r>
              <a:rPr lang="en-US" altLang="zh-CN"/>
              <a:t>CPU</a:t>
            </a:r>
            <a:r>
              <a:rPr lang="zh-CN" altLang="en-US"/>
              <a:t>到</a:t>
            </a:r>
            <a:r>
              <a:rPr lang="en-US" altLang="zh-CN"/>
              <a:t>GPU</a:t>
            </a:r>
            <a:r>
              <a:rPr lang="zh-CN" altLang="en-US"/>
              <a:t>，再到专用的</a:t>
            </a:r>
            <a:r>
              <a:rPr lang="en-US" altLang="zh-CN"/>
              <a:t>AI</a:t>
            </a:r>
            <a:r>
              <a:rPr lang="zh-CN" altLang="en-US"/>
              <a:t>芯片，处理数据的能力也提升了</a:t>
            </a:r>
            <a:r>
              <a:rPr lang="en-US" altLang="zh-CN"/>
              <a:t>100</a:t>
            </a:r>
            <a:r>
              <a:rPr lang="zh-CN" altLang="en-US"/>
              <a:t>倍以上。</a:t>
            </a:r>
            <a:r>
              <a:rPr lang="zh-CN" altLang="en-US">
                <a:sym typeface="+mn-ea"/>
              </a:rPr>
              <a:t>在存储能力方面，从</a:t>
            </a:r>
            <a:r>
              <a:rPr lang="en-US" altLang="zh-CN">
                <a:sym typeface="+mn-ea"/>
              </a:rPr>
              <a:t>HDD</a:t>
            </a:r>
            <a:r>
              <a:rPr lang="zh-CN" altLang="en-US">
                <a:sym typeface="+mn-ea"/>
              </a:rPr>
              <a:t>到</a:t>
            </a:r>
            <a:r>
              <a:rPr lang="en-US" altLang="zh-CN">
                <a:sym typeface="+mn-ea"/>
              </a:rPr>
              <a:t>SSD</a:t>
            </a:r>
            <a:r>
              <a:rPr lang="zh-CN" altLang="en-US">
                <a:sym typeface="+mn-ea"/>
              </a:rPr>
              <a:t>，再到</a:t>
            </a:r>
            <a:r>
              <a:rPr lang="en-US" altLang="zh-CN">
                <a:sym typeface="+mn-ea"/>
              </a:rPr>
              <a:t>SCM</a:t>
            </a:r>
            <a:r>
              <a:rPr lang="zh-CN" altLang="en-US">
                <a:sym typeface="+mn-ea"/>
              </a:rPr>
              <a:t>，介质时延降低了</a:t>
            </a:r>
            <a:r>
              <a:rPr lang="en-US" altLang="zh-CN">
                <a:sym typeface="+mn-ea"/>
              </a:rPr>
              <a:t>100</a:t>
            </a:r>
            <a:r>
              <a:rPr lang="zh-CN" altLang="en-US">
                <a:sym typeface="+mn-ea"/>
              </a:rPr>
              <a:t>倍以上。</a:t>
            </a:r>
            <a:endParaRPr lang="zh-CN" altLang="en-US"/>
          </a:p>
        </p:txBody>
      </p:sp>
      <p:sp>
        <p:nvSpPr>
          <p:cNvPr id="9" name="右箭头 8"/>
          <p:cNvSpPr/>
          <p:nvPr>
            <p:custDataLst>
              <p:tags r:id="rId8"/>
            </p:custDataLst>
          </p:nvPr>
        </p:nvSpPr>
        <p:spPr>
          <a:xfrm>
            <a:off x="3829050" y="4627880"/>
            <a:ext cx="979170" cy="485775"/>
          </a:xfrm>
          <a:prstGeom prst="rightArrow">
            <a:avLst/>
          </a:prstGeom>
          <a:solidFill>
            <a:srgbClr val="295597"/>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10" name="图片 9"/>
          <p:cNvPicPr/>
          <p:nvPr>
            <p:custDataLst>
              <p:tags r:id="rId9"/>
            </p:custDataLst>
          </p:nvPr>
        </p:nvPicPr>
        <p:blipFill>
          <a:blip r:embed="rId10"/>
          <a:stretch>
            <a:fillRect/>
          </a:stretch>
        </p:blipFill>
        <p:spPr>
          <a:xfrm>
            <a:off x="4854575" y="3990975"/>
            <a:ext cx="2520000" cy="1800000"/>
          </a:xfrm>
          <a:prstGeom prst="rect">
            <a:avLst/>
          </a:prstGeom>
        </p:spPr>
      </p:pic>
      <p:sp>
        <p:nvSpPr>
          <p:cNvPr id="11" name="右箭头 10"/>
          <p:cNvSpPr/>
          <p:nvPr>
            <p:custDataLst>
              <p:tags r:id="rId11"/>
            </p:custDataLst>
          </p:nvPr>
        </p:nvSpPr>
        <p:spPr>
          <a:xfrm>
            <a:off x="7421245" y="4627880"/>
            <a:ext cx="979170" cy="485775"/>
          </a:xfrm>
          <a:prstGeom prst="rightArrow">
            <a:avLst/>
          </a:prstGeom>
          <a:solidFill>
            <a:srgbClr val="295597"/>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 name="图片 51" descr="IMG_256"/>
          <p:cNvPicPr/>
          <p:nvPr>
            <p:custDataLst>
              <p:tags r:id="rId12"/>
            </p:custDataLst>
          </p:nvPr>
        </p:nvPicPr>
        <p:blipFill>
          <a:blip r:embed="rId13"/>
          <a:srcRect r="2041"/>
          <a:stretch>
            <a:fillRect/>
          </a:stretch>
        </p:blipFill>
        <p:spPr>
          <a:xfrm>
            <a:off x="8446770" y="3991610"/>
            <a:ext cx="2520000" cy="1800225"/>
          </a:xfrm>
          <a:prstGeom prst="rect">
            <a:avLst/>
          </a:prstGeom>
          <a:noFill/>
          <a:ln w="9525">
            <a:noFill/>
          </a:ln>
        </p:spPr>
      </p:pic>
      <p:sp>
        <p:nvSpPr>
          <p:cNvPr id="12" name="文本框 11"/>
          <p:cNvSpPr txBox="1"/>
          <p:nvPr>
            <p:custDataLst>
              <p:tags r:id="rId14"/>
            </p:custDataLst>
          </p:nvPr>
        </p:nvSpPr>
        <p:spPr>
          <a:xfrm>
            <a:off x="621030" y="5830570"/>
            <a:ext cx="3803015" cy="360680"/>
          </a:xfrm>
          <a:prstGeom prst="rect">
            <a:avLst/>
          </a:prstGeom>
        </p:spPr>
        <p:txBody>
          <a:bodyPr wrap="square">
            <a:spAutoFit/>
          </a:bodyPr>
          <a:p>
            <a:pPr marL="0" indent="288290" algn="ctr" defTabSz="266700">
              <a:lnSpc>
                <a:spcPct val="125000"/>
              </a:lnSpc>
              <a:spcBef>
                <a:spcPct val="0"/>
              </a:spcBef>
              <a:spcAft>
                <a:spcPts val="700"/>
              </a:spcAft>
            </a:pPr>
            <a:r>
              <a:rPr lang="zh-CN" altLang="en-US" sz="1400"/>
              <a:t>图1.1   2025年数据中心数据量达到180ZB</a:t>
            </a:r>
            <a:endParaRPr lang="zh-CN" altLang="en-US" sz="1400"/>
          </a:p>
        </p:txBody>
      </p:sp>
      <p:sp>
        <p:nvSpPr>
          <p:cNvPr id="13" name="文本框 12"/>
          <p:cNvSpPr txBox="1"/>
          <p:nvPr>
            <p:custDataLst>
              <p:tags r:id="rId15"/>
            </p:custDataLst>
          </p:nvPr>
        </p:nvSpPr>
        <p:spPr>
          <a:xfrm>
            <a:off x="4213225" y="5830570"/>
            <a:ext cx="3803015" cy="360680"/>
          </a:xfrm>
          <a:prstGeom prst="rect">
            <a:avLst/>
          </a:prstGeom>
        </p:spPr>
        <p:txBody>
          <a:bodyPr wrap="square">
            <a:spAutoFit/>
          </a:bodyPr>
          <a:p>
            <a:pPr marL="0" indent="288290" algn="ctr" defTabSz="266700">
              <a:lnSpc>
                <a:spcPct val="125000"/>
              </a:lnSpc>
              <a:spcBef>
                <a:spcPct val="0"/>
              </a:spcBef>
              <a:spcAft>
                <a:spcPts val="700"/>
              </a:spcAft>
            </a:pPr>
            <a:r>
              <a:rPr lang="zh-CN" altLang="en-US" sz="1400"/>
              <a:t>图1.</a:t>
            </a:r>
            <a:r>
              <a:rPr lang="en-US" altLang="zh-CN" sz="1400"/>
              <a:t>2</a:t>
            </a:r>
            <a:r>
              <a:rPr lang="zh-CN" altLang="en-US" sz="1400"/>
              <a:t>   </a:t>
            </a:r>
            <a:r>
              <a:rPr lang="en-US" altLang="zh-CN" sz="1400"/>
              <a:t>AI</a:t>
            </a:r>
            <a:r>
              <a:rPr lang="zh-CN" altLang="en-US" sz="1400"/>
              <a:t>技术在数据中心的</a:t>
            </a:r>
            <a:r>
              <a:rPr lang="zh-CN" altLang="en-US" sz="1400"/>
              <a:t>大量使用</a:t>
            </a:r>
            <a:endParaRPr lang="zh-CN" altLang="en-US" sz="1400"/>
          </a:p>
        </p:txBody>
      </p:sp>
      <p:sp>
        <p:nvSpPr>
          <p:cNvPr id="14" name="文本框 13"/>
          <p:cNvSpPr txBox="1"/>
          <p:nvPr>
            <p:custDataLst>
              <p:tags r:id="rId16"/>
            </p:custDataLst>
          </p:nvPr>
        </p:nvSpPr>
        <p:spPr>
          <a:xfrm>
            <a:off x="7766685" y="5830570"/>
            <a:ext cx="3803015" cy="360680"/>
          </a:xfrm>
          <a:prstGeom prst="rect">
            <a:avLst/>
          </a:prstGeom>
        </p:spPr>
        <p:txBody>
          <a:bodyPr wrap="square">
            <a:spAutoFit/>
          </a:bodyPr>
          <a:p>
            <a:pPr marL="0" indent="288290" algn="ctr" defTabSz="266700">
              <a:lnSpc>
                <a:spcPct val="125000"/>
              </a:lnSpc>
              <a:spcBef>
                <a:spcPct val="0"/>
              </a:spcBef>
              <a:spcAft>
                <a:spcPts val="700"/>
              </a:spcAft>
            </a:pPr>
            <a:r>
              <a:rPr lang="zh-CN" altLang="en-US" sz="1400"/>
              <a:t>图1.</a:t>
            </a:r>
            <a:r>
              <a:rPr lang="en-US" altLang="zh-CN" sz="1400"/>
              <a:t>3</a:t>
            </a:r>
            <a:r>
              <a:rPr lang="zh-CN" altLang="en-US" sz="1400"/>
              <a:t>   网络通信能力成为发展</a:t>
            </a:r>
            <a:r>
              <a:rPr lang="zh-CN" altLang="en-US" sz="1400"/>
              <a:t>桎梏</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p:cNvSpPr txBox="1"/>
          <p:nvPr/>
        </p:nvSpPr>
        <p:spPr>
          <a:xfrm>
            <a:off x="2574925" y="2168525"/>
            <a:ext cx="4064000" cy="368300"/>
          </a:xfrm>
          <a:prstGeom prst="rect">
            <a:avLst/>
          </a:prstGeom>
          <a:noFill/>
        </p:spPr>
        <p:txBody>
          <a:bodyPr wrap="square" rtlCol="0">
            <a:spAutoFit/>
          </a:bodyPr>
          <a:p>
            <a:endParaRPr lang="zh-CN" altLang="en-US"/>
          </a:p>
        </p:txBody>
      </p:sp>
      <p:sp>
        <p:nvSpPr>
          <p:cNvPr id="5" name="文本框 4"/>
          <p:cNvSpPr txBox="1"/>
          <p:nvPr/>
        </p:nvSpPr>
        <p:spPr>
          <a:xfrm>
            <a:off x="700405" y="915035"/>
            <a:ext cx="10524490" cy="3169285"/>
          </a:xfrm>
          <a:prstGeom prst="rect">
            <a:avLst/>
          </a:prstGeom>
          <a:noFill/>
        </p:spPr>
        <p:txBody>
          <a:bodyPr wrap="square" rtlCol="0">
            <a:spAutoFit/>
          </a:bodyPr>
          <a:p>
            <a:pPr indent="457200"/>
            <a:r>
              <a:rPr lang="en-US" altLang="zh-CN" sz="2000"/>
              <a:t>RDMA</a:t>
            </a:r>
            <a:r>
              <a:rPr lang="zh-CN" altLang="en-US" sz="2000"/>
              <a:t>技术作为智能网卡重点研究方向，在今后面对更加复杂的应用场景势必会对其提出更高的要求。本文基于</a:t>
            </a:r>
            <a:r>
              <a:rPr lang="en-US" altLang="zh-CN" sz="2000"/>
              <a:t>FPGA </a:t>
            </a:r>
            <a:r>
              <a:rPr lang="zh-CN" altLang="en-US" sz="2000"/>
              <a:t>实现</a:t>
            </a:r>
            <a:r>
              <a:rPr lang="en-US" altLang="zh-CN" sz="2000"/>
              <a:t> RDMA </a:t>
            </a:r>
            <a:r>
              <a:rPr lang="zh-CN" altLang="en-US" sz="2000"/>
              <a:t>通信的方法，但由于实验环境制约，还有很多问题还需要进一步的深入研究。</a:t>
            </a:r>
            <a:endParaRPr lang="zh-CN" altLang="en-US" sz="2000"/>
          </a:p>
          <a:p>
            <a:pPr indent="457200"/>
            <a:r>
              <a:rPr lang="zh-CN" altLang="en-US" sz="2000"/>
              <a:t>（</a:t>
            </a:r>
            <a:r>
              <a:rPr lang="en-US" altLang="zh-CN" sz="2000"/>
              <a:t>1</a:t>
            </a:r>
            <a:r>
              <a:rPr lang="zh-CN" altLang="en-US" sz="2000"/>
              <a:t>）由于条件限制，本论文只是在简单的场景下测试了</a:t>
            </a:r>
            <a:r>
              <a:rPr lang="en-US" altLang="zh-CN" sz="2000"/>
              <a:t>RDMA</a:t>
            </a:r>
            <a:r>
              <a:rPr lang="zh-CN" altLang="en-US" sz="2000"/>
              <a:t>与</a:t>
            </a:r>
            <a:r>
              <a:rPr lang="en-US" altLang="zh-CN" sz="2000"/>
              <a:t>TCP</a:t>
            </a:r>
            <a:r>
              <a:rPr lang="zh-CN" altLang="en-US" sz="2000"/>
              <a:t>的传输性能，但是在复杂场景下需要对</a:t>
            </a:r>
            <a:r>
              <a:rPr lang="en-US" altLang="zh-CN" sz="2000"/>
              <a:t>RDMA </a:t>
            </a:r>
            <a:r>
              <a:rPr lang="zh-CN" altLang="en-US" sz="2000"/>
              <a:t>和</a:t>
            </a:r>
            <a:r>
              <a:rPr lang="en-US" altLang="zh-CN" sz="2000"/>
              <a:t>TCP</a:t>
            </a:r>
            <a:r>
              <a:rPr lang="zh-CN" altLang="en-US" sz="2000"/>
              <a:t>进行更进一步的测试。</a:t>
            </a:r>
            <a:endParaRPr lang="zh-CN" altLang="en-US" sz="2000"/>
          </a:p>
          <a:p>
            <a:pPr indent="457200"/>
            <a:r>
              <a:rPr lang="zh-CN" altLang="en-US" sz="2000"/>
              <a:t>（</a:t>
            </a:r>
            <a:r>
              <a:rPr lang="en-US" altLang="zh-CN" sz="2000"/>
              <a:t>2</a:t>
            </a:r>
            <a:r>
              <a:rPr lang="zh-CN" altLang="en-US" sz="2000"/>
              <a:t>）在</a:t>
            </a:r>
            <a:r>
              <a:rPr lang="en-US" altLang="zh-CN" sz="2000"/>
              <a:t>Vivado</a:t>
            </a:r>
            <a:r>
              <a:rPr lang="zh-CN" altLang="en-US" sz="2000"/>
              <a:t>软件进行工程编译过程中，发现</a:t>
            </a:r>
            <a:r>
              <a:rPr lang="en-US" altLang="zh-CN" sz="2000"/>
              <a:t>RDMA</a:t>
            </a:r>
            <a:r>
              <a:rPr lang="zh-CN" altLang="en-US" sz="2000"/>
              <a:t>模块</a:t>
            </a:r>
            <a:r>
              <a:rPr lang="en-US" altLang="zh-CN" sz="2000"/>
              <a:t>LUT</a:t>
            </a:r>
            <a:r>
              <a:rPr lang="zh-CN" altLang="en-US" sz="2000"/>
              <a:t>和</a:t>
            </a:r>
            <a:r>
              <a:rPr lang="en-US" altLang="zh-CN" sz="2000"/>
              <a:t>FF</a:t>
            </a:r>
            <a:r>
              <a:rPr lang="zh-CN" altLang="en-US" sz="2000"/>
              <a:t>资源占用偏高，还需在不改变模块功能的前提下对</a:t>
            </a:r>
            <a:r>
              <a:rPr lang="en-US" altLang="zh-CN" sz="2000"/>
              <a:t>V</a:t>
            </a:r>
            <a:r>
              <a:rPr lang="en-US" altLang="zh-CN" sz="2000"/>
              <a:t>erilog</a:t>
            </a:r>
            <a:r>
              <a:rPr lang="zh-CN" altLang="en-US" sz="2000"/>
              <a:t>代码进行深入优化，节省</a:t>
            </a:r>
            <a:r>
              <a:rPr lang="en-US" altLang="zh-CN" sz="2000"/>
              <a:t>FPGA</a:t>
            </a:r>
            <a:r>
              <a:rPr lang="zh-CN" altLang="en-US" sz="2000"/>
              <a:t>资源从而减少软件布局布线的时间。</a:t>
            </a:r>
            <a:endParaRPr lang="zh-CN" altLang="en-US" sz="2000"/>
          </a:p>
          <a:p>
            <a:pPr indent="457200"/>
            <a:r>
              <a:rPr lang="zh-CN" altLang="en-US" sz="2000"/>
              <a:t>（</a:t>
            </a:r>
            <a:r>
              <a:rPr lang="en-US" altLang="zh-CN" sz="2000"/>
              <a:t>3</a:t>
            </a:r>
            <a:r>
              <a:rPr lang="zh-CN" altLang="en-US" sz="2000"/>
              <a:t>）本论文目前只支持单通道传输，对智能网卡的应用存在限制，后续还需研究多通道传输技术，解决智能网卡相关应用难题，给后续研究提供新的方向。</a:t>
            </a:r>
            <a:endParaRPr lang="zh-CN" altLang="en-US" sz="2000"/>
          </a:p>
        </p:txBody>
      </p:sp>
      <p:sp>
        <p:nvSpPr>
          <p:cNvPr id="2" name="Freeform 5"/>
          <p:cNvSpPr/>
          <p:nvPr/>
        </p:nvSpPr>
        <p:spPr bwMode="auto">
          <a:xfrm>
            <a:off x="427483"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4" name="TextBox 27"/>
          <p:cNvSpPr/>
          <p:nvPr/>
        </p:nvSpPr>
        <p:spPr>
          <a:xfrm>
            <a:off x="1012456" y="221213"/>
            <a:ext cx="2399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l" eaLnBrk="1" hangingPunct="1">
              <a:spcBef>
                <a:spcPct val="0"/>
              </a:spcBef>
              <a:buNone/>
            </a:pPr>
            <a:r>
              <a:rPr lang="en-US" altLang="zh-CN" sz="3000" b="1">
                <a:latin typeface="微软雅黑" panose="020B0503020204020204" charset="-122"/>
                <a:sym typeface="+mn-ea"/>
              </a:rPr>
              <a:t>5.2 </a:t>
            </a:r>
            <a:r>
              <a:rPr sz="3000" b="1">
                <a:latin typeface="微软雅黑" panose="020B0503020204020204" charset="-122"/>
                <a:sym typeface="+mn-ea"/>
              </a:rPr>
              <a:t>未来展望</a:t>
            </a:r>
            <a:endParaRPr sz="3000" b="1">
              <a:latin typeface="微软雅黑" panose="020B0503020204020204" charset="-122"/>
              <a:sym typeface="+mn-ea"/>
            </a:endParaRPr>
          </a:p>
        </p:txBody>
      </p:sp>
      <p:pic>
        <p:nvPicPr>
          <p:cNvPr id="9" name="图片 8"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769620" y="2047580"/>
            <a:ext cx="10724452" cy="1575295"/>
            <a:chOff x="1212" y="3284"/>
            <a:chExt cx="16889" cy="2481"/>
          </a:xfrm>
        </p:grpSpPr>
        <p:sp>
          <p:nvSpPr>
            <p:cNvPr id="34818" name="Rectangle 3"/>
            <p:cNvSpPr/>
            <p:nvPr/>
          </p:nvSpPr>
          <p:spPr>
            <a:xfrm>
              <a:off x="1212" y="3523"/>
              <a:ext cx="16889" cy="1287"/>
            </a:xfrm>
            <a:prstGeom prst="rect">
              <a:avLst/>
            </a:prstGeom>
            <a:noFill/>
            <a:ln>
              <a:noFill/>
              <a:miter lim="800000"/>
            </a:ln>
          </p:spPr>
          <p:txBody>
            <a:bodyPr anchor="ctr" anchorCtr="0">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zh-CN" altLang="en-US" sz="7995" b="1">
                  <a:solidFill>
                    <a:schemeClr val="accent2"/>
                  </a:solidFill>
                  <a:latin typeface="微软雅黑" panose="020B0503020204020204" charset="-122"/>
                </a:rPr>
                <a:t>感谢您的批评指正</a:t>
              </a:r>
              <a:endParaRPr lang="zh-CN" altLang="en-US" sz="7995" b="1">
                <a:solidFill>
                  <a:schemeClr val="accent2"/>
                </a:solidFill>
                <a:latin typeface="微软雅黑" panose="020B0503020204020204" charset="-122"/>
              </a:endParaRPr>
            </a:p>
          </p:txBody>
        </p:sp>
        <p:cxnSp>
          <p:nvCxnSpPr>
            <p:cNvPr id="34830" name="直接连接符 2"/>
            <p:cNvCxnSpPr/>
            <p:nvPr/>
          </p:nvCxnSpPr>
          <p:spPr>
            <a:xfrm>
              <a:off x="1892" y="3284"/>
              <a:ext cx="15529" cy="0"/>
            </a:xfrm>
            <a:prstGeom prst="line">
              <a:avLst/>
            </a:prstGeom>
            <a:noFill/>
            <a:ln>
              <a:solidFill>
                <a:schemeClr val="accent2"/>
              </a:solidFill>
              <a:prstDash val="dash"/>
              <a:miter lim="800000"/>
            </a:ln>
            <a:effectLst/>
          </p:spPr>
        </p:cxnSp>
        <p:sp>
          <p:nvSpPr>
            <p:cNvPr id="34832" name="Rectangle 3"/>
            <p:cNvSpPr/>
            <p:nvPr/>
          </p:nvSpPr>
          <p:spPr>
            <a:xfrm>
              <a:off x="1212" y="5257"/>
              <a:ext cx="16889" cy="507"/>
            </a:xfrm>
            <a:prstGeom prst="rect">
              <a:avLst/>
            </a:prstGeom>
            <a:noFill/>
            <a:ln>
              <a:noFill/>
              <a:miter lim="800000"/>
            </a:ln>
          </p:spPr>
          <p:txBody>
            <a:bodyPr anchor="ctr" anchorCtr="0">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en-US" altLang="zh-CN" sz="2400">
                  <a:solidFill>
                    <a:schemeClr val="accent2"/>
                  </a:solidFill>
                  <a:latin typeface="微软雅黑" panose="020B0503020204020204" charset="-122"/>
                </a:rPr>
                <a:t>Thank you for your listening</a:t>
              </a:r>
              <a:r>
                <a:rPr sz="2400">
                  <a:solidFill>
                    <a:schemeClr val="accent2"/>
                  </a:solidFill>
                  <a:latin typeface="微软雅黑" panose="020B0503020204020204" charset="-122"/>
                </a:rPr>
                <a:t>！</a:t>
              </a:r>
              <a:endParaRPr sz="2400">
                <a:solidFill>
                  <a:schemeClr val="accent2"/>
                </a:solidFill>
                <a:latin typeface="微软雅黑" panose="020B0503020204020204" charset="-122"/>
              </a:endParaRPr>
            </a:p>
          </p:txBody>
        </p:sp>
      </p:grpSp>
      <p:sp>
        <p:nvSpPr>
          <p:cNvPr id="34820" name="TextBox 35"/>
          <p:cNvSpPr/>
          <p:nvPr/>
        </p:nvSpPr>
        <p:spPr>
          <a:xfrm>
            <a:off x="1948180" y="3788410"/>
            <a:ext cx="8295640" cy="645160"/>
          </a:xfrm>
          <a:prstGeom prst="rect">
            <a:avLst/>
          </a:prstGeom>
          <a:noFill/>
          <a:ln>
            <a:noFill/>
            <a:miter lim="800000"/>
          </a:ln>
        </p:spPr>
        <p:txBody>
          <a:bodyPr wrap="squar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50000"/>
              </a:lnSpc>
              <a:spcBef>
                <a:spcPct val="0"/>
              </a:spcBef>
              <a:buNone/>
            </a:pPr>
            <a:r>
              <a:rPr sz="2400">
                <a:solidFill>
                  <a:schemeClr val="accent2"/>
                </a:solidFill>
                <a:latin typeface="微软雅黑" panose="020B0503020204020204" charset="-122"/>
                <a:sym typeface="+mn-ea"/>
              </a:rPr>
              <a:t>计算机学院、软件学院、网络空间安全学院</a:t>
            </a:r>
            <a:r>
              <a:rPr lang="en-US" altLang="zh-CN" sz="2400">
                <a:solidFill>
                  <a:schemeClr val="accent2"/>
                </a:solidFill>
                <a:latin typeface="微软雅黑" panose="020B0503020204020204" charset="-122"/>
                <a:sym typeface="+mn-ea"/>
              </a:rPr>
              <a:t>  </a:t>
            </a:r>
            <a:r>
              <a:rPr sz="2400">
                <a:solidFill>
                  <a:schemeClr val="accent2"/>
                </a:solidFill>
                <a:latin typeface="微软雅黑" panose="020B0503020204020204" charset="-122"/>
                <a:sym typeface="+mn-ea"/>
              </a:rPr>
              <a:t>软件工程专业</a:t>
            </a:r>
            <a:endParaRPr lang="en-US" altLang="zh-CN" sz="2400">
              <a:solidFill>
                <a:schemeClr val="accent2"/>
              </a:solidFill>
              <a:latin typeface="微软雅黑" panose="020B0503020204020204" charset="-122"/>
            </a:endParaRPr>
          </a:p>
        </p:txBody>
      </p:sp>
      <p:sp>
        <p:nvSpPr>
          <p:cNvPr id="34821" name="圆角矩形 42"/>
          <p:cNvSpPr/>
          <p:nvPr/>
        </p:nvSpPr>
        <p:spPr>
          <a:xfrm>
            <a:off x="6222319" y="4928641"/>
            <a:ext cx="1617072" cy="452272"/>
          </a:xfrm>
          <a:prstGeom prst="roundRect">
            <a:avLst>
              <a:gd name="adj" fmla="val 16667"/>
            </a:avLst>
          </a:prstGeom>
          <a:solidFill>
            <a:srgbClr val="0070C0"/>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2400">
              <a:solidFill>
                <a:schemeClr val="accent2"/>
              </a:solidFill>
              <a:ea typeface="宋体" panose="02010600030101010101" pitchFamily="2" charset="-122"/>
            </a:endParaRPr>
          </a:p>
        </p:txBody>
      </p:sp>
      <p:sp>
        <p:nvSpPr>
          <p:cNvPr id="34822" name="TextBox 43"/>
          <p:cNvSpPr/>
          <p:nvPr/>
        </p:nvSpPr>
        <p:spPr>
          <a:xfrm>
            <a:off x="4610007" y="4790249"/>
            <a:ext cx="1158453"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50000"/>
              </a:lnSpc>
              <a:spcBef>
                <a:spcPct val="0"/>
              </a:spcBef>
              <a:buNone/>
            </a:pPr>
            <a:r>
              <a:rPr lang="zh-CN" altLang="en-US" sz="2400">
                <a:solidFill>
                  <a:schemeClr val="accent2"/>
                </a:solidFill>
                <a:latin typeface="微软雅黑" panose="020B0503020204020204" charset="-122"/>
              </a:rPr>
              <a:t>王静康</a:t>
            </a:r>
            <a:endParaRPr lang="zh-CN" altLang="en-US" sz="2400">
              <a:solidFill>
                <a:schemeClr val="accent2"/>
              </a:solidFill>
              <a:latin typeface="微软雅黑" panose="020B0503020204020204" charset="-122"/>
            </a:endParaRPr>
          </a:p>
        </p:txBody>
      </p:sp>
      <p:sp>
        <p:nvSpPr>
          <p:cNvPr id="34823" name="TextBox 44"/>
          <p:cNvSpPr/>
          <p:nvPr/>
        </p:nvSpPr>
        <p:spPr>
          <a:xfrm>
            <a:off x="8004432" y="4790249"/>
            <a:ext cx="1340949"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50000"/>
              </a:lnSpc>
              <a:spcBef>
                <a:spcPct val="0"/>
              </a:spcBef>
              <a:buNone/>
            </a:pPr>
            <a:r>
              <a:rPr lang="zh-CN" altLang="en-US" sz="2400">
                <a:solidFill>
                  <a:schemeClr val="accent2"/>
                </a:solidFill>
                <a:latin typeface="微软雅黑" panose="020B0503020204020204" charset="-122"/>
              </a:rPr>
              <a:t>肖</a:t>
            </a:r>
            <a:r>
              <a:rPr lang="zh-CN" altLang="en-US" sz="2400">
                <a:solidFill>
                  <a:schemeClr val="accent2"/>
                </a:solidFill>
                <a:latin typeface="微软雅黑" panose="020B0503020204020204" charset="-122"/>
              </a:rPr>
              <a:t>甫</a:t>
            </a:r>
            <a:endParaRPr lang="zh-CN" altLang="en-US" sz="2400">
              <a:solidFill>
                <a:schemeClr val="accent2"/>
              </a:solidFill>
              <a:latin typeface="微软雅黑" panose="020B0503020204020204" charset="-122"/>
            </a:endParaRPr>
          </a:p>
        </p:txBody>
      </p:sp>
      <p:sp>
        <p:nvSpPr>
          <p:cNvPr id="34824" name="TextBox 45"/>
          <p:cNvSpPr/>
          <p:nvPr/>
        </p:nvSpPr>
        <p:spPr>
          <a:xfrm>
            <a:off x="6269927" y="4790579"/>
            <a:ext cx="1507575"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dist" eaLnBrk="1" hangingPunct="1">
              <a:lnSpc>
                <a:spcPct val="150000"/>
              </a:lnSpc>
              <a:spcBef>
                <a:spcPct val="0"/>
              </a:spcBef>
              <a:buNone/>
            </a:pPr>
            <a:r>
              <a:rPr lang="zh-CN" altLang="en-US" sz="2400" b="1">
                <a:solidFill>
                  <a:schemeClr val="accent2"/>
                </a:solidFill>
                <a:latin typeface="微软雅黑" panose="020B0503020204020204" charset="-122"/>
              </a:rPr>
              <a:t>指导老师</a:t>
            </a:r>
            <a:endParaRPr lang="en-US" altLang="zh-CN" sz="2400" b="1">
              <a:solidFill>
                <a:schemeClr val="accent2"/>
              </a:solidFill>
              <a:latin typeface="微软雅黑" panose="020B0503020204020204" charset="-122"/>
            </a:endParaRPr>
          </a:p>
        </p:txBody>
      </p:sp>
      <p:sp>
        <p:nvSpPr>
          <p:cNvPr id="34825" name="圆角矩形 46"/>
          <p:cNvSpPr/>
          <p:nvPr/>
        </p:nvSpPr>
        <p:spPr>
          <a:xfrm>
            <a:off x="3180191" y="4928641"/>
            <a:ext cx="1353644" cy="452272"/>
          </a:xfrm>
          <a:prstGeom prst="roundRect">
            <a:avLst>
              <a:gd name="adj" fmla="val 16667"/>
            </a:avLst>
          </a:prstGeom>
          <a:solidFill>
            <a:srgbClr val="0070C0"/>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2400">
              <a:solidFill>
                <a:schemeClr val="accent2"/>
              </a:solidFill>
              <a:ea typeface="宋体" panose="02010600030101010101" pitchFamily="2" charset="-122"/>
            </a:endParaRPr>
          </a:p>
        </p:txBody>
      </p:sp>
      <p:sp>
        <p:nvSpPr>
          <p:cNvPr id="34826" name="TextBox 47"/>
          <p:cNvSpPr/>
          <p:nvPr/>
        </p:nvSpPr>
        <p:spPr>
          <a:xfrm>
            <a:off x="3227798" y="4790579"/>
            <a:ext cx="1306037"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dist" eaLnBrk="1" hangingPunct="1">
              <a:lnSpc>
                <a:spcPct val="150000"/>
              </a:lnSpc>
              <a:spcBef>
                <a:spcPct val="0"/>
              </a:spcBef>
              <a:buNone/>
            </a:pPr>
            <a:r>
              <a:rPr lang="zh-CN" altLang="en-US" sz="2400" b="1">
                <a:solidFill>
                  <a:schemeClr val="accent2"/>
                </a:solidFill>
                <a:latin typeface="微软雅黑" panose="020B0503020204020204" charset="-122"/>
              </a:rPr>
              <a:t>答辩人</a:t>
            </a:r>
            <a:endParaRPr lang="en-US" altLang="zh-CN" sz="2400" b="1">
              <a:solidFill>
                <a:schemeClr val="accent2"/>
              </a:solidFill>
              <a:latin typeface="微软雅黑" panose="020B0503020204020204" charset="-122"/>
            </a:endParaRPr>
          </a:p>
        </p:txBody>
      </p:sp>
      <p:sp>
        <p:nvSpPr>
          <p:cNvPr id="34827" name="Rectangle 5"/>
          <p:cNvSpPr/>
          <p:nvPr/>
        </p:nvSpPr>
        <p:spPr>
          <a:xfrm>
            <a:off x="34912" y="6744079"/>
            <a:ext cx="12192318" cy="41260"/>
          </a:xfrm>
          <a:prstGeom prst="rect">
            <a:avLst/>
          </a:prstGeom>
          <a:solidFill>
            <a:srgbClr val="FFFFFF"/>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34828" name="Oval 6"/>
          <p:cNvSpPr/>
          <p:nvPr/>
        </p:nvSpPr>
        <p:spPr>
          <a:xfrm>
            <a:off x="5835111" y="5876033"/>
            <a:ext cx="522097" cy="544315"/>
          </a:xfrm>
          <a:prstGeom prst="ellipse">
            <a:avLst/>
          </a:prstGeom>
          <a:solidFill>
            <a:srgbClr val="FFFFFF"/>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34829" name="Freeform 7"/>
          <p:cNvSpPr>
            <a:spLocks noEditPoints="1"/>
          </p:cNvSpPr>
          <p:nvPr/>
        </p:nvSpPr>
        <p:spPr bwMode="auto">
          <a:xfrm>
            <a:off x="5969998" y="5925228"/>
            <a:ext cx="261843" cy="441164"/>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0"/>
              </a:cxn>
              <a:cxn ang="0">
                <a:pos x="2147483646" y="0"/>
              </a:cxn>
              <a:cxn ang="0">
                <a:pos x="2147483646" y="2147483646"/>
              </a:cxn>
              <a:cxn ang="0">
                <a:pos x="2147483646" y="2147483646"/>
              </a:cxn>
              <a:cxn ang="0">
                <a:pos x="2147483646" y="2147483646"/>
              </a:cxn>
            </a:cxnLst>
            <a:rect l="l" t="t" r="r" b="b"/>
            <a:pathLst>
              <a:path w="346" h="555">
                <a:moveTo>
                  <a:pt x="346" y="284"/>
                </a:moveTo>
                <a:lnTo>
                  <a:pt x="346" y="183"/>
                </a:lnTo>
                <a:cubicBezTo>
                  <a:pt x="346" y="154"/>
                  <a:pt x="300" y="154"/>
                  <a:pt x="300" y="183"/>
                </a:cubicBezTo>
                <a:lnTo>
                  <a:pt x="300" y="284"/>
                </a:lnTo>
                <a:cubicBezTo>
                  <a:pt x="300" y="352"/>
                  <a:pt x="244" y="408"/>
                  <a:pt x="176" y="408"/>
                </a:cubicBezTo>
                <a:cubicBezTo>
                  <a:pt x="175" y="408"/>
                  <a:pt x="174" y="408"/>
                  <a:pt x="173" y="408"/>
                </a:cubicBezTo>
                <a:lnTo>
                  <a:pt x="172" y="408"/>
                </a:lnTo>
                <a:cubicBezTo>
                  <a:pt x="171" y="408"/>
                  <a:pt x="171" y="408"/>
                  <a:pt x="170" y="408"/>
                </a:cubicBezTo>
                <a:cubicBezTo>
                  <a:pt x="101" y="408"/>
                  <a:pt x="46" y="352"/>
                  <a:pt x="46" y="284"/>
                </a:cubicBezTo>
                <a:lnTo>
                  <a:pt x="46" y="183"/>
                </a:lnTo>
                <a:cubicBezTo>
                  <a:pt x="46" y="154"/>
                  <a:pt x="0" y="154"/>
                  <a:pt x="0" y="183"/>
                </a:cubicBezTo>
                <a:cubicBezTo>
                  <a:pt x="0" y="197"/>
                  <a:pt x="0" y="284"/>
                  <a:pt x="0" y="284"/>
                </a:cubicBezTo>
                <a:cubicBezTo>
                  <a:pt x="0" y="370"/>
                  <a:pt x="63" y="441"/>
                  <a:pt x="146" y="452"/>
                </a:cubicBezTo>
                <a:lnTo>
                  <a:pt x="146" y="526"/>
                </a:lnTo>
                <a:lnTo>
                  <a:pt x="42" y="555"/>
                </a:lnTo>
                <a:lnTo>
                  <a:pt x="304" y="555"/>
                </a:lnTo>
                <a:lnTo>
                  <a:pt x="200" y="525"/>
                </a:lnTo>
                <a:lnTo>
                  <a:pt x="200" y="453"/>
                </a:lnTo>
                <a:cubicBezTo>
                  <a:pt x="282" y="441"/>
                  <a:pt x="346" y="370"/>
                  <a:pt x="346" y="284"/>
                </a:cubicBezTo>
                <a:close/>
                <a:moveTo>
                  <a:pt x="171" y="365"/>
                </a:moveTo>
                <a:cubicBezTo>
                  <a:pt x="172" y="365"/>
                  <a:pt x="172" y="365"/>
                  <a:pt x="173" y="365"/>
                </a:cubicBezTo>
                <a:cubicBezTo>
                  <a:pt x="173" y="365"/>
                  <a:pt x="174" y="365"/>
                  <a:pt x="174" y="365"/>
                </a:cubicBezTo>
                <a:cubicBezTo>
                  <a:pt x="220" y="365"/>
                  <a:pt x="257" y="328"/>
                  <a:pt x="257" y="282"/>
                </a:cubicBezTo>
                <a:lnTo>
                  <a:pt x="257" y="83"/>
                </a:lnTo>
                <a:cubicBezTo>
                  <a:pt x="257" y="37"/>
                  <a:pt x="220" y="0"/>
                  <a:pt x="174" y="0"/>
                </a:cubicBezTo>
                <a:cubicBezTo>
                  <a:pt x="174" y="0"/>
                  <a:pt x="173" y="0"/>
                  <a:pt x="173" y="0"/>
                </a:cubicBezTo>
                <a:cubicBezTo>
                  <a:pt x="172" y="0"/>
                  <a:pt x="172" y="0"/>
                  <a:pt x="171" y="0"/>
                </a:cubicBezTo>
                <a:cubicBezTo>
                  <a:pt x="126" y="0"/>
                  <a:pt x="89" y="37"/>
                  <a:pt x="89" y="83"/>
                </a:cubicBezTo>
                <a:lnTo>
                  <a:pt x="89" y="282"/>
                </a:lnTo>
                <a:cubicBezTo>
                  <a:pt x="89" y="328"/>
                  <a:pt x="126" y="365"/>
                  <a:pt x="171" y="365"/>
                </a:cubicBezTo>
                <a:close/>
              </a:path>
            </a:pathLst>
          </a:custGeom>
          <a:solidFill>
            <a:srgbClr val="0070C0"/>
          </a:solidFill>
          <a:ln w="9525">
            <a:noFill/>
            <a:round/>
          </a:ln>
        </p:spPr>
      </p:sp>
      <p:cxnSp>
        <p:nvCxnSpPr>
          <p:cNvPr id="34831" name="直接连接符 17"/>
          <p:cNvCxnSpPr/>
          <p:nvPr/>
        </p:nvCxnSpPr>
        <p:spPr>
          <a:xfrm>
            <a:off x="1201300" y="3210171"/>
            <a:ext cx="9861130" cy="0"/>
          </a:xfrm>
          <a:prstGeom prst="line">
            <a:avLst/>
          </a:prstGeom>
          <a:noFill/>
          <a:ln>
            <a:solidFill>
              <a:schemeClr val="accent2"/>
            </a:solidFill>
            <a:prstDash val="dash"/>
            <a:miter lim="800000"/>
          </a:ln>
          <a:effectLst/>
        </p:spPr>
      </p:cxnSp>
      <p:pic>
        <p:nvPicPr>
          <p:cNvPr id="6" name="图片 5" descr="微信图片_20230515174506"/>
          <p:cNvPicPr>
            <a:picLocks noChangeAspect="1"/>
          </p:cNvPicPr>
          <p:nvPr/>
        </p:nvPicPr>
        <p:blipFill>
          <a:blip r:embed="rId1"/>
          <a:stretch>
            <a:fillRect/>
          </a:stretch>
        </p:blipFill>
        <p:spPr>
          <a:xfrm>
            <a:off x="3633470" y="638175"/>
            <a:ext cx="4924425" cy="1244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600" advTm="7871">
        <p:blinds dir="vert"/>
      </p:transition>
    </mc:Choice>
    <mc:Fallback>
      <p:transition spd="slow" advTm="7871">
        <p:blinds dir="vert"/>
      </p:transition>
    </mc:Fallback>
  </mc:AlternateContent>
  <p:timing>
    <p:tnLst>
      <p:par>
        <p:cTn id="1" dur="indefinite" restart="never" nodeType="tmRoot"/>
      </p:par>
    </p:tnLst>
    <p:bldLst>
      <p:bldP spid="34820" grpId="0"/>
      <p:bldP spid="34821" grpId="0" animBg="1"/>
      <p:bldP spid="34822" grpId="0"/>
      <p:bldP spid="34823" grpId="0"/>
      <p:bldP spid="34824" grpId="0"/>
      <p:bldP spid="34825" grpId="0" animBg="1"/>
      <p:bldP spid="34826" grpId="0"/>
      <p:bldP spid="34827" grpId="0" animBg="1"/>
      <p:bldP spid="348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27"/>
          <p:cNvSpPr/>
          <p:nvPr/>
        </p:nvSpPr>
        <p:spPr>
          <a:xfrm>
            <a:off x="1012456" y="221213"/>
            <a:ext cx="2399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3000" b="1">
                <a:latin typeface="微软雅黑" panose="020B0503020204020204" charset="-122"/>
              </a:rPr>
              <a:t>1.1 </a:t>
            </a:r>
            <a:r>
              <a:rPr sz="3000" b="1">
                <a:latin typeface="微软雅黑" panose="020B0503020204020204" charset="-122"/>
              </a:rPr>
              <a:t>选题背景</a:t>
            </a:r>
            <a:endParaRPr sz="3000" b="1">
              <a:latin typeface="微软雅黑" panose="020B0503020204020204" charset="-122"/>
            </a:endParaRPr>
          </a:p>
        </p:txBody>
      </p:sp>
      <p:pic>
        <p:nvPicPr>
          <p:cNvPr id="18" name="图片 17"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sp>
        <p:nvSpPr>
          <p:cNvPr id="11267" name="Freeform 5"/>
          <p:cNvSpPr/>
          <p:nvPr/>
        </p:nvSpPr>
        <p:spPr bwMode="auto">
          <a:xfrm>
            <a:off x="426882"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2" name="文本框 1"/>
          <p:cNvSpPr txBox="1"/>
          <p:nvPr/>
        </p:nvSpPr>
        <p:spPr>
          <a:xfrm>
            <a:off x="1012190" y="972185"/>
            <a:ext cx="10373360" cy="2861310"/>
          </a:xfrm>
          <a:prstGeom prst="rect">
            <a:avLst/>
          </a:prstGeom>
          <a:noFill/>
        </p:spPr>
        <p:txBody>
          <a:bodyPr wrap="square" rtlCol="0">
            <a:spAutoFit/>
          </a:bodyPr>
          <a:p>
            <a:pPr algn="just"/>
            <a:r>
              <a:rPr lang="en-US" altLang="zh-CN"/>
              <a:t>        </a:t>
            </a:r>
            <a:r>
              <a:rPr lang="zh-CN" altLang="en-US"/>
              <a:t>除了存储能力和计算能力之外，网络通信能力也是一大重要的制约因素。数据显示，在存储介质和计算处理器演进之后，网络通信时延已经成为了数据中心性能提升的瓶颈。通信时延在整个存储</a:t>
            </a:r>
            <a:r>
              <a:rPr lang="en-US" altLang="zh-CN"/>
              <a:t>E2E</a:t>
            </a:r>
            <a:r>
              <a:rPr lang="zh-CN" altLang="en-US"/>
              <a:t>（端到端）时延中占比，已经从</a:t>
            </a:r>
            <a:r>
              <a:rPr lang="en-US" altLang="zh-CN"/>
              <a:t>10%</a:t>
            </a:r>
            <a:r>
              <a:rPr lang="zh-CN" altLang="en-US"/>
              <a:t>跃迁到</a:t>
            </a:r>
            <a:r>
              <a:rPr lang="en-US" altLang="zh-CN"/>
              <a:t>60%</a:t>
            </a:r>
            <a:r>
              <a:rPr lang="zh-CN" altLang="en-US"/>
              <a:t>以上。</a:t>
            </a:r>
            <a:r>
              <a:rPr lang="zh-CN" altLang="en-US"/>
              <a:t>这代表着，宝贵的存储介质有一半以上的时间是在等待通信空闲；而昂贵的处理器，也有一半时间在等待通信同步。网络通信能力，已经在数据中心形成了木桶效应。</a:t>
            </a:r>
            <a:endParaRPr lang="zh-CN" altLang="en-US"/>
          </a:p>
          <a:p>
            <a:pPr algn="just"/>
            <a:r>
              <a:rPr lang="en-US" altLang="zh-CN">
                <a:sym typeface="+mn-ea"/>
              </a:rPr>
              <a:t>        </a:t>
            </a:r>
            <a:r>
              <a:rPr lang="zh-CN" altLang="en-US"/>
              <a:t>为了解决该问题，专家提出了一种新的通信机制，即远程直接内存访问（</a:t>
            </a:r>
            <a:r>
              <a:rPr lang="en-US" altLang="zh-CN"/>
              <a:t>Remote Direct Memory Access</a:t>
            </a:r>
            <a:r>
              <a:rPr lang="zh-CN" altLang="en-US"/>
              <a:t>，</a:t>
            </a:r>
            <a:r>
              <a:rPr lang="en-US" altLang="zh-CN"/>
              <a:t>RDMA</a:t>
            </a:r>
            <a:r>
              <a:rPr lang="zh-CN" altLang="en-US"/>
              <a:t>），该技术作为一种高性能网络通信协议，它通过绕过传统</a:t>
            </a:r>
            <a:r>
              <a:rPr lang="en-US" altLang="zh-CN"/>
              <a:t>TCP/IP</a:t>
            </a:r>
            <a:r>
              <a:rPr lang="zh-CN" altLang="en-US"/>
              <a:t>协议栈并利用专用网卡直接在不同计算机的内存之间传输数据，实现了零拷贝和内核旁路，从而显著降低了</a:t>
            </a:r>
            <a:r>
              <a:rPr lang="en-US" altLang="zh-CN"/>
              <a:t>CPU</a:t>
            </a:r>
            <a:r>
              <a:rPr lang="zh-CN" altLang="en-US"/>
              <a:t>开销和通信延迟，能够有效地解决传统基于</a:t>
            </a:r>
            <a:r>
              <a:rPr lang="en-US" altLang="zh-CN"/>
              <a:t>CPU</a:t>
            </a:r>
            <a:r>
              <a:rPr lang="zh-CN" altLang="en-US"/>
              <a:t>的软件网络协议栈在处理高吞吐量、低延迟需求时面临的性能瓶颈。下表展示了</a:t>
            </a:r>
            <a:r>
              <a:rPr lang="en-US" altLang="zh-CN"/>
              <a:t>RDMA</a:t>
            </a:r>
            <a:r>
              <a:rPr lang="zh-CN" altLang="en-US"/>
              <a:t>与传统网络通信的对比。</a:t>
            </a:r>
            <a:endParaRPr lang="zh-CN" altLang="en-US"/>
          </a:p>
        </p:txBody>
      </p:sp>
      <p:sp>
        <p:nvSpPr>
          <p:cNvPr id="3" name="文本框 2"/>
          <p:cNvSpPr txBox="1"/>
          <p:nvPr/>
        </p:nvSpPr>
        <p:spPr>
          <a:xfrm>
            <a:off x="3606800" y="3951605"/>
            <a:ext cx="4979035" cy="360680"/>
          </a:xfrm>
          <a:prstGeom prst="rect">
            <a:avLst/>
          </a:prstGeom>
        </p:spPr>
        <p:txBody>
          <a:bodyPr wrap="square">
            <a:spAutoFit/>
          </a:bodyPr>
          <a:p>
            <a:pPr marL="0" indent="0" algn="ctr" defTabSz="266700">
              <a:lnSpc>
                <a:spcPct val="125000"/>
              </a:lnSpc>
              <a:spcBef>
                <a:spcPct val="0"/>
              </a:spcBef>
              <a:spcAft>
                <a:spcPct val="0"/>
              </a:spcAft>
            </a:pPr>
            <a:r>
              <a:rPr lang="zh-CN" altLang="en-US" sz="1400"/>
              <a:t>表1.1   RDMA与传统网络通信的对比</a:t>
            </a:r>
            <a:endParaRPr lang="zh-CN" altLang="en-US" sz="1400"/>
          </a:p>
        </p:txBody>
      </p:sp>
      <p:graphicFrame>
        <p:nvGraphicFramePr>
          <p:cNvPr id="4" name="表格 3"/>
          <p:cNvGraphicFramePr/>
          <p:nvPr/>
        </p:nvGraphicFramePr>
        <p:xfrm>
          <a:off x="3166110" y="4309745"/>
          <a:ext cx="6065096" cy="1600200"/>
        </p:xfrm>
        <a:graphic>
          <a:graphicData uri="http://schemas.openxmlformats.org/drawingml/2006/table">
            <a:tbl>
              <a:tblPr/>
              <a:tblGrid>
                <a:gridCol w="1635760"/>
                <a:gridCol w="1797685"/>
                <a:gridCol w="2631651"/>
              </a:tblGrid>
              <a:tr h="266700">
                <a:tc>
                  <a:txBody>
                    <a:bodyPr/>
                    <a:p>
                      <a:pPr marL="0" indent="0" algn="ctr">
                        <a:lnSpc>
                          <a:spcPts val="1320"/>
                        </a:lnSpc>
                        <a:spcBef>
                          <a:spcPct val="0"/>
                        </a:spcBef>
                        <a:spcAft>
                          <a:spcPct val="0"/>
                        </a:spcAft>
                      </a:pPr>
                      <a:r>
                        <a:rPr lang="zh-CN" sz="1400" b="1">
                          <a:solidFill>
                            <a:srgbClr val="4F4F4F"/>
                          </a:solidFill>
                          <a:latin typeface="微软雅黑" panose="020B0503020204020204" charset="-122"/>
                          <a:ea typeface="微软雅黑" panose="020B0503020204020204" charset="-122"/>
                        </a:rPr>
                        <a:t>特性</a:t>
                      </a:r>
                      <a:endParaRPr lang="zh-CN" sz="1400" b="1">
                        <a:solidFill>
                          <a:srgbClr val="4F4F4F"/>
                        </a:solidFill>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D7D7D7"/>
                    </a:solidFill>
                  </a:tcPr>
                </a:tc>
                <a:tc>
                  <a:txBody>
                    <a:bodyPr/>
                    <a:p>
                      <a:pPr marL="0" indent="0" algn="ctr">
                        <a:lnSpc>
                          <a:spcPts val="1320"/>
                        </a:lnSpc>
                        <a:spcBef>
                          <a:spcPct val="0"/>
                        </a:spcBef>
                        <a:spcAft>
                          <a:spcPct val="0"/>
                        </a:spcAft>
                      </a:pPr>
                      <a:r>
                        <a:rPr lang="en-US" altLang="zh-CN" sz="1400">
                          <a:latin typeface="微软雅黑" panose="020B0503020204020204" charset="-122"/>
                          <a:ea typeface="微软雅黑" panose="020B0503020204020204" charset="-122"/>
                        </a:rPr>
                        <a:t>RDMA</a:t>
                      </a:r>
                      <a:endParaRPr lang="en-US" alt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D7D7D7"/>
                    </a:solidFill>
                  </a:tcPr>
                </a:tc>
                <a:tc>
                  <a:txBody>
                    <a:bodyPr/>
                    <a:p>
                      <a:pPr marL="0" indent="0" algn="ctr">
                        <a:lnSpc>
                          <a:spcPts val="1320"/>
                        </a:lnSpc>
                        <a:spcBef>
                          <a:spcPct val="0"/>
                        </a:spcBef>
                        <a:spcAft>
                          <a:spcPct val="0"/>
                        </a:spcAft>
                      </a:pPr>
                      <a:r>
                        <a:rPr lang="zh-CN" sz="1400" b="1">
                          <a:solidFill>
                            <a:srgbClr val="4F4F4F"/>
                          </a:solidFill>
                          <a:latin typeface="微软雅黑" panose="020B0503020204020204" charset="-122"/>
                          <a:ea typeface="微软雅黑" panose="020B0503020204020204" charset="-122"/>
                          <a:cs typeface="微软雅黑" panose="020B0503020204020204" charset="-122"/>
                        </a:rPr>
                        <a:t>传统网络通信（如</a:t>
                      </a:r>
                      <a:r>
                        <a:rPr lang="zh-CN" altLang="en-US" sz="1400" b="1">
                          <a:solidFill>
                            <a:srgbClr val="4F4F4F"/>
                          </a:solidFill>
                          <a:latin typeface="微软雅黑" panose="020B0503020204020204" charset="-122"/>
                          <a:ea typeface="微软雅黑" panose="020B0503020204020204" charset="-122"/>
                          <a:cs typeface="微软雅黑" panose="020B0503020204020204" charset="-122"/>
                        </a:rPr>
                        <a:t> </a:t>
                      </a:r>
                      <a:r>
                        <a:rPr lang="en-US" altLang="zh-CN" sz="1400">
                          <a:latin typeface="微软雅黑" panose="020B0503020204020204" charset="-122"/>
                          <a:ea typeface="微软雅黑" panose="020B0503020204020204" charset="-122"/>
                          <a:cs typeface="微软雅黑" panose="020B0503020204020204" charset="-122"/>
                        </a:rPr>
                        <a:t>TCP/IP</a:t>
                      </a:r>
                      <a:r>
                        <a:rPr lang="zh-CN" sz="1400" b="1">
                          <a:solidFill>
                            <a:srgbClr val="4F4F4F"/>
                          </a:solidFill>
                          <a:latin typeface="微软雅黑" panose="020B0503020204020204" charset="-122"/>
                          <a:ea typeface="微软雅黑" panose="020B0503020204020204" charset="-122"/>
                          <a:cs typeface="微软雅黑" panose="020B0503020204020204" charset="-122"/>
                        </a:rPr>
                        <a:t>）</a:t>
                      </a:r>
                      <a:endParaRPr lang="zh-CN" sz="1400" b="1">
                        <a:solidFill>
                          <a:srgbClr val="4F4F4F"/>
                        </a:solidFill>
                        <a:latin typeface="微软雅黑" panose="020B0503020204020204" charset="-122"/>
                        <a:ea typeface="微软雅黑" panose="020B0503020204020204" charset="-122"/>
                        <a:cs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solidFill>
                      <a:srgbClr val="D7D7D7"/>
                    </a:solidFill>
                  </a:tcPr>
                </a:tc>
              </a:tr>
              <a:tr h="266700">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数据传输延迟</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极低延迟</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延迟较高</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6700">
                <a:tc>
                  <a:txBody>
                    <a:bodyPr/>
                    <a:p>
                      <a:pPr marL="0" indent="0" algn="ctr" defTabSz="914400">
                        <a:lnSpc>
                          <a:spcPct val="125000"/>
                        </a:lnSpc>
                        <a:spcBef>
                          <a:spcPct val="0"/>
                        </a:spcBef>
                        <a:spcAft>
                          <a:spcPct val="0"/>
                        </a:spcAft>
                        <a:tabLst>
                          <a:tab pos="4362450" algn="l"/>
                        </a:tabLst>
                      </a:pPr>
                      <a:r>
                        <a:rPr lang="en-US" altLang="zh-CN" sz="1400">
                          <a:latin typeface="微软雅黑" panose="020B0503020204020204" charset="-122"/>
                          <a:ea typeface="微软雅黑" panose="020B0503020204020204" charset="-122"/>
                          <a:cs typeface="微软雅黑" panose="020B0503020204020204" charset="-122"/>
                        </a:rPr>
                        <a:t>CPU </a:t>
                      </a:r>
                      <a:r>
                        <a:rPr lang="zh-CN" sz="1400">
                          <a:latin typeface="微软雅黑" panose="020B0503020204020204" charset="-122"/>
                          <a:ea typeface="微软雅黑" panose="020B0503020204020204" charset="-122"/>
                          <a:cs typeface="微软雅黑" panose="020B0503020204020204" charset="-122"/>
                        </a:rPr>
                        <a:t>参与度</a:t>
                      </a:r>
                      <a:endParaRPr lang="zh-CN" sz="1400">
                        <a:latin typeface="微软雅黑" panose="020B0503020204020204" charset="-122"/>
                        <a:ea typeface="微软雅黑" panose="020B0503020204020204" charset="-122"/>
                        <a:cs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低</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高</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6700">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内存拷贝次数</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零拷贝传输</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需要多次内存拷贝</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6700">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操作系统干预</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无操作系统干预</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需要上下文切换</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266700">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吞吐量</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高</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defTabSz="914400">
                        <a:lnSpc>
                          <a:spcPct val="125000"/>
                        </a:lnSpc>
                        <a:spcBef>
                          <a:spcPct val="0"/>
                        </a:spcBef>
                        <a:spcAft>
                          <a:spcPct val="0"/>
                        </a:spcAft>
                        <a:tabLst>
                          <a:tab pos="4362450" algn="l"/>
                        </a:tabLst>
                      </a:pPr>
                      <a:r>
                        <a:rPr lang="zh-CN" sz="1400">
                          <a:latin typeface="微软雅黑" panose="020B0503020204020204" charset="-122"/>
                          <a:ea typeface="微软雅黑" panose="020B0503020204020204" charset="-122"/>
                        </a:rPr>
                        <a:t>相对较低</a:t>
                      </a:r>
                      <a:endParaRPr lang="zh-CN" sz="1400">
                        <a:latin typeface="微软雅黑" panose="020B0503020204020204" charset="-122"/>
                        <a:ea typeface="微软雅黑" panose="020B0503020204020204"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Box 27"/>
          <p:cNvSpPr/>
          <p:nvPr/>
        </p:nvSpPr>
        <p:spPr>
          <a:xfrm>
            <a:off x="1012456" y="221213"/>
            <a:ext cx="2399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3000" b="1">
                <a:latin typeface="微软雅黑" panose="020B0503020204020204" charset="-122"/>
              </a:rPr>
              <a:t>1.1 </a:t>
            </a:r>
            <a:r>
              <a:rPr sz="3000" b="1">
                <a:latin typeface="微软雅黑" panose="020B0503020204020204" charset="-122"/>
              </a:rPr>
              <a:t>选题背景</a:t>
            </a:r>
            <a:endParaRPr sz="3000" b="1">
              <a:latin typeface="微软雅黑" panose="020B0503020204020204" charset="-122"/>
            </a:endParaRPr>
          </a:p>
        </p:txBody>
      </p:sp>
      <p:pic>
        <p:nvPicPr>
          <p:cNvPr id="18" name="图片 17"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sp>
        <p:nvSpPr>
          <p:cNvPr id="11267" name="Freeform 5"/>
          <p:cNvSpPr/>
          <p:nvPr/>
        </p:nvSpPr>
        <p:spPr bwMode="auto">
          <a:xfrm>
            <a:off x="426882"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
        <p:nvSpPr>
          <p:cNvPr id="2" name="文本框 1"/>
          <p:cNvSpPr txBox="1"/>
          <p:nvPr/>
        </p:nvSpPr>
        <p:spPr>
          <a:xfrm>
            <a:off x="1012190" y="972185"/>
            <a:ext cx="10373360" cy="5077460"/>
          </a:xfrm>
          <a:prstGeom prst="rect">
            <a:avLst/>
          </a:prstGeom>
          <a:noFill/>
        </p:spPr>
        <p:txBody>
          <a:bodyPr wrap="square" rtlCol="0">
            <a:spAutoFit/>
          </a:bodyPr>
          <a:p>
            <a:pPr algn="just"/>
            <a:r>
              <a:rPr lang="en-US" altLang="zh-CN"/>
              <a:t>        </a:t>
            </a:r>
            <a:r>
              <a:rPr lang="zh-CN" altLang="en-US"/>
              <a:t>然而，这并非一劳永逸的举措，随着网络带宽的不断提升（如</a:t>
            </a:r>
            <a:r>
              <a:rPr lang="en-US" altLang="zh-CN"/>
              <a:t>100Gb</a:t>
            </a:r>
            <a:r>
              <a:rPr lang="zh-CN" altLang="en-US"/>
              <a:t>以太网甚至更高），</a:t>
            </a:r>
            <a:r>
              <a:rPr lang="en-US" altLang="zh-CN"/>
              <a:t>RDMA</a:t>
            </a:r>
            <a:r>
              <a:rPr lang="zh-CN" altLang="en-US"/>
              <a:t>的实现和优化仍然面临诸多挑战，特别是在数据包处理、资源管理和通信效率方面。</a:t>
            </a:r>
            <a:endParaRPr lang="zh-CN" altLang="en-US"/>
          </a:p>
          <a:p>
            <a:pPr algn="just"/>
            <a:r>
              <a:rPr lang="en-US" altLang="zh-CN">
                <a:sym typeface="+mn-ea"/>
              </a:rPr>
              <a:t>        </a:t>
            </a:r>
            <a:r>
              <a:rPr lang="zh-CN" altLang="en-US"/>
              <a:t>近年来，现场可编程门阵列（</a:t>
            </a:r>
            <a:r>
              <a:rPr lang="en-US" altLang="zh-CN"/>
              <a:t>FPGA</a:t>
            </a:r>
            <a:r>
              <a:rPr lang="zh-CN" altLang="en-US"/>
              <a:t>）因其可重构性、并行计算能力和低延迟特性，成为加速</a:t>
            </a:r>
            <a:r>
              <a:rPr lang="en-US" altLang="zh-CN"/>
              <a:t>RDMA</a:t>
            </a:r>
            <a:r>
              <a:rPr lang="zh-CN" altLang="en-US"/>
              <a:t>通信的重要硬件平台。</a:t>
            </a:r>
            <a:r>
              <a:rPr lang="en-US" altLang="zh-CN"/>
              <a:t>FPGA</a:t>
            </a:r>
            <a:r>
              <a:rPr lang="zh-CN" altLang="en-US"/>
              <a:t>能够通过硬件逻辑直接处理网络数据包，显著减少</a:t>
            </a:r>
            <a:r>
              <a:rPr lang="en-US" altLang="zh-CN"/>
              <a:t>CPU</a:t>
            </a:r>
            <a:r>
              <a:rPr lang="zh-CN" altLang="en-US"/>
              <a:t>的负担，同时提供更高的性能和灵活性。除此之外，一些针对现有</a:t>
            </a:r>
            <a:r>
              <a:rPr lang="en-US" altLang="zh-CN"/>
              <a:t>RDMA</a:t>
            </a:r>
            <a:r>
              <a:rPr lang="zh-CN" altLang="en-US"/>
              <a:t>拥塞控制机制而设计的拥塞控制算法也有效的降低了</a:t>
            </a:r>
            <a:r>
              <a:rPr lang="en-US" altLang="zh-CN"/>
              <a:t>RDMA</a:t>
            </a:r>
            <a:r>
              <a:rPr lang="zh-CN" altLang="en-US"/>
              <a:t>的网络传输延迟，提高了流量吞吐量。</a:t>
            </a:r>
            <a:endParaRPr lang="zh-CN" altLang="en-US"/>
          </a:p>
          <a:p>
            <a:pPr algn="just"/>
            <a:endParaRPr lang="en-US" altLang="zh-CN"/>
          </a:p>
          <a:p>
            <a:pPr algn="just"/>
            <a:r>
              <a:rPr lang="en-US" altLang="zh-CN">
                <a:sym typeface="+mn-ea"/>
              </a:rPr>
              <a:t>       </a:t>
            </a:r>
            <a:endParaRPr lang="en-US" altLang="zh-CN">
              <a:sym typeface="+mn-ea"/>
            </a:endParaRPr>
          </a:p>
          <a:p>
            <a:pPr algn="just"/>
            <a:endParaRPr lang="en-US" altLang="zh-CN">
              <a:sym typeface="+mn-ea"/>
            </a:endParaRPr>
          </a:p>
          <a:p>
            <a:pPr algn="just"/>
            <a:endParaRPr lang="en-US" altLang="zh-CN">
              <a:sym typeface="+mn-ea"/>
            </a:endParaRPr>
          </a:p>
          <a:p>
            <a:pPr algn="just"/>
            <a:endParaRPr lang="en-US" altLang="zh-CN">
              <a:sym typeface="+mn-ea"/>
            </a:endParaRPr>
          </a:p>
          <a:p>
            <a:pPr algn="just"/>
            <a:endParaRPr lang="en-US" altLang="zh-CN">
              <a:sym typeface="+mn-ea"/>
            </a:endParaRPr>
          </a:p>
          <a:p>
            <a:pPr algn="just"/>
            <a:endParaRPr lang="en-US" altLang="zh-CN">
              <a:sym typeface="+mn-ea"/>
            </a:endParaRPr>
          </a:p>
          <a:p>
            <a:pPr algn="just"/>
            <a:r>
              <a:rPr lang="en-US" altLang="zh-CN">
                <a:sym typeface="+mn-ea"/>
              </a:rPr>
              <a:t>        </a:t>
            </a:r>
            <a:endParaRPr lang="en-US" altLang="zh-CN">
              <a:sym typeface="+mn-ea"/>
            </a:endParaRPr>
          </a:p>
          <a:p>
            <a:pPr algn="just"/>
            <a:endParaRPr lang="zh-CN" altLang="en-US"/>
          </a:p>
          <a:p>
            <a:pPr algn="just"/>
            <a:r>
              <a:rPr lang="en-US" altLang="zh-CN">
                <a:sym typeface="+mn-ea"/>
              </a:rPr>
              <a:t>        </a:t>
            </a:r>
            <a:endParaRPr lang="en-US" altLang="zh-CN">
              <a:sym typeface="+mn-ea"/>
            </a:endParaRPr>
          </a:p>
          <a:p>
            <a:pPr algn="just"/>
            <a:r>
              <a:rPr lang="en-US" altLang="zh-CN">
                <a:sym typeface="+mn-ea"/>
              </a:rPr>
              <a:t>        </a:t>
            </a:r>
            <a:r>
              <a:rPr lang="zh-CN" altLang="en-US"/>
              <a:t>然而，单纯依赖硬件加速或软件优化难以充分发挥</a:t>
            </a:r>
            <a:r>
              <a:rPr lang="en-US" altLang="zh-CN"/>
              <a:t>RDMA</a:t>
            </a:r>
            <a:r>
              <a:rPr lang="zh-CN" altLang="en-US"/>
              <a:t>的潜力，因此，软硬结合的设计方法成为解决</a:t>
            </a:r>
            <a:r>
              <a:rPr lang="en-US" altLang="zh-CN"/>
              <a:t>RDMA</a:t>
            </a:r>
            <a:r>
              <a:rPr lang="zh-CN" altLang="en-US"/>
              <a:t>性能瓶颈的关键研究方向。</a:t>
            </a:r>
            <a:endParaRPr lang="zh-CN" altLang="en-US"/>
          </a:p>
        </p:txBody>
      </p:sp>
      <p:pic>
        <p:nvPicPr>
          <p:cNvPr id="3" name="图片 1"/>
          <p:cNvPicPr>
            <a:picLocks noChangeAspect="1"/>
          </p:cNvPicPr>
          <p:nvPr/>
        </p:nvPicPr>
        <p:blipFill>
          <a:blip r:embed="rId3"/>
          <a:srcRect t="4185" r="818" b="3320"/>
          <a:stretch>
            <a:fillRect/>
          </a:stretch>
        </p:blipFill>
        <p:spPr>
          <a:xfrm>
            <a:off x="2560955" y="2740025"/>
            <a:ext cx="7277100" cy="2331085"/>
          </a:xfrm>
          <a:prstGeom prst="rect">
            <a:avLst/>
          </a:prstGeom>
          <a:noFill/>
          <a:ln w="9525">
            <a:noFill/>
          </a:ln>
        </p:spPr>
      </p:pic>
      <p:sp>
        <p:nvSpPr>
          <p:cNvPr id="13" name="文本框 12"/>
          <p:cNvSpPr txBox="1"/>
          <p:nvPr>
            <p:custDataLst>
              <p:tags r:id="rId4"/>
            </p:custDataLst>
          </p:nvPr>
        </p:nvSpPr>
        <p:spPr>
          <a:xfrm>
            <a:off x="4297680" y="5071110"/>
            <a:ext cx="3803015" cy="360680"/>
          </a:xfrm>
          <a:prstGeom prst="rect">
            <a:avLst/>
          </a:prstGeom>
        </p:spPr>
        <p:txBody>
          <a:bodyPr wrap="square">
            <a:spAutoFit/>
          </a:bodyPr>
          <a:p>
            <a:pPr marL="0" indent="288290" algn="ctr" defTabSz="266700">
              <a:lnSpc>
                <a:spcPct val="125000"/>
              </a:lnSpc>
              <a:spcBef>
                <a:spcPct val="0"/>
              </a:spcBef>
              <a:spcAft>
                <a:spcPts val="700"/>
              </a:spcAft>
            </a:pPr>
            <a:r>
              <a:rPr lang="zh-CN" altLang="en-US" sz="1400"/>
              <a:t>图1.</a:t>
            </a:r>
            <a:r>
              <a:rPr lang="en-US" altLang="zh-CN" sz="1400"/>
              <a:t>4</a:t>
            </a:r>
            <a:r>
              <a:rPr lang="zh-CN" altLang="en-US" sz="1400"/>
              <a:t>   </a:t>
            </a:r>
            <a:r>
              <a:rPr lang="en-US" altLang="zh-CN" sz="1400"/>
              <a:t>FPGA</a:t>
            </a:r>
            <a:r>
              <a:rPr lang="zh-CN" altLang="en-US" sz="1400"/>
              <a:t>加速</a:t>
            </a:r>
            <a:r>
              <a:rPr lang="en-US" altLang="zh-CN" sz="1400"/>
              <a:t>RDMA</a:t>
            </a:r>
            <a:r>
              <a:rPr lang="zh-CN" altLang="en-US" sz="1400"/>
              <a:t>的架构图</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spd="slow" p14:dur="16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68" name="Line 9"/>
          <p:cNvCxnSpPr/>
          <p:nvPr>
            <p:custDataLst>
              <p:tags r:id="rId1"/>
            </p:custDataLst>
          </p:nvPr>
        </p:nvCxnSpPr>
        <p:spPr>
          <a:xfrm>
            <a:off x="2835829" y="1845252"/>
            <a:ext cx="8456704" cy="0"/>
          </a:xfrm>
          <a:prstGeom prst="line">
            <a:avLst/>
          </a:prstGeom>
          <a:noFill/>
          <a:ln w="13">
            <a:solidFill>
              <a:srgbClr val="2E2C2C"/>
            </a:solidFill>
            <a:miter lim="800000"/>
          </a:ln>
        </p:spPr>
      </p:cxnSp>
      <p:sp>
        <p:nvSpPr>
          <p:cNvPr id="11269" name="TextBox 5"/>
          <p:cNvSpPr/>
          <p:nvPr>
            <p:custDataLst>
              <p:tags r:id="rId2"/>
            </p:custDataLst>
          </p:nvPr>
        </p:nvSpPr>
        <p:spPr>
          <a:xfrm>
            <a:off x="2870741" y="1385045"/>
            <a:ext cx="3792742" cy="429895"/>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2200" b="1">
                <a:latin typeface="微软雅黑" panose="020B0503020204020204" charset="-122"/>
              </a:rPr>
              <a:t>加快</a:t>
            </a:r>
            <a:r>
              <a:rPr lang="en-US" altLang="zh-CN" sz="2200" b="1">
                <a:latin typeface="微软雅黑" panose="020B0503020204020204" charset="-122"/>
              </a:rPr>
              <a:t>RDMA</a:t>
            </a:r>
            <a:r>
              <a:rPr lang="zh-CN" altLang="en-US" sz="2200" b="1">
                <a:latin typeface="微软雅黑" panose="020B0503020204020204" charset="-122"/>
              </a:rPr>
              <a:t>数据包处理效率</a:t>
            </a:r>
            <a:endParaRPr lang="zh-CN" altLang="en-US" sz="2200" b="1">
              <a:latin typeface="微软雅黑" panose="020B0503020204020204" charset="-122"/>
            </a:endParaRPr>
          </a:p>
        </p:txBody>
      </p:sp>
      <p:sp>
        <p:nvSpPr>
          <p:cNvPr id="11270" name="TextBox 6"/>
          <p:cNvSpPr/>
          <p:nvPr>
            <p:custDataLst>
              <p:tags r:id="rId3"/>
            </p:custDataLst>
          </p:nvPr>
        </p:nvSpPr>
        <p:spPr>
          <a:xfrm>
            <a:off x="2862806" y="1896034"/>
            <a:ext cx="8429727"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1800">
                <a:latin typeface="微软雅黑" panose="020B0503020204020204" charset="-122"/>
              </a:rPr>
              <a:t>通过</a:t>
            </a:r>
            <a:r>
              <a:rPr lang="en-US" altLang="zh-CN" sz="1800">
                <a:latin typeface="微软雅黑" panose="020B0503020204020204" charset="-122"/>
              </a:rPr>
              <a:t>FPGA</a:t>
            </a:r>
            <a:r>
              <a:rPr lang="zh-CN" altLang="en-US" sz="1800">
                <a:latin typeface="微软雅黑" panose="020B0503020204020204" charset="-122"/>
              </a:rPr>
              <a:t>实现可编程的数据包处理流水线，可动态优化</a:t>
            </a:r>
            <a:r>
              <a:rPr lang="en-US" altLang="zh-CN" sz="1800">
                <a:latin typeface="微软雅黑" panose="020B0503020204020204" charset="-122"/>
              </a:rPr>
              <a:t>RDMA</a:t>
            </a:r>
            <a:r>
              <a:rPr lang="zh-CN" altLang="en-US" sz="1800">
                <a:latin typeface="微软雅黑" panose="020B0503020204020204" charset="-122"/>
              </a:rPr>
              <a:t>协议栈的封装</a:t>
            </a:r>
            <a:r>
              <a:rPr lang="en-US" altLang="zh-CN" sz="1800">
                <a:latin typeface="微软雅黑" panose="020B0503020204020204" charset="-122"/>
              </a:rPr>
              <a:t>/</a:t>
            </a:r>
            <a:r>
              <a:rPr lang="zh-CN" altLang="en-US" sz="1800">
                <a:latin typeface="微软雅黑" panose="020B0503020204020204" charset="-122"/>
              </a:rPr>
              <a:t>解封装、流量调度和错误恢复流程，显著降低处理延迟（可达纳秒级）。</a:t>
            </a:r>
            <a:endParaRPr lang="zh-CN" altLang="en-US" sz="1800">
              <a:latin typeface="微软雅黑" panose="020B0503020204020204" charset="-122"/>
            </a:endParaRPr>
          </a:p>
        </p:txBody>
      </p:sp>
      <p:sp>
        <p:nvSpPr>
          <p:cNvPr id="11271" name="Freeform 8"/>
          <p:cNvSpPr/>
          <p:nvPr>
            <p:custDataLst>
              <p:tags r:id="rId4"/>
            </p:custDataLst>
          </p:nvPr>
        </p:nvSpPr>
        <p:spPr bwMode="auto">
          <a:xfrm>
            <a:off x="2404186" y="1688148"/>
            <a:ext cx="269777" cy="312623"/>
          </a:xfrm>
          <a:custGeom>
            <a:avLst/>
            <a:gdLst/>
            <a:ahLst/>
            <a:cxnLst>
              <a:cxn ang="0">
                <a:pos x="2147483646" y="2147483646"/>
              </a:cxn>
              <a:cxn ang="0">
                <a:pos x="2147483646" y="2147483646"/>
              </a:cxn>
              <a:cxn ang="0">
                <a:pos x="0" y="2147483646"/>
              </a:cxn>
              <a:cxn ang="0">
                <a:pos x="0" y="2147483646"/>
              </a:cxn>
              <a:cxn ang="0">
                <a:pos x="0" y="0"/>
              </a:cxn>
              <a:cxn ang="0">
                <a:pos x="2147483646" y="2147483646"/>
              </a:cxn>
              <a:cxn ang="0">
                <a:pos x="2147483646" y="2147483646"/>
              </a:cxn>
            </a:cxnLst>
            <a:rect l="l" t="t" r="r" b="b"/>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round/>
          </a:ln>
        </p:spPr>
      </p:sp>
      <p:cxnSp>
        <p:nvCxnSpPr>
          <p:cNvPr id="11272" name="Line 9"/>
          <p:cNvCxnSpPr/>
          <p:nvPr>
            <p:custDataLst>
              <p:tags r:id="rId5"/>
            </p:custDataLst>
          </p:nvPr>
        </p:nvCxnSpPr>
        <p:spPr>
          <a:xfrm>
            <a:off x="2835829" y="5445978"/>
            <a:ext cx="8456704" cy="0"/>
          </a:xfrm>
          <a:prstGeom prst="line">
            <a:avLst/>
          </a:prstGeom>
          <a:noFill/>
          <a:ln w="13">
            <a:solidFill>
              <a:srgbClr val="2E2C2C"/>
            </a:solidFill>
            <a:miter lim="800000"/>
          </a:ln>
        </p:spPr>
      </p:cxnSp>
      <p:sp>
        <p:nvSpPr>
          <p:cNvPr id="11273" name="TextBox 9"/>
          <p:cNvSpPr/>
          <p:nvPr>
            <p:custDataLst>
              <p:tags r:id="rId6"/>
            </p:custDataLst>
          </p:nvPr>
        </p:nvSpPr>
        <p:spPr>
          <a:xfrm>
            <a:off x="2870741" y="4987357"/>
            <a:ext cx="3562638" cy="429895"/>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2200" b="1">
                <a:latin typeface="微软雅黑" panose="020B0503020204020204" charset="-122"/>
              </a:rPr>
              <a:t>提高</a:t>
            </a:r>
            <a:r>
              <a:rPr lang="en-US" altLang="zh-CN" sz="2200" b="1">
                <a:latin typeface="微软雅黑" panose="020B0503020204020204" charset="-122"/>
              </a:rPr>
              <a:t>RDMA</a:t>
            </a:r>
            <a:r>
              <a:rPr lang="zh-CN" altLang="en-US" sz="2200" b="1">
                <a:latin typeface="微软雅黑" panose="020B0503020204020204" charset="-122"/>
              </a:rPr>
              <a:t>通信效率</a:t>
            </a:r>
            <a:endParaRPr lang="zh-CN" altLang="en-US" sz="2200" b="1">
              <a:latin typeface="微软雅黑" panose="020B0503020204020204" charset="-122"/>
            </a:endParaRPr>
          </a:p>
        </p:txBody>
      </p:sp>
      <p:sp>
        <p:nvSpPr>
          <p:cNvPr id="11274" name="TextBox 10"/>
          <p:cNvSpPr/>
          <p:nvPr>
            <p:custDataLst>
              <p:tags r:id="rId7"/>
            </p:custDataLst>
          </p:nvPr>
        </p:nvSpPr>
        <p:spPr>
          <a:xfrm>
            <a:off x="2862806" y="5498346"/>
            <a:ext cx="8429727"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1800">
                <a:latin typeface="微软雅黑" panose="020B0503020204020204" charset="-122"/>
              </a:rPr>
              <a:t>通过</a:t>
            </a:r>
            <a:r>
              <a:rPr lang="en-US" altLang="zh-CN" sz="1800">
                <a:latin typeface="微软雅黑" panose="020B0503020204020204" charset="-122"/>
              </a:rPr>
              <a:t>FPGA</a:t>
            </a:r>
            <a:r>
              <a:rPr lang="zh-CN" altLang="en-US" sz="1800">
                <a:latin typeface="微软雅黑" panose="020B0503020204020204" charset="-122"/>
              </a:rPr>
              <a:t>硬件实现低延迟的拥塞感知算法（如</a:t>
            </a:r>
            <a:r>
              <a:rPr lang="en-US" altLang="zh-CN" sz="1800">
                <a:latin typeface="微软雅黑" panose="020B0503020204020204" charset="-122"/>
              </a:rPr>
              <a:t>DCQCN</a:t>
            </a:r>
            <a:r>
              <a:rPr lang="zh-CN" altLang="en-US" sz="1800">
                <a:latin typeface="微软雅黑" panose="020B0503020204020204" charset="-122"/>
              </a:rPr>
              <a:t>硬件加速）和自适应路由优化，可减少网络拥塞时的尾延迟。</a:t>
            </a:r>
            <a:endParaRPr lang="zh-CN" altLang="en-US" sz="1800">
              <a:latin typeface="微软雅黑" panose="020B0503020204020204" charset="-122"/>
            </a:endParaRPr>
          </a:p>
        </p:txBody>
      </p:sp>
      <p:sp>
        <p:nvSpPr>
          <p:cNvPr id="11275" name="Freeform 8"/>
          <p:cNvSpPr/>
          <p:nvPr>
            <p:custDataLst>
              <p:tags r:id="rId8"/>
            </p:custDataLst>
          </p:nvPr>
        </p:nvSpPr>
        <p:spPr bwMode="auto">
          <a:xfrm>
            <a:off x="2404186" y="5290459"/>
            <a:ext cx="269777" cy="312623"/>
          </a:xfrm>
          <a:custGeom>
            <a:avLst/>
            <a:gdLst/>
            <a:ahLst/>
            <a:cxnLst>
              <a:cxn ang="0">
                <a:pos x="2147483646" y="2147483646"/>
              </a:cxn>
              <a:cxn ang="0">
                <a:pos x="2147483646" y="2147483646"/>
              </a:cxn>
              <a:cxn ang="0">
                <a:pos x="0" y="2147483646"/>
              </a:cxn>
              <a:cxn ang="0">
                <a:pos x="0" y="2147483646"/>
              </a:cxn>
              <a:cxn ang="0">
                <a:pos x="0" y="0"/>
              </a:cxn>
              <a:cxn ang="0">
                <a:pos x="2147483646" y="2147483646"/>
              </a:cxn>
              <a:cxn ang="0">
                <a:pos x="2147483646" y="2147483646"/>
              </a:cxn>
            </a:cxnLst>
            <a:rect l="l" t="t" r="r" b="b"/>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round/>
          </a:ln>
        </p:spPr>
      </p:sp>
      <p:cxnSp>
        <p:nvCxnSpPr>
          <p:cNvPr id="11276" name="Line 9"/>
          <p:cNvCxnSpPr/>
          <p:nvPr>
            <p:custDataLst>
              <p:tags r:id="rId9"/>
            </p:custDataLst>
          </p:nvPr>
        </p:nvCxnSpPr>
        <p:spPr>
          <a:xfrm>
            <a:off x="4095845" y="3605149"/>
            <a:ext cx="7196688" cy="0"/>
          </a:xfrm>
          <a:prstGeom prst="line">
            <a:avLst/>
          </a:prstGeom>
          <a:noFill/>
          <a:ln w="13">
            <a:solidFill>
              <a:srgbClr val="2E2C2C"/>
            </a:solidFill>
            <a:miter lim="800000"/>
          </a:ln>
        </p:spPr>
      </p:cxnSp>
      <p:sp>
        <p:nvSpPr>
          <p:cNvPr id="11277" name="TextBox 14"/>
          <p:cNvSpPr/>
          <p:nvPr>
            <p:custDataLst>
              <p:tags r:id="rId10"/>
            </p:custDataLst>
          </p:nvPr>
        </p:nvSpPr>
        <p:spPr>
          <a:xfrm>
            <a:off x="4079976" y="3146528"/>
            <a:ext cx="3680070" cy="429895"/>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2200" b="1">
                <a:latin typeface="微软雅黑" panose="020B0503020204020204" charset="-122"/>
              </a:rPr>
              <a:t>优化</a:t>
            </a:r>
            <a:r>
              <a:rPr lang="en-US" altLang="zh-CN" sz="2200" b="1">
                <a:latin typeface="微软雅黑" panose="020B0503020204020204" charset="-122"/>
              </a:rPr>
              <a:t>RDMA</a:t>
            </a:r>
            <a:r>
              <a:rPr lang="zh-CN" altLang="en-US" sz="2200" b="1">
                <a:latin typeface="微软雅黑" panose="020B0503020204020204" charset="-122"/>
              </a:rPr>
              <a:t>资源管理</a:t>
            </a:r>
            <a:endParaRPr lang="zh-CN" altLang="en-US" sz="2200" b="1">
              <a:latin typeface="微软雅黑" panose="020B0503020204020204" charset="-122"/>
            </a:endParaRPr>
          </a:p>
        </p:txBody>
      </p:sp>
      <p:sp>
        <p:nvSpPr>
          <p:cNvPr id="11278" name="TextBox 15"/>
          <p:cNvSpPr/>
          <p:nvPr>
            <p:custDataLst>
              <p:tags r:id="rId11"/>
            </p:custDataLst>
          </p:nvPr>
        </p:nvSpPr>
        <p:spPr>
          <a:xfrm>
            <a:off x="4072040" y="3655930"/>
            <a:ext cx="7220493"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1800">
                <a:latin typeface="微软雅黑" panose="020B0503020204020204" charset="-122"/>
              </a:rPr>
              <a:t>结合</a:t>
            </a:r>
            <a:r>
              <a:rPr lang="en-US" altLang="zh-CN" sz="1800">
                <a:latin typeface="微软雅黑" panose="020B0503020204020204" charset="-122"/>
              </a:rPr>
              <a:t>FPGA</a:t>
            </a:r>
            <a:r>
              <a:rPr lang="zh-CN" altLang="en-US" sz="1800">
                <a:latin typeface="微软雅黑" panose="020B0503020204020204" charset="-122"/>
              </a:rPr>
              <a:t>的硬件资源动态重构能力与软件定义的调度算法（如机器学习驱动的</a:t>
            </a:r>
            <a:r>
              <a:rPr lang="en-US" altLang="zh-CN" sz="1800">
                <a:latin typeface="微软雅黑" panose="020B0503020204020204" charset="-122"/>
              </a:rPr>
              <a:t>QP</a:t>
            </a:r>
            <a:r>
              <a:rPr lang="zh-CN" altLang="en-US" sz="1800">
                <a:latin typeface="微软雅黑" panose="020B0503020204020204" charset="-122"/>
              </a:rPr>
              <a:t>分配策略），可实现细粒度资源隔离和弹性扩展。</a:t>
            </a:r>
            <a:endParaRPr lang="zh-CN" altLang="en-US" sz="1800">
              <a:latin typeface="微软雅黑" panose="020B0503020204020204" charset="-122"/>
            </a:endParaRPr>
          </a:p>
        </p:txBody>
      </p:sp>
      <p:sp>
        <p:nvSpPr>
          <p:cNvPr id="11279" name="Freeform 8"/>
          <p:cNvSpPr/>
          <p:nvPr>
            <p:custDataLst>
              <p:tags r:id="rId12"/>
            </p:custDataLst>
          </p:nvPr>
        </p:nvSpPr>
        <p:spPr bwMode="auto">
          <a:xfrm>
            <a:off x="3607073" y="3448043"/>
            <a:ext cx="271363" cy="312624"/>
          </a:xfrm>
          <a:custGeom>
            <a:avLst/>
            <a:gdLst/>
            <a:ahLst/>
            <a:cxnLst>
              <a:cxn ang="0">
                <a:pos x="2147483646" y="2147483646"/>
              </a:cxn>
              <a:cxn ang="0">
                <a:pos x="2147483646" y="2147483646"/>
              </a:cxn>
              <a:cxn ang="0">
                <a:pos x="0" y="2147483646"/>
              </a:cxn>
              <a:cxn ang="0">
                <a:pos x="0" y="2147483646"/>
              </a:cxn>
              <a:cxn ang="0">
                <a:pos x="0" y="0"/>
              </a:cxn>
              <a:cxn ang="0">
                <a:pos x="2147483646" y="2147483646"/>
              </a:cxn>
              <a:cxn ang="0">
                <a:pos x="2147483646" y="2147483646"/>
              </a:cxn>
            </a:cxnLst>
            <a:rect l="l" t="t" r="r" b="b"/>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round/>
          </a:ln>
        </p:spPr>
      </p:sp>
      <p:sp>
        <p:nvSpPr>
          <p:cNvPr id="11280" name="Oval 6"/>
          <p:cNvSpPr/>
          <p:nvPr>
            <p:custDataLst>
              <p:tags r:id="rId13"/>
            </p:custDataLst>
          </p:nvPr>
        </p:nvSpPr>
        <p:spPr>
          <a:xfrm>
            <a:off x="1180670" y="1307287"/>
            <a:ext cx="1075933" cy="1075933"/>
          </a:xfrm>
          <a:prstGeom prst="ellipse">
            <a:avLst/>
          </a:prstGeom>
          <a:solidFill>
            <a:srgbClr val="DFDFE1"/>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11281" name="Oval 7"/>
          <p:cNvSpPr/>
          <p:nvPr>
            <p:custDataLst>
              <p:tags r:id="rId14"/>
            </p:custDataLst>
          </p:nvPr>
        </p:nvSpPr>
        <p:spPr>
          <a:xfrm>
            <a:off x="1271125" y="1397741"/>
            <a:ext cx="896610" cy="895024"/>
          </a:xfrm>
          <a:prstGeom prst="ellipse">
            <a:avLst/>
          </a:prstGeom>
          <a:solidFill>
            <a:srgbClr val="113E6A"/>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11282" name="TextBox 19"/>
          <p:cNvSpPr/>
          <p:nvPr>
            <p:custDataLst>
              <p:tags r:id="rId15"/>
            </p:custDataLst>
          </p:nvPr>
        </p:nvSpPr>
        <p:spPr>
          <a:xfrm>
            <a:off x="1271125" y="1521520"/>
            <a:ext cx="901371"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en-US" altLang="zh-CN" sz="3600" b="1">
                <a:solidFill>
                  <a:schemeClr val="accent2"/>
                </a:solidFill>
                <a:latin typeface="微软雅黑" panose="020B0503020204020204" charset="-122"/>
              </a:rPr>
              <a:t>01</a:t>
            </a:r>
            <a:endParaRPr lang="en-US" altLang="zh-CN" sz="3600" b="1">
              <a:solidFill>
                <a:schemeClr val="accent2"/>
              </a:solidFill>
              <a:latin typeface="微软雅黑" panose="020B0503020204020204" charset="-122"/>
            </a:endParaRPr>
          </a:p>
        </p:txBody>
      </p:sp>
      <p:sp>
        <p:nvSpPr>
          <p:cNvPr id="11283" name="Oval 6"/>
          <p:cNvSpPr/>
          <p:nvPr>
            <p:custDataLst>
              <p:tags r:id="rId16"/>
            </p:custDataLst>
          </p:nvPr>
        </p:nvSpPr>
        <p:spPr>
          <a:xfrm>
            <a:off x="1180670" y="4908011"/>
            <a:ext cx="1075933" cy="1075933"/>
          </a:xfrm>
          <a:prstGeom prst="ellipse">
            <a:avLst/>
          </a:prstGeom>
          <a:solidFill>
            <a:srgbClr val="DFDFE1"/>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11284" name="Oval 7"/>
          <p:cNvSpPr/>
          <p:nvPr>
            <p:custDataLst>
              <p:tags r:id="rId17"/>
            </p:custDataLst>
          </p:nvPr>
        </p:nvSpPr>
        <p:spPr>
          <a:xfrm>
            <a:off x="1271125" y="4998466"/>
            <a:ext cx="896610" cy="895024"/>
          </a:xfrm>
          <a:prstGeom prst="ellipse">
            <a:avLst/>
          </a:prstGeom>
          <a:solidFill>
            <a:srgbClr val="113E6A"/>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11285" name="Oval 6"/>
          <p:cNvSpPr/>
          <p:nvPr>
            <p:custDataLst>
              <p:tags r:id="rId18"/>
            </p:custDataLst>
          </p:nvPr>
        </p:nvSpPr>
        <p:spPr>
          <a:xfrm>
            <a:off x="2420056" y="3067182"/>
            <a:ext cx="1075933" cy="1075933"/>
          </a:xfrm>
          <a:prstGeom prst="ellipse">
            <a:avLst/>
          </a:prstGeom>
          <a:solidFill>
            <a:srgbClr val="DFDFE1"/>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11286" name="Oval 7"/>
          <p:cNvSpPr/>
          <p:nvPr>
            <p:custDataLst>
              <p:tags r:id="rId19"/>
            </p:custDataLst>
          </p:nvPr>
        </p:nvSpPr>
        <p:spPr>
          <a:xfrm>
            <a:off x="2510510" y="3157637"/>
            <a:ext cx="895024" cy="895024"/>
          </a:xfrm>
          <a:prstGeom prst="ellipse">
            <a:avLst/>
          </a:prstGeom>
          <a:solidFill>
            <a:srgbClr val="113E6A"/>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11287" name="TextBox 24"/>
          <p:cNvSpPr/>
          <p:nvPr>
            <p:custDataLst>
              <p:tags r:id="rId20"/>
            </p:custDataLst>
          </p:nvPr>
        </p:nvSpPr>
        <p:spPr>
          <a:xfrm>
            <a:off x="2502576" y="3314742"/>
            <a:ext cx="901371"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en-US" altLang="zh-CN" sz="3600" b="1">
                <a:solidFill>
                  <a:schemeClr val="accent2"/>
                </a:solidFill>
                <a:latin typeface="微软雅黑" panose="020B0503020204020204" charset="-122"/>
              </a:rPr>
              <a:t>02</a:t>
            </a:r>
            <a:endParaRPr lang="en-US" altLang="zh-CN" sz="3600" b="1">
              <a:solidFill>
                <a:schemeClr val="accent2"/>
              </a:solidFill>
              <a:latin typeface="微软雅黑" panose="020B0503020204020204" charset="-122"/>
            </a:endParaRPr>
          </a:p>
        </p:txBody>
      </p:sp>
      <p:sp>
        <p:nvSpPr>
          <p:cNvPr id="11288" name="TextBox 25"/>
          <p:cNvSpPr/>
          <p:nvPr>
            <p:custDataLst>
              <p:tags r:id="rId21"/>
            </p:custDataLst>
          </p:nvPr>
        </p:nvSpPr>
        <p:spPr>
          <a:xfrm>
            <a:off x="1258429" y="5130180"/>
            <a:ext cx="901371"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en-US" altLang="zh-CN" sz="3600" b="1">
                <a:solidFill>
                  <a:schemeClr val="accent2"/>
                </a:solidFill>
                <a:latin typeface="微软雅黑" panose="020B0503020204020204" charset="-122"/>
              </a:rPr>
              <a:t>03</a:t>
            </a:r>
            <a:endParaRPr lang="en-US" altLang="zh-CN" sz="3600" b="1">
              <a:solidFill>
                <a:schemeClr val="accent2"/>
              </a:solidFill>
              <a:latin typeface="微软雅黑" panose="020B0503020204020204" charset="-122"/>
            </a:endParaRPr>
          </a:p>
        </p:txBody>
      </p:sp>
      <p:sp>
        <p:nvSpPr>
          <p:cNvPr id="4" name="TextBox 27"/>
          <p:cNvSpPr/>
          <p:nvPr/>
        </p:nvSpPr>
        <p:spPr>
          <a:xfrm>
            <a:off x="1012456" y="221213"/>
            <a:ext cx="2399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3000" b="1">
                <a:latin typeface="微软雅黑" panose="020B0503020204020204" charset="-122"/>
              </a:rPr>
              <a:t>1.2 </a:t>
            </a:r>
            <a:r>
              <a:rPr sz="3000" b="1">
                <a:latin typeface="微软雅黑" panose="020B0503020204020204" charset="-122"/>
              </a:rPr>
              <a:t>研究意义</a:t>
            </a:r>
            <a:endParaRPr sz="3000" b="1">
              <a:latin typeface="微软雅黑" panose="020B0503020204020204" charset="-122"/>
            </a:endParaRPr>
          </a:p>
        </p:txBody>
      </p:sp>
      <p:pic>
        <p:nvPicPr>
          <p:cNvPr id="5" name="图片 4" descr="C:\Users\夏雯玥\Desktop\南邮\微信图片_20230514212926.png微信图片_20230514212926"/>
          <p:cNvPicPr>
            <a:picLocks noChangeAspect="1"/>
          </p:cNvPicPr>
          <p:nvPr>
            <p:custDataLst>
              <p:tags r:id="rId22"/>
            </p:custDataLst>
          </p:nvPr>
        </p:nvPicPr>
        <p:blipFill>
          <a:blip r:embed="rId23"/>
          <a:srcRect/>
          <a:stretch>
            <a:fillRect/>
          </a:stretch>
        </p:blipFill>
        <p:spPr>
          <a:xfrm>
            <a:off x="9742170" y="212725"/>
            <a:ext cx="2223534" cy="561600"/>
          </a:xfrm>
          <a:prstGeom prst="rect">
            <a:avLst/>
          </a:prstGeom>
        </p:spPr>
      </p:pic>
      <p:sp>
        <p:nvSpPr>
          <p:cNvPr id="6" name="Freeform 5"/>
          <p:cNvSpPr/>
          <p:nvPr/>
        </p:nvSpPr>
        <p:spPr bwMode="auto">
          <a:xfrm>
            <a:off x="426882"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Tree>
  </p:cSld>
  <p:clrMapOvr>
    <a:masterClrMapping/>
  </p:clrMapOvr>
  <mc:AlternateContent xmlns:mc="http://schemas.openxmlformats.org/markup-compatibility/2006">
    <mc:Choice xmlns:p14="http://schemas.microsoft.com/office/powerpoint/2010/main" Requires="p14">
      <p:transition spd="med" p14:dur="700" advTm="3804">
        <p:fade/>
      </p:transition>
    </mc:Choice>
    <mc:Fallback>
      <p:transition spd="med" advTm="3804">
        <p:fade/>
      </p:transition>
    </mc:Fallback>
  </mc:AlternateContent>
  <p:timing>
    <p:tnLst>
      <p:par>
        <p:cTn id="1" dur="indefinite" restart="never" nodeType="tmRoot"/>
      </p:par>
    </p:tnLst>
    <p:bldLst>
      <p:bldP spid="11269" grpId="0"/>
      <p:bldP spid="11270" grpId="0"/>
      <p:bldP spid="11273" grpId="0"/>
      <p:bldP spid="11274" grpId="0"/>
      <p:bldP spid="11277" grpId="0"/>
      <p:bldP spid="11278" grpId="0"/>
      <p:bldP spid="11280" grpId="0" animBg="1"/>
      <p:bldP spid="11281" grpId="0" animBg="1"/>
      <p:bldP spid="11282" grpId="0"/>
      <p:bldP spid="11283" grpId="0" animBg="1"/>
      <p:bldP spid="11284" grpId="0" animBg="1"/>
      <p:bldP spid="11285" grpId="0" animBg="1"/>
      <p:bldP spid="11286" grpId="0" animBg="1"/>
      <p:bldP spid="11287" grpId="0"/>
      <p:bldP spid="1128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268" name="Line 9"/>
          <p:cNvCxnSpPr/>
          <p:nvPr/>
        </p:nvCxnSpPr>
        <p:spPr>
          <a:xfrm>
            <a:off x="2835829" y="1845252"/>
            <a:ext cx="8456704" cy="0"/>
          </a:xfrm>
          <a:prstGeom prst="line">
            <a:avLst/>
          </a:prstGeom>
          <a:noFill/>
          <a:ln w="13">
            <a:solidFill>
              <a:srgbClr val="2E2C2C"/>
            </a:solidFill>
            <a:miter lim="800000"/>
          </a:ln>
        </p:spPr>
      </p:cxnSp>
      <p:sp>
        <p:nvSpPr>
          <p:cNvPr id="11269" name="TextBox 5"/>
          <p:cNvSpPr/>
          <p:nvPr/>
        </p:nvSpPr>
        <p:spPr>
          <a:xfrm>
            <a:off x="2870741" y="1385045"/>
            <a:ext cx="3792742" cy="429895"/>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2200" b="1">
                <a:latin typeface="微软雅黑" panose="020B0503020204020204" charset="-122"/>
              </a:rPr>
              <a:t>数据</a:t>
            </a:r>
            <a:r>
              <a:rPr lang="zh-CN" altLang="en-US" sz="2200" b="1">
                <a:latin typeface="微软雅黑" panose="020B0503020204020204" charset="-122"/>
              </a:rPr>
              <a:t>中心</a:t>
            </a:r>
            <a:endParaRPr lang="zh-CN" altLang="en-US" sz="2200" b="1">
              <a:latin typeface="微软雅黑" panose="020B0503020204020204" charset="-122"/>
            </a:endParaRPr>
          </a:p>
        </p:txBody>
      </p:sp>
      <p:sp>
        <p:nvSpPr>
          <p:cNvPr id="11270" name="TextBox 6"/>
          <p:cNvSpPr/>
          <p:nvPr/>
        </p:nvSpPr>
        <p:spPr>
          <a:xfrm>
            <a:off x="2862806" y="1896034"/>
            <a:ext cx="8429727" cy="36830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1800">
                <a:latin typeface="微软雅黑" panose="020B0503020204020204" charset="-122"/>
              </a:rPr>
              <a:t>实现网络加速和存储加速，包括</a:t>
            </a:r>
            <a:r>
              <a:rPr lang="en-US" altLang="zh-CN" sz="1800">
                <a:latin typeface="微软雅黑" panose="020B0503020204020204" charset="-122"/>
              </a:rPr>
              <a:t> VXLAN</a:t>
            </a:r>
            <a:r>
              <a:rPr lang="zh-CN" altLang="en-US" sz="1800">
                <a:latin typeface="微软雅黑" panose="020B0503020204020204" charset="-122"/>
              </a:rPr>
              <a:t>报文解封装、</a:t>
            </a:r>
            <a:r>
              <a:rPr lang="en-US" altLang="zh-CN" sz="1800">
                <a:latin typeface="微软雅黑" panose="020B0503020204020204" charset="-122"/>
              </a:rPr>
              <a:t>OVS(Open vSwitch)</a:t>
            </a:r>
            <a:r>
              <a:rPr lang="zh-CN" altLang="en-US" sz="1800">
                <a:latin typeface="微软雅黑" panose="020B0503020204020204" charset="-122"/>
              </a:rPr>
              <a:t>加速等</a:t>
            </a:r>
            <a:r>
              <a:rPr lang="zh-CN" altLang="en-US" sz="1800">
                <a:latin typeface="微软雅黑" panose="020B0503020204020204" charset="-122"/>
              </a:rPr>
              <a:t> </a:t>
            </a:r>
            <a:endParaRPr lang="zh-CN" altLang="en-US" sz="1800">
              <a:latin typeface="微软雅黑" panose="020B0503020204020204" charset="-122"/>
            </a:endParaRPr>
          </a:p>
        </p:txBody>
      </p:sp>
      <p:sp>
        <p:nvSpPr>
          <p:cNvPr id="11271" name="Freeform 8"/>
          <p:cNvSpPr/>
          <p:nvPr/>
        </p:nvSpPr>
        <p:spPr bwMode="auto">
          <a:xfrm>
            <a:off x="2404186" y="1688148"/>
            <a:ext cx="269777" cy="312623"/>
          </a:xfrm>
          <a:custGeom>
            <a:avLst/>
            <a:gdLst/>
            <a:ahLst/>
            <a:cxnLst>
              <a:cxn ang="0">
                <a:pos x="2147483646" y="2147483646"/>
              </a:cxn>
              <a:cxn ang="0">
                <a:pos x="2147483646" y="2147483646"/>
              </a:cxn>
              <a:cxn ang="0">
                <a:pos x="0" y="2147483646"/>
              </a:cxn>
              <a:cxn ang="0">
                <a:pos x="0" y="2147483646"/>
              </a:cxn>
              <a:cxn ang="0">
                <a:pos x="0" y="0"/>
              </a:cxn>
              <a:cxn ang="0">
                <a:pos x="2147483646" y="2147483646"/>
              </a:cxn>
              <a:cxn ang="0">
                <a:pos x="2147483646" y="2147483646"/>
              </a:cxn>
            </a:cxnLst>
            <a:rect l="l" t="t" r="r" b="b"/>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round/>
          </a:ln>
        </p:spPr>
      </p:sp>
      <p:cxnSp>
        <p:nvCxnSpPr>
          <p:cNvPr id="11272" name="Line 9"/>
          <p:cNvCxnSpPr/>
          <p:nvPr/>
        </p:nvCxnSpPr>
        <p:spPr>
          <a:xfrm>
            <a:off x="2835829" y="5445978"/>
            <a:ext cx="8456704" cy="0"/>
          </a:xfrm>
          <a:prstGeom prst="line">
            <a:avLst/>
          </a:prstGeom>
          <a:noFill/>
          <a:ln w="13">
            <a:solidFill>
              <a:srgbClr val="2E2C2C"/>
            </a:solidFill>
            <a:miter lim="800000"/>
          </a:ln>
        </p:spPr>
      </p:cxnSp>
      <p:sp>
        <p:nvSpPr>
          <p:cNvPr id="11273" name="TextBox 9"/>
          <p:cNvSpPr/>
          <p:nvPr/>
        </p:nvSpPr>
        <p:spPr>
          <a:xfrm>
            <a:off x="2870741" y="4987357"/>
            <a:ext cx="3562638" cy="429895"/>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2200" b="1">
                <a:latin typeface="微软雅黑" panose="020B0503020204020204" charset="-122"/>
              </a:rPr>
              <a:t>安全</a:t>
            </a:r>
            <a:r>
              <a:rPr lang="zh-CN" altLang="en-US" sz="2200" b="1">
                <a:latin typeface="微软雅黑" panose="020B0503020204020204" charset="-122"/>
              </a:rPr>
              <a:t>应用</a:t>
            </a:r>
            <a:endParaRPr lang="zh-CN" altLang="en-US" sz="2200" b="1">
              <a:latin typeface="微软雅黑" panose="020B0503020204020204" charset="-122"/>
            </a:endParaRPr>
          </a:p>
        </p:txBody>
      </p:sp>
      <p:sp>
        <p:nvSpPr>
          <p:cNvPr id="11274" name="TextBox 10"/>
          <p:cNvSpPr/>
          <p:nvPr/>
        </p:nvSpPr>
        <p:spPr>
          <a:xfrm>
            <a:off x="2862806" y="5498346"/>
            <a:ext cx="8429727"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1800">
                <a:latin typeface="微软雅黑" panose="020B0503020204020204" charset="-122"/>
              </a:rPr>
              <a:t>主要是完成</a:t>
            </a:r>
            <a:r>
              <a:rPr lang="en-US" altLang="zh-CN" sz="1800">
                <a:latin typeface="微软雅黑" panose="020B0503020204020204" charset="-122"/>
              </a:rPr>
              <a:t>IPSec</a:t>
            </a:r>
            <a:r>
              <a:rPr lang="zh-CN" altLang="en-US" sz="1800">
                <a:latin typeface="微软雅黑" panose="020B0503020204020204" charset="-122"/>
              </a:rPr>
              <a:t>的加解密卸载、防火墙功能和</a:t>
            </a:r>
            <a:r>
              <a:rPr lang="en-US" altLang="zh-CN" sz="1800">
                <a:latin typeface="微软雅黑" panose="020B0503020204020204" charset="-122"/>
              </a:rPr>
              <a:t>DDOS</a:t>
            </a:r>
            <a:r>
              <a:rPr lang="zh-CN" altLang="en-US" sz="1800">
                <a:latin typeface="微软雅黑" panose="020B0503020204020204" charset="-122"/>
              </a:rPr>
              <a:t>防攻击等，也可以集成一些专用的加解密算法，如国密算法等</a:t>
            </a:r>
            <a:endParaRPr lang="zh-CN" altLang="en-US" sz="1800">
              <a:latin typeface="微软雅黑" panose="020B0503020204020204" charset="-122"/>
            </a:endParaRPr>
          </a:p>
        </p:txBody>
      </p:sp>
      <p:sp>
        <p:nvSpPr>
          <p:cNvPr id="11275" name="Freeform 8"/>
          <p:cNvSpPr/>
          <p:nvPr/>
        </p:nvSpPr>
        <p:spPr bwMode="auto">
          <a:xfrm>
            <a:off x="2404186" y="5290459"/>
            <a:ext cx="269777" cy="312623"/>
          </a:xfrm>
          <a:custGeom>
            <a:avLst/>
            <a:gdLst/>
            <a:ahLst/>
            <a:cxnLst>
              <a:cxn ang="0">
                <a:pos x="2147483646" y="2147483646"/>
              </a:cxn>
              <a:cxn ang="0">
                <a:pos x="2147483646" y="2147483646"/>
              </a:cxn>
              <a:cxn ang="0">
                <a:pos x="0" y="2147483646"/>
              </a:cxn>
              <a:cxn ang="0">
                <a:pos x="0" y="2147483646"/>
              </a:cxn>
              <a:cxn ang="0">
                <a:pos x="0" y="0"/>
              </a:cxn>
              <a:cxn ang="0">
                <a:pos x="2147483646" y="2147483646"/>
              </a:cxn>
              <a:cxn ang="0">
                <a:pos x="2147483646" y="2147483646"/>
              </a:cxn>
            </a:cxnLst>
            <a:rect l="l" t="t" r="r" b="b"/>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round/>
          </a:ln>
        </p:spPr>
      </p:sp>
      <p:cxnSp>
        <p:nvCxnSpPr>
          <p:cNvPr id="11276" name="Line 9"/>
          <p:cNvCxnSpPr/>
          <p:nvPr/>
        </p:nvCxnSpPr>
        <p:spPr>
          <a:xfrm>
            <a:off x="4095845" y="3605149"/>
            <a:ext cx="7196688" cy="0"/>
          </a:xfrm>
          <a:prstGeom prst="line">
            <a:avLst/>
          </a:prstGeom>
          <a:noFill/>
          <a:ln w="13">
            <a:solidFill>
              <a:srgbClr val="2E2C2C"/>
            </a:solidFill>
            <a:miter lim="800000"/>
          </a:ln>
        </p:spPr>
      </p:cxnSp>
      <p:sp>
        <p:nvSpPr>
          <p:cNvPr id="11277" name="TextBox 14"/>
          <p:cNvSpPr/>
          <p:nvPr/>
        </p:nvSpPr>
        <p:spPr>
          <a:xfrm>
            <a:off x="4079976" y="3146528"/>
            <a:ext cx="3680070" cy="429895"/>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2200" b="1">
                <a:latin typeface="微软雅黑" panose="020B0503020204020204" charset="-122"/>
              </a:rPr>
              <a:t>5G</a:t>
            </a:r>
            <a:r>
              <a:rPr lang="zh-CN" altLang="en-US" sz="2200" b="1">
                <a:latin typeface="微软雅黑" panose="020B0503020204020204" charset="-122"/>
              </a:rPr>
              <a:t>核心网解耦</a:t>
            </a:r>
            <a:endParaRPr lang="zh-CN" altLang="en-US" sz="2200" b="1">
              <a:latin typeface="微软雅黑" panose="020B0503020204020204" charset="-122"/>
            </a:endParaRPr>
          </a:p>
        </p:txBody>
      </p:sp>
      <p:sp>
        <p:nvSpPr>
          <p:cNvPr id="11278" name="TextBox 15"/>
          <p:cNvSpPr/>
          <p:nvPr/>
        </p:nvSpPr>
        <p:spPr>
          <a:xfrm>
            <a:off x="4072040" y="3655930"/>
            <a:ext cx="7220493" cy="92202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zh-CN" altLang="en-US" sz="1800">
                <a:latin typeface="微软雅黑" panose="020B0503020204020204" charset="-122"/>
              </a:rPr>
              <a:t>通过硬件加速</a:t>
            </a:r>
            <a:r>
              <a:rPr lang="en-US" altLang="zh-CN" sz="1800">
                <a:latin typeface="微软雅黑" panose="020B0503020204020204" charset="-122"/>
              </a:rPr>
              <a:t>N4</a:t>
            </a:r>
            <a:r>
              <a:rPr lang="zh-CN" altLang="en-US" sz="1800">
                <a:latin typeface="微软雅黑" panose="020B0503020204020204" charset="-122"/>
              </a:rPr>
              <a:t>接口管理和用户面功能（如</a:t>
            </a:r>
            <a:r>
              <a:rPr lang="en-US" altLang="zh-CN" sz="1800">
                <a:latin typeface="微软雅黑" panose="020B0503020204020204" charset="-122"/>
              </a:rPr>
              <a:t>GTP</a:t>
            </a:r>
            <a:r>
              <a:rPr lang="zh-CN" altLang="en-US" sz="1800">
                <a:latin typeface="微软雅黑" panose="020B0503020204020204" charset="-122"/>
              </a:rPr>
              <a:t>卸载、业务分流），在</a:t>
            </a:r>
            <a:r>
              <a:rPr lang="en-US" altLang="zh-CN" sz="1800">
                <a:latin typeface="微软雅黑" panose="020B0503020204020204" charset="-122"/>
              </a:rPr>
              <a:t>5G</a:t>
            </a:r>
            <a:r>
              <a:rPr lang="zh-CN" altLang="en-US" sz="1800">
                <a:latin typeface="微软雅黑" panose="020B0503020204020204" charset="-122"/>
              </a:rPr>
              <a:t>核心网解耦中实现低时延边缘处理与承载网带宽优化，支撑</a:t>
            </a:r>
            <a:r>
              <a:rPr lang="en-US" altLang="zh-CN" sz="1800">
                <a:latin typeface="微软雅黑" panose="020B0503020204020204" charset="-122"/>
              </a:rPr>
              <a:t>UPF</a:t>
            </a:r>
            <a:r>
              <a:rPr lang="zh-CN" altLang="en-US" sz="1800">
                <a:latin typeface="微软雅黑" panose="020B0503020204020204" charset="-122"/>
              </a:rPr>
              <a:t>下沉与</a:t>
            </a:r>
            <a:r>
              <a:rPr lang="en-US" altLang="zh-CN" sz="1800">
                <a:latin typeface="微软雅黑" panose="020B0503020204020204" charset="-122"/>
              </a:rPr>
              <a:t>NFV</a:t>
            </a:r>
            <a:r>
              <a:rPr lang="zh-CN" altLang="en-US" sz="1800">
                <a:latin typeface="微软雅黑" panose="020B0503020204020204" charset="-122"/>
              </a:rPr>
              <a:t>虚拟化部署。</a:t>
            </a:r>
            <a:endParaRPr lang="zh-CN" altLang="en-US" sz="1800">
              <a:latin typeface="微软雅黑" panose="020B0503020204020204" charset="-122"/>
            </a:endParaRPr>
          </a:p>
        </p:txBody>
      </p:sp>
      <p:sp>
        <p:nvSpPr>
          <p:cNvPr id="11279" name="Freeform 8"/>
          <p:cNvSpPr/>
          <p:nvPr/>
        </p:nvSpPr>
        <p:spPr bwMode="auto">
          <a:xfrm>
            <a:off x="3607073" y="3448043"/>
            <a:ext cx="271363" cy="312624"/>
          </a:xfrm>
          <a:custGeom>
            <a:avLst/>
            <a:gdLst/>
            <a:ahLst/>
            <a:cxnLst>
              <a:cxn ang="0">
                <a:pos x="2147483646" y="2147483646"/>
              </a:cxn>
              <a:cxn ang="0">
                <a:pos x="2147483646" y="2147483646"/>
              </a:cxn>
              <a:cxn ang="0">
                <a:pos x="0" y="2147483646"/>
              </a:cxn>
              <a:cxn ang="0">
                <a:pos x="0" y="2147483646"/>
              </a:cxn>
              <a:cxn ang="0">
                <a:pos x="0" y="0"/>
              </a:cxn>
              <a:cxn ang="0">
                <a:pos x="2147483646" y="2147483646"/>
              </a:cxn>
              <a:cxn ang="0">
                <a:pos x="2147483646" y="2147483646"/>
              </a:cxn>
            </a:cxnLst>
            <a:rect l="l" t="t" r="r" b="b"/>
            <a:pathLst>
              <a:path w="274" h="317">
                <a:moveTo>
                  <a:pt x="274" y="158"/>
                </a:moveTo>
                <a:lnTo>
                  <a:pt x="137" y="238"/>
                </a:lnTo>
                <a:lnTo>
                  <a:pt x="0" y="317"/>
                </a:lnTo>
                <a:lnTo>
                  <a:pt x="0" y="158"/>
                </a:lnTo>
                <a:lnTo>
                  <a:pt x="0" y="0"/>
                </a:lnTo>
                <a:lnTo>
                  <a:pt x="137" y="79"/>
                </a:lnTo>
                <a:lnTo>
                  <a:pt x="274" y="158"/>
                </a:lnTo>
                <a:close/>
              </a:path>
            </a:pathLst>
          </a:custGeom>
          <a:solidFill>
            <a:srgbClr val="113E6A"/>
          </a:solidFill>
          <a:ln w="9525">
            <a:noFill/>
            <a:round/>
          </a:ln>
        </p:spPr>
      </p:sp>
      <p:sp>
        <p:nvSpPr>
          <p:cNvPr id="11280" name="Oval 6"/>
          <p:cNvSpPr/>
          <p:nvPr/>
        </p:nvSpPr>
        <p:spPr>
          <a:xfrm>
            <a:off x="1180670" y="1307287"/>
            <a:ext cx="1075933" cy="1075933"/>
          </a:xfrm>
          <a:prstGeom prst="ellipse">
            <a:avLst/>
          </a:prstGeom>
          <a:solidFill>
            <a:srgbClr val="DFDFE1"/>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11281" name="Oval 7"/>
          <p:cNvSpPr/>
          <p:nvPr/>
        </p:nvSpPr>
        <p:spPr>
          <a:xfrm>
            <a:off x="1271125" y="1397741"/>
            <a:ext cx="896610" cy="895024"/>
          </a:xfrm>
          <a:prstGeom prst="ellipse">
            <a:avLst/>
          </a:prstGeom>
          <a:solidFill>
            <a:srgbClr val="113E6A"/>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11282" name="TextBox 19"/>
          <p:cNvSpPr/>
          <p:nvPr/>
        </p:nvSpPr>
        <p:spPr>
          <a:xfrm>
            <a:off x="1271125" y="1521520"/>
            <a:ext cx="901371"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en-US" altLang="zh-CN" sz="3600" b="1">
                <a:solidFill>
                  <a:schemeClr val="accent2"/>
                </a:solidFill>
                <a:latin typeface="微软雅黑" panose="020B0503020204020204" charset="-122"/>
              </a:rPr>
              <a:t>01</a:t>
            </a:r>
            <a:endParaRPr lang="en-US" altLang="zh-CN" sz="3600" b="1">
              <a:solidFill>
                <a:schemeClr val="accent2"/>
              </a:solidFill>
              <a:latin typeface="微软雅黑" panose="020B0503020204020204" charset="-122"/>
            </a:endParaRPr>
          </a:p>
        </p:txBody>
      </p:sp>
      <p:sp>
        <p:nvSpPr>
          <p:cNvPr id="11283" name="Oval 6"/>
          <p:cNvSpPr/>
          <p:nvPr/>
        </p:nvSpPr>
        <p:spPr>
          <a:xfrm>
            <a:off x="1180670" y="4908011"/>
            <a:ext cx="1075933" cy="1075933"/>
          </a:xfrm>
          <a:prstGeom prst="ellipse">
            <a:avLst/>
          </a:prstGeom>
          <a:solidFill>
            <a:srgbClr val="DFDFE1"/>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11284" name="Oval 7"/>
          <p:cNvSpPr/>
          <p:nvPr/>
        </p:nvSpPr>
        <p:spPr>
          <a:xfrm>
            <a:off x="1271125" y="4998466"/>
            <a:ext cx="896610" cy="895024"/>
          </a:xfrm>
          <a:prstGeom prst="ellipse">
            <a:avLst/>
          </a:prstGeom>
          <a:solidFill>
            <a:srgbClr val="113E6A"/>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11285" name="Oval 6"/>
          <p:cNvSpPr/>
          <p:nvPr/>
        </p:nvSpPr>
        <p:spPr>
          <a:xfrm>
            <a:off x="2420056" y="3067182"/>
            <a:ext cx="1075933" cy="1075933"/>
          </a:xfrm>
          <a:prstGeom prst="ellipse">
            <a:avLst/>
          </a:prstGeom>
          <a:solidFill>
            <a:srgbClr val="DFDFE1"/>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11286" name="Oval 7"/>
          <p:cNvSpPr/>
          <p:nvPr/>
        </p:nvSpPr>
        <p:spPr>
          <a:xfrm>
            <a:off x="2510510" y="3157637"/>
            <a:ext cx="895024" cy="895024"/>
          </a:xfrm>
          <a:prstGeom prst="ellipse">
            <a:avLst/>
          </a:prstGeom>
          <a:solidFill>
            <a:srgbClr val="113E6A"/>
          </a:solidFill>
          <a:ln>
            <a:noFill/>
            <a:miter lim="800000"/>
          </a:ln>
        </p:spPr>
        <p:txBody>
          <a:bodyPr>
            <a:no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endParaRPr lang="zh-CN" altLang="en-US" sz="1800">
              <a:solidFill>
                <a:schemeClr val="tx1"/>
              </a:solidFill>
              <a:ea typeface="宋体" panose="02010600030101010101" pitchFamily="2" charset="-122"/>
            </a:endParaRPr>
          </a:p>
        </p:txBody>
      </p:sp>
      <p:sp>
        <p:nvSpPr>
          <p:cNvPr id="11287" name="TextBox 24"/>
          <p:cNvSpPr/>
          <p:nvPr/>
        </p:nvSpPr>
        <p:spPr>
          <a:xfrm>
            <a:off x="2502576" y="3314742"/>
            <a:ext cx="901371"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en-US" altLang="zh-CN" sz="3600" b="1">
                <a:solidFill>
                  <a:schemeClr val="accent2"/>
                </a:solidFill>
                <a:latin typeface="微软雅黑" panose="020B0503020204020204" charset="-122"/>
              </a:rPr>
              <a:t>02</a:t>
            </a:r>
            <a:endParaRPr lang="en-US" altLang="zh-CN" sz="3600" b="1">
              <a:solidFill>
                <a:schemeClr val="accent2"/>
              </a:solidFill>
              <a:latin typeface="微软雅黑" panose="020B0503020204020204" charset="-122"/>
            </a:endParaRPr>
          </a:p>
        </p:txBody>
      </p:sp>
      <p:sp>
        <p:nvSpPr>
          <p:cNvPr id="11288" name="TextBox 25"/>
          <p:cNvSpPr/>
          <p:nvPr/>
        </p:nvSpPr>
        <p:spPr>
          <a:xfrm>
            <a:off x="1258429" y="5130180"/>
            <a:ext cx="901371" cy="645160"/>
          </a:xfrm>
          <a:prstGeom prst="rect">
            <a:avLst/>
          </a:prstGeom>
          <a:noFill/>
          <a:ln>
            <a:noFill/>
            <a:miter lim="800000"/>
          </a:ln>
        </p:spPr>
        <p:txBody>
          <a:bodyPr>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algn="ctr" eaLnBrk="1" hangingPunct="1">
              <a:spcBef>
                <a:spcPct val="0"/>
              </a:spcBef>
              <a:buNone/>
            </a:pPr>
            <a:r>
              <a:rPr lang="en-US" altLang="zh-CN" sz="3600" b="1">
                <a:solidFill>
                  <a:schemeClr val="accent2"/>
                </a:solidFill>
                <a:latin typeface="微软雅黑" panose="020B0503020204020204" charset="-122"/>
              </a:rPr>
              <a:t>03</a:t>
            </a:r>
            <a:endParaRPr lang="en-US" altLang="zh-CN" sz="3600" b="1">
              <a:solidFill>
                <a:schemeClr val="accent2"/>
              </a:solidFill>
              <a:latin typeface="微软雅黑" panose="020B0503020204020204" charset="-122"/>
            </a:endParaRPr>
          </a:p>
        </p:txBody>
      </p:sp>
      <p:sp>
        <p:nvSpPr>
          <p:cNvPr id="4" name="TextBox 27"/>
          <p:cNvSpPr/>
          <p:nvPr/>
        </p:nvSpPr>
        <p:spPr>
          <a:xfrm>
            <a:off x="1012456" y="221213"/>
            <a:ext cx="2399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3000" b="1">
                <a:latin typeface="微软雅黑" panose="020B0503020204020204" charset="-122"/>
              </a:rPr>
              <a:t>1.2 </a:t>
            </a:r>
            <a:r>
              <a:rPr sz="3000" b="1">
                <a:latin typeface="微软雅黑" panose="020B0503020204020204" charset="-122"/>
              </a:rPr>
              <a:t>研究意义</a:t>
            </a:r>
            <a:endParaRPr sz="3000" b="1">
              <a:latin typeface="微软雅黑" panose="020B0503020204020204" charset="-122"/>
            </a:endParaRPr>
          </a:p>
        </p:txBody>
      </p:sp>
      <p:pic>
        <p:nvPicPr>
          <p:cNvPr id="5" name="图片 4"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sp>
        <p:nvSpPr>
          <p:cNvPr id="6" name="Freeform 5"/>
          <p:cNvSpPr/>
          <p:nvPr/>
        </p:nvSpPr>
        <p:spPr bwMode="auto">
          <a:xfrm>
            <a:off x="426882"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Tree>
  </p:cSld>
  <p:clrMapOvr>
    <a:masterClrMapping/>
  </p:clrMapOvr>
  <mc:AlternateContent xmlns:mc="http://schemas.openxmlformats.org/markup-compatibility/2006">
    <mc:Choice xmlns:p14="http://schemas.microsoft.com/office/powerpoint/2010/main" Requires="p14">
      <p:transition spd="med" p14:dur="700" advTm="3804">
        <p:fade/>
      </p:transition>
    </mc:Choice>
    <mc:Fallback>
      <p:transition spd="med" advTm="3804">
        <p:fade/>
      </p:transition>
    </mc:Fallback>
  </mc:AlternateContent>
  <p:timing>
    <p:tnLst>
      <p:par>
        <p:cTn id="1" dur="indefinite" restart="never" nodeType="tmRoot"/>
      </p:par>
    </p:tnLst>
    <p:bldLst>
      <p:bldP spid="11269" grpId="0"/>
      <p:bldP spid="11270" grpId="0"/>
      <p:bldP spid="11273" grpId="0"/>
      <p:bldP spid="11274" grpId="0"/>
      <p:bldP spid="11277" grpId="0"/>
      <p:bldP spid="11278" grpId="0"/>
      <p:bldP spid="11280" grpId="0" animBg="1"/>
      <p:bldP spid="11281" grpId="0" animBg="1"/>
      <p:bldP spid="11282" grpId="0"/>
      <p:bldP spid="11283" grpId="0" animBg="1"/>
      <p:bldP spid="11284" grpId="0" animBg="1"/>
      <p:bldP spid="11285" grpId="0" animBg="1"/>
      <p:bldP spid="11286" grpId="0" animBg="1"/>
      <p:bldP spid="11287" grpId="0"/>
      <p:bldP spid="112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0405" y="915035"/>
            <a:ext cx="10524490" cy="5631180"/>
          </a:xfrm>
          <a:prstGeom prst="rect">
            <a:avLst/>
          </a:prstGeom>
          <a:noFill/>
        </p:spPr>
        <p:txBody>
          <a:bodyPr wrap="square" rtlCol="0">
            <a:spAutoFit/>
          </a:bodyPr>
          <a:lstStyle/>
          <a:p>
            <a:pPr algn="l"/>
            <a:r>
              <a:rPr lang="en-US" altLang="zh-CN" sz="2000" b="1"/>
              <a:t>RDMA</a:t>
            </a:r>
            <a:r>
              <a:rPr lang="zh-CN" altLang="en-US" sz="2000" b="1"/>
              <a:t>硬件加速技术研究发展及现状：</a:t>
            </a:r>
            <a:endParaRPr lang="zh-CN" altLang="en-US" sz="2000"/>
          </a:p>
          <a:p>
            <a:pPr algn="just"/>
            <a:r>
              <a:rPr lang="zh-CN" altLang="en-US" sz="2000"/>
              <a:t>（</a:t>
            </a:r>
            <a:r>
              <a:rPr lang="en-US" altLang="zh-CN" sz="2000"/>
              <a:t>1</a:t>
            </a:r>
            <a:r>
              <a:rPr lang="zh-CN" altLang="en-US" sz="2000"/>
              <a:t>）在学术界，</a:t>
            </a:r>
            <a:r>
              <a:rPr lang="en-US" altLang="zh-CN" sz="2000"/>
              <a:t>2014</a:t>
            </a:r>
            <a:r>
              <a:rPr lang="zh-CN" altLang="en-US" sz="2000"/>
              <a:t>年微软在计算机架构领域顶会上发表了一篇论文，文中详细介绍了</a:t>
            </a:r>
            <a:r>
              <a:rPr lang="en-US" altLang="zh-CN" sz="2000"/>
              <a:t>Catapult</a:t>
            </a:r>
            <a:r>
              <a:rPr lang="zh-CN" altLang="en-US" sz="2000"/>
              <a:t>项目团队如何在其数据中心里的服务器中部署了英特尔</a:t>
            </a:r>
            <a:r>
              <a:rPr lang="en-US" altLang="zh-CN" sz="2000"/>
              <a:t>FPGA</a:t>
            </a:r>
            <a:r>
              <a:rPr lang="zh-CN" altLang="en-US" sz="2000"/>
              <a:t>，并用</a:t>
            </a:r>
            <a:r>
              <a:rPr lang="en-US" altLang="zh-CN" sz="2000"/>
              <a:t>FPGA</a:t>
            </a:r>
            <a:r>
              <a:rPr lang="zh-CN" altLang="en-US" sz="2000"/>
              <a:t>对必应搜索引擎的文件排名运算进行了硬件加速，得到了高达</a:t>
            </a:r>
            <a:r>
              <a:rPr lang="en-US" altLang="zh-CN" sz="2000"/>
              <a:t>95%</a:t>
            </a:r>
            <a:r>
              <a:rPr lang="zh-CN" altLang="en-US" sz="2000"/>
              <a:t>的吞吐量提升。</a:t>
            </a:r>
            <a:endParaRPr lang="zh-CN" altLang="en-US" sz="2000"/>
          </a:p>
          <a:p>
            <a:pPr algn="just"/>
            <a:br>
              <a:rPr lang="zh-CN" altLang="en-US" sz="2000"/>
            </a:br>
            <a:r>
              <a:rPr lang="zh-CN" altLang="en-US" sz="2000"/>
              <a:t>（</a:t>
            </a:r>
            <a:r>
              <a:rPr lang="en-US" altLang="zh-CN" sz="2000"/>
              <a:t>2</a:t>
            </a:r>
            <a:r>
              <a:rPr lang="zh-CN" altLang="en-US" sz="2000"/>
              <a:t>）刘洵等人为解决传统网卡的数据处理和带宽限制，基于现有的千兆以太网卡架构，重新设计一种基于</a:t>
            </a:r>
            <a:r>
              <a:rPr lang="en-US" altLang="zh-CN" sz="2000"/>
              <a:t>FPGA</a:t>
            </a:r>
            <a:r>
              <a:rPr lang="zh-CN" altLang="en-US" sz="2000"/>
              <a:t>的支持万兆以太网的高速智能网卡。该文章通过对高速智能网卡三个关键技术就行深入研究，在</a:t>
            </a:r>
            <a:r>
              <a:rPr lang="en-US" altLang="zh-CN" sz="2000"/>
              <a:t>PCS(Physical Coding Sublayer</a:t>
            </a:r>
            <a:r>
              <a:rPr lang="zh-CN" altLang="en-US" sz="2000"/>
              <a:t>，物理编码子层</a:t>
            </a:r>
            <a:r>
              <a:rPr lang="en-US" altLang="zh-CN" sz="2000"/>
              <a:t>)</a:t>
            </a:r>
            <a:r>
              <a:rPr lang="zh-CN" altLang="en-US" sz="2000"/>
              <a:t>层基于</a:t>
            </a:r>
            <a:r>
              <a:rPr lang="en-US" altLang="zh-CN" sz="2000"/>
              <a:t> 64b/66b </a:t>
            </a:r>
            <a:r>
              <a:rPr lang="zh-CN" altLang="en-US" sz="2000"/>
              <a:t>编码技术解决了接收同步头的锁定问题；在</a:t>
            </a:r>
            <a:r>
              <a:rPr lang="en-US" altLang="zh-CN" sz="2000"/>
              <a:t>MAC(MediaAccessControl,</a:t>
            </a:r>
            <a:r>
              <a:rPr lang="zh-CN" altLang="en-US" sz="2000"/>
              <a:t>介质访问控制层</a:t>
            </a:r>
            <a:r>
              <a:rPr lang="en-US" altLang="zh-CN" sz="2000"/>
              <a:t>)</a:t>
            </a:r>
            <a:r>
              <a:rPr lang="zh-CN" altLang="en-US" sz="2000"/>
              <a:t>层，基于</a:t>
            </a:r>
            <a:r>
              <a:rPr lang="en-US" altLang="zh-CN" sz="2000"/>
              <a:t>MAC</a:t>
            </a:r>
            <a:r>
              <a:rPr lang="zh-CN" altLang="en-US" sz="2000"/>
              <a:t>目的地址的硬件卸载加速方式，实现了基于内容可寻址存储器的匹配查找功能；在</a:t>
            </a:r>
            <a:r>
              <a:rPr lang="en-US" altLang="zh-CN" sz="2000"/>
              <a:t>PC</a:t>
            </a:r>
            <a:r>
              <a:rPr lang="en-US" altLang="zh-CN" sz="2000"/>
              <a:t>Ie</a:t>
            </a:r>
            <a:r>
              <a:rPr lang="zh-CN" altLang="en-US" sz="2000"/>
              <a:t>总线接口设计了基于描述符的</a:t>
            </a:r>
            <a:r>
              <a:rPr lang="en-US" altLang="zh-CN" sz="2000"/>
              <a:t>DMA(Direct Memory Access,</a:t>
            </a:r>
            <a:r>
              <a:rPr lang="zh-CN" altLang="en-US" sz="2000"/>
              <a:t>直接内存访问</a:t>
            </a:r>
            <a:r>
              <a:rPr lang="en-US" altLang="zh-CN" sz="2000"/>
              <a:t>)</a:t>
            </a:r>
            <a:r>
              <a:rPr lang="zh-CN" altLang="en-US" sz="2000"/>
              <a:t>方案，实现了数据</a:t>
            </a:r>
            <a:r>
              <a:rPr lang="zh-CN" altLang="en-US" sz="2000"/>
              <a:t>的搬迁功能。</a:t>
            </a:r>
            <a:r>
              <a:rPr lang="zh-CN" altLang="en-US" sz="2000">
                <a:solidFill>
                  <a:schemeClr val="bg1"/>
                </a:solidFill>
              </a:rPr>
              <a:t>局限性：不支持</a:t>
            </a:r>
            <a:r>
              <a:rPr lang="en-US" altLang="zh-CN" sz="2000">
                <a:solidFill>
                  <a:schemeClr val="bg1"/>
                </a:solidFill>
              </a:rPr>
              <a:t>RDMA</a:t>
            </a:r>
            <a:r>
              <a:rPr lang="zh-CN" altLang="en-US" sz="2000">
                <a:solidFill>
                  <a:schemeClr val="bg1"/>
                </a:solidFill>
              </a:rPr>
              <a:t>功能。</a:t>
            </a:r>
            <a:endParaRPr lang="zh-CN" altLang="en-US" sz="2000">
              <a:solidFill>
                <a:schemeClr val="bg1"/>
              </a:solidFill>
            </a:endParaRPr>
          </a:p>
          <a:p>
            <a:pPr algn="just"/>
            <a:endParaRPr lang="zh-CN" altLang="en-US" sz="2000"/>
          </a:p>
          <a:p>
            <a:pPr marL="0" lvl="0" indent="0" algn="just">
              <a:buNone/>
            </a:pPr>
            <a:r>
              <a:rPr lang="zh-CN" altLang="en-US" sz="2000">
                <a:sym typeface="+mn-ea"/>
              </a:rPr>
              <a:t>（</a:t>
            </a:r>
            <a:r>
              <a:rPr lang="en-US" altLang="zh-CN" sz="2000">
                <a:sym typeface="+mn-ea"/>
              </a:rPr>
              <a:t>3</a:t>
            </a:r>
            <a:r>
              <a:rPr lang="zh-CN" altLang="en-US" sz="2000">
                <a:sym typeface="+mn-ea"/>
              </a:rPr>
              <a:t>）</a:t>
            </a:r>
            <a:r>
              <a:rPr lang="zh-CN" altLang="en-US" sz="2000">
                <a:solidFill>
                  <a:schemeClr val="tx1"/>
                </a:solidFill>
              </a:rPr>
              <a:t>戴仕捷等人为解决传统</a:t>
            </a:r>
            <a:r>
              <a:rPr lang="en-US" altLang="zh-CN" sz="2000">
                <a:solidFill>
                  <a:schemeClr val="tx1"/>
                </a:solidFill>
              </a:rPr>
              <a:t>RDMA </a:t>
            </a:r>
            <a:r>
              <a:rPr lang="zh-CN" altLang="en-US" sz="2000">
                <a:solidFill>
                  <a:schemeClr val="tx1"/>
                </a:solidFill>
              </a:rPr>
              <a:t>通信无法同时传输多个非连续空间数据问题，实现了一种基于万兆以太网的</a:t>
            </a:r>
            <a:r>
              <a:rPr lang="en-US" altLang="zh-CN" sz="2000">
                <a:solidFill>
                  <a:schemeClr val="tx1"/>
                </a:solidFill>
              </a:rPr>
              <a:t>RDMA</a:t>
            </a:r>
            <a:r>
              <a:rPr lang="zh-CN" altLang="en-US" sz="2000">
                <a:solidFill>
                  <a:schemeClr val="tx1"/>
                </a:solidFill>
              </a:rPr>
              <a:t>智能网卡。该文章采用基于</a:t>
            </a:r>
            <a:r>
              <a:rPr lang="en-US" altLang="zh-CN" sz="2000">
                <a:solidFill>
                  <a:schemeClr val="tx1"/>
                </a:solidFill>
              </a:rPr>
              <a:t>PCIe </a:t>
            </a:r>
            <a:r>
              <a:rPr lang="zh-CN" altLang="en-US" sz="2000">
                <a:solidFill>
                  <a:schemeClr val="tx1"/>
                </a:solidFill>
              </a:rPr>
              <a:t>总线的链式</a:t>
            </a:r>
            <a:r>
              <a:rPr lang="en-US" altLang="zh-CN" sz="2000">
                <a:solidFill>
                  <a:schemeClr val="tx1"/>
                </a:solidFill>
              </a:rPr>
              <a:t> DMA</a:t>
            </a:r>
            <a:r>
              <a:rPr lang="zh-CN" altLang="en-US" sz="2000">
                <a:solidFill>
                  <a:schemeClr val="tx1"/>
                </a:solidFill>
              </a:rPr>
              <a:t>控制器，将内存中离散的数据聚合到</a:t>
            </a:r>
            <a:r>
              <a:rPr lang="en-US" altLang="zh-CN" sz="2000">
                <a:solidFill>
                  <a:schemeClr val="tx1"/>
                </a:solidFill>
              </a:rPr>
              <a:t>RDMA </a:t>
            </a:r>
            <a:r>
              <a:rPr lang="zh-CN" altLang="en-US" sz="2000">
                <a:solidFill>
                  <a:schemeClr val="tx1"/>
                </a:solidFill>
              </a:rPr>
              <a:t>缓存中去。同时为了解决链式</a:t>
            </a:r>
            <a:r>
              <a:rPr lang="en-US" altLang="zh-CN" sz="2000">
                <a:solidFill>
                  <a:schemeClr val="tx1"/>
                </a:solidFill>
              </a:rPr>
              <a:t>DMA</a:t>
            </a:r>
            <a:r>
              <a:rPr lang="zh-CN" altLang="en-US" sz="2000">
                <a:solidFill>
                  <a:schemeClr val="tx1"/>
                </a:solidFill>
              </a:rPr>
              <a:t>方案带来的问题，使用描述指针来构造</a:t>
            </a:r>
            <a:r>
              <a:rPr lang="en-US" altLang="zh-CN" sz="2000">
                <a:solidFill>
                  <a:schemeClr val="tx1"/>
                </a:solidFill>
              </a:rPr>
              <a:t>RDMA </a:t>
            </a:r>
            <a:r>
              <a:rPr lang="zh-CN" altLang="en-US" sz="2000">
                <a:solidFill>
                  <a:schemeClr val="tx1"/>
                </a:solidFill>
              </a:rPr>
              <a:t>工作请求。最后为了兼顾以太网报文长度，对数据进行了切片处理。</a:t>
            </a:r>
            <a:endParaRPr lang="zh-CN" altLang="en-US" sz="2000">
              <a:solidFill>
                <a:schemeClr val="tx1"/>
              </a:solidFill>
            </a:endParaRPr>
          </a:p>
          <a:p>
            <a:pPr marL="0" lvl="0" indent="457200" algn="just">
              <a:buNone/>
            </a:pPr>
            <a:r>
              <a:rPr lang="zh-CN" altLang="en-US" sz="2000">
                <a:solidFill>
                  <a:schemeClr val="bg1"/>
                </a:solidFill>
                <a:sym typeface="+mn-ea"/>
              </a:rPr>
              <a:t>局限</a:t>
            </a:r>
            <a:r>
              <a:rPr lang="en-US" altLang="zh-CN" sz="2000">
                <a:solidFill>
                  <a:schemeClr val="bg1"/>
                </a:solidFill>
                <a:sym typeface="+mn-ea"/>
              </a:rPr>
              <a:t>性：基于iWARP协议，在大型组网的情况下，大量 TCP连接会占用大量的内存资源。</a:t>
            </a:r>
            <a:endParaRPr lang="en-US" altLang="zh-CN" sz="2000">
              <a:solidFill>
                <a:schemeClr val="tx1"/>
              </a:solidFill>
            </a:endParaRPr>
          </a:p>
        </p:txBody>
      </p:sp>
      <p:sp>
        <p:nvSpPr>
          <p:cNvPr id="4" name="TextBox 27"/>
          <p:cNvSpPr/>
          <p:nvPr/>
        </p:nvSpPr>
        <p:spPr>
          <a:xfrm>
            <a:off x="1012456" y="221213"/>
            <a:ext cx="3542030" cy="553085"/>
          </a:xfrm>
          <a:prstGeom prst="rect">
            <a:avLst/>
          </a:prstGeom>
          <a:noFill/>
          <a:ln>
            <a:noFill/>
            <a:miter lim="800000"/>
          </a:ln>
        </p:spPr>
        <p:txBody>
          <a:bodyPr wrap="none">
            <a:spAutoFit/>
          </a:bodyPr>
          <a:lstStyle>
            <a:defPPr/>
            <a:lvl1pPr marL="342900" indent="-3429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accent1"/>
                </a:solidFill>
                <a:effectLst/>
                <a:latin typeface="+mn-lt"/>
                <a:ea typeface="仿宋_GB2312" pitchFamily="1" charset="-122"/>
                <a:cs typeface="+mn-cs"/>
              </a:defRPr>
            </a:lvl2pPr>
            <a:lvl3pPr marL="1143000" indent="-228600" algn="l" defTabSz="914400" rtl="0" eaLnBrk="0" fontAlgn="base" hangingPunct="0">
              <a:lnSpc>
                <a:spcPct val="100000"/>
              </a:lnSpc>
              <a:spcBef>
                <a:spcPct val="20000"/>
              </a:spcBef>
              <a:spcAft>
                <a:spcPct val="0"/>
              </a:spcAft>
              <a:buClrTx/>
              <a:buSzTx/>
              <a:buFontTx/>
              <a:buChar char="•"/>
              <a:defRPr kumimoji="0" lang="zh-CN" altLang="en-US" sz="2400" b="0" i="0" u="none" kern="1200" baseline="0">
                <a:solidFill>
                  <a:schemeClr val="tx1"/>
                </a:solidFill>
                <a:effectLst/>
                <a:latin typeface="+mn-lt"/>
                <a:ea typeface="宋体" panose="02010600030101010101" pitchFamily="2" charset="-122"/>
                <a:cs typeface="+mn-cs"/>
              </a:defRPr>
            </a:lvl3pPr>
            <a:lvl4pPr marL="16002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4pPr>
            <a:lvl5pPr marL="2057400" indent="-228600" algn="l" defTabSz="914400" rtl="0" eaLnBrk="0" fontAlgn="base" hangingPunct="0">
              <a:lnSpc>
                <a:spcPct val="100000"/>
              </a:lnSpc>
              <a:spcBef>
                <a:spcPct val="20000"/>
              </a:spcBef>
              <a:spcAft>
                <a:spcPct val="0"/>
              </a:spcAft>
              <a:buClrTx/>
              <a:buSzTx/>
              <a:buFontTx/>
              <a:buChar char="»"/>
              <a:defRPr kumimoji="0" lang="zh-CN" altLang="en-US" sz="2000" b="0" i="0" u="none" kern="1200" baseline="0">
                <a:solidFill>
                  <a:schemeClr val="tx1"/>
                </a:solidFill>
                <a:effectLst/>
                <a:latin typeface="+mn-lt"/>
                <a:ea typeface="宋体" panose="02010600030101010101"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spcBef>
                <a:spcPct val="0"/>
              </a:spcBef>
              <a:buNone/>
            </a:pPr>
            <a:r>
              <a:rPr lang="en-US" altLang="zh-CN" sz="3000" b="1">
                <a:latin typeface="微软雅黑" panose="020B0503020204020204" charset="-122"/>
              </a:rPr>
              <a:t>1.3 </a:t>
            </a:r>
            <a:r>
              <a:rPr sz="3000" b="1">
                <a:latin typeface="微软雅黑" panose="020B0503020204020204" charset="-122"/>
              </a:rPr>
              <a:t>国内外研究</a:t>
            </a:r>
            <a:r>
              <a:rPr sz="3000" b="1">
                <a:latin typeface="微软雅黑" panose="020B0503020204020204" charset="-122"/>
              </a:rPr>
              <a:t>现状</a:t>
            </a:r>
            <a:endParaRPr sz="3000" b="1">
              <a:latin typeface="微软雅黑" panose="020B0503020204020204" charset="-122"/>
            </a:endParaRPr>
          </a:p>
        </p:txBody>
      </p:sp>
      <p:pic>
        <p:nvPicPr>
          <p:cNvPr id="2" name="图片 1" descr="C:\Users\夏雯玥\Desktop\南邮\微信图片_20230514212926.png微信图片_20230514212926"/>
          <p:cNvPicPr>
            <a:picLocks noChangeAspect="1"/>
          </p:cNvPicPr>
          <p:nvPr>
            <p:custDataLst>
              <p:tags r:id="rId1"/>
            </p:custDataLst>
          </p:nvPr>
        </p:nvPicPr>
        <p:blipFill>
          <a:blip r:embed="rId2"/>
          <a:srcRect/>
          <a:stretch>
            <a:fillRect/>
          </a:stretch>
        </p:blipFill>
        <p:spPr>
          <a:xfrm>
            <a:off x="9742170" y="212725"/>
            <a:ext cx="2223534" cy="561600"/>
          </a:xfrm>
          <a:prstGeom prst="rect">
            <a:avLst/>
          </a:prstGeom>
        </p:spPr>
      </p:pic>
      <p:sp>
        <p:nvSpPr>
          <p:cNvPr id="6" name="Freeform 5"/>
          <p:cNvSpPr/>
          <p:nvPr/>
        </p:nvSpPr>
        <p:spPr bwMode="auto">
          <a:xfrm>
            <a:off x="426882" y="221832"/>
            <a:ext cx="474489" cy="560183"/>
          </a:xfrm>
          <a:custGeom>
            <a:avLst/>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0" y="2147483646"/>
              </a:cxn>
              <a:cxn ang="0">
                <a:pos x="2147483646" y="2147483646"/>
              </a:cxn>
            </a:cxnLst>
            <a:rect l="l" t="t" r="r" b="b"/>
            <a:pathLst>
              <a:path w="574" h="681">
                <a:moveTo>
                  <a:pt x="120" y="441"/>
                </a:moveTo>
                <a:cubicBezTo>
                  <a:pt x="153" y="441"/>
                  <a:pt x="183" y="454"/>
                  <a:pt x="205" y="476"/>
                </a:cubicBezTo>
                <a:lnTo>
                  <a:pt x="389" y="329"/>
                </a:lnTo>
                <a:cubicBezTo>
                  <a:pt x="383" y="317"/>
                  <a:pt x="380" y="303"/>
                  <a:pt x="380" y="289"/>
                </a:cubicBezTo>
                <a:cubicBezTo>
                  <a:pt x="380" y="271"/>
                  <a:pt x="384" y="255"/>
                  <a:pt x="392" y="241"/>
                </a:cubicBezTo>
                <a:lnTo>
                  <a:pt x="270" y="138"/>
                </a:lnTo>
                <a:cubicBezTo>
                  <a:pt x="256" y="151"/>
                  <a:pt x="237" y="159"/>
                  <a:pt x="217" y="159"/>
                </a:cubicBezTo>
                <a:cubicBezTo>
                  <a:pt x="173" y="159"/>
                  <a:pt x="137" y="123"/>
                  <a:pt x="137" y="79"/>
                </a:cubicBezTo>
                <a:cubicBezTo>
                  <a:pt x="137" y="36"/>
                  <a:pt x="173" y="0"/>
                  <a:pt x="217" y="0"/>
                </a:cubicBezTo>
                <a:cubicBezTo>
                  <a:pt x="260" y="0"/>
                  <a:pt x="296" y="36"/>
                  <a:pt x="296" y="79"/>
                </a:cubicBezTo>
                <a:cubicBezTo>
                  <a:pt x="296" y="91"/>
                  <a:pt x="293" y="103"/>
                  <a:pt x="289" y="113"/>
                </a:cubicBezTo>
                <a:lnTo>
                  <a:pt x="412" y="217"/>
                </a:lnTo>
                <a:cubicBezTo>
                  <a:pt x="429" y="201"/>
                  <a:pt x="452" y="192"/>
                  <a:pt x="477" y="192"/>
                </a:cubicBezTo>
                <a:cubicBezTo>
                  <a:pt x="530" y="192"/>
                  <a:pt x="574" y="235"/>
                  <a:pt x="574" y="289"/>
                </a:cubicBezTo>
                <a:cubicBezTo>
                  <a:pt x="574" y="342"/>
                  <a:pt x="530" y="386"/>
                  <a:pt x="477" y="386"/>
                </a:cubicBezTo>
                <a:cubicBezTo>
                  <a:pt x="449" y="386"/>
                  <a:pt x="424" y="374"/>
                  <a:pt x="406" y="355"/>
                </a:cubicBezTo>
                <a:lnTo>
                  <a:pt x="224" y="501"/>
                </a:lnTo>
                <a:cubicBezTo>
                  <a:pt x="234" y="518"/>
                  <a:pt x="240" y="539"/>
                  <a:pt x="240" y="561"/>
                </a:cubicBezTo>
                <a:cubicBezTo>
                  <a:pt x="240" y="627"/>
                  <a:pt x="186" y="681"/>
                  <a:pt x="120" y="681"/>
                </a:cubicBezTo>
                <a:cubicBezTo>
                  <a:pt x="54" y="681"/>
                  <a:pt x="0" y="627"/>
                  <a:pt x="0" y="561"/>
                </a:cubicBezTo>
                <a:cubicBezTo>
                  <a:pt x="0" y="495"/>
                  <a:pt x="54" y="441"/>
                  <a:pt x="120" y="441"/>
                </a:cubicBezTo>
                <a:close/>
              </a:path>
            </a:pathLst>
          </a:custGeom>
          <a:solidFill>
            <a:srgbClr val="113E6A"/>
          </a:solidFill>
          <a:ln w="9525">
            <a:noFill/>
            <a:round/>
          </a:ln>
        </p:spPr>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tags/tag1.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10.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100.xml><?xml version="1.0" encoding="utf-8"?>
<p:tagLst xmlns:p="http://schemas.openxmlformats.org/presentationml/2006/main">
  <p:tag name="KSO_WM_DIAGRAM_VIRTUALLY_FRAME" val="{&quot;height&quot;:332.1,&quot;left&quot;:256.8,&quot;top&quot;:115.8,&quot;width&quot;:640.8}"/>
</p:tagLst>
</file>

<file path=ppt/tags/tag101.xml><?xml version="1.0" encoding="utf-8"?>
<p:tagLst xmlns:p="http://schemas.openxmlformats.org/presentationml/2006/main">
  <p:tag name="KSO_WM_DIAGRAM_VIRTUALLY_FRAME" val="{&quot;height&quot;:332.1,&quot;left&quot;:256.8,&quot;top&quot;:115.8,&quot;width&quot;:640.8}"/>
</p:tagLst>
</file>

<file path=ppt/tags/tag102.xml><?xml version="1.0" encoding="utf-8"?>
<p:tagLst xmlns:p="http://schemas.openxmlformats.org/presentationml/2006/main">
  <p:tag name="KSO_WM_DIAGRAM_VIRTUALLY_FRAME" val="{&quot;height&quot;:332.1,&quot;left&quot;:256.8,&quot;top&quot;:115.8,&quot;width&quot;:640.8}"/>
</p:tagLst>
</file>

<file path=ppt/tags/tag103.xml><?xml version="1.0" encoding="utf-8"?>
<p:tagLst xmlns:p="http://schemas.openxmlformats.org/presentationml/2006/main">
  <p:tag name="KSO_WM_DIAGRAM_VIRTUALLY_FRAME" val="{&quot;height&quot;:332.1,&quot;left&quot;:256.8,&quot;top&quot;:115.8,&quot;width&quot;:640.8}"/>
</p:tagLst>
</file>

<file path=ppt/tags/tag104.xml><?xml version="1.0" encoding="utf-8"?>
<p:tagLst xmlns:p="http://schemas.openxmlformats.org/presentationml/2006/main">
  <p:tag name="KSO_WM_DIAGRAM_VIRTUALLY_FRAME" val="{&quot;height&quot;:332.1,&quot;left&quot;:256.8,&quot;top&quot;:115.8,&quot;width&quot;:640.8}"/>
</p:tagLst>
</file>

<file path=ppt/tags/tag105.xml><?xml version="1.0" encoding="utf-8"?>
<p:tagLst xmlns:p="http://schemas.openxmlformats.org/presentationml/2006/main">
  <p:tag name="KSO_WM_DIAGRAM_VIRTUALLY_FRAME" val="{&quot;height&quot;:146.75,&quot;left&quot;:256.8,&quot;top&quot;:115.8,&quot;width&quot;:404.4}"/>
</p:tagLst>
</file>

<file path=ppt/tags/tag106.xml><?xml version="1.0" encoding="utf-8"?>
<p:tagLst xmlns:p="http://schemas.openxmlformats.org/presentationml/2006/main">
  <p:tag name="KSO_WM_DIAGRAM_VIRTUALLY_FRAME" val="{&quot;height&quot;:166.6,&quot;left&quot;:256.8,&quot;top&quot;:115.8,&quot;width&quot;:404.4}"/>
</p:tagLst>
</file>

<file path=ppt/tags/tag107.xml><?xml version="1.0" encoding="utf-8"?>
<p:tagLst xmlns:p="http://schemas.openxmlformats.org/presentationml/2006/main">
  <p:tag name="KSO_WM_DIAGRAM_VIRTUALLY_FRAME" val="{&quot;height&quot;:166.6,&quot;left&quot;:256.8,&quot;top&quot;:115.8,&quot;width&quot;:404.4}"/>
</p:tagLst>
</file>

<file path=ppt/tags/tag108.xml><?xml version="1.0" encoding="utf-8"?>
<p:tagLst xmlns:p="http://schemas.openxmlformats.org/presentationml/2006/main">
  <p:tag name="KSO_WM_DIAGRAM_VIRTUALLY_FRAME" val="{&quot;height&quot;:166.6,&quot;left&quot;:256.8,&quot;top&quot;:115.8,&quot;width&quot;:640.8}"/>
</p:tagLst>
</file>

<file path=ppt/tags/tag109.xml><?xml version="1.0" encoding="utf-8"?>
<p:tagLst xmlns:p="http://schemas.openxmlformats.org/presentationml/2006/main">
  <p:tag name="KSO_WM_DIAGRAM_VIRTUALLY_FRAME" val="{&quot;height&quot;:332.1,&quot;left&quot;:256.8,&quot;top&quot;:115.8,&quot;width&quot;:640.8}"/>
</p:tagLst>
</file>

<file path=ppt/tags/tag11.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110.xml><?xml version="1.0" encoding="utf-8"?>
<p:tagLst xmlns:p="http://schemas.openxmlformats.org/presentationml/2006/main">
  <p:tag name="KSO_WM_DIAGRAM_VIRTUALLY_FRAME" val="{&quot;height&quot;:166.6,&quot;left&quot;:256.8,&quot;top&quot;:115.8,&quot;width&quot;:404.4}"/>
</p:tagLst>
</file>

<file path=ppt/tags/tag111.xml><?xml version="1.0" encoding="utf-8"?>
<p:tagLst xmlns:p="http://schemas.openxmlformats.org/presentationml/2006/main">
  <p:tag name="KSO_WM_DIAGRAM_VIRTUALLY_FRAME" val="{&quot;height&quot;:332.1,&quot;left&quot;:256.8,&quot;top&quot;:115.8,&quot;width&quot;:640.8}"/>
</p:tagLst>
</file>

<file path=ppt/tags/tag112.xml><?xml version="1.0" encoding="utf-8"?>
<p:tagLst xmlns:p="http://schemas.openxmlformats.org/presentationml/2006/main">
  <p:tag name="KSO_WM_DIAGRAM_VIRTUALLY_FRAME" val="{&quot;height&quot;:146.75,&quot;left&quot;:256.8,&quot;top&quot;:115.8,&quot;width&quot;:404.4}"/>
</p:tagLst>
</file>

<file path=ppt/tags/tag113.xml><?xml version="1.0" encoding="utf-8"?>
<p:tagLst xmlns:p="http://schemas.openxmlformats.org/presentationml/2006/main">
  <p:tag name="KSO_WM_DIAGRAM_VIRTUALLY_FRAME" val="{&quot;height&quot;:332.1,&quot;left&quot;:256.8,&quot;top&quot;:115.8,&quot;width&quot;:640.8}"/>
</p:tagLst>
</file>

<file path=ppt/tags/tag114.xml><?xml version="1.0" encoding="utf-8"?>
<p:tagLst xmlns:p="http://schemas.openxmlformats.org/presentationml/2006/main">
  <p:tag name="KSO_WM_DIAGRAM_VIRTUALLY_FRAME" val="{&quot;height&quot;:332.1,&quot;left&quot;:256.8,&quot;top&quot;:115.8,&quot;width&quot;:640.8}"/>
</p:tagLst>
</file>

<file path=ppt/tags/tag115.xml><?xml version="1.0" encoding="utf-8"?>
<p:tagLst xmlns:p="http://schemas.openxmlformats.org/presentationml/2006/main">
  <p:tag name="KSO_WM_DIAGRAM_VIRTUALLY_FRAME" val="{&quot;height&quot;:332.1,&quot;left&quot;:256.8,&quot;top&quot;:115.8,&quot;width&quot;:640.8}"/>
</p:tagLst>
</file>

<file path=ppt/tags/tag116.xml><?xml version="1.0" encoding="utf-8"?>
<p:tagLst xmlns:p="http://schemas.openxmlformats.org/presentationml/2006/main">
  <p:tag name="KSO_WM_DIAGRAM_VIRTUALLY_FRAME" val="{&quot;height&quot;:332.1,&quot;left&quot;:256.8,&quot;top&quot;:115.8,&quot;width&quot;:640.8}"/>
</p:tagLst>
</file>

<file path=ppt/tags/tag117.xml><?xml version="1.0" encoding="utf-8"?>
<p:tagLst xmlns:p="http://schemas.openxmlformats.org/presentationml/2006/main">
  <p:tag name="KSO_WM_DIAGRAM_VIRTUALLY_FRAME" val="{&quot;height&quot;:332.1,&quot;left&quot;:256.8,&quot;top&quot;:115.8,&quot;width&quot;:640.8}"/>
</p:tagLst>
</file>

<file path=ppt/tags/tag118.xml><?xml version="1.0" encoding="utf-8"?>
<p:tagLst xmlns:p="http://schemas.openxmlformats.org/presentationml/2006/main">
  <p:tag name="KSO_WM_DIAGRAM_VIRTUALLY_FRAME" val="{&quot;height&quot;:332.1,&quot;left&quot;:256.8,&quot;top&quot;:115.8,&quot;width&quot;:640.8}"/>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DIAGRAM_VIRTUALLY_FRAME" val="{&quot;height&quot;:110.9,&quot;left&quot;:240.8317322834645,&quot;top&quot;:402.65,&quot;width&quot;:477.8682677165354}"/>
</p:tagLst>
</file>

<file path=ppt/tags/tag122.xml><?xml version="1.0" encoding="utf-8"?>
<p:tagLst xmlns:p="http://schemas.openxmlformats.org/presentationml/2006/main">
  <p:tag name="KSO_WM_DIAGRAM_VIRTUALLY_FRAME" val="{&quot;height&quot;:110.9,&quot;left&quot;:240.8317322834645,&quot;top&quot;:402.65,&quot;width&quot;:477.8682677165354}"/>
</p:tagLst>
</file>

<file path=ppt/tags/tag123.xml><?xml version="1.0" encoding="utf-8"?>
<p:tagLst xmlns:p="http://schemas.openxmlformats.org/presentationml/2006/main">
  <p:tag name="KSO_WM_DIAGRAM_VIRTUALLY_FRAME" val="{&quot;height&quot;:110.9,&quot;left&quot;:240.8317322834645,&quot;top&quot;:402.65,&quot;width&quot;:477.8682677165354}"/>
</p:tagLst>
</file>

<file path=ppt/tags/tag124.xml><?xml version="1.0" encoding="utf-8"?>
<p:tagLst xmlns:p="http://schemas.openxmlformats.org/presentationml/2006/main">
  <p:tag name="KSO_WM_DIAGRAM_VIRTUALLY_FRAME" val="{&quot;height&quot;:110.9,&quot;left&quot;:240.8317322834645,&quot;top&quot;:402.65,&quot;width&quot;:477.8682677165354}"/>
</p:tagLst>
</file>

<file path=ppt/tags/tag125.xml><?xml version="1.0" encoding="utf-8"?>
<p:tagLst xmlns:p="http://schemas.openxmlformats.org/presentationml/2006/main">
  <p:tag name="KSO_WM_DIAGRAM_VIRTUALLY_FRAME" val="{&quot;height&quot;:110.9,&quot;left&quot;:240.8317322834645,&quot;top&quot;:402.65,&quot;width&quot;:477.8682677165354}"/>
</p:tagLst>
</file>

<file path=ppt/tags/tag126.xml><?xml version="1.0" encoding="utf-8"?>
<p:tagLst xmlns:p="http://schemas.openxmlformats.org/presentationml/2006/main">
  <p:tag name="KSO_WM_DIAGRAM_VIRTUALLY_FRAME" val="{&quot;height&quot;:110.9,&quot;left&quot;:240.8317322834645,&quot;top&quot;:402.65,&quot;width&quot;:477.8682677165354}"/>
</p:tagLst>
</file>

<file path=ppt/tags/tag127.xml><?xml version="1.0" encoding="utf-8"?>
<p:tagLst xmlns:p="http://schemas.openxmlformats.org/presentationml/2006/main">
  <p:tag name="KSO_WM_DIAGRAM_VIRTUALLY_FRAME" val="{&quot;height&quot;:110.9,&quot;left&quot;:240.8317322834645,&quot;top&quot;:402.65,&quot;width&quot;:477.8682677165354}"/>
</p:tagLst>
</file>

<file path=ppt/tags/tag128.xml><?xml version="1.0" encoding="utf-8"?>
<p:tagLst xmlns:p="http://schemas.openxmlformats.org/presentationml/2006/main">
  <p:tag name="KSO_WM_DIAGRAM_VIRTUALLY_FRAME" val="{&quot;height&quot;:110.9,&quot;left&quot;:240.8317322834645,&quot;top&quot;:402.65,&quot;width&quot;:477.8682677165354}"/>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TABLE_ENDDRAG_ORIGIN_RECT" val="325*243"/>
  <p:tag name="TABLE_ENDDRAG_RECT" val="33*280*325*243"/>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TABLE_ENDDRAG_ORIGIN_RECT" val="325*243"/>
  <p:tag name="TABLE_ENDDRAG_RECT" val="33*280*325*243"/>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TABLE_ENDDRAG_ORIGIN_RECT" val="325*243"/>
  <p:tag name="TABLE_ENDDRAG_RECT" val="33*280*325*243"/>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TABLE_ENDDRAG_ORIGIN_RECT" val="325*243"/>
  <p:tag name="TABLE_ENDDRAG_RECT" val="33*280*325*243"/>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TABLE_ENDDRAG_ORIGIN_RECT" val="325*243"/>
  <p:tag name="TABLE_ENDDRAG_RECT" val="33*280*325*243"/>
</p:tagLst>
</file>

<file path=ppt/tags/tag15.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TABLE_ENDDRAG_ORIGIN_RECT" val="325*243"/>
  <p:tag name="TABLE_ENDDRAG_RECT" val="33*280*325*243"/>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TABLE_ENDDRAG_ORIGIN_RECT" val="325*243"/>
  <p:tag name="TABLE_ENDDRAG_RECT" val="33*280*325*243"/>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DIAGRAM_VIRTUALLY_FRAME" val="{&quot;height&quot;:110.9,&quot;left&quot;:240.8317322834645,&quot;top&quot;:402.65,&quot;width&quot;:477.8682677165354}"/>
</p:tagLst>
</file>

<file path=ppt/tags/tag156.xml><?xml version="1.0" encoding="utf-8"?>
<p:tagLst xmlns:p="http://schemas.openxmlformats.org/presentationml/2006/main">
  <p:tag name="KSO_WM_DIAGRAM_VIRTUALLY_FRAME" val="{&quot;height&quot;:110.9,&quot;left&quot;:240.8317322834645,&quot;top&quot;:402.65,&quot;width&quot;:477.8682677165354}"/>
</p:tagLst>
</file>

<file path=ppt/tags/tag157.xml><?xml version="1.0" encoding="utf-8"?>
<p:tagLst xmlns:p="http://schemas.openxmlformats.org/presentationml/2006/main">
  <p:tag name="KSO_WM_DIAGRAM_VIRTUALLY_FRAME" val="{&quot;height&quot;:110.9,&quot;left&quot;:240.8317322834645,&quot;top&quot;:402.65,&quot;width&quot;:477.8682677165354}"/>
</p:tagLst>
</file>

<file path=ppt/tags/tag158.xml><?xml version="1.0" encoding="utf-8"?>
<p:tagLst xmlns:p="http://schemas.openxmlformats.org/presentationml/2006/main">
  <p:tag name="KSO_WM_DIAGRAM_VIRTUALLY_FRAME" val="{&quot;height&quot;:110.9,&quot;left&quot;:240.8317322834645,&quot;top&quot;:402.65,&quot;width&quot;:477.8682677165354}"/>
</p:tagLst>
</file>

<file path=ppt/tags/tag159.xml><?xml version="1.0" encoding="utf-8"?>
<p:tagLst xmlns:p="http://schemas.openxmlformats.org/presentationml/2006/main">
  <p:tag name="KSO_WM_DIAGRAM_VIRTUALLY_FRAME" val="{&quot;height&quot;:110.9,&quot;left&quot;:240.8317322834645,&quot;top&quot;:402.65,&quot;width&quot;:477.8682677165354}"/>
</p:tagLst>
</file>

<file path=ppt/tags/tag16.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160.xml><?xml version="1.0" encoding="utf-8"?>
<p:tagLst xmlns:p="http://schemas.openxmlformats.org/presentationml/2006/main">
  <p:tag name="KSO_WM_DIAGRAM_VIRTUALLY_FRAME" val="{&quot;height&quot;:110.9,&quot;left&quot;:240.8317322834645,&quot;top&quot;:402.65,&quot;width&quot;:477.8682677165354}"/>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resource_record_key" val="{&quot;29&quot;:[50000189,50000283]}"/>
</p:tagLst>
</file>

<file path=ppt/tags/tag17.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18.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19.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2.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20.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21.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22.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23.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24.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25.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26.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27.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28.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29.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3.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30.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31.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32.xml><?xml version="1.0" encoding="utf-8"?>
<p:tagLst xmlns:p="http://schemas.openxmlformats.org/presentationml/2006/main">
  <p:tag name="KSO_WM_DIAGRAM_VIRTUALLY_FRAME" val="{&quot;height&quot;:110.9,&quot;left&quot;:240.8317322834645,&quot;top&quot;:402.65,&quot;width&quot;:477.8682677165354}"/>
</p:tagLst>
</file>

<file path=ppt/tags/tag33.xml><?xml version="1.0" encoding="utf-8"?>
<p:tagLst xmlns:p="http://schemas.openxmlformats.org/presentationml/2006/main">
  <p:tag name="KSO_WM_DIAGRAM_VIRTUALLY_FRAME" val="{&quot;height&quot;:110.9,&quot;left&quot;:240.8317322834645,&quot;top&quot;:402.65,&quot;width&quot;:477.8682677165354}"/>
</p:tagLst>
</file>

<file path=ppt/tags/tag34.xml><?xml version="1.0" encoding="utf-8"?>
<p:tagLst xmlns:p="http://schemas.openxmlformats.org/presentationml/2006/main">
  <p:tag name="KSO_WM_DIAGRAM_VIRTUALLY_FRAME" val="{&quot;height&quot;:110.9,&quot;left&quot;:240.8317322834645,&quot;top&quot;:402.65,&quot;width&quot;:477.8682677165354}"/>
</p:tagLst>
</file>

<file path=ppt/tags/tag35.xml><?xml version="1.0" encoding="utf-8"?>
<p:tagLst xmlns:p="http://schemas.openxmlformats.org/presentationml/2006/main">
  <p:tag name="KSO_WM_DIAGRAM_VIRTUALLY_FRAME" val="{&quot;height&quot;:110.9,&quot;left&quot;:240.8317322834645,&quot;top&quot;:402.65,&quot;width&quot;:477.8682677165354}"/>
</p:tagLst>
</file>

<file path=ppt/tags/tag36.xml><?xml version="1.0" encoding="utf-8"?>
<p:tagLst xmlns:p="http://schemas.openxmlformats.org/presentationml/2006/main">
  <p:tag name="KSO_WM_DIAGRAM_VIRTUALLY_FRAME" val="{&quot;height&quot;:110.9,&quot;left&quot;:240.8317322834645,&quot;top&quot;:402.65,&quot;width&quot;:477.8682677165354}"/>
</p:tagLst>
</file>

<file path=ppt/tags/tag37.xml><?xml version="1.0" encoding="utf-8"?>
<p:tagLst xmlns:p="http://schemas.openxmlformats.org/presentationml/2006/main">
  <p:tag name="KSO_WM_DIAGRAM_VIRTUALLY_FRAME" val="{&quot;height&quot;:110.9,&quot;left&quot;:240.8317322834645,&quot;top&quot;:402.65,&quot;width&quot;:477.8682677165354}"/>
</p:tagLst>
</file>

<file path=ppt/tags/tag38.xml><?xml version="1.0" encoding="utf-8"?>
<p:tagLst xmlns:p="http://schemas.openxmlformats.org/presentationml/2006/main">
  <p:tag name="KSO_WM_DIAGRAM_VIRTUALLY_FRAME" val="{&quot;height&quot;:110.9,&quot;left&quot;:240.8317322834645,&quot;top&quot;:402.65,&quot;width&quot;:477.8682677165354}"/>
</p:tagLst>
</file>

<file path=ppt/tags/tag39.xml><?xml version="1.0" encoding="utf-8"?>
<p:tagLst xmlns:p="http://schemas.openxmlformats.org/presentationml/2006/main">
  <p:tag name="KSO_WM_DIAGRAM_VIRTUALLY_FRAME" val="{&quot;height&quot;:110.9,&quot;left&quot;:240.8317322834645,&quot;top&quot;:402.65,&quot;width&quot;:477.8682677165354}"/>
</p:tagLst>
</file>

<file path=ppt/tags/tag4.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40.xml><?xml version="1.0" encoding="utf-8"?>
<p:tagLst xmlns:p="http://schemas.openxmlformats.org/presentationml/2006/main">
  <p:tag name="KSO_WM_DIAGRAM_VIRTUALLY_FRAME" val="{&quot;height&quot;:110.9,&quot;left&quot;:240.8317322834645,&quot;top&quot;:402.65,&quot;width&quot;:477.8682677165354}"/>
</p:tagLst>
</file>

<file path=ppt/tags/tag41.xml><?xml version="1.0" encoding="utf-8"?>
<p:tagLst xmlns:p="http://schemas.openxmlformats.org/presentationml/2006/main">
  <p:tag name="KSO_WM_DIAGRAM_VIRTUALLY_FRAME" val="{&quot;height&quot;:110.9,&quot;left&quot;:240.8317322834645,&quot;top&quot;:402.65,&quot;width&quot;:477.8682677165354}"/>
</p:tagLst>
</file>

<file path=ppt/tags/tag42.xml><?xml version="1.0" encoding="utf-8"?>
<p:tagLst xmlns:p="http://schemas.openxmlformats.org/presentationml/2006/main">
  <p:tag name="KSO_WM_DIAGRAM_VIRTUALLY_FRAME" val="{&quot;height&quot;:415.75,&quot;left&quot;:48.9,&quot;top&quot;:71.75,&quot;width&quot;:862.1}"/>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DIAGRAM_VIRTUALLY_FRAME" val="{&quot;height&quot;:415.75,&quot;left&quot;:48.9,&quot;top&quot;:71.75,&quot;width&quot;:862.1}"/>
</p:tagLst>
</file>

<file path=ppt/tags/tag45.xml><?xml version="1.0" encoding="utf-8"?>
<p:tagLst xmlns:p="http://schemas.openxmlformats.org/presentationml/2006/main">
  <p:tag name="KSO_WM_DIAGRAM_VIRTUALLY_FRAME" val="{&quot;height&quot;:415.75,&quot;left&quot;:48.9,&quot;top&quot;:71.75,&quot;width&quot;:862.1}"/>
</p:tagLst>
</file>

<file path=ppt/tags/tag46.xml><?xml version="1.0" encoding="utf-8"?>
<p:tagLst xmlns:p="http://schemas.openxmlformats.org/presentationml/2006/main">
  <p:tag name="KSO_WM_DIAGRAM_VIRTUALLY_FRAME" val="{&quot;height&quot;:415.75,&quot;left&quot;:48.9,&quot;top&quot;:71.75,&quot;width&quot;:862.1}"/>
</p:tagLst>
</file>

<file path=ppt/tags/tag47.xml><?xml version="1.0" encoding="utf-8"?>
<p:tagLst xmlns:p="http://schemas.openxmlformats.org/presentationml/2006/main">
  <p:tag name="KSO_WM_DIAGRAM_VIRTUALLY_FRAME" val="{&quot;height&quot;:415.75,&quot;left&quot;:48.9,&quot;top&quot;:71.75,&quot;width&quot;:862.1}"/>
</p:tagLst>
</file>

<file path=ppt/tags/tag48.xml><?xml version="1.0" encoding="utf-8"?>
<p:tagLst xmlns:p="http://schemas.openxmlformats.org/presentationml/2006/main">
  <p:tag name="KSO_WM_DIAGRAM_VIRTUALLY_FRAME" val="{&quot;height&quot;:415.75,&quot;left&quot;:48.9,&quot;top&quot;:71.75,&quot;width&quot;:862.1}"/>
</p:tagLst>
</file>

<file path=ppt/tags/tag49.xml><?xml version="1.0" encoding="utf-8"?>
<p:tagLst xmlns:p="http://schemas.openxmlformats.org/presentationml/2006/main">
  <p:tag name="KSO_WM_DIAGRAM_VIRTUALLY_FRAME" val="{&quot;height&quot;:415.75,&quot;left&quot;:48.9,&quot;top&quot;:71.75,&quot;width&quot;:862.1}"/>
</p:tagLst>
</file>

<file path=ppt/tags/tag5.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50.xml><?xml version="1.0" encoding="utf-8"?>
<p:tagLst xmlns:p="http://schemas.openxmlformats.org/presentationml/2006/main">
  <p:tag name="KSO_WM_DIAGRAM_VIRTUALLY_FRAME" val="{&quot;height&quot;:415.75,&quot;left&quot;:48.9,&quot;top&quot;:71.75,&quot;width&quot;:862.1}"/>
</p:tagLst>
</file>

<file path=ppt/tags/tag51.xml><?xml version="1.0" encoding="utf-8"?>
<p:tagLst xmlns:p="http://schemas.openxmlformats.org/presentationml/2006/main">
  <p:tag name="KSO_WM_DIAGRAM_VIRTUALLY_FRAME" val="{&quot;height&quot;:415.75,&quot;left&quot;:48.9,&quot;top&quot;:71.75,&quot;width&quot;:862.1}"/>
</p:tagLst>
</file>

<file path=ppt/tags/tag52.xml><?xml version="1.0" encoding="utf-8"?>
<p:tagLst xmlns:p="http://schemas.openxmlformats.org/presentationml/2006/main">
  <p:tag name="KSO_WM_DIAGRAM_VIRTUALLY_FRAME" val="{&quot;height&quot;:415.75,&quot;left&quot;:48.9,&quot;top&quot;:71.75,&quot;width&quot;:862.1}"/>
</p:tagLst>
</file>

<file path=ppt/tags/tag53.xml><?xml version="1.0" encoding="utf-8"?>
<p:tagLst xmlns:p="http://schemas.openxmlformats.org/presentationml/2006/main">
  <p:tag name="KSO_WM_DIAGRAM_VIRTUALLY_FRAME" val="{&quot;height&quot;:415.75,&quot;left&quot;:48.9,&quot;top&quot;:71.75,&quot;width&quot;:862.1}"/>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DIAGRAM_VIRTUALLY_FRAME" val="{&quot;height&quot;:415.75,&quot;left&quot;:48.9,&quot;top&quot;:71.75,&quot;width&quot;:862.1}"/>
</p:tagLst>
</file>

<file path=ppt/tags/tag57.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58.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59.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6.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60.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61.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62.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63.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64.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65.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66.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67.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68.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69.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7.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70.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71.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72.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73.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74.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75.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76.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77.xml><?xml version="1.0" encoding="utf-8"?>
<p:tagLst xmlns:p="http://schemas.openxmlformats.org/presentationml/2006/main">
  <p:tag name="KSO_WM_DIAGRAM_VIRTUALLY_FRAME" val="{&quot;height&quot;:424.4046456692913,&quot;left&quot;:92.96614173228346,&quot;top&quot;:102.9359842519685,&quot;width&quot;:796.2096850393701}"/>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DIAGRAM_VIRTUALLY_FRAME" val="{&quot;height&quot;:110.9,&quot;left&quot;:240.8317322834645,&quot;top&quot;:402.65,&quot;width&quot;:477.8682677165354}"/>
</p:tagLst>
</file>

<file path=ppt/tags/tag84.xml><?xml version="1.0" encoding="utf-8"?>
<p:tagLst xmlns:p="http://schemas.openxmlformats.org/presentationml/2006/main">
  <p:tag name="KSO_WM_DIAGRAM_VIRTUALLY_FRAME" val="{&quot;height&quot;:110.9,&quot;left&quot;:240.8317322834645,&quot;top&quot;:402.65,&quot;width&quot;:477.8682677165354}"/>
</p:tagLst>
</file>

<file path=ppt/tags/tag85.xml><?xml version="1.0" encoding="utf-8"?>
<p:tagLst xmlns:p="http://schemas.openxmlformats.org/presentationml/2006/main">
  <p:tag name="KSO_WM_DIAGRAM_VIRTUALLY_FRAME" val="{&quot;height&quot;:110.9,&quot;left&quot;:240.8317322834645,&quot;top&quot;:402.65,&quot;width&quot;:477.8682677165354}"/>
</p:tagLst>
</file>

<file path=ppt/tags/tag86.xml><?xml version="1.0" encoding="utf-8"?>
<p:tagLst xmlns:p="http://schemas.openxmlformats.org/presentationml/2006/main">
  <p:tag name="KSO_WM_DIAGRAM_VIRTUALLY_FRAME" val="{&quot;height&quot;:110.9,&quot;left&quot;:240.8317322834645,&quot;top&quot;:402.65,&quot;width&quot;:477.8682677165354}"/>
</p:tagLst>
</file>

<file path=ppt/tags/tag87.xml><?xml version="1.0" encoding="utf-8"?>
<p:tagLst xmlns:p="http://schemas.openxmlformats.org/presentationml/2006/main">
  <p:tag name="KSO_WM_DIAGRAM_VIRTUALLY_FRAME" val="{&quot;height&quot;:110.9,&quot;left&quot;:240.8317322834645,&quot;top&quot;:402.65,&quot;width&quot;:477.8682677165354}"/>
</p:tagLst>
</file>

<file path=ppt/tags/tag88.xml><?xml version="1.0" encoding="utf-8"?>
<p:tagLst xmlns:p="http://schemas.openxmlformats.org/presentationml/2006/main">
  <p:tag name="KSO_WM_DIAGRAM_VIRTUALLY_FRAME" val="{&quot;height&quot;:110.9,&quot;left&quot;:240.8317322834645,&quot;top&quot;:402.65,&quot;width&quot;:477.8682677165354}"/>
</p:tagLst>
</file>

<file path=ppt/tags/tag89.xml><?xml version="1.0" encoding="utf-8"?>
<p:tagLst xmlns:p="http://schemas.openxmlformats.org/presentationml/2006/main">
  <p:tag name="KSO_WM_DIAGRAM_VIRTUALLY_FRAME" val="{&quot;height&quot;:110.9,&quot;left&quot;:240.8317322834645,&quot;top&quot;:402.65,&quot;width&quot;:477.8682677165354}"/>
</p:tagLst>
</file>

<file path=ppt/tags/tag9.xml><?xml version="1.0" encoding="utf-8"?>
<p:tagLst xmlns:p="http://schemas.openxmlformats.org/presentationml/2006/main">
  <p:tag name="KSO_WM_DIAGRAM_VIRTUALLY_FRAME" val="{&quot;height&quot;:295.3923622047244,&quot;left&quot;:485.6979527559055,&quot;top&quot;:162.78905511811024,&quot;width&quot;:425.09503937007867}"/>
</p:tagLst>
</file>

<file path=ppt/tags/tag90.xml><?xml version="1.0" encoding="utf-8"?>
<p:tagLst xmlns:p="http://schemas.openxmlformats.org/presentationml/2006/main">
  <p:tag name="KSO_WM_DIAGRAM_VIRTUALLY_FRAME" val="{&quot;height&quot;:110.9,&quot;left&quot;:240.8317322834645,&quot;top&quot;:402.65,&quot;width&quot;:477.8682677165354}"/>
</p:tagLst>
</file>

<file path=ppt/tags/tag91.xml><?xml version="1.0" encoding="utf-8"?>
<p:tagLst xmlns:p="http://schemas.openxmlformats.org/presentationml/2006/main">
  <p:tag name="KSO_WM_DIAGRAM_VIRTUALLY_FRAME" val="{&quot;height&quot;:110.9,&quot;left&quot;:240.8317322834645,&quot;top&quot;:402.65,&quot;width&quot;:477.8682677165354}"/>
</p:tagLst>
</file>

<file path=ppt/tags/tag92.xml><?xml version="1.0" encoding="utf-8"?>
<p:tagLst xmlns:p="http://schemas.openxmlformats.org/presentationml/2006/main">
  <p:tag name="KSO_WM_DIAGRAM_VIRTUALLY_FRAME" val="{&quot;height&quot;:110.9,&quot;left&quot;:240.8317322834645,&quot;top&quot;:402.65,&quot;width&quot;:477.8682677165354}"/>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TABLE_ENDDRAG_ORIGIN_RECT" val="417*109"/>
  <p:tag name="TABLE_ENDDRAG_RECT" val="67*216*417*109"/>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DIAGRAM_VIRTUALLY_FRAME" val="{&quot;height&quot;:332.1,&quot;left&quot;:256.8,&quot;top&quot;:115.8,&quot;width&quot;:640.8}"/>
</p:tagLst>
</file>

<file path=ppt/tags/tag97.xml><?xml version="1.0" encoding="utf-8"?>
<p:tagLst xmlns:p="http://schemas.openxmlformats.org/presentationml/2006/main">
  <p:tag name="KSO_WM_DIAGRAM_VIRTUALLY_FRAME" val="{&quot;height&quot;:332.1,&quot;left&quot;:256.8,&quot;top&quot;:115.8,&quot;width&quot;:640.8}"/>
</p:tagLst>
</file>

<file path=ppt/tags/tag98.xml><?xml version="1.0" encoding="utf-8"?>
<p:tagLst xmlns:p="http://schemas.openxmlformats.org/presentationml/2006/main">
  <p:tag name="KSO_WM_DIAGRAM_VIRTUALLY_FRAME" val="{&quot;height&quot;:332.1,&quot;left&quot;:256.8,&quot;top&quot;:115.8,&quot;width&quot;:640.8}"/>
</p:tagLst>
</file>

<file path=ppt/tags/tag99.xml><?xml version="1.0" encoding="utf-8"?>
<p:tagLst xmlns:p="http://schemas.openxmlformats.org/presentationml/2006/main">
  <p:tag name="KSO_WM_DIAGRAM_VIRTUALLY_FRAME" val="{&quot;height&quot;:332.1,&quot;left&quot;:256.8,&quot;top&quot;:115.8,&quot;width&quot;:640.8}"/>
</p:tagLst>
</file>

<file path=ppt/theme/theme1.xml><?xml version="1.0" encoding="utf-8"?>
<a:theme xmlns:a="http://schemas.openxmlformats.org/drawingml/2006/main" name="PPTe吧 | PPT爱好者之家">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2_默认设计模板">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2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2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2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2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2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2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2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2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2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2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2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2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2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默认设计模板">
  <a:themeElements>
    <a:clrScheme name="">
      <a:dk1>
        <a:srgbClr val="004C54"/>
      </a:dk1>
      <a:lt1>
        <a:srgbClr val="009EB0"/>
      </a:lt1>
      <a:dk2>
        <a:srgbClr val="DDDDDD"/>
      </a:dk2>
      <a:lt2>
        <a:srgbClr val="808080"/>
      </a:lt2>
      <a:accent1>
        <a:srgbClr val="292929"/>
      </a:accent1>
      <a:accent2>
        <a:srgbClr val="FFFFFF"/>
      </a:accent2>
      <a:accent3>
        <a:srgbClr val="AACCD4"/>
      </a:accent3>
      <a:accent4>
        <a:srgbClr val="004046"/>
      </a:accent4>
      <a:accent5>
        <a:srgbClr val="ACACAC"/>
      </a:accent5>
      <a:accent6>
        <a:srgbClr val="E7E7E7"/>
      </a:accent6>
      <a:hlink>
        <a:srgbClr val="B3B3B3"/>
      </a:hlink>
      <a:folHlink>
        <a:srgbClr val="404040"/>
      </a:folHlink>
    </a:clrScheme>
    <a:fontScheme name="3_默认设计模板">
      <a:majorFont>
        <a:latin typeface="Arial"/>
        <a:ea typeface="微软雅黑"/>
        <a:cs typeface="Arial"/>
      </a:majorFont>
      <a:minorFont>
        <a:latin typeface="Arial"/>
        <a:ea typeface="微软雅黑"/>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3_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14002</Words>
  <Application>WPS 演示</Application>
  <PresentationFormat>宽屏</PresentationFormat>
  <Paragraphs>1058</Paragraphs>
  <Slides>41</Slides>
  <Notes>14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41</vt:i4>
      </vt:variant>
    </vt:vector>
  </HeadingPairs>
  <TitlesOfParts>
    <vt:vector size="54" baseType="lpstr">
      <vt:lpstr>Arial</vt:lpstr>
      <vt:lpstr>宋体</vt:lpstr>
      <vt:lpstr>Wingdings</vt:lpstr>
      <vt:lpstr>微软雅黑</vt:lpstr>
      <vt:lpstr>仿宋_GB2312</vt:lpstr>
      <vt:lpstr>仿宋</vt:lpstr>
      <vt:lpstr>Arial Unicode MS</vt:lpstr>
      <vt:lpstr>Calibri</vt:lpstr>
      <vt:lpstr>Times New Roman</vt:lpstr>
      <vt:lpstr>DeepSeek-CJK-patch</vt:lpstr>
      <vt:lpstr>Segoe Print</vt:lpstr>
      <vt:lpstr>PPTe吧 | PPT爱好者之家</vt:lpstr>
      <vt:lpstr>3_默认设计模板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dc:creator>
  <cp:lastModifiedBy>王静康</cp:lastModifiedBy>
  <cp:revision>41</cp:revision>
  <dcterms:created xsi:type="dcterms:W3CDTF">2023-08-09T12:44:00Z</dcterms:created>
  <dcterms:modified xsi:type="dcterms:W3CDTF">2025-05-28T04:13:28Z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04F0CA417C5A4AAD8E8CAB4465DBCD1B_13</vt:lpwstr>
  </property>
  <property fmtid="{D5CDD505-2E9C-101B-9397-08002B2CF9AE}" pid="3" name="KSOProductBuildVer">
    <vt:lpwstr>2052-12.1.0.21171</vt:lpwstr>
  </property>
</Properties>
</file>