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9" r:id="rId4"/>
  </p:sldMasterIdLst>
  <p:notesMasterIdLst>
    <p:notesMasterId r:id="rId93"/>
  </p:notesMasterIdLst>
  <p:handoutMasterIdLst>
    <p:handoutMasterId r:id="rId94"/>
  </p:handoutMasterIdLst>
  <p:sldIdLst>
    <p:sldId id="523" r:id="rId5"/>
    <p:sldId id="569" r:id="rId6"/>
    <p:sldId id="570" r:id="rId7"/>
    <p:sldId id="571" r:id="rId8"/>
    <p:sldId id="416" r:id="rId9"/>
    <p:sldId id="437" r:id="rId10"/>
    <p:sldId id="417" r:id="rId11"/>
    <p:sldId id="575" r:id="rId12"/>
    <p:sldId id="406" r:id="rId13"/>
    <p:sldId id="407" r:id="rId14"/>
    <p:sldId id="482" r:id="rId15"/>
    <p:sldId id="483" r:id="rId16"/>
    <p:sldId id="484" r:id="rId17"/>
    <p:sldId id="485" r:id="rId18"/>
    <p:sldId id="489" r:id="rId19"/>
    <p:sldId id="486" r:id="rId20"/>
    <p:sldId id="487" r:id="rId21"/>
    <p:sldId id="488" r:id="rId22"/>
    <p:sldId id="553" r:id="rId23"/>
    <p:sldId id="554" r:id="rId24"/>
    <p:sldId id="562" r:id="rId25"/>
    <p:sldId id="557" r:id="rId26"/>
    <p:sldId id="560" r:id="rId27"/>
    <p:sldId id="561" r:id="rId28"/>
    <p:sldId id="551" r:id="rId29"/>
    <p:sldId id="533" r:id="rId30"/>
    <p:sldId id="491" r:id="rId31"/>
    <p:sldId id="539" r:id="rId32"/>
    <p:sldId id="540" r:id="rId33"/>
    <p:sldId id="438" r:id="rId34"/>
    <p:sldId id="534" r:id="rId35"/>
    <p:sldId id="419" r:id="rId36"/>
    <p:sldId id="434" r:id="rId37"/>
    <p:sldId id="444" r:id="rId38"/>
    <p:sldId id="445" r:id="rId39"/>
    <p:sldId id="439" r:id="rId40"/>
    <p:sldId id="435" r:id="rId41"/>
    <p:sldId id="436" r:id="rId42"/>
    <p:sldId id="563" r:id="rId43"/>
    <p:sldId id="418" r:id="rId44"/>
    <p:sldId id="547" r:id="rId45"/>
    <p:sldId id="548" r:id="rId46"/>
    <p:sldId id="549" r:id="rId47"/>
    <p:sldId id="461" r:id="rId48"/>
    <p:sldId id="446" r:id="rId49"/>
    <p:sldId id="447" r:id="rId50"/>
    <p:sldId id="448" r:id="rId51"/>
    <p:sldId id="449" r:id="rId52"/>
    <p:sldId id="453" r:id="rId53"/>
    <p:sldId id="454" r:id="rId54"/>
    <p:sldId id="460" r:id="rId55"/>
    <p:sldId id="462" r:id="rId56"/>
    <p:sldId id="463" r:id="rId57"/>
    <p:sldId id="576" r:id="rId58"/>
    <p:sldId id="464" r:id="rId59"/>
    <p:sldId id="466" r:id="rId60"/>
    <p:sldId id="467" r:id="rId61"/>
    <p:sldId id="543" r:id="rId62"/>
    <p:sldId id="472" r:id="rId63"/>
    <p:sldId id="470" r:id="rId64"/>
    <p:sldId id="469" r:id="rId65"/>
    <p:sldId id="474" r:id="rId66"/>
    <p:sldId id="473" r:id="rId67"/>
    <p:sldId id="475" r:id="rId68"/>
    <p:sldId id="476" r:id="rId69"/>
    <p:sldId id="477" r:id="rId70"/>
    <p:sldId id="478" r:id="rId71"/>
    <p:sldId id="479" r:id="rId72"/>
    <p:sldId id="499" r:id="rId73"/>
    <p:sldId id="500" r:id="rId74"/>
    <p:sldId id="497" r:id="rId75"/>
    <p:sldId id="480" r:id="rId76"/>
    <p:sldId id="496" r:id="rId77"/>
    <p:sldId id="481" r:id="rId78"/>
    <p:sldId id="502" r:id="rId79"/>
    <p:sldId id="503" r:id="rId80"/>
    <p:sldId id="504" r:id="rId81"/>
    <p:sldId id="513" r:id="rId82"/>
    <p:sldId id="546" r:id="rId83"/>
    <p:sldId id="511" r:id="rId84"/>
    <p:sldId id="512" r:id="rId85"/>
    <p:sldId id="514" r:id="rId86"/>
    <p:sldId id="515" r:id="rId87"/>
    <p:sldId id="518" r:id="rId88"/>
    <p:sldId id="519" r:id="rId89"/>
    <p:sldId id="516" r:id="rId90"/>
    <p:sldId id="517" r:id="rId91"/>
    <p:sldId id="385" r:id="rId9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1">
          <p15:clr>
            <a:srgbClr val="A4A3A4"/>
          </p15:clr>
        </p15:guide>
        <p15:guide id="2" pos="5443">
          <p15:clr>
            <a:srgbClr val="A4A3A4"/>
          </p15:clr>
        </p15:guide>
        <p15:guide id="3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FFD757"/>
    <a:srgbClr val="FD5DDF"/>
    <a:srgbClr val="E5EF67"/>
    <a:srgbClr val="808000"/>
    <a:srgbClr val="66FF33"/>
    <a:srgbClr val="FF7C80"/>
    <a:srgbClr val="FF4343"/>
    <a:srgbClr val="DA0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50090" autoAdjust="0"/>
  </p:normalViewPr>
  <p:slideViewPr>
    <p:cSldViewPr snapToObjects="1" showGuides="1">
      <p:cViewPr varScale="1">
        <p:scale>
          <a:sx n="49" d="100"/>
          <a:sy n="49" d="100"/>
        </p:scale>
        <p:origin x="1890" y="48"/>
      </p:cViewPr>
      <p:guideLst>
        <p:guide orient="horz" pos="2801"/>
        <p:guide pos="5443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4418-27AD-0045-9396-1B628214D485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43005-E973-2740-B8D0-4DAB75200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14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6672-A6DB-4BEF-8D9A-C698C71D6D0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C057-86BC-4BF0-80AE-0D30A4B65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dirty="0" err="1" smtClean="0"/>
              <a:t>git</a:t>
            </a:r>
            <a:r>
              <a:rPr lang="en-US" b="1" i="1" dirty="0" smtClean="0"/>
              <a:t> co sc01-demo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i="1" dirty="0" smtClean="0"/>
              <a:t>echo 0 &gt; /proc/sys/kernel/</a:t>
            </a:r>
            <a:r>
              <a:rPr lang="en-US" i="1" dirty="0" err="1" smtClean="0"/>
              <a:t>randomi</a:t>
            </a:r>
            <a:r>
              <a:rPr lang="en-US" i="1" dirty="0" smtClean="0"/>
              <a:t>…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i="1" dirty="0" err="1" smtClean="0"/>
              <a:t>rm</a:t>
            </a:r>
            <a:r>
              <a:rPr lang="en-US" i="1" dirty="0" smtClean="0"/>
              <a:t> –</a:t>
            </a:r>
            <a:r>
              <a:rPr lang="en-US" i="1" dirty="0" err="1" smtClean="0"/>
              <a:t>rf</a:t>
            </a:r>
            <a:r>
              <a:rPr lang="en-US" i="1" dirty="0" smtClean="0"/>
              <a:t> input.sh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Linux Administration Course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Checkmarks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Restoring: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$rip = *($rbp+1)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$</a:t>
            </a:r>
            <a:r>
              <a:rPr lang="en-US" dirty="0" err="1" smtClean="0"/>
              <a:t>rsp</a:t>
            </a:r>
            <a:r>
              <a:rPr lang="en-US" baseline="0" dirty="0" smtClean="0"/>
              <a:t> = $</a:t>
            </a:r>
            <a:r>
              <a:rPr lang="en-US" baseline="0" dirty="0" err="1" smtClean="0"/>
              <a:t>rbp</a:t>
            </a:r>
            <a:r>
              <a:rPr lang="en-US" baseline="0" dirty="0" smtClean="0"/>
              <a:t> + 2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$</a:t>
            </a:r>
            <a:r>
              <a:rPr lang="en-US" baseline="0" dirty="0" err="1" smtClean="0"/>
              <a:t>rbp</a:t>
            </a:r>
            <a:r>
              <a:rPr lang="en-US" baseline="0" dirty="0" smtClean="0"/>
              <a:t> = *$</a:t>
            </a:r>
            <a:r>
              <a:rPr lang="en-US" baseline="0" dirty="0" err="1" smtClean="0"/>
              <a:t>rbp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4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Show in GDB</a:t>
            </a:r>
            <a:r>
              <a:rPr lang="en-US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argv</a:t>
            </a:r>
            <a:r>
              <a:rPr lang="en-US" baseline="0" dirty="0" smtClean="0"/>
              <a:t> / &amp;</a:t>
            </a:r>
            <a:r>
              <a:rPr lang="en-US" baseline="0" dirty="0" err="1" smtClean="0"/>
              <a:t>argv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argc</a:t>
            </a:r>
            <a:r>
              <a:rPr lang="en-US" baseline="0" dirty="0" smtClean="0"/>
              <a:t> / &amp;</a:t>
            </a:r>
            <a:r>
              <a:rPr lang="en-US" baseline="0" dirty="0" err="1" smtClean="0"/>
              <a:t>argc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&amp;</a:t>
            </a:r>
            <a:r>
              <a:rPr lang="en-US" baseline="0" dirty="0" err="1" smtClean="0"/>
              <a:t>buf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src</a:t>
            </a:r>
            <a:r>
              <a:rPr lang="en-US" baseline="0" dirty="0" smtClean="0"/>
              <a:t> / &amp;</a:t>
            </a:r>
            <a:r>
              <a:rPr lang="en-US" baseline="0" dirty="0" err="1" smtClean="0"/>
              <a:t>src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&amp;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*((unsigned long*)&amp;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)@15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sc03-quiz_solution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ideas how to spawn a shell?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9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sc04-execve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66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6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Designed to exploit </a:t>
            </a:r>
            <a:r>
              <a:rPr lang="en-US" baseline="0" dirty="0" smtClean="0"/>
              <a:t>specific vulnerability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Comprised of two parts: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0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1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/include/x86_64-linux-gnu/</a:t>
            </a:r>
            <a:r>
              <a:rPr lang="en-US" dirty="0" err="1" smtClean="0"/>
              <a:t>asm</a:t>
            </a:r>
            <a:r>
              <a:rPr lang="en-US" dirty="0" smtClean="0"/>
              <a:t>/unistd_64.h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1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61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7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4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8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50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Designed to exploit </a:t>
            </a:r>
            <a:r>
              <a:rPr lang="en-US" baseline="0" dirty="0" smtClean="0"/>
              <a:t>specific vulnerability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Comprised of two parts: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Process</a:t>
            </a:r>
            <a:r>
              <a:rPr lang="en-US" b="1" baseline="0" dirty="0" smtClean="0"/>
              <a:t> interception and gaining control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77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git</a:t>
            </a:r>
            <a:r>
              <a:rPr lang="en-US" b="1" i="1" dirty="0" smtClean="0"/>
              <a:t> co sc05-execve_assembly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9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69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sc06-execve_machine</a:t>
            </a:r>
          </a:p>
          <a:p>
            <a:endParaRPr lang="en-US" b="1" i="1" dirty="0" smtClean="0"/>
          </a:p>
          <a:p>
            <a:r>
              <a:rPr lang="en-US" b="0" i="0" dirty="0" smtClean="0"/>
              <a:t>Also show return </a:t>
            </a:r>
            <a:r>
              <a:rPr lang="en-US" b="0" i="0" smtClean="0"/>
              <a:t>address relative to </a:t>
            </a:r>
            <a:r>
              <a:rPr lang="en-US" b="0" i="1" smtClean="0"/>
              <a:t>ret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readelf</a:t>
            </a:r>
            <a:r>
              <a:rPr lang="en-US" dirty="0" smtClean="0"/>
              <a:t> –all naive &gt; naive1.readlef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readelf</a:t>
            </a:r>
            <a:r>
              <a:rPr lang="en-US" dirty="0" smtClean="0"/>
              <a:t> naive &gt; naive2.readelf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Designed to exploit </a:t>
            </a:r>
            <a:r>
              <a:rPr lang="en-US" baseline="0" dirty="0" smtClean="0"/>
              <a:t>specific vulnerability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Comprised of two parts: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Process</a:t>
            </a:r>
            <a:r>
              <a:rPr lang="en-US" baseline="0" dirty="0" smtClean="0"/>
              <a:t> interception and gaining control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What we do once we have control</a:t>
            </a:r>
            <a:br>
              <a:rPr lang="en-US" b="1" baseline="0" dirty="0" smtClean="0"/>
            </a:br>
            <a:r>
              <a:rPr lang="en-US" baseline="0" dirty="0" smtClean="0"/>
              <a:t>Could have wipe HD, </a:t>
            </a:r>
            <a:r>
              <a:rPr lang="en-US" baseline="0" dirty="0" err="1" smtClean="0"/>
              <a:t>sendmail</a:t>
            </a:r>
            <a:r>
              <a:rPr lang="en-US" baseline="0" dirty="0" smtClean="0"/>
              <a:t> passwords,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01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sc07-execve_machine_relocated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85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anyone</a:t>
            </a:r>
            <a:r>
              <a:rPr lang="en-US" baseline="0" dirty="0" smtClean="0"/>
              <a:t> spot the (zeros)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88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88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8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sc08-zeros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sc09-stack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current </a:t>
            </a:r>
            <a:r>
              <a:rPr lang="en-US" i="1" dirty="0" smtClean="0"/>
              <a:t>naive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96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sc10-stack-revised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7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b="1" i="1" u="none" baseline="0" dirty="0" err="1" smtClean="0"/>
              <a:t>git</a:t>
            </a:r>
            <a:r>
              <a:rPr lang="en-US" b="1" i="1" u="none" baseline="0" dirty="0" smtClean="0"/>
              <a:t> co sc02-quiz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2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840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9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387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455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455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sc11-func</a:t>
            </a:r>
          </a:p>
          <a:p>
            <a:endParaRPr lang="en-US" b="0" i="0" dirty="0" smtClean="0"/>
          </a:p>
          <a:p>
            <a:r>
              <a:rPr lang="en-US" b="0" i="0" dirty="0" smtClean="0"/>
              <a:t>The</a:t>
            </a:r>
            <a:r>
              <a:rPr lang="en-US" b="0" i="0" baseline="0" dirty="0" smtClean="0"/>
              <a:t> assembly will </a:t>
            </a:r>
            <a:r>
              <a:rPr lang="en-US" b="0" i="1" baseline="0" dirty="0" smtClean="0"/>
              <a:t>SIGSEGV</a:t>
            </a:r>
            <a:r>
              <a:rPr lang="en-US" b="0" i="0" baseline="0" dirty="0" smtClean="0"/>
              <a:t> here – can’t write in .text segment:</a:t>
            </a:r>
          </a:p>
          <a:p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r>
              <a:rPr lang="en-US" b="0" i="1" baseline="0" dirty="0" err="1" smtClean="0"/>
              <a:t>mov</a:t>
            </a:r>
            <a:r>
              <a:rPr lang="en-US" b="0" i="1" baseline="0" dirty="0" smtClean="0"/>
              <a:t> %al,0x7(%</a:t>
            </a:r>
            <a:r>
              <a:rPr lang="en-US" b="0" i="1" baseline="0" dirty="0" err="1" smtClean="0"/>
              <a:t>rdi</a:t>
            </a:r>
            <a:r>
              <a:rPr lang="en-US" b="0" i="1" baseline="0" dirty="0" smtClean="0"/>
              <a:t>)</a:t>
            </a:r>
            <a:endParaRPr lang="en-US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928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 smtClean="0"/>
              <a:t>git</a:t>
            </a:r>
            <a:r>
              <a:rPr lang="en-US" b="1" i="1" dirty="0" smtClean="0"/>
              <a:t> co sc12-shellcode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98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50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5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 on stuff required</a:t>
            </a:r>
            <a:r>
              <a:rPr lang="en-US" baseline="0" dirty="0" smtClean="0"/>
              <a:t> throughout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5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information</a:t>
            </a:r>
            <a:r>
              <a:rPr lang="en-US" baseline="0" dirty="0" smtClean="0"/>
              <a:t> from object files / executables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Registers used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1C057-86BC-4BF0-80AE-0D30A4B6515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Photo_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Name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4603410"/>
            <a:ext cx="9144000" cy="54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5" y="50800"/>
            <a:ext cx="4537075" cy="4393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723" y="50800"/>
            <a:ext cx="4526279" cy="4393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79505" y="843561"/>
            <a:ext cx="4292501" cy="88024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lvl1pPr marL="0" indent="0">
              <a:lnSpc>
                <a:spcPct val="70000"/>
              </a:lnSpc>
              <a:buFont typeface="Arial" pitchFamily="34" charset="0"/>
              <a:buNone/>
              <a:defRPr lang="en-US" sz="3200" b="1" dirty="0" smtClean="0">
                <a:solidFill>
                  <a:srgbClr val="4D4D4D"/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Presentation Title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261306" y="2432358"/>
            <a:ext cx="3990657" cy="230833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0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Job Title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1306" y="2836952"/>
            <a:ext cx="3990657" cy="207749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1400" dirty="0" smtClean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Click to edit Date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61305" y="2160273"/>
            <a:ext cx="4310696" cy="323165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4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Presenter’s Name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6888065" y="4598526"/>
            <a:ext cx="2027337" cy="396385"/>
            <a:chOff x="772436" y="980728"/>
            <a:chExt cx="6401476" cy="1251618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9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_L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Name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68730"/>
            <a:ext cx="9144000" cy="2606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58486" y="2060846"/>
            <a:ext cx="7831137" cy="5355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lvl1pPr marL="0" indent="0">
              <a:buFont typeface="Arial" pitchFamily="34" charset="0"/>
              <a:buNone/>
              <a:def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add Section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03410"/>
            <a:ext cx="9144000" cy="54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6888065" y="4598526"/>
            <a:ext cx="2027337" cy="396385"/>
            <a:chOff x="772436" y="980728"/>
            <a:chExt cx="6401476" cy="1251618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8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Name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4603410"/>
            <a:ext cx="9144000" cy="54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3057804"/>
            <a:ext cx="9144000" cy="1386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73117" y="3579865"/>
            <a:ext cx="7831137" cy="323165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4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Presenter’s Name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73117" y="3093578"/>
            <a:ext cx="7831137" cy="48628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lvl1pPr marL="0" indent="0">
              <a:buFont typeface="Arial" pitchFamily="34" charset="0"/>
              <a:buNone/>
              <a:defRPr lang="en-US" sz="3200" b="1" dirty="0" smtClean="0">
                <a:solidFill>
                  <a:srgbClr val="4D4D4D"/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Presentation Title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73117" y="3904491"/>
            <a:ext cx="7831137" cy="230833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0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Job Title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73117" y="4238524"/>
            <a:ext cx="7831137" cy="207749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1400" dirty="0" smtClean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Click to edit Date</a:t>
            </a:r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755038" y="1671978"/>
            <a:ext cx="5303520" cy="1036932"/>
            <a:chOff x="772436" y="980728"/>
            <a:chExt cx="6401476" cy="1251618"/>
          </a:xfrm>
        </p:grpSpPr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51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603410"/>
            <a:ext cx="9144000" cy="54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3057804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Insert Image for Title Slide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057804"/>
            <a:ext cx="9144000" cy="1386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73117" y="3579865"/>
            <a:ext cx="7831137" cy="323165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4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Presenter’s Name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773117" y="3093578"/>
            <a:ext cx="7831137" cy="48628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lvl1pPr marL="0" indent="0">
              <a:buFont typeface="Arial" pitchFamily="34" charset="0"/>
              <a:buNone/>
              <a:defRPr lang="en-US" sz="3200" b="1" dirty="0" smtClean="0">
                <a:solidFill>
                  <a:srgbClr val="4D4D4D"/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Presentation Title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73117" y="3904491"/>
            <a:ext cx="7831137" cy="230833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2000" baseline="0" dirty="0" smtClean="0">
                <a:solidFill>
                  <a:srgbClr val="4D4D4D"/>
                </a:solidFill>
              </a:defRPr>
            </a:lvl1pPr>
          </a:lstStyle>
          <a:p>
            <a:pPr marL="0" lvl="0"/>
            <a:r>
              <a:rPr lang="en-US" dirty="0" smtClean="0"/>
              <a:t>Click to edit Job Title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773117" y="4238524"/>
            <a:ext cx="7831137" cy="207749"/>
          </a:xfrm>
          <a:prstGeom prst="rect">
            <a:avLst/>
          </a:prstGeom>
          <a:noFill/>
        </p:spPr>
        <p:txBody>
          <a:bodyPr wrap="square" lIns="0" tIns="0" bIns="0" rtlCol="0">
            <a:noAutofit/>
          </a:bodyPr>
          <a:lstStyle>
            <a:lvl1pPr marL="0" indent="0">
              <a:buFont typeface="Arial" pitchFamily="34" charset="0"/>
              <a:buNone/>
              <a:defRPr lang="en-US" sz="1400" dirty="0" smtClean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 smtClean="0"/>
              <a:t>Click to edit Date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6888065" y="4598526"/>
            <a:ext cx="2027337" cy="396385"/>
            <a:chOff x="772436" y="980728"/>
            <a:chExt cx="6401476" cy="1251618"/>
          </a:xfrm>
        </p:grpSpPr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60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Name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68730"/>
            <a:ext cx="9144000" cy="2606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758486" y="2060846"/>
            <a:ext cx="7831137" cy="53553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lvl1pPr marL="0" indent="0">
              <a:buFont typeface="Arial" pitchFamily="34" charset="0"/>
              <a:buNone/>
              <a:defRPr lang="en-US" sz="3600" b="1" dirty="0" smtClea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add Section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603410"/>
            <a:ext cx="9144000" cy="54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6888065" y="4598526"/>
            <a:ext cx="2027337" cy="396385"/>
            <a:chOff x="772436" y="980728"/>
            <a:chExt cx="6401476" cy="1251618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7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8968"/>
            <a:ext cx="4223986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480" y="1268968"/>
            <a:ext cx="4184362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37744" y="901846"/>
            <a:ext cx="4214842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1">
                <a:solidFill>
                  <a:srgbClr val="505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03208"/>
            <a:ext cx="4214842" cy="4798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8968"/>
            <a:ext cx="4223986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37744" y="903208"/>
            <a:ext cx="421484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52938" y="1267370"/>
            <a:ext cx="4508500" cy="339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68968"/>
            <a:ext cx="4223986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37744" y="903208"/>
            <a:ext cx="421484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27324" y="1337312"/>
            <a:ext cx="4524614" cy="3383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98306" y="1268968"/>
            <a:ext cx="4417094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Insert Chart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4498306" y="1748790"/>
            <a:ext cx="4325654" cy="2914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omparison_Red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7448" y="1337312"/>
            <a:ext cx="4142232" cy="3383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08098" y="1337312"/>
            <a:ext cx="4145030" cy="3383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098" y="1348742"/>
            <a:ext cx="4144488" cy="33147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25192" y="1348742"/>
            <a:ext cx="4144488" cy="33147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37744" y="903208"/>
            <a:ext cx="421484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633210" y="903208"/>
            <a:ext cx="4214842" cy="47982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37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Comparison_Grey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08098" y="1337312"/>
            <a:ext cx="4145030" cy="3383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727448" y="1337312"/>
            <a:ext cx="4142232" cy="33832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25192" y="1348742"/>
            <a:ext cx="4144488" cy="33147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098" y="1348742"/>
            <a:ext cx="4144488" cy="33147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37744" y="903208"/>
            <a:ext cx="421484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633210" y="903208"/>
            <a:ext cx="4214842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400" b="1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36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82721" y="1657350"/>
            <a:ext cx="2103120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407761" y="1657350"/>
            <a:ext cx="2103120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32801" y="1649859"/>
            <a:ext cx="2103120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6853250" y="1657350"/>
            <a:ext cx="2103120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182880" y="3257550"/>
            <a:ext cx="210312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2407920" y="3257550"/>
            <a:ext cx="210312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32960" y="3257550"/>
            <a:ext cx="210312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0" y="3257550"/>
            <a:ext cx="210312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82567" y="1402718"/>
            <a:ext cx="2103437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2407609" y="1402718"/>
            <a:ext cx="2103437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4632649" y="1402718"/>
            <a:ext cx="2103437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6853097" y="1402718"/>
            <a:ext cx="2103437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5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79978" y="1611629"/>
            <a:ext cx="2741292" cy="20278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201513" y="1611629"/>
            <a:ext cx="2741292" cy="20278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215395" y="1611629"/>
            <a:ext cx="2741292" cy="20278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179024" y="3669030"/>
            <a:ext cx="274320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200559" y="3669030"/>
            <a:ext cx="274320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6214441" y="3669030"/>
            <a:ext cx="2743200" cy="685800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79024" y="1345567"/>
            <a:ext cx="2743200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200559" y="1345567"/>
            <a:ext cx="2743200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6214441" y="1345567"/>
            <a:ext cx="2743200" cy="266065"/>
          </a:xfrm>
          <a:solidFill>
            <a:schemeClr val="accent2"/>
          </a:solidFill>
        </p:spPr>
        <p:txBody>
          <a:bodyPr lIns="91440" rIns="9144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 smtClean="0"/>
              <a:t>Photo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5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July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228602" y="4884131"/>
            <a:ext cx="786975" cy="153868"/>
            <a:chOff x="772436" y="980728"/>
            <a:chExt cx="6401476" cy="125161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625897" y="998392"/>
              <a:ext cx="1825703" cy="1207458"/>
            </a:xfrm>
            <a:custGeom>
              <a:avLst/>
              <a:gdLst>
                <a:gd name="T0" fmla="*/ 127 w 204"/>
                <a:gd name="T1" fmla="*/ 0 h 134"/>
                <a:gd name="T2" fmla="*/ 105 w 204"/>
                <a:gd name="T3" fmla="*/ 0 h 134"/>
                <a:gd name="T4" fmla="*/ 102 w 204"/>
                <a:gd name="T5" fmla="*/ 5 h 134"/>
                <a:gd name="T6" fmla="*/ 105 w 204"/>
                <a:gd name="T7" fmla="*/ 11 h 134"/>
                <a:gd name="T8" fmla="*/ 124 w 204"/>
                <a:gd name="T9" fmla="*/ 11 h 134"/>
                <a:gd name="T10" fmla="*/ 170 w 204"/>
                <a:gd name="T11" fmla="*/ 67 h 134"/>
                <a:gd name="T12" fmla="*/ 122 w 204"/>
                <a:gd name="T13" fmla="*/ 124 h 134"/>
                <a:gd name="T14" fmla="*/ 109 w 204"/>
                <a:gd name="T15" fmla="*/ 124 h 134"/>
                <a:gd name="T16" fmla="*/ 106 w 204"/>
                <a:gd name="T17" fmla="*/ 121 h 134"/>
                <a:gd name="T18" fmla="*/ 106 w 204"/>
                <a:gd name="T19" fmla="*/ 63 h 134"/>
                <a:gd name="T20" fmla="*/ 71 w 204"/>
                <a:gd name="T21" fmla="*/ 33 h 134"/>
                <a:gd name="T22" fmla="*/ 41 w 204"/>
                <a:gd name="T23" fmla="*/ 50 h 134"/>
                <a:gd name="T24" fmla="*/ 41 w 204"/>
                <a:gd name="T25" fmla="*/ 38 h 134"/>
                <a:gd name="T26" fmla="*/ 38 w 204"/>
                <a:gd name="T27" fmla="*/ 35 h 134"/>
                <a:gd name="T28" fmla="*/ 2 w 204"/>
                <a:gd name="T29" fmla="*/ 35 h 134"/>
                <a:gd name="T30" fmla="*/ 0 w 204"/>
                <a:gd name="T31" fmla="*/ 41 h 134"/>
                <a:gd name="T32" fmla="*/ 2 w 204"/>
                <a:gd name="T33" fmla="*/ 47 h 134"/>
                <a:gd name="T34" fmla="*/ 10 w 204"/>
                <a:gd name="T35" fmla="*/ 47 h 134"/>
                <a:gd name="T36" fmla="*/ 14 w 204"/>
                <a:gd name="T37" fmla="*/ 52 h 134"/>
                <a:gd name="T38" fmla="*/ 14 w 204"/>
                <a:gd name="T39" fmla="*/ 121 h 134"/>
                <a:gd name="T40" fmla="*/ 11 w 204"/>
                <a:gd name="T41" fmla="*/ 124 h 134"/>
                <a:gd name="T42" fmla="*/ 3 w 204"/>
                <a:gd name="T43" fmla="*/ 124 h 134"/>
                <a:gd name="T44" fmla="*/ 0 w 204"/>
                <a:gd name="T45" fmla="*/ 134 h 134"/>
                <a:gd name="T46" fmla="*/ 51 w 204"/>
                <a:gd name="T47" fmla="*/ 134 h 134"/>
                <a:gd name="T48" fmla="*/ 53 w 204"/>
                <a:gd name="T49" fmla="*/ 129 h 134"/>
                <a:gd name="T50" fmla="*/ 51 w 204"/>
                <a:gd name="T51" fmla="*/ 124 h 134"/>
                <a:gd name="T52" fmla="*/ 45 w 204"/>
                <a:gd name="T53" fmla="*/ 124 h 134"/>
                <a:gd name="T54" fmla="*/ 42 w 204"/>
                <a:gd name="T55" fmla="*/ 121 h 134"/>
                <a:gd name="T56" fmla="*/ 42 w 204"/>
                <a:gd name="T57" fmla="*/ 67 h 134"/>
                <a:gd name="T58" fmla="*/ 65 w 204"/>
                <a:gd name="T59" fmla="*/ 45 h 134"/>
                <a:gd name="T60" fmla="*/ 78 w 204"/>
                <a:gd name="T61" fmla="*/ 60 h 134"/>
                <a:gd name="T62" fmla="*/ 78 w 204"/>
                <a:gd name="T63" fmla="*/ 120 h 134"/>
                <a:gd name="T64" fmla="*/ 75 w 204"/>
                <a:gd name="T65" fmla="*/ 124 h 134"/>
                <a:gd name="T66" fmla="*/ 67 w 204"/>
                <a:gd name="T67" fmla="*/ 124 h 134"/>
                <a:gd name="T68" fmla="*/ 65 w 204"/>
                <a:gd name="T69" fmla="*/ 129 h 134"/>
                <a:gd name="T70" fmla="*/ 67 w 204"/>
                <a:gd name="T71" fmla="*/ 134 h 134"/>
                <a:gd name="T72" fmla="*/ 128 w 204"/>
                <a:gd name="T73" fmla="*/ 134 h 134"/>
                <a:gd name="T74" fmla="*/ 204 w 204"/>
                <a:gd name="T75" fmla="*/ 67 h 134"/>
                <a:gd name="T76" fmla="*/ 127 w 204"/>
                <a:gd name="T7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4">
                  <a:moveTo>
                    <a:pt x="12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2" y="1"/>
                    <a:pt x="102" y="5"/>
                  </a:cubicBezTo>
                  <a:cubicBezTo>
                    <a:pt x="102" y="10"/>
                    <a:pt x="105" y="11"/>
                    <a:pt x="105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53" y="11"/>
                    <a:pt x="170" y="30"/>
                    <a:pt x="170" y="67"/>
                  </a:cubicBezTo>
                  <a:cubicBezTo>
                    <a:pt x="170" y="107"/>
                    <a:pt x="153" y="124"/>
                    <a:pt x="122" y="124"/>
                  </a:cubicBezTo>
                  <a:cubicBezTo>
                    <a:pt x="109" y="124"/>
                    <a:pt x="109" y="124"/>
                    <a:pt x="109" y="124"/>
                  </a:cubicBezTo>
                  <a:cubicBezTo>
                    <a:pt x="107" y="124"/>
                    <a:pt x="106" y="122"/>
                    <a:pt x="106" y="121"/>
                  </a:cubicBezTo>
                  <a:cubicBezTo>
                    <a:pt x="106" y="113"/>
                    <a:pt x="106" y="66"/>
                    <a:pt x="106" y="63"/>
                  </a:cubicBezTo>
                  <a:cubicBezTo>
                    <a:pt x="106" y="43"/>
                    <a:pt x="93" y="33"/>
                    <a:pt x="71" y="33"/>
                  </a:cubicBezTo>
                  <a:cubicBezTo>
                    <a:pt x="57" y="33"/>
                    <a:pt x="47" y="39"/>
                    <a:pt x="41" y="5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6"/>
                    <a:pt x="40" y="35"/>
                    <a:pt x="38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0" y="37"/>
                    <a:pt x="0" y="41"/>
                  </a:cubicBezTo>
                  <a:cubicBezTo>
                    <a:pt x="0" y="45"/>
                    <a:pt x="2" y="47"/>
                    <a:pt x="2" y="47"/>
                  </a:cubicBezTo>
                  <a:cubicBezTo>
                    <a:pt x="2" y="47"/>
                    <a:pt x="7" y="47"/>
                    <a:pt x="10" y="47"/>
                  </a:cubicBezTo>
                  <a:cubicBezTo>
                    <a:pt x="12" y="47"/>
                    <a:pt x="14" y="49"/>
                    <a:pt x="14" y="52"/>
                  </a:cubicBezTo>
                  <a:cubicBezTo>
                    <a:pt x="14" y="54"/>
                    <a:pt x="14" y="121"/>
                    <a:pt x="14" y="121"/>
                  </a:cubicBezTo>
                  <a:cubicBezTo>
                    <a:pt x="14" y="122"/>
                    <a:pt x="12" y="124"/>
                    <a:pt x="11" y="124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3" y="134"/>
                    <a:pt x="51" y="134"/>
                    <a:pt x="51" y="134"/>
                  </a:cubicBezTo>
                  <a:cubicBezTo>
                    <a:pt x="51" y="134"/>
                    <a:pt x="53" y="132"/>
                    <a:pt x="53" y="129"/>
                  </a:cubicBezTo>
                  <a:cubicBezTo>
                    <a:pt x="53" y="125"/>
                    <a:pt x="51" y="124"/>
                    <a:pt x="51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2" y="123"/>
                    <a:pt x="42" y="121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7" y="53"/>
                    <a:pt x="57" y="45"/>
                    <a:pt x="65" y="45"/>
                  </a:cubicBezTo>
                  <a:cubicBezTo>
                    <a:pt x="73" y="45"/>
                    <a:pt x="78" y="51"/>
                    <a:pt x="78" y="60"/>
                  </a:cubicBezTo>
                  <a:cubicBezTo>
                    <a:pt x="78" y="64"/>
                    <a:pt x="78" y="112"/>
                    <a:pt x="78" y="120"/>
                  </a:cubicBezTo>
                  <a:cubicBezTo>
                    <a:pt x="78" y="122"/>
                    <a:pt x="76" y="124"/>
                    <a:pt x="75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5" y="125"/>
                    <a:pt x="65" y="129"/>
                  </a:cubicBezTo>
                  <a:cubicBezTo>
                    <a:pt x="65" y="132"/>
                    <a:pt x="67" y="134"/>
                    <a:pt x="67" y="134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88" y="134"/>
                    <a:pt x="204" y="98"/>
                    <a:pt x="204" y="67"/>
                  </a:cubicBezTo>
                  <a:cubicBezTo>
                    <a:pt x="204" y="18"/>
                    <a:pt x="170" y="0"/>
                    <a:pt x="127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712415" y="1287324"/>
              <a:ext cx="859229" cy="927358"/>
            </a:xfrm>
            <a:custGeom>
              <a:avLst/>
              <a:gdLst>
                <a:gd name="T0" fmla="*/ 93 w 96"/>
                <a:gd name="T1" fmla="*/ 92 h 103"/>
                <a:gd name="T2" fmla="*/ 86 w 96"/>
                <a:gd name="T3" fmla="*/ 83 h 103"/>
                <a:gd name="T4" fmla="*/ 86 w 96"/>
                <a:gd name="T5" fmla="*/ 30 h 103"/>
                <a:gd name="T6" fmla="*/ 76 w 96"/>
                <a:gd name="T7" fmla="*/ 8 h 103"/>
                <a:gd name="T8" fmla="*/ 46 w 96"/>
                <a:gd name="T9" fmla="*/ 0 h 103"/>
                <a:gd name="T10" fmla="*/ 11 w 96"/>
                <a:gd name="T11" fmla="*/ 5 h 103"/>
                <a:gd name="T12" fmla="*/ 10 w 96"/>
                <a:gd name="T13" fmla="*/ 8 h 103"/>
                <a:gd name="T14" fmla="*/ 10 w 96"/>
                <a:gd name="T15" fmla="*/ 23 h 103"/>
                <a:gd name="T16" fmla="*/ 12 w 96"/>
                <a:gd name="T17" fmla="*/ 25 h 103"/>
                <a:gd name="T18" fmla="*/ 17 w 96"/>
                <a:gd name="T19" fmla="*/ 25 h 103"/>
                <a:gd name="T20" fmla="*/ 20 w 96"/>
                <a:gd name="T21" fmla="*/ 23 h 103"/>
                <a:gd name="T22" fmla="*/ 31 w 96"/>
                <a:gd name="T23" fmla="*/ 13 h 103"/>
                <a:gd name="T24" fmla="*/ 43 w 96"/>
                <a:gd name="T25" fmla="*/ 10 h 103"/>
                <a:gd name="T26" fmla="*/ 58 w 96"/>
                <a:gd name="T27" fmla="*/ 27 h 103"/>
                <a:gd name="T28" fmla="*/ 58 w 96"/>
                <a:gd name="T29" fmla="*/ 42 h 103"/>
                <a:gd name="T30" fmla="*/ 0 w 96"/>
                <a:gd name="T31" fmla="*/ 72 h 103"/>
                <a:gd name="T32" fmla="*/ 30 w 96"/>
                <a:gd name="T33" fmla="*/ 103 h 103"/>
                <a:gd name="T34" fmla="*/ 60 w 96"/>
                <a:gd name="T35" fmla="*/ 90 h 103"/>
                <a:gd name="T36" fmla="*/ 71 w 96"/>
                <a:gd name="T37" fmla="*/ 102 h 103"/>
                <a:gd name="T38" fmla="*/ 93 w 96"/>
                <a:gd name="T39" fmla="*/ 102 h 103"/>
                <a:gd name="T40" fmla="*/ 96 w 96"/>
                <a:gd name="T41" fmla="*/ 92 h 103"/>
                <a:gd name="T42" fmla="*/ 93 w 96"/>
                <a:gd name="T43" fmla="*/ 92 h 103"/>
                <a:gd name="T44" fmla="*/ 58 w 96"/>
                <a:gd name="T45" fmla="*/ 77 h 103"/>
                <a:gd name="T46" fmla="*/ 40 w 96"/>
                <a:gd name="T47" fmla="*/ 88 h 103"/>
                <a:gd name="T48" fmla="*/ 25 w 96"/>
                <a:gd name="T49" fmla="*/ 72 h 103"/>
                <a:gd name="T50" fmla="*/ 58 w 96"/>
                <a:gd name="T51" fmla="*/ 53 h 103"/>
                <a:gd name="T52" fmla="*/ 58 w 96"/>
                <a:gd name="T5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3">
                  <a:moveTo>
                    <a:pt x="93" y="92"/>
                  </a:moveTo>
                  <a:cubicBezTo>
                    <a:pt x="86" y="91"/>
                    <a:pt x="86" y="88"/>
                    <a:pt x="86" y="83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3"/>
                    <a:pt x="83" y="14"/>
                    <a:pt x="76" y="8"/>
                  </a:cubicBezTo>
                  <a:cubicBezTo>
                    <a:pt x="68" y="1"/>
                    <a:pt x="56" y="0"/>
                    <a:pt x="46" y="0"/>
                  </a:cubicBezTo>
                  <a:cubicBezTo>
                    <a:pt x="33" y="0"/>
                    <a:pt x="22" y="1"/>
                    <a:pt x="11" y="5"/>
                  </a:cubicBezTo>
                  <a:cubicBezTo>
                    <a:pt x="10" y="5"/>
                    <a:pt x="10" y="6"/>
                    <a:pt x="10" y="8"/>
                  </a:cubicBezTo>
                  <a:cubicBezTo>
                    <a:pt x="10" y="13"/>
                    <a:pt x="10" y="16"/>
                    <a:pt x="10" y="23"/>
                  </a:cubicBezTo>
                  <a:cubicBezTo>
                    <a:pt x="10" y="24"/>
                    <a:pt x="11" y="25"/>
                    <a:pt x="12" y="25"/>
                  </a:cubicBezTo>
                  <a:cubicBezTo>
                    <a:pt x="12" y="25"/>
                    <a:pt x="17" y="25"/>
                    <a:pt x="17" y="25"/>
                  </a:cubicBezTo>
                  <a:cubicBezTo>
                    <a:pt x="18" y="25"/>
                    <a:pt x="19" y="24"/>
                    <a:pt x="20" y="23"/>
                  </a:cubicBezTo>
                  <a:cubicBezTo>
                    <a:pt x="24" y="19"/>
                    <a:pt x="27" y="15"/>
                    <a:pt x="31" y="13"/>
                  </a:cubicBezTo>
                  <a:cubicBezTo>
                    <a:pt x="33" y="12"/>
                    <a:pt x="38" y="10"/>
                    <a:pt x="43" y="10"/>
                  </a:cubicBezTo>
                  <a:cubicBezTo>
                    <a:pt x="54" y="10"/>
                    <a:pt x="58" y="18"/>
                    <a:pt x="58" y="27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17" y="40"/>
                    <a:pt x="0" y="52"/>
                    <a:pt x="0" y="72"/>
                  </a:cubicBezTo>
                  <a:cubicBezTo>
                    <a:pt x="0" y="94"/>
                    <a:pt x="15" y="103"/>
                    <a:pt x="30" y="103"/>
                  </a:cubicBezTo>
                  <a:cubicBezTo>
                    <a:pt x="44" y="103"/>
                    <a:pt x="54" y="98"/>
                    <a:pt x="60" y="90"/>
                  </a:cubicBezTo>
                  <a:cubicBezTo>
                    <a:pt x="61" y="97"/>
                    <a:pt x="65" y="102"/>
                    <a:pt x="71" y="102"/>
                  </a:cubicBezTo>
                  <a:cubicBezTo>
                    <a:pt x="74" y="102"/>
                    <a:pt x="82" y="102"/>
                    <a:pt x="93" y="102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3" y="92"/>
                  </a:lnTo>
                  <a:close/>
                  <a:moveTo>
                    <a:pt x="58" y="77"/>
                  </a:moveTo>
                  <a:cubicBezTo>
                    <a:pt x="54" y="83"/>
                    <a:pt x="47" y="88"/>
                    <a:pt x="40" y="88"/>
                  </a:cubicBezTo>
                  <a:cubicBezTo>
                    <a:pt x="30" y="88"/>
                    <a:pt x="25" y="83"/>
                    <a:pt x="25" y="72"/>
                  </a:cubicBezTo>
                  <a:cubicBezTo>
                    <a:pt x="25" y="60"/>
                    <a:pt x="31" y="53"/>
                    <a:pt x="58" y="53"/>
                  </a:cubicBezTo>
                  <a:lnTo>
                    <a:pt x="58" y="77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532348" y="1313820"/>
              <a:ext cx="537491" cy="892031"/>
            </a:xfrm>
            <a:custGeom>
              <a:avLst/>
              <a:gdLst>
                <a:gd name="T0" fmla="*/ 58 w 60"/>
                <a:gd name="T1" fmla="*/ 89 h 99"/>
                <a:gd name="T2" fmla="*/ 46 w 60"/>
                <a:gd name="T3" fmla="*/ 89 h 99"/>
                <a:gd name="T4" fmla="*/ 44 w 60"/>
                <a:gd name="T5" fmla="*/ 86 h 99"/>
                <a:gd name="T6" fmla="*/ 44 w 60"/>
                <a:gd name="T7" fmla="*/ 4 h 99"/>
                <a:gd name="T8" fmla="*/ 40 w 60"/>
                <a:gd name="T9" fmla="*/ 0 h 99"/>
                <a:gd name="T10" fmla="*/ 5 w 60"/>
                <a:gd name="T11" fmla="*/ 0 h 99"/>
                <a:gd name="T12" fmla="*/ 3 w 60"/>
                <a:gd name="T13" fmla="*/ 6 h 99"/>
                <a:gd name="T14" fmla="*/ 5 w 60"/>
                <a:gd name="T15" fmla="*/ 11 h 99"/>
                <a:gd name="T16" fmla="*/ 15 w 60"/>
                <a:gd name="T17" fmla="*/ 12 h 99"/>
                <a:gd name="T18" fmla="*/ 16 w 60"/>
                <a:gd name="T19" fmla="*/ 13 h 99"/>
                <a:gd name="T20" fmla="*/ 16 w 60"/>
                <a:gd name="T21" fmla="*/ 86 h 99"/>
                <a:gd name="T22" fmla="*/ 13 w 60"/>
                <a:gd name="T23" fmla="*/ 89 h 99"/>
                <a:gd name="T24" fmla="*/ 2 w 60"/>
                <a:gd name="T25" fmla="*/ 89 h 99"/>
                <a:gd name="T26" fmla="*/ 0 w 60"/>
                <a:gd name="T27" fmla="*/ 94 h 99"/>
                <a:gd name="T28" fmla="*/ 2 w 60"/>
                <a:gd name="T29" fmla="*/ 99 h 99"/>
                <a:gd name="T30" fmla="*/ 58 w 60"/>
                <a:gd name="T31" fmla="*/ 99 h 99"/>
                <a:gd name="T32" fmla="*/ 60 w 60"/>
                <a:gd name="T33" fmla="*/ 94 h 99"/>
                <a:gd name="T34" fmla="*/ 58 w 60"/>
                <a:gd name="T35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99">
                  <a:moveTo>
                    <a:pt x="58" y="89"/>
                  </a:moveTo>
                  <a:cubicBezTo>
                    <a:pt x="46" y="89"/>
                    <a:pt x="46" y="89"/>
                    <a:pt x="46" y="89"/>
                  </a:cubicBezTo>
                  <a:cubicBezTo>
                    <a:pt x="45" y="89"/>
                    <a:pt x="44" y="88"/>
                    <a:pt x="44" y="86"/>
                  </a:cubicBezTo>
                  <a:cubicBezTo>
                    <a:pt x="44" y="86"/>
                    <a:pt x="44" y="6"/>
                    <a:pt x="44" y="4"/>
                  </a:cubicBezTo>
                  <a:cubicBezTo>
                    <a:pt x="44" y="2"/>
                    <a:pt x="43" y="0"/>
                    <a:pt x="40" y="0"/>
                  </a:cubicBezTo>
                  <a:cubicBezTo>
                    <a:pt x="37" y="0"/>
                    <a:pt x="5" y="0"/>
                    <a:pt x="5" y="0"/>
                  </a:cubicBezTo>
                  <a:cubicBezTo>
                    <a:pt x="5" y="0"/>
                    <a:pt x="3" y="2"/>
                    <a:pt x="3" y="6"/>
                  </a:cubicBezTo>
                  <a:cubicBezTo>
                    <a:pt x="3" y="9"/>
                    <a:pt x="5" y="11"/>
                    <a:pt x="5" y="11"/>
                  </a:cubicBezTo>
                  <a:cubicBezTo>
                    <a:pt x="5" y="11"/>
                    <a:pt x="14" y="12"/>
                    <a:pt x="15" y="12"/>
                  </a:cubicBezTo>
                  <a:cubicBezTo>
                    <a:pt x="15" y="12"/>
                    <a:pt x="16" y="12"/>
                    <a:pt x="16" y="13"/>
                  </a:cubicBezTo>
                  <a:cubicBezTo>
                    <a:pt x="16" y="14"/>
                    <a:pt x="16" y="86"/>
                    <a:pt x="16" y="86"/>
                  </a:cubicBezTo>
                  <a:cubicBezTo>
                    <a:pt x="16" y="88"/>
                    <a:pt x="14" y="89"/>
                    <a:pt x="13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89"/>
                    <a:pt x="0" y="90"/>
                    <a:pt x="0" y="94"/>
                  </a:cubicBezTo>
                  <a:cubicBezTo>
                    <a:pt x="0" y="97"/>
                    <a:pt x="2" y="99"/>
                    <a:pt x="2" y="9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9"/>
                    <a:pt x="60" y="97"/>
                    <a:pt x="60" y="94"/>
                  </a:cubicBezTo>
                  <a:cubicBezTo>
                    <a:pt x="60" y="91"/>
                    <a:pt x="58" y="89"/>
                    <a:pt x="58" y="8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72436" y="980728"/>
              <a:ext cx="850396" cy="1233954"/>
            </a:xfrm>
            <a:custGeom>
              <a:avLst/>
              <a:gdLst>
                <a:gd name="T0" fmla="*/ 45 w 95"/>
                <a:gd name="T1" fmla="*/ 50 h 137"/>
                <a:gd name="T2" fmla="*/ 22 w 95"/>
                <a:gd name="T3" fmla="*/ 30 h 137"/>
                <a:gd name="T4" fmla="*/ 47 w 95"/>
                <a:gd name="T5" fmla="*/ 13 h 137"/>
                <a:gd name="T6" fmla="*/ 65 w 95"/>
                <a:gd name="T7" fmla="*/ 19 h 137"/>
                <a:gd name="T8" fmla="*/ 76 w 95"/>
                <a:gd name="T9" fmla="*/ 32 h 137"/>
                <a:gd name="T10" fmla="*/ 78 w 95"/>
                <a:gd name="T11" fmla="*/ 33 h 137"/>
                <a:gd name="T12" fmla="*/ 84 w 95"/>
                <a:gd name="T13" fmla="*/ 33 h 137"/>
                <a:gd name="T14" fmla="*/ 85 w 95"/>
                <a:gd name="T15" fmla="*/ 31 h 137"/>
                <a:gd name="T16" fmla="*/ 85 w 95"/>
                <a:gd name="T17" fmla="*/ 8 h 137"/>
                <a:gd name="T18" fmla="*/ 83 w 95"/>
                <a:gd name="T19" fmla="*/ 6 h 137"/>
                <a:gd name="T20" fmla="*/ 46 w 95"/>
                <a:gd name="T21" fmla="*/ 0 h 137"/>
                <a:gd name="T22" fmla="*/ 0 w 95"/>
                <a:gd name="T23" fmla="*/ 40 h 137"/>
                <a:gd name="T24" fmla="*/ 41 w 95"/>
                <a:gd name="T25" fmla="*/ 80 h 137"/>
                <a:gd name="T26" fmla="*/ 73 w 95"/>
                <a:gd name="T27" fmla="*/ 106 h 137"/>
                <a:gd name="T28" fmla="*/ 49 w 95"/>
                <a:gd name="T29" fmla="*/ 124 h 137"/>
                <a:gd name="T30" fmla="*/ 25 w 95"/>
                <a:gd name="T31" fmla="*/ 115 h 137"/>
                <a:gd name="T32" fmla="*/ 11 w 95"/>
                <a:gd name="T33" fmla="*/ 97 h 137"/>
                <a:gd name="T34" fmla="*/ 9 w 95"/>
                <a:gd name="T35" fmla="*/ 95 h 137"/>
                <a:gd name="T36" fmla="*/ 2 w 95"/>
                <a:gd name="T37" fmla="*/ 95 h 137"/>
                <a:gd name="T38" fmla="*/ 0 w 95"/>
                <a:gd name="T39" fmla="*/ 97 h 137"/>
                <a:gd name="T40" fmla="*/ 0 w 95"/>
                <a:gd name="T41" fmla="*/ 123 h 137"/>
                <a:gd name="T42" fmla="*/ 2 w 95"/>
                <a:gd name="T43" fmla="*/ 127 h 137"/>
                <a:gd name="T44" fmla="*/ 48 w 95"/>
                <a:gd name="T45" fmla="*/ 137 h 137"/>
                <a:gd name="T46" fmla="*/ 95 w 95"/>
                <a:gd name="T47" fmla="*/ 92 h 137"/>
                <a:gd name="T48" fmla="*/ 45 w 95"/>
                <a:gd name="T49" fmla="*/ 5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5" h="137">
                  <a:moveTo>
                    <a:pt x="45" y="50"/>
                  </a:moveTo>
                  <a:cubicBezTo>
                    <a:pt x="26" y="43"/>
                    <a:pt x="22" y="38"/>
                    <a:pt x="22" y="30"/>
                  </a:cubicBezTo>
                  <a:cubicBezTo>
                    <a:pt x="22" y="22"/>
                    <a:pt x="30" y="13"/>
                    <a:pt x="47" y="13"/>
                  </a:cubicBezTo>
                  <a:cubicBezTo>
                    <a:pt x="53" y="13"/>
                    <a:pt x="59" y="15"/>
                    <a:pt x="65" y="19"/>
                  </a:cubicBezTo>
                  <a:cubicBezTo>
                    <a:pt x="68" y="21"/>
                    <a:pt x="72" y="25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80" y="33"/>
                    <a:pt x="84" y="33"/>
                    <a:pt x="84" y="33"/>
                  </a:cubicBezTo>
                  <a:cubicBezTo>
                    <a:pt x="85" y="33"/>
                    <a:pt x="85" y="32"/>
                    <a:pt x="85" y="31"/>
                  </a:cubicBezTo>
                  <a:cubicBezTo>
                    <a:pt x="85" y="27"/>
                    <a:pt x="85" y="15"/>
                    <a:pt x="85" y="8"/>
                  </a:cubicBezTo>
                  <a:cubicBezTo>
                    <a:pt x="85" y="7"/>
                    <a:pt x="84" y="6"/>
                    <a:pt x="83" y="6"/>
                  </a:cubicBezTo>
                  <a:cubicBezTo>
                    <a:pt x="72" y="2"/>
                    <a:pt x="61" y="0"/>
                    <a:pt x="46" y="0"/>
                  </a:cubicBezTo>
                  <a:cubicBezTo>
                    <a:pt x="18" y="0"/>
                    <a:pt x="0" y="16"/>
                    <a:pt x="0" y="40"/>
                  </a:cubicBezTo>
                  <a:cubicBezTo>
                    <a:pt x="0" y="63"/>
                    <a:pt x="18" y="73"/>
                    <a:pt x="41" y="80"/>
                  </a:cubicBezTo>
                  <a:cubicBezTo>
                    <a:pt x="56" y="85"/>
                    <a:pt x="73" y="91"/>
                    <a:pt x="73" y="106"/>
                  </a:cubicBezTo>
                  <a:cubicBezTo>
                    <a:pt x="73" y="114"/>
                    <a:pt x="65" y="124"/>
                    <a:pt x="49" y="124"/>
                  </a:cubicBezTo>
                  <a:cubicBezTo>
                    <a:pt x="37" y="124"/>
                    <a:pt x="29" y="120"/>
                    <a:pt x="25" y="115"/>
                  </a:cubicBezTo>
                  <a:cubicBezTo>
                    <a:pt x="20" y="110"/>
                    <a:pt x="15" y="106"/>
                    <a:pt x="11" y="97"/>
                  </a:cubicBezTo>
                  <a:cubicBezTo>
                    <a:pt x="11" y="96"/>
                    <a:pt x="10" y="95"/>
                    <a:pt x="9" y="95"/>
                  </a:cubicBezTo>
                  <a:cubicBezTo>
                    <a:pt x="7" y="95"/>
                    <a:pt x="2" y="95"/>
                    <a:pt x="2" y="95"/>
                  </a:cubicBezTo>
                  <a:cubicBezTo>
                    <a:pt x="1" y="95"/>
                    <a:pt x="0" y="95"/>
                    <a:pt x="0" y="9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6"/>
                    <a:pt x="2" y="127"/>
                  </a:cubicBezTo>
                  <a:cubicBezTo>
                    <a:pt x="16" y="134"/>
                    <a:pt x="33" y="137"/>
                    <a:pt x="48" y="137"/>
                  </a:cubicBezTo>
                  <a:cubicBezTo>
                    <a:pt x="75" y="137"/>
                    <a:pt x="95" y="120"/>
                    <a:pt x="95" y="92"/>
                  </a:cubicBezTo>
                  <a:cubicBezTo>
                    <a:pt x="95" y="61"/>
                    <a:pt x="67" y="58"/>
                    <a:pt x="45" y="5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50589" y="1296156"/>
              <a:ext cx="671233" cy="936190"/>
            </a:xfrm>
            <a:custGeom>
              <a:avLst/>
              <a:gdLst>
                <a:gd name="T0" fmla="*/ 45 w 75"/>
                <a:gd name="T1" fmla="*/ 39 h 104"/>
                <a:gd name="T2" fmla="*/ 20 w 75"/>
                <a:gd name="T3" fmla="*/ 23 h 104"/>
                <a:gd name="T4" fmla="*/ 36 w 75"/>
                <a:gd name="T5" fmla="*/ 11 h 104"/>
                <a:gd name="T6" fmla="*/ 61 w 75"/>
                <a:gd name="T7" fmla="*/ 24 h 104"/>
                <a:gd name="T8" fmla="*/ 64 w 75"/>
                <a:gd name="T9" fmla="*/ 25 h 104"/>
                <a:gd name="T10" fmla="*/ 69 w 75"/>
                <a:gd name="T11" fmla="*/ 25 h 104"/>
                <a:gd name="T12" fmla="*/ 70 w 75"/>
                <a:gd name="T13" fmla="*/ 24 h 104"/>
                <a:gd name="T14" fmla="*/ 70 w 75"/>
                <a:gd name="T15" fmla="*/ 7 h 104"/>
                <a:gd name="T16" fmla="*/ 68 w 75"/>
                <a:gd name="T17" fmla="*/ 4 h 104"/>
                <a:gd name="T18" fmla="*/ 36 w 75"/>
                <a:gd name="T19" fmla="*/ 0 h 104"/>
                <a:gd name="T20" fmla="*/ 1 w 75"/>
                <a:gd name="T21" fmla="*/ 31 h 104"/>
                <a:gd name="T22" fmla="*/ 28 w 75"/>
                <a:gd name="T23" fmla="*/ 62 h 104"/>
                <a:gd name="T24" fmla="*/ 55 w 75"/>
                <a:gd name="T25" fmla="*/ 80 h 104"/>
                <a:gd name="T26" fmla="*/ 38 w 75"/>
                <a:gd name="T27" fmla="*/ 92 h 104"/>
                <a:gd name="T28" fmla="*/ 11 w 75"/>
                <a:gd name="T29" fmla="*/ 70 h 104"/>
                <a:gd name="T30" fmla="*/ 9 w 75"/>
                <a:gd name="T31" fmla="*/ 68 h 104"/>
                <a:gd name="T32" fmla="*/ 2 w 75"/>
                <a:gd name="T33" fmla="*/ 68 h 104"/>
                <a:gd name="T34" fmla="*/ 0 w 75"/>
                <a:gd name="T35" fmla="*/ 70 h 104"/>
                <a:gd name="T36" fmla="*/ 0 w 75"/>
                <a:gd name="T37" fmla="*/ 91 h 104"/>
                <a:gd name="T38" fmla="*/ 3 w 75"/>
                <a:gd name="T39" fmla="*/ 94 h 104"/>
                <a:gd name="T40" fmla="*/ 16 w 75"/>
                <a:gd name="T41" fmla="*/ 100 h 104"/>
                <a:gd name="T42" fmla="*/ 38 w 75"/>
                <a:gd name="T43" fmla="*/ 104 h 104"/>
                <a:gd name="T44" fmla="*/ 75 w 75"/>
                <a:gd name="T45" fmla="*/ 70 h 104"/>
                <a:gd name="T46" fmla="*/ 45 w 75"/>
                <a:gd name="T47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04">
                  <a:moveTo>
                    <a:pt x="45" y="39"/>
                  </a:moveTo>
                  <a:cubicBezTo>
                    <a:pt x="25" y="34"/>
                    <a:pt x="20" y="30"/>
                    <a:pt x="20" y="23"/>
                  </a:cubicBezTo>
                  <a:cubicBezTo>
                    <a:pt x="20" y="17"/>
                    <a:pt x="26" y="11"/>
                    <a:pt x="36" y="11"/>
                  </a:cubicBezTo>
                  <a:cubicBezTo>
                    <a:pt x="47" y="11"/>
                    <a:pt x="56" y="17"/>
                    <a:pt x="61" y="24"/>
                  </a:cubicBezTo>
                  <a:cubicBezTo>
                    <a:pt x="61" y="25"/>
                    <a:pt x="62" y="25"/>
                    <a:pt x="64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70" y="25"/>
                    <a:pt x="70" y="25"/>
                    <a:pt x="70" y="24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69" y="4"/>
                    <a:pt x="68" y="4"/>
                  </a:cubicBezTo>
                  <a:cubicBezTo>
                    <a:pt x="60" y="2"/>
                    <a:pt x="49" y="0"/>
                    <a:pt x="36" y="0"/>
                  </a:cubicBezTo>
                  <a:cubicBezTo>
                    <a:pt x="19" y="0"/>
                    <a:pt x="1" y="10"/>
                    <a:pt x="1" y="31"/>
                  </a:cubicBezTo>
                  <a:cubicBezTo>
                    <a:pt x="1" y="49"/>
                    <a:pt x="15" y="59"/>
                    <a:pt x="28" y="62"/>
                  </a:cubicBezTo>
                  <a:cubicBezTo>
                    <a:pt x="49" y="68"/>
                    <a:pt x="55" y="71"/>
                    <a:pt x="55" y="80"/>
                  </a:cubicBezTo>
                  <a:cubicBezTo>
                    <a:pt x="55" y="88"/>
                    <a:pt x="49" y="92"/>
                    <a:pt x="38" y="92"/>
                  </a:cubicBezTo>
                  <a:cubicBezTo>
                    <a:pt x="27" y="92"/>
                    <a:pt x="17" y="84"/>
                    <a:pt x="11" y="70"/>
                  </a:cubicBezTo>
                  <a:cubicBezTo>
                    <a:pt x="10" y="69"/>
                    <a:pt x="10" y="68"/>
                    <a:pt x="9" y="68"/>
                  </a:cubicBezTo>
                  <a:cubicBezTo>
                    <a:pt x="6" y="68"/>
                    <a:pt x="3" y="68"/>
                    <a:pt x="2" y="68"/>
                  </a:cubicBezTo>
                  <a:cubicBezTo>
                    <a:pt x="1" y="68"/>
                    <a:pt x="0" y="69"/>
                    <a:pt x="0" y="70"/>
                  </a:cubicBezTo>
                  <a:cubicBezTo>
                    <a:pt x="0" y="75"/>
                    <a:pt x="0" y="90"/>
                    <a:pt x="0" y="91"/>
                  </a:cubicBezTo>
                  <a:cubicBezTo>
                    <a:pt x="0" y="93"/>
                    <a:pt x="3" y="94"/>
                    <a:pt x="3" y="94"/>
                  </a:cubicBezTo>
                  <a:cubicBezTo>
                    <a:pt x="3" y="94"/>
                    <a:pt x="9" y="98"/>
                    <a:pt x="16" y="100"/>
                  </a:cubicBezTo>
                  <a:cubicBezTo>
                    <a:pt x="21" y="102"/>
                    <a:pt x="28" y="104"/>
                    <a:pt x="38" y="104"/>
                  </a:cubicBezTo>
                  <a:cubicBezTo>
                    <a:pt x="63" y="104"/>
                    <a:pt x="75" y="88"/>
                    <a:pt x="75" y="70"/>
                  </a:cubicBezTo>
                  <a:cubicBezTo>
                    <a:pt x="75" y="54"/>
                    <a:pt x="66" y="44"/>
                    <a:pt x="45" y="39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76184" y="989560"/>
              <a:ext cx="321738" cy="198089"/>
            </a:xfrm>
            <a:custGeom>
              <a:avLst/>
              <a:gdLst>
                <a:gd name="T0" fmla="*/ 2 w 36"/>
                <a:gd name="T1" fmla="*/ 22 h 22"/>
                <a:gd name="T2" fmla="*/ 27 w 36"/>
                <a:gd name="T3" fmla="*/ 22 h 22"/>
                <a:gd name="T4" fmla="*/ 30 w 36"/>
                <a:gd name="T5" fmla="*/ 21 h 22"/>
                <a:gd name="T6" fmla="*/ 36 w 36"/>
                <a:gd name="T7" fmla="*/ 3 h 22"/>
                <a:gd name="T8" fmla="*/ 34 w 36"/>
                <a:gd name="T9" fmla="*/ 0 h 22"/>
                <a:gd name="T10" fmla="*/ 8 w 36"/>
                <a:gd name="T11" fmla="*/ 0 h 22"/>
                <a:gd name="T12" fmla="*/ 5 w 36"/>
                <a:gd name="T13" fmla="*/ 2 h 22"/>
                <a:gd name="T14" fmla="*/ 0 w 36"/>
                <a:gd name="T15" fmla="*/ 19 h 22"/>
                <a:gd name="T16" fmla="*/ 2 w 36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2">
                  <a:moveTo>
                    <a:pt x="2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65982" y="989560"/>
              <a:ext cx="1110310" cy="1216290"/>
            </a:xfrm>
            <a:custGeom>
              <a:avLst/>
              <a:gdLst>
                <a:gd name="T0" fmla="*/ 119 w 124"/>
                <a:gd name="T1" fmla="*/ 125 h 135"/>
                <a:gd name="T2" fmla="*/ 106 w 124"/>
                <a:gd name="T3" fmla="*/ 119 h 135"/>
                <a:gd name="T4" fmla="*/ 73 w 124"/>
                <a:gd name="T5" fmla="*/ 69 h 135"/>
                <a:gd name="T6" fmla="*/ 92 w 124"/>
                <a:gd name="T7" fmla="*/ 50 h 135"/>
                <a:gd name="T8" fmla="*/ 111 w 124"/>
                <a:gd name="T9" fmla="*/ 46 h 135"/>
                <a:gd name="T10" fmla="*/ 113 w 124"/>
                <a:gd name="T11" fmla="*/ 41 h 135"/>
                <a:gd name="T12" fmla="*/ 111 w 124"/>
                <a:gd name="T13" fmla="*/ 36 h 135"/>
                <a:gd name="T14" fmla="*/ 80 w 124"/>
                <a:gd name="T15" fmla="*/ 36 h 135"/>
                <a:gd name="T16" fmla="*/ 76 w 124"/>
                <a:gd name="T17" fmla="*/ 39 h 135"/>
                <a:gd name="T18" fmla="*/ 44 w 124"/>
                <a:gd name="T19" fmla="*/ 85 h 135"/>
                <a:gd name="T20" fmla="*/ 44 w 124"/>
                <a:gd name="T21" fmla="*/ 4 h 135"/>
                <a:gd name="T22" fmla="*/ 41 w 124"/>
                <a:gd name="T23" fmla="*/ 0 h 135"/>
                <a:gd name="T24" fmla="*/ 1 w 124"/>
                <a:gd name="T25" fmla="*/ 0 h 135"/>
                <a:gd name="T26" fmla="*/ 0 w 124"/>
                <a:gd name="T27" fmla="*/ 5 h 135"/>
                <a:gd name="T28" fmla="*/ 1 w 124"/>
                <a:gd name="T29" fmla="*/ 10 h 135"/>
                <a:gd name="T30" fmla="*/ 14 w 124"/>
                <a:gd name="T31" fmla="*/ 10 h 135"/>
                <a:gd name="T32" fmla="*/ 16 w 124"/>
                <a:gd name="T33" fmla="*/ 13 h 135"/>
                <a:gd name="T34" fmla="*/ 16 w 124"/>
                <a:gd name="T35" fmla="*/ 123 h 135"/>
                <a:gd name="T36" fmla="*/ 14 w 124"/>
                <a:gd name="T37" fmla="*/ 125 h 135"/>
                <a:gd name="T38" fmla="*/ 2 w 124"/>
                <a:gd name="T39" fmla="*/ 125 h 135"/>
                <a:gd name="T40" fmla="*/ 0 w 124"/>
                <a:gd name="T41" fmla="*/ 130 h 135"/>
                <a:gd name="T42" fmla="*/ 2 w 124"/>
                <a:gd name="T43" fmla="*/ 135 h 135"/>
                <a:gd name="T44" fmla="*/ 55 w 124"/>
                <a:gd name="T45" fmla="*/ 135 h 135"/>
                <a:gd name="T46" fmla="*/ 56 w 124"/>
                <a:gd name="T47" fmla="*/ 130 h 135"/>
                <a:gd name="T48" fmla="*/ 55 w 124"/>
                <a:gd name="T49" fmla="*/ 125 h 135"/>
                <a:gd name="T50" fmla="*/ 46 w 124"/>
                <a:gd name="T51" fmla="*/ 125 h 135"/>
                <a:gd name="T52" fmla="*/ 44 w 124"/>
                <a:gd name="T53" fmla="*/ 123 h 135"/>
                <a:gd name="T54" fmla="*/ 44 w 124"/>
                <a:gd name="T55" fmla="*/ 97 h 135"/>
                <a:gd name="T56" fmla="*/ 52 w 124"/>
                <a:gd name="T57" fmla="*/ 89 h 135"/>
                <a:gd name="T58" fmla="*/ 56 w 124"/>
                <a:gd name="T59" fmla="*/ 90 h 135"/>
                <a:gd name="T60" fmla="*/ 77 w 124"/>
                <a:gd name="T61" fmla="*/ 123 h 135"/>
                <a:gd name="T62" fmla="*/ 77 w 124"/>
                <a:gd name="T63" fmla="*/ 125 h 135"/>
                <a:gd name="T64" fmla="*/ 70 w 124"/>
                <a:gd name="T65" fmla="*/ 125 h 135"/>
                <a:gd name="T66" fmla="*/ 69 w 124"/>
                <a:gd name="T67" fmla="*/ 130 h 135"/>
                <a:gd name="T68" fmla="*/ 70 w 124"/>
                <a:gd name="T69" fmla="*/ 135 h 135"/>
                <a:gd name="T70" fmla="*/ 123 w 124"/>
                <a:gd name="T71" fmla="*/ 135 h 135"/>
                <a:gd name="T72" fmla="*/ 124 w 124"/>
                <a:gd name="T73" fmla="*/ 130 h 135"/>
                <a:gd name="T74" fmla="*/ 122 w 124"/>
                <a:gd name="T75" fmla="*/ 125 h 135"/>
                <a:gd name="T76" fmla="*/ 119 w 124"/>
                <a:gd name="T77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135">
                  <a:moveTo>
                    <a:pt x="119" y="125"/>
                  </a:moveTo>
                  <a:cubicBezTo>
                    <a:pt x="113" y="125"/>
                    <a:pt x="109" y="123"/>
                    <a:pt x="106" y="119"/>
                  </a:cubicBezTo>
                  <a:cubicBezTo>
                    <a:pt x="105" y="118"/>
                    <a:pt x="73" y="70"/>
                    <a:pt x="73" y="69"/>
                  </a:cubicBezTo>
                  <a:cubicBezTo>
                    <a:pt x="81" y="58"/>
                    <a:pt x="85" y="54"/>
                    <a:pt x="92" y="50"/>
                  </a:cubicBezTo>
                  <a:cubicBezTo>
                    <a:pt x="96" y="48"/>
                    <a:pt x="105" y="46"/>
                    <a:pt x="111" y="46"/>
                  </a:cubicBezTo>
                  <a:cubicBezTo>
                    <a:pt x="111" y="46"/>
                    <a:pt x="113" y="45"/>
                    <a:pt x="113" y="41"/>
                  </a:cubicBezTo>
                  <a:cubicBezTo>
                    <a:pt x="113" y="38"/>
                    <a:pt x="111" y="36"/>
                    <a:pt x="111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9" y="36"/>
                    <a:pt x="77" y="37"/>
                    <a:pt x="76" y="39"/>
                  </a:cubicBezTo>
                  <a:cubicBezTo>
                    <a:pt x="75" y="40"/>
                    <a:pt x="51" y="75"/>
                    <a:pt x="44" y="85"/>
                  </a:cubicBezTo>
                  <a:cubicBezTo>
                    <a:pt x="44" y="50"/>
                    <a:pt x="44" y="5"/>
                    <a:pt x="44" y="4"/>
                  </a:cubicBezTo>
                  <a:cubicBezTo>
                    <a:pt x="44" y="2"/>
                    <a:pt x="43" y="0"/>
                    <a:pt x="41" y="0"/>
                  </a:cubicBezTo>
                  <a:cubicBezTo>
                    <a:pt x="38" y="0"/>
                    <a:pt x="1" y="0"/>
                    <a:pt x="1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1"/>
                    <a:pt x="16" y="13"/>
                  </a:cubicBezTo>
                  <a:cubicBezTo>
                    <a:pt x="16" y="14"/>
                    <a:pt x="16" y="123"/>
                    <a:pt x="16" y="123"/>
                  </a:cubicBezTo>
                  <a:cubicBezTo>
                    <a:pt x="16" y="124"/>
                    <a:pt x="16" y="125"/>
                    <a:pt x="14" y="125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3"/>
                    <a:pt x="2" y="135"/>
                    <a:pt x="2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6" y="133"/>
                    <a:pt x="56" y="130"/>
                  </a:cubicBezTo>
                  <a:cubicBezTo>
                    <a:pt x="56" y="127"/>
                    <a:pt x="55" y="125"/>
                    <a:pt x="55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4" y="123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5"/>
                    <a:pt x="51" y="90"/>
                    <a:pt x="52" y="89"/>
                  </a:cubicBezTo>
                  <a:cubicBezTo>
                    <a:pt x="53" y="88"/>
                    <a:pt x="55" y="88"/>
                    <a:pt x="56" y="90"/>
                  </a:cubicBezTo>
                  <a:cubicBezTo>
                    <a:pt x="57" y="92"/>
                    <a:pt x="77" y="122"/>
                    <a:pt x="77" y="123"/>
                  </a:cubicBezTo>
                  <a:cubicBezTo>
                    <a:pt x="78" y="124"/>
                    <a:pt x="78" y="125"/>
                    <a:pt x="77" y="125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69" y="128"/>
                    <a:pt x="69" y="130"/>
                  </a:cubicBezTo>
                  <a:cubicBezTo>
                    <a:pt x="69" y="133"/>
                    <a:pt x="70" y="135"/>
                    <a:pt x="70" y="135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35"/>
                    <a:pt x="124" y="133"/>
                    <a:pt x="124" y="130"/>
                  </a:cubicBezTo>
                  <a:cubicBezTo>
                    <a:pt x="124" y="127"/>
                    <a:pt x="122" y="125"/>
                    <a:pt x="122" y="125"/>
                  </a:cubicBezTo>
                  <a:lnTo>
                    <a:pt x="119" y="125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959600" y="1268413"/>
              <a:ext cx="214312" cy="207962"/>
            </a:xfrm>
            <a:custGeom>
              <a:avLst/>
              <a:gdLst>
                <a:gd name="T0" fmla="*/ 216 w 216"/>
                <a:gd name="T1" fmla="*/ 105 h 210"/>
                <a:gd name="T2" fmla="*/ 108 w 216"/>
                <a:gd name="T3" fmla="*/ 210 h 210"/>
                <a:gd name="T4" fmla="*/ 0 w 216"/>
                <a:gd name="T5" fmla="*/ 105 h 210"/>
                <a:gd name="T6" fmla="*/ 109 w 216"/>
                <a:gd name="T7" fmla="*/ 0 h 210"/>
                <a:gd name="T8" fmla="*/ 216 w 216"/>
                <a:gd name="T9" fmla="*/ 105 h 210"/>
                <a:gd name="T10" fmla="*/ 27 w 216"/>
                <a:gd name="T11" fmla="*/ 105 h 210"/>
                <a:gd name="T12" fmla="*/ 109 w 216"/>
                <a:gd name="T13" fmla="*/ 188 h 210"/>
                <a:gd name="T14" fmla="*/ 189 w 216"/>
                <a:gd name="T15" fmla="*/ 105 h 210"/>
                <a:gd name="T16" fmla="*/ 108 w 216"/>
                <a:gd name="T17" fmla="*/ 21 h 210"/>
                <a:gd name="T18" fmla="*/ 27 w 216"/>
                <a:gd name="T19" fmla="*/ 105 h 210"/>
                <a:gd name="T20" fmla="*/ 92 w 216"/>
                <a:gd name="T21" fmla="*/ 159 h 210"/>
                <a:gd name="T22" fmla="*/ 67 w 216"/>
                <a:gd name="T23" fmla="*/ 159 h 210"/>
                <a:gd name="T24" fmla="*/ 67 w 216"/>
                <a:gd name="T25" fmla="*/ 54 h 210"/>
                <a:gd name="T26" fmla="*/ 108 w 216"/>
                <a:gd name="T27" fmla="*/ 51 h 210"/>
                <a:gd name="T28" fmla="*/ 143 w 216"/>
                <a:gd name="T29" fmla="*/ 59 h 210"/>
                <a:gd name="T30" fmla="*/ 154 w 216"/>
                <a:gd name="T31" fmla="*/ 82 h 210"/>
                <a:gd name="T32" fmla="*/ 133 w 216"/>
                <a:gd name="T33" fmla="*/ 107 h 210"/>
                <a:gd name="T34" fmla="*/ 133 w 216"/>
                <a:gd name="T35" fmla="*/ 108 h 210"/>
                <a:gd name="T36" fmla="*/ 151 w 216"/>
                <a:gd name="T37" fmla="*/ 133 h 210"/>
                <a:gd name="T38" fmla="*/ 159 w 216"/>
                <a:gd name="T39" fmla="*/ 159 h 210"/>
                <a:gd name="T40" fmla="*/ 133 w 216"/>
                <a:gd name="T41" fmla="*/ 159 h 210"/>
                <a:gd name="T42" fmla="*/ 125 w 216"/>
                <a:gd name="T43" fmla="*/ 133 h 210"/>
                <a:gd name="T44" fmla="*/ 103 w 216"/>
                <a:gd name="T45" fmla="*/ 117 h 210"/>
                <a:gd name="T46" fmla="*/ 92 w 216"/>
                <a:gd name="T47" fmla="*/ 117 h 210"/>
                <a:gd name="T48" fmla="*/ 92 w 216"/>
                <a:gd name="T49" fmla="*/ 159 h 210"/>
                <a:gd name="T50" fmla="*/ 92 w 216"/>
                <a:gd name="T51" fmla="*/ 100 h 210"/>
                <a:gd name="T52" fmla="*/ 104 w 216"/>
                <a:gd name="T53" fmla="*/ 100 h 210"/>
                <a:gd name="T54" fmla="*/ 128 w 216"/>
                <a:gd name="T55" fmla="*/ 85 h 210"/>
                <a:gd name="T56" fmla="*/ 106 w 216"/>
                <a:gd name="T57" fmla="*/ 69 h 210"/>
                <a:gd name="T58" fmla="*/ 92 w 216"/>
                <a:gd name="T59" fmla="*/ 70 h 210"/>
                <a:gd name="T60" fmla="*/ 92 w 216"/>
                <a:gd name="T61" fmla="*/ 10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6" h="210">
                  <a:moveTo>
                    <a:pt x="216" y="105"/>
                  </a:moveTo>
                  <a:cubicBezTo>
                    <a:pt x="216" y="163"/>
                    <a:pt x="168" y="210"/>
                    <a:pt x="108" y="210"/>
                  </a:cubicBezTo>
                  <a:cubicBezTo>
                    <a:pt x="48" y="210"/>
                    <a:pt x="0" y="163"/>
                    <a:pt x="0" y="105"/>
                  </a:cubicBezTo>
                  <a:cubicBezTo>
                    <a:pt x="0" y="46"/>
                    <a:pt x="48" y="0"/>
                    <a:pt x="109" y="0"/>
                  </a:cubicBezTo>
                  <a:cubicBezTo>
                    <a:pt x="168" y="0"/>
                    <a:pt x="216" y="46"/>
                    <a:pt x="216" y="105"/>
                  </a:cubicBezTo>
                  <a:close/>
                  <a:moveTo>
                    <a:pt x="27" y="105"/>
                  </a:moveTo>
                  <a:cubicBezTo>
                    <a:pt x="27" y="151"/>
                    <a:pt x="62" y="188"/>
                    <a:pt x="109" y="188"/>
                  </a:cubicBezTo>
                  <a:cubicBezTo>
                    <a:pt x="154" y="189"/>
                    <a:pt x="189" y="151"/>
                    <a:pt x="189" y="105"/>
                  </a:cubicBezTo>
                  <a:cubicBezTo>
                    <a:pt x="189" y="59"/>
                    <a:pt x="154" y="21"/>
                    <a:pt x="108" y="21"/>
                  </a:cubicBezTo>
                  <a:cubicBezTo>
                    <a:pt x="62" y="21"/>
                    <a:pt x="27" y="59"/>
                    <a:pt x="27" y="105"/>
                  </a:cubicBezTo>
                  <a:close/>
                  <a:moveTo>
                    <a:pt x="92" y="159"/>
                  </a:moveTo>
                  <a:cubicBezTo>
                    <a:pt x="67" y="159"/>
                    <a:pt x="67" y="159"/>
                    <a:pt x="67" y="15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77" y="53"/>
                    <a:pt x="90" y="51"/>
                    <a:pt x="108" y="51"/>
                  </a:cubicBezTo>
                  <a:cubicBezTo>
                    <a:pt x="127" y="51"/>
                    <a:pt x="136" y="54"/>
                    <a:pt x="143" y="59"/>
                  </a:cubicBezTo>
                  <a:cubicBezTo>
                    <a:pt x="150" y="64"/>
                    <a:pt x="154" y="71"/>
                    <a:pt x="154" y="82"/>
                  </a:cubicBezTo>
                  <a:cubicBezTo>
                    <a:pt x="154" y="94"/>
                    <a:pt x="145" y="103"/>
                    <a:pt x="133" y="107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43" y="111"/>
                    <a:pt x="148" y="119"/>
                    <a:pt x="151" y="133"/>
                  </a:cubicBezTo>
                  <a:cubicBezTo>
                    <a:pt x="154" y="149"/>
                    <a:pt x="157" y="155"/>
                    <a:pt x="159" y="159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0" y="155"/>
                    <a:pt x="128" y="146"/>
                    <a:pt x="125" y="133"/>
                  </a:cubicBezTo>
                  <a:cubicBezTo>
                    <a:pt x="123" y="123"/>
                    <a:pt x="117" y="117"/>
                    <a:pt x="103" y="117"/>
                  </a:cubicBezTo>
                  <a:cubicBezTo>
                    <a:pt x="92" y="117"/>
                    <a:pt x="92" y="117"/>
                    <a:pt x="92" y="117"/>
                  </a:cubicBezTo>
                  <a:lnTo>
                    <a:pt x="92" y="159"/>
                  </a:lnTo>
                  <a:close/>
                  <a:moveTo>
                    <a:pt x="92" y="100"/>
                  </a:moveTo>
                  <a:cubicBezTo>
                    <a:pt x="104" y="100"/>
                    <a:pt x="104" y="100"/>
                    <a:pt x="104" y="100"/>
                  </a:cubicBezTo>
                  <a:cubicBezTo>
                    <a:pt x="117" y="100"/>
                    <a:pt x="128" y="96"/>
                    <a:pt x="128" y="85"/>
                  </a:cubicBezTo>
                  <a:cubicBezTo>
                    <a:pt x="128" y="75"/>
                    <a:pt x="121" y="69"/>
                    <a:pt x="106" y="69"/>
                  </a:cubicBezTo>
                  <a:cubicBezTo>
                    <a:pt x="99" y="69"/>
                    <a:pt x="95" y="69"/>
                    <a:pt x="92" y="70"/>
                  </a:cubicBezTo>
                  <a:lnTo>
                    <a:pt x="92" y="10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7" name="Straight Connector 16"/>
          <p:cNvCxnSpPr/>
          <p:nvPr userDrawn="1"/>
        </p:nvCxnSpPr>
        <p:spPr>
          <a:xfrm>
            <a:off x="230400" y="4812030"/>
            <a:ext cx="8731038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2"/>
          <p:cNvSpPr txBox="1">
            <a:spLocks noGrp="1"/>
          </p:cNvSpPr>
          <p:nvPr userDrawn="1"/>
        </p:nvSpPr>
        <p:spPr bwMode="gray">
          <a:xfrm>
            <a:off x="6035040" y="4835367"/>
            <a:ext cx="260350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chemeClr val="tx2"/>
                </a:solidFill>
                <a:effectLst/>
                <a:cs typeface="Arial" charset="0"/>
              </a:rPr>
              <a:t>SanDisk Confidential</a:t>
            </a:r>
          </a:p>
        </p:txBody>
      </p:sp>
      <p:sp>
        <p:nvSpPr>
          <p:cNvPr id="19" name="Slide Number Placeholder 4"/>
          <p:cNvSpPr txBox="1">
            <a:spLocks noGrp="1"/>
          </p:cNvSpPr>
          <p:nvPr userDrawn="1"/>
        </p:nvSpPr>
        <p:spPr bwMode="auto">
          <a:xfrm rot="10800000" flipV="1">
            <a:off x="8595360" y="4835367"/>
            <a:ext cx="543668" cy="2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0805C-640A-49D9-81A6-59BD7BEBF471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3769" r:id="rId14"/>
    <p:sldLayoutId id="2147483780" r:id="rId15"/>
    <p:sldLayoutId id="2147483781" r:id="rId16"/>
    <p:sldLayoutId id="2147483772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74" r:id="rId23"/>
    <p:sldLayoutId id="2147483787" r:id="rId24"/>
    <p:sldLayoutId id="2147483777" r:id="rId2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4573435" y="50800"/>
            <a:ext cx="4537075" cy="4393158"/>
          </a:xfrm>
          <a:solidFill>
            <a:schemeClr val="bg1"/>
          </a:solidFill>
        </p:spPr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9505" y="1046693"/>
            <a:ext cx="4292501" cy="47397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Smashing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Acceleration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13 July, 2017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Ilan Smith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ilan.smith\Documents\Presentations\shellcode\pirate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0" y="422910"/>
            <a:ext cx="4399020" cy="36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4840" y="4720590"/>
            <a:ext cx="27432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6207">
        <p:fade/>
      </p:transition>
    </mc:Choice>
    <mc:Fallback xmlns="">
      <p:transition spd="med" advTm="6362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cap="none" dirty="0" smtClean="0"/>
              <a:t>epresentation</a:t>
            </a:r>
            <a:r>
              <a:rPr lang="en-US" dirty="0" smtClean="0"/>
              <a:t> P</a:t>
            </a:r>
            <a:r>
              <a:rPr lang="en-US" cap="none" dirty="0" smtClean="0"/>
              <a:t>erspective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356735" y="1348207"/>
            <a:ext cx="4042410" cy="2640863"/>
            <a:chOff x="4356735" y="1348207"/>
            <a:chExt cx="4042410" cy="2640863"/>
          </a:xfrm>
        </p:grpSpPr>
        <p:grpSp>
          <p:nvGrpSpPr>
            <p:cNvPr id="17" name="Group 16"/>
            <p:cNvGrpSpPr/>
            <p:nvPr/>
          </p:nvGrpSpPr>
          <p:grpSpPr>
            <a:xfrm>
              <a:off x="4356735" y="3206445"/>
              <a:ext cx="4042410" cy="782625"/>
              <a:chOff x="4480560" y="3104108"/>
              <a:chExt cx="4042410" cy="78262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4480560" y="3423644"/>
                <a:ext cx="1838071" cy="428267"/>
                <a:chOff x="6035040" y="3902900"/>
                <a:chExt cx="1838071" cy="428267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6035040" y="3902900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88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035040" y="4115723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6343648" y="3104108"/>
                <a:ext cx="2179322" cy="782625"/>
                <a:chOff x="6355080" y="3104108"/>
                <a:chExt cx="2179322" cy="7826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355080" y="3423644"/>
                  <a:ext cx="2179322" cy="428266"/>
                  <a:chOff x="6355080" y="3423644"/>
                  <a:chExt cx="2179322" cy="428266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6355080" y="3423644"/>
                    <a:ext cx="217932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0x403af2</a:t>
                    </a: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355080" y="3636466"/>
                    <a:ext cx="217932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0xfff7103c558be924</a:t>
                    </a:r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6355080" y="3104108"/>
                  <a:ext cx="2179320" cy="782625"/>
                  <a:chOff x="6355080" y="3104108"/>
                  <a:chExt cx="2179320" cy="782625"/>
                </a:xfrm>
              </p:grpSpPr>
              <p:cxnSp>
                <p:nvCxnSpPr>
                  <p:cNvPr id="78" name="Shape 147"/>
                  <p:cNvCxnSpPr/>
                  <p:nvPr/>
                </p:nvCxnSpPr>
                <p:spPr>
                  <a:xfrm flipV="1">
                    <a:off x="6355083" y="3869092"/>
                    <a:ext cx="2179317" cy="1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77" name="Shape 146"/>
                  <p:cNvCxnSpPr/>
                  <p:nvPr/>
                </p:nvCxnSpPr>
                <p:spPr>
                  <a:xfrm>
                    <a:off x="6355080" y="3104108"/>
                    <a:ext cx="3" cy="782625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93" name="Shape 146"/>
                  <p:cNvCxnSpPr/>
                  <p:nvPr/>
                </p:nvCxnSpPr>
                <p:spPr>
                  <a:xfrm>
                    <a:off x="8534397" y="3104108"/>
                    <a:ext cx="3" cy="782625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078730" y="1348207"/>
              <a:ext cx="2598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long (address) perspective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0119" y="1348207"/>
            <a:ext cx="2514601" cy="2640862"/>
            <a:chOff x="960119" y="1348207"/>
            <a:chExt cx="2514601" cy="2640862"/>
          </a:xfrm>
        </p:grpSpPr>
        <p:sp>
          <p:nvSpPr>
            <p:cNvPr id="6" name="TextBox 5"/>
            <p:cNvSpPr txBox="1"/>
            <p:nvPr/>
          </p:nvSpPr>
          <p:spPr>
            <a:xfrm>
              <a:off x="1348740" y="1348207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byte perspective</a:t>
              </a:r>
              <a:endParaRPr lang="en-US" b="1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60119" y="1829069"/>
              <a:ext cx="2514601" cy="2160000"/>
              <a:chOff x="960119" y="1829069"/>
              <a:chExt cx="2514601" cy="21600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34640" y="1829069"/>
                <a:ext cx="640080" cy="2160000"/>
                <a:chOff x="2834640" y="1829069"/>
                <a:chExt cx="640080" cy="21600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834640" y="2024124"/>
                  <a:ext cx="640080" cy="1930123"/>
                  <a:chOff x="2834640" y="2024124"/>
                  <a:chExt cx="640080" cy="1930123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834641" y="2452391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0xf7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834640" y="2024124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0xf2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34641" y="3738803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0x24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834641" y="3525980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0xe9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34641" y="3314167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0x8b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834641" y="3098723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0x55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34641" y="2883279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0x3c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834641" y="2667835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0x10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34641" y="2239568"/>
                    <a:ext cx="640079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0xff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843913" y="1829069"/>
                  <a:ext cx="630807" cy="2160000"/>
                  <a:chOff x="6364352" y="2205989"/>
                  <a:chExt cx="1828800" cy="2160000"/>
                </a:xfrm>
              </p:grpSpPr>
              <p:cxnSp>
                <p:nvCxnSpPr>
                  <p:cNvPr id="7" name="Shape 146"/>
                  <p:cNvCxnSpPr/>
                  <p:nvPr/>
                </p:nvCxnSpPr>
                <p:spPr>
                  <a:xfrm>
                    <a:off x="6364352" y="2205990"/>
                    <a:ext cx="0" cy="215999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8" name="Shape 147"/>
                  <p:cNvCxnSpPr/>
                  <p:nvPr/>
                </p:nvCxnSpPr>
                <p:spPr>
                  <a:xfrm>
                    <a:off x="6364352" y="4348349"/>
                    <a:ext cx="1828800" cy="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25" name="Shape 146"/>
                  <p:cNvCxnSpPr/>
                  <p:nvPr/>
                </p:nvCxnSpPr>
                <p:spPr>
                  <a:xfrm>
                    <a:off x="8193151" y="2205989"/>
                    <a:ext cx="0" cy="2159999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FFFF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960119" y="2024124"/>
                <a:ext cx="1838072" cy="1930123"/>
                <a:chOff x="960119" y="2024124"/>
                <a:chExt cx="1838072" cy="193012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960120" y="3525980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81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60120" y="2452391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86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60120" y="3738803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60120" y="3314167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82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960120" y="3098723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83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960120" y="2883279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84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60120" y="2667835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85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60120" y="2239568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87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960119" y="2024124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0x7fffffffd5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88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52" name="Group 51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4" name="Rectangle 53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4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err="1" smtClean="0"/>
              <a:t>objdump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5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objdump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--section=.text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-d:			disassemble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-S:			include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--section=:	specific section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$(CROSS_COMPILE)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3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Output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55                   	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48 89 e5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          	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89 7d cc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75 c0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d0 61 62 63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6a:	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9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Function Offset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55                   	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48 89 e5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          	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89 7d cc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75 c0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d0 61 62 63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6a:	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0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Instruction Offsets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55                   	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48 89 e5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          	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89 7d cc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75 c0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d0 61 62 63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6a: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 Code (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cap="none" dirty="0" smtClean="0"/>
              <a:t>)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55                   	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48 89 e5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          	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89 7d cc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75 c0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d0 61 62 63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6a: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Assembly Code (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US" cap="none" dirty="0" smtClean="0"/>
              <a:t>)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55                   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48 89 e5             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          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89 7d cc             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89 75 c0          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d0 61 62 63 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6a: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7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Machine Code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0000000000000054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54: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	push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48 89 e5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48 83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sub    $0x40,%rsp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5c: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 7d cc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%edi,-0x34(%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5f: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89 75 c0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%rsi,-0x40(%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[40]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63: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 c7 45 d0 61 62 63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$0x636261,-0x30(%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6a: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Application Binary Interface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 </a:t>
            </a:r>
            <a:r>
              <a:rPr lang="en-US" sz="2000" dirty="0">
                <a:cs typeface="Courier New" panose="02070309020205020404" pitchFamily="49" charset="0"/>
              </a:rPr>
              <a:t>application binary interface (ABI) is the interface between two program modules, one of which is often a library or operating system, at the level of </a:t>
            </a:r>
            <a:r>
              <a:rPr lang="en-US" sz="2000" u="sng" dirty="0">
                <a:cs typeface="Courier New" panose="02070309020205020404" pitchFamily="49" charset="0"/>
              </a:rPr>
              <a:t>machine </a:t>
            </a:r>
            <a:r>
              <a:rPr lang="en-US" sz="2000" u="sng" dirty="0" smtClean="0">
                <a:cs typeface="Courier New" panose="02070309020205020404" pitchFamily="49" charset="0"/>
              </a:rPr>
              <a:t>code</a:t>
            </a:r>
            <a:r>
              <a:rPr lang="en-US" sz="2000" dirty="0" smtClean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 </a:t>
            </a:r>
            <a:r>
              <a:rPr lang="en-US" sz="2000" dirty="0">
                <a:cs typeface="Courier New" panose="02070309020205020404" pitchFamily="49" charset="0"/>
              </a:rPr>
              <a:t>ABI </a:t>
            </a:r>
            <a:r>
              <a:rPr lang="en-US" sz="2000" dirty="0" smtClean="0">
                <a:cs typeface="Courier New" panose="02070309020205020404" pitchFamily="49" charset="0"/>
              </a:rPr>
              <a:t>determines… </a:t>
            </a:r>
            <a:r>
              <a:rPr lang="en-US" sz="2000" dirty="0">
                <a:cs typeface="Courier New" panose="02070309020205020404" pitchFamily="49" charset="0"/>
              </a:rPr>
              <a:t>how functions are called and in which </a:t>
            </a:r>
            <a:r>
              <a:rPr lang="en-US" sz="2000" u="sng" dirty="0">
                <a:cs typeface="Courier New" panose="02070309020205020404" pitchFamily="49" charset="0"/>
              </a:rPr>
              <a:t>binary format</a:t>
            </a:r>
            <a:r>
              <a:rPr lang="en-US" sz="2000" dirty="0">
                <a:cs typeface="Courier New" panose="02070309020205020404" pitchFamily="49" charset="0"/>
              </a:rPr>
              <a:t> information should be passed from one program component to the </a:t>
            </a:r>
            <a:r>
              <a:rPr lang="en-US" sz="2000" dirty="0" smtClean="0">
                <a:cs typeface="Courier New" panose="02070309020205020404" pitchFamily="49" charset="0"/>
              </a:rPr>
              <a:t>next...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EABI – Embedded Application Binary Interface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					– </a:t>
            </a:r>
            <a:r>
              <a:rPr lang="en-US" sz="2000" dirty="0" err="1" smtClean="0">
                <a:cs typeface="Courier New" panose="02070309020205020404" pitchFamily="49" charset="0"/>
              </a:rPr>
              <a:t>WikipediA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2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cap="none" dirty="0" smtClean="0"/>
              <a:t>emo</a:t>
            </a:r>
            <a:r>
              <a:rPr lang="en-US" dirty="0" smtClean="0"/>
              <a:t> S</a:t>
            </a:r>
            <a:r>
              <a:rPr lang="en-US" cap="none" dirty="0" smtClean="0"/>
              <a:t>hellcode</a:t>
            </a:r>
            <a:r>
              <a:rPr lang="en-US" dirty="0" smtClean="0"/>
              <a:t> c</a:t>
            </a:r>
            <a:r>
              <a:rPr lang="en-US" cap="none" dirty="0" smtClean="0"/>
              <a:t>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214616"/>
            <a:ext cx="6583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3" name="Rectangle 22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x86-64 Register Usage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7" name="Content Placeholder 4"/>
          <p:cNvSpPr txBox="1">
            <a:spLocks/>
          </p:cNvSpPr>
          <p:nvPr/>
        </p:nvSpPr>
        <p:spPr>
          <a:xfrm>
            <a:off x="4678680" y="1291590"/>
            <a:ext cx="38252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x86-64 Register Usage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38252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Instruction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7" name="Content Placeholder 4"/>
          <p:cNvSpPr txBox="1">
            <a:spLocks/>
          </p:cNvSpPr>
          <p:nvPr/>
        </p:nvSpPr>
        <p:spPr>
          <a:xfrm>
            <a:off x="4678680" y="1291590"/>
            <a:ext cx="38252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</a:t>
            </a:r>
            <a:r>
              <a:rPr lang="en-US" cap="none" dirty="0"/>
              <a:t>x86-64 Register </a:t>
            </a:r>
            <a:r>
              <a:rPr lang="en-US" cap="none" dirty="0" smtClean="0"/>
              <a:t>Usage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35966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Instruction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Stack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dirty="0" smtClean="0">
                <a:cs typeface="Courier New" panose="02070309020205020404" pitchFamily="49" charset="0"/>
              </a:rPr>
              <a:t>: Base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 smtClean="0">
                <a:cs typeface="Courier New" panose="02070309020205020404" pitchFamily="49" charset="0"/>
              </a:rPr>
              <a:t>: Stack Pointer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5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x86-64 Register Usage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35966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Instruction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Stack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dirty="0" smtClean="0">
                <a:cs typeface="Courier New" panose="02070309020205020404" pitchFamily="49" charset="0"/>
              </a:rPr>
              <a:t>: Base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 smtClean="0">
                <a:cs typeface="Courier New" panose="02070309020205020404" pitchFamily="49" charset="0"/>
              </a:rPr>
              <a:t>: Stack Pointer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7" name="Content Placeholder 4"/>
          <p:cNvSpPr txBox="1">
            <a:spLocks/>
          </p:cNvSpPr>
          <p:nvPr/>
        </p:nvSpPr>
        <p:spPr>
          <a:xfrm>
            <a:off x="4907280" y="1291590"/>
            <a:ext cx="35966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Function Call Arguments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 smtClean="0">
                <a:cs typeface="Courier New" panose="02070309020205020404" pitchFamily="49" charset="0"/>
              </a:rPr>
              <a:t>: 1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 smtClean="0">
                <a:cs typeface="Courier New" panose="02070309020205020404" pitchFamily="49" charset="0"/>
              </a:rPr>
              <a:t>: 2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nd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 smtClean="0">
                <a:cs typeface="Courier New" panose="02070309020205020404" pitchFamily="49" charset="0"/>
              </a:rPr>
              <a:t>: 3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rd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ABI   –   </a:t>
            </a:r>
            <a:r>
              <a:rPr lang="en-US" cap="none" dirty="0"/>
              <a:t>x86-64 Register </a:t>
            </a:r>
            <a:r>
              <a:rPr lang="en-US" cap="none" dirty="0" smtClean="0"/>
              <a:t>Usage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35966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Instruction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Stack Management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dirty="0" smtClean="0">
                <a:cs typeface="Courier New" panose="02070309020205020404" pitchFamily="49" charset="0"/>
              </a:rPr>
              <a:t>: Base Pointer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 smtClean="0">
                <a:cs typeface="Courier New" panose="02070309020205020404" pitchFamily="49" charset="0"/>
              </a:rPr>
              <a:t>: Stack Pointer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7" name="Content Placeholder 4"/>
          <p:cNvSpPr txBox="1">
            <a:spLocks/>
          </p:cNvSpPr>
          <p:nvPr/>
        </p:nvSpPr>
        <p:spPr>
          <a:xfrm>
            <a:off x="4907280" y="1291590"/>
            <a:ext cx="359664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Function Call Arguments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 smtClean="0">
                <a:cs typeface="Courier New" panose="02070309020205020404" pitchFamily="49" charset="0"/>
              </a:rPr>
              <a:t>: 1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 smtClean="0">
                <a:cs typeface="Courier New" panose="02070309020205020404" pitchFamily="49" charset="0"/>
              </a:rPr>
              <a:t>: 2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nd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 smtClean="0">
                <a:cs typeface="Courier New" panose="02070309020205020404" pitchFamily="49" charset="0"/>
              </a:rPr>
              <a:t>: 3</a:t>
            </a:r>
            <a:r>
              <a:rPr lang="en-US" sz="2000" b="1" baseline="30000" dirty="0" smtClean="0">
                <a:cs typeface="Courier New" panose="02070309020205020404" pitchFamily="49" charset="0"/>
              </a:rPr>
              <a:t>rd</a:t>
            </a:r>
            <a:r>
              <a:rPr lang="en-US" sz="2000" b="1" dirty="0" smtClean="0"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cs typeface="Courier New" panose="02070309020205020404" pitchFamily="49" charset="0"/>
              </a:rPr>
              <a:t>Arg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cs typeface="Courier New" panose="02070309020205020404" pitchFamily="49" charset="0"/>
              </a:rPr>
              <a:t>General Purpose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4310"/>
            <a:ext cx="7924800" cy="857250"/>
          </a:xfrm>
        </p:spPr>
        <p:txBody>
          <a:bodyPr/>
          <a:lstStyle/>
          <a:p>
            <a:r>
              <a:rPr lang="en-US" cap="none" dirty="0" smtClean="0"/>
              <a:t>x86-64 Register Access</a:t>
            </a:r>
            <a:endParaRPr lang="en-US" cap="none" dirty="0"/>
          </a:p>
        </p:txBody>
      </p:sp>
      <p:sp>
        <p:nvSpPr>
          <p:cNvPr id="159" name="TextBox 158"/>
          <p:cNvSpPr txBox="1"/>
          <p:nvPr/>
        </p:nvSpPr>
        <p:spPr>
          <a:xfrm>
            <a:off x="32004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1856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2925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4073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25221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766560" y="971550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20040" y="3943350"/>
            <a:ext cx="6839427" cy="457200"/>
            <a:chOff x="320040" y="1337310"/>
            <a:chExt cx="6839427" cy="457200"/>
          </a:xfrm>
        </p:grpSpPr>
        <p:sp>
          <p:nvSpPr>
            <p:cNvPr id="22" name="Rectangle 21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eax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%ax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%ah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%al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320040" y="2571750"/>
            <a:ext cx="6839427" cy="457200"/>
            <a:chOff x="320040" y="1337310"/>
            <a:chExt cx="6839427" cy="457200"/>
          </a:xfrm>
        </p:grpSpPr>
        <p:sp>
          <p:nvSpPr>
            <p:cNvPr id="61" name="Rectangle 60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edi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%di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 64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20040" y="3028950"/>
            <a:ext cx="6839427" cy="457200"/>
            <a:chOff x="320040" y="1337310"/>
            <a:chExt cx="6839427" cy="457200"/>
          </a:xfrm>
        </p:grpSpPr>
        <p:sp>
          <p:nvSpPr>
            <p:cNvPr id="97" name="Rectangle 96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esi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100" name="Rectangle 99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Rectangle 100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320040" y="3486150"/>
            <a:ext cx="6839427" cy="457200"/>
            <a:chOff x="320040" y="1337310"/>
            <a:chExt cx="6839427" cy="457200"/>
          </a:xfrm>
        </p:grpSpPr>
        <p:sp>
          <p:nvSpPr>
            <p:cNvPr id="103" name="Rectangle 102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edx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%dx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%dh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Rectangle 106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%dl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320040" y="1657350"/>
            <a:ext cx="6839427" cy="457200"/>
            <a:chOff x="320040" y="1337310"/>
            <a:chExt cx="6839427" cy="457200"/>
          </a:xfrm>
        </p:grpSpPr>
        <p:sp>
          <p:nvSpPr>
            <p:cNvPr id="109" name="Rectangle 108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ebp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bp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112" name="Rectangle 111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Rectangle 112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bpl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20040" y="2114550"/>
            <a:ext cx="6839427" cy="457200"/>
            <a:chOff x="320040" y="1337310"/>
            <a:chExt cx="6839427" cy="457200"/>
          </a:xfrm>
        </p:grpSpPr>
        <p:sp>
          <p:nvSpPr>
            <p:cNvPr id="115" name="Rectangle 114"/>
            <p:cNvSpPr/>
            <p:nvPr/>
          </p:nvSpPr>
          <p:spPr>
            <a:xfrm>
              <a:off x="320040" y="1337310"/>
              <a:ext cx="6839427" cy="457200"/>
            </a:xfrm>
            <a:prstGeom prst="rect">
              <a:avLst/>
            </a:prstGeom>
            <a:solidFill>
              <a:srgbClr val="D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tx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737610" y="1363827"/>
              <a:ext cx="3383280" cy="404166"/>
            </a:xfrm>
            <a:prstGeom prst="rect">
              <a:avLst/>
            </a:prstGeom>
            <a:solidFill>
              <a:srgbClr val="FF43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esp</a:t>
              </a:r>
              <a:r>
                <a:rPr lang="en-US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%</a:t>
              </a:r>
              <a:r>
                <a:rPr lang="en-US" b="1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429250" y="1388565"/>
              <a:ext cx="1645920" cy="354690"/>
              <a:chOff x="6217920" y="1837084"/>
              <a:chExt cx="1645920" cy="502920"/>
            </a:xfrm>
            <a:solidFill>
              <a:srgbClr val="FF9F9F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621792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Rectangle 118" title="al"/>
              <p:cNvSpPr/>
              <p:nvPr/>
            </p:nvSpPr>
            <p:spPr>
              <a:xfrm>
                <a:off x="7040880" y="1837084"/>
                <a:ext cx="822960" cy="502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b="1" dirty="0" err="1" smtClean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spl</a:t>
                </a:r>
                <a:endParaRPr lang="en-US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3" name="Rectangle 52"/>
          <p:cNvSpPr/>
          <p:nvPr/>
        </p:nvSpPr>
        <p:spPr>
          <a:xfrm>
            <a:off x="320040" y="1200150"/>
            <a:ext cx="6839427" cy="457200"/>
          </a:xfrm>
          <a:prstGeom prst="rect">
            <a:avLst/>
          </a:prstGeom>
          <a:solidFill>
            <a:srgbClr val="D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69480" y="1245870"/>
            <a:ext cx="1645920" cy="3103425"/>
            <a:chOff x="7269480" y="1108710"/>
            <a:chExt cx="1645920" cy="3103425"/>
          </a:xfrm>
        </p:grpSpPr>
        <p:sp>
          <p:nvSpPr>
            <p:cNvPr id="132" name="Rectangle 131" title="al"/>
            <p:cNvSpPr/>
            <p:nvPr/>
          </p:nvSpPr>
          <p:spPr>
            <a:xfrm>
              <a:off x="7269480" y="38574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Rectangle 136" title="al"/>
            <p:cNvSpPr/>
            <p:nvPr/>
          </p:nvSpPr>
          <p:spPr>
            <a:xfrm>
              <a:off x="7269480" y="34002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rd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argument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2" name="Rectangle 141" title="al"/>
            <p:cNvSpPr/>
            <p:nvPr/>
          </p:nvSpPr>
          <p:spPr>
            <a:xfrm>
              <a:off x="7269480" y="29430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nd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argument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7" name="Rectangle 146" title="al"/>
            <p:cNvSpPr/>
            <p:nvPr/>
          </p:nvSpPr>
          <p:spPr>
            <a:xfrm>
              <a:off x="7269480" y="24858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argument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Rectangle 151" title="al"/>
            <p:cNvSpPr/>
            <p:nvPr/>
          </p:nvSpPr>
          <p:spPr>
            <a:xfrm>
              <a:off x="7269480" y="20286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Stack pointer</a:t>
              </a:r>
            </a:p>
          </p:txBody>
        </p:sp>
        <p:sp>
          <p:nvSpPr>
            <p:cNvPr id="157" name="Rectangle 156" title="al"/>
            <p:cNvSpPr/>
            <p:nvPr/>
          </p:nvSpPr>
          <p:spPr>
            <a:xfrm>
              <a:off x="7269480" y="1571445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 pointer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ectangle 57" title="al"/>
            <p:cNvSpPr/>
            <p:nvPr/>
          </p:nvSpPr>
          <p:spPr>
            <a:xfrm>
              <a:off x="7269480" y="1108710"/>
              <a:ext cx="1645920" cy="3546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Instr. </a:t>
              </a:r>
              <a:r>
                <a:rPr lang="en-US" sz="14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14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5" name="Rectangle 5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05979"/>
            <a:ext cx="8031480" cy="857250"/>
          </a:xfrm>
        </p:spPr>
        <p:txBody>
          <a:bodyPr/>
          <a:lstStyle/>
          <a:p>
            <a:r>
              <a:rPr lang="en-US" cap="none" dirty="0" smtClean="0"/>
              <a:t>ABI - Calling Conventions (Stack Frame Management)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0" name="Rectangle 1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520440" y="1342741"/>
            <a:ext cx="2188620" cy="3022987"/>
            <a:chOff x="3987344" y="1336339"/>
            <a:chExt cx="2188620" cy="3022987"/>
          </a:xfrm>
        </p:grpSpPr>
        <p:grpSp>
          <p:nvGrpSpPr>
            <p:cNvPr id="122" name="Group 121"/>
            <p:cNvGrpSpPr/>
            <p:nvPr/>
          </p:nvGrpSpPr>
          <p:grpSpPr>
            <a:xfrm>
              <a:off x="3988330" y="1553397"/>
              <a:ext cx="2187634" cy="215444"/>
              <a:chOff x="3988330" y="1553397"/>
              <a:chExt cx="2187634" cy="215444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988330" y="1336339"/>
              <a:ext cx="2187634" cy="215444"/>
              <a:chOff x="3988330" y="1336339"/>
              <a:chExt cx="2187634" cy="215444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3987837" y="1768904"/>
              <a:ext cx="2187634" cy="215444"/>
              <a:chOff x="3988330" y="1553397"/>
              <a:chExt cx="2187634" cy="215444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3988330" y="2201406"/>
              <a:ext cx="2187634" cy="215444"/>
              <a:chOff x="3988330" y="1553397"/>
              <a:chExt cx="2187634" cy="215444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3988330" y="1984348"/>
              <a:ext cx="2187634" cy="215444"/>
              <a:chOff x="3988330" y="1336339"/>
              <a:chExt cx="2187634" cy="215444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987837" y="2416913"/>
              <a:ext cx="2187634" cy="215444"/>
              <a:chOff x="3988330" y="1553397"/>
              <a:chExt cx="2187634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4261168" y="2849415"/>
              <a:ext cx="1914303" cy="215444"/>
              <a:chOff x="4261661" y="1553397"/>
              <a:chExt cx="1914303" cy="21544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3987837" y="2632357"/>
              <a:ext cx="2187634" cy="215444"/>
              <a:chOff x="3988330" y="1336339"/>
              <a:chExt cx="2187634" cy="215444"/>
            </a:xfrm>
          </p:grpSpPr>
          <p:sp>
            <p:nvSpPr>
              <p:cNvPr id="202" name="TextBox 201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3987344" y="3064922"/>
              <a:ext cx="2187634" cy="215444"/>
              <a:chOff x="3988330" y="1553397"/>
              <a:chExt cx="2187634" cy="215444"/>
            </a:xfrm>
          </p:grpSpPr>
          <p:sp>
            <p:nvSpPr>
              <p:cNvPr id="211" name="TextBox 210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987837" y="3497424"/>
              <a:ext cx="2187634" cy="215444"/>
              <a:chOff x="3988330" y="1553397"/>
              <a:chExt cx="2187634" cy="215444"/>
            </a:xfrm>
          </p:grpSpPr>
          <p:sp>
            <p:nvSpPr>
              <p:cNvPr id="220" name="TextBox 219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987837" y="3280366"/>
              <a:ext cx="2187634" cy="215444"/>
              <a:chOff x="3988330" y="1336339"/>
              <a:chExt cx="2187634" cy="215444"/>
            </a:xfrm>
          </p:grpSpPr>
          <p:sp>
            <p:nvSpPr>
              <p:cNvPr id="229" name="TextBox 228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87344" y="3712931"/>
              <a:ext cx="2187634" cy="215444"/>
              <a:chOff x="3988330" y="1553397"/>
              <a:chExt cx="2187634" cy="215444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3987837" y="3928375"/>
              <a:ext cx="2187634" cy="215444"/>
              <a:chOff x="3988330" y="1553397"/>
              <a:chExt cx="2187634" cy="215444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987344" y="4143882"/>
              <a:ext cx="2187634" cy="215444"/>
              <a:chOff x="3988330" y="1553397"/>
              <a:chExt cx="2187634" cy="215444"/>
            </a:xfrm>
          </p:grpSpPr>
          <p:sp>
            <p:nvSpPr>
              <p:cNvPr id="256" name="TextBox 255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69" name="TextBox 268"/>
          <p:cNvSpPr txBox="1"/>
          <p:nvPr/>
        </p:nvSpPr>
        <p:spPr>
          <a:xfrm>
            <a:off x="5726962" y="24013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rsp</a:t>
            </a:r>
            <a:r>
              <a:rPr lang="en-US" b="1" dirty="0" smtClean="0"/>
              <a:t>: </a:t>
            </a:r>
            <a:endParaRPr 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6284644" y="2416740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d4b0</a:t>
            </a:r>
            <a:endParaRPr lang="en-US" sz="16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5726962" y="17081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$rip: </a:t>
            </a:r>
            <a:endParaRPr lang="en-US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6411334" y="1723585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Inside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4320" y="2422880"/>
            <a:ext cx="5440680" cy="896927"/>
            <a:chOff x="274320" y="2422880"/>
            <a:chExt cx="5440680" cy="896927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" y="2950475"/>
              <a:ext cx="1463040" cy="369332"/>
              <a:chOff x="274320" y="2950475"/>
              <a:chExt cx="1463040" cy="369332"/>
            </a:xfrm>
          </p:grpSpPr>
          <p:cxnSp>
            <p:nvCxnSpPr>
              <p:cNvPr id="264" name="Straight Arrow Connector 263"/>
              <p:cNvCxnSpPr/>
              <p:nvPr/>
            </p:nvCxnSpPr>
            <p:spPr>
              <a:xfrm>
                <a:off x="274320" y="3292788"/>
                <a:ext cx="1371600" cy="45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Box 265"/>
              <p:cNvSpPr txBox="1"/>
              <p:nvPr/>
            </p:nvSpPr>
            <p:spPr>
              <a:xfrm>
                <a:off x="320040" y="2950475"/>
                <a:ext cx="141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rame main()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3526873" y="2422880"/>
              <a:ext cx="2188127" cy="863453"/>
              <a:chOff x="6762842" y="2417884"/>
              <a:chExt cx="2188127" cy="863453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6763335" y="2417884"/>
                <a:ext cx="2187634" cy="215444"/>
                <a:chOff x="3988330" y="1553397"/>
                <a:chExt cx="2187634" cy="215444"/>
              </a:xfrm>
            </p:grpSpPr>
            <p:sp>
              <p:nvSpPr>
                <p:cNvPr id="357" name="TextBox 356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6763335" y="2633328"/>
                <a:ext cx="2187634" cy="215444"/>
                <a:chOff x="3988330" y="1336339"/>
                <a:chExt cx="2187634" cy="215444"/>
              </a:xfrm>
            </p:grpSpPr>
            <p:sp>
              <p:nvSpPr>
                <p:cNvPr id="343" name="TextBox 342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4" name="TextBox 343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7" name="TextBox 346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8" name="TextBox 347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0" name="TextBox 349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6762842" y="3065893"/>
                <a:ext cx="2187634" cy="215444"/>
                <a:chOff x="3988330" y="1553397"/>
                <a:chExt cx="2187634" cy="215444"/>
              </a:xfrm>
            </p:grpSpPr>
            <p:sp>
              <p:nvSpPr>
                <p:cNvPr id="335" name="TextBox 334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7" name="TextBox 336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TextBox 337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1" name="TextBox 340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TextBox 341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273" name="Straight Connector 272"/>
            <p:cNvCxnSpPr/>
            <p:nvPr/>
          </p:nvCxnSpPr>
          <p:spPr>
            <a:xfrm>
              <a:off x="3592980" y="3281973"/>
              <a:ext cx="20305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Group 419"/>
          <p:cNvGrpSpPr/>
          <p:nvPr/>
        </p:nvGrpSpPr>
        <p:grpSpPr>
          <a:xfrm>
            <a:off x="3527366" y="3281973"/>
            <a:ext cx="2187634" cy="225183"/>
            <a:chOff x="3988330" y="1336339"/>
            <a:chExt cx="2187634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3988330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4261661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06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4534992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590164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4808323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5628316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508165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5354985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36" name="TextBox 535"/>
          <p:cNvSpPr txBox="1"/>
          <p:nvPr/>
        </p:nvSpPr>
        <p:spPr>
          <a:xfrm>
            <a:off x="6283471" y="2416740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d4a8</a:t>
            </a:r>
            <a:endParaRPr lang="en-US" sz="1600" b="1" dirty="0"/>
          </a:p>
        </p:txBody>
      </p:sp>
      <p:sp>
        <p:nvSpPr>
          <p:cNvPr id="537" name="TextBox 536"/>
          <p:cNvSpPr txBox="1"/>
          <p:nvPr/>
        </p:nvSpPr>
        <p:spPr>
          <a:xfrm>
            <a:off x="6328149" y="1722527"/>
            <a:ext cx="27733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400681 call f()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6284644" y="2415158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d4a0</a:t>
            </a:r>
            <a:endParaRPr lang="en-US" sz="16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5726962" y="2060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</a:t>
            </a:r>
            <a:r>
              <a:rPr lang="en-US" b="1" dirty="0" err="1" smtClean="0"/>
              <a:t>rbp</a:t>
            </a:r>
            <a:r>
              <a:rPr lang="en-US" b="1" dirty="0" smtClean="0"/>
              <a:t>: 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08264" y="3027428"/>
            <a:ext cx="960120" cy="307777"/>
            <a:chOff x="6537961" y="3666706"/>
            <a:chExt cx="960120" cy="307777"/>
          </a:xfrm>
        </p:grpSpPr>
        <p:sp>
          <p:nvSpPr>
            <p:cNvPr id="9" name="TextBox 8"/>
            <p:cNvSpPr txBox="1"/>
            <p:nvPr/>
          </p:nvSpPr>
          <p:spPr>
            <a:xfrm>
              <a:off x="6812281" y="366670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>
              <a:off x="6537961" y="3820595"/>
              <a:ext cx="27432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800999" y="3095727"/>
            <a:ext cx="965561" cy="465094"/>
            <a:chOff x="5800999" y="3066776"/>
            <a:chExt cx="965561" cy="465094"/>
          </a:xfrm>
        </p:grpSpPr>
        <p:grpSp>
          <p:nvGrpSpPr>
            <p:cNvPr id="267" name="Group 266"/>
            <p:cNvGrpSpPr/>
            <p:nvPr/>
          </p:nvGrpSpPr>
          <p:grpSpPr>
            <a:xfrm>
              <a:off x="5806440" y="3224093"/>
              <a:ext cx="960120" cy="307777"/>
              <a:chOff x="6537961" y="3666706"/>
              <a:chExt cx="960120" cy="307777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6812281" y="366670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$</a:t>
                </a:r>
                <a:r>
                  <a:rPr lang="en-US" sz="1400" dirty="0" err="1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72" name="Straight Arrow Connector 271"/>
              <p:cNvCxnSpPr>
                <a:stCxn id="270" idx="1"/>
              </p:cNvCxnSpPr>
              <p:nvPr/>
            </p:nvCxnSpPr>
            <p:spPr>
              <a:xfrm flipH="1">
                <a:off x="6537961" y="3820595"/>
                <a:ext cx="27432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5800999" y="3066776"/>
              <a:ext cx="828401" cy="21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527366" y="3496405"/>
            <a:ext cx="2187634" cy="225183"/>
            <a:chOff x="3988330" y="1336339"/>
            <a:chExt cx="2187634" cy="215444"/>
          </a:xfrm>
        </p:grpSpPr>
        <p:sp>
          <p:nvSpPr>
            <p:cNvPr id="275" name="TextBox 274"/>
            <p:cNvSpPr txBox="1"/>
            <p:nvPr/>
          </p:nvSpPr>
          <p:spPr>
            <a:xfrm>
              <a:off x="3988330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261661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534992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90164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808323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5628316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081654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5354985" y="1336339"/>
              <a:ext cx="274320" cy="206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6285817" y="2075946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d4f0</a:t>
            </a:r>
            <a:endParaRPr lang="en-US" sz="1600" b="1" dirty="0"/>
          </a:p>
        </p:txBody>
      </p:sp>
      <p:grpSp>
        <p:nvGrpSpPr>
          <p:cNvPr id="297" name="Group 296"/>
          <p:cNvGrpSpPr/>
          <p:nvPr/>
        </p:nvGrpSpPr>
        <p:grpSpPr>
          <a:xfrm>
            <a:off x="5803807" y="1286151"/>
            <a:ext cx="960120" cy="307777"/>
            <a:chOff x="6537961" y="3666706"/>
            <a:chExt cx="960120" cy="307777"/>
          </a:xfrm>
        </p:grpSpPr>
        <p:sp>
          <p:nvSpPr>
            <p:cNvPr id="299" name="TextBox 298"/>
            <p:cNvSpPr txBox="1"/>
            <p:nvPr/>
          </p:nvSpPr>
          <p:spPr>
            <a:xfrm>
              <a:off x="6812281" y="366670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0" name="Straight Arrow Connector 299"/>
            <p:cNvCxnSpPr>
              <a:stCxn id="299" idx="1"/>
            </p:cNvCxnSpPr>
            <p:nvPr/>
          </p:nvCxnSpPr>
          <p:spPr>
            <a:xfrm flipH="1">
              <a:off x="6537961" y="3820595"/>
              <a:ext cx="27432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5803036" y="3300771"/>
            <a:ext cx="965561" cy="465094"/>
            <a:chOff x="5800999" y="3066776"/>
            <a:chExt cx="965561" cy="465094"/>
          </a:xfrm>
        </p:grpSpPr>
        <p:grpSp>
          <p:nvGrpSpPr>
            <p:cNvPr id="302" name="Group 301"/>
            <p:cNvGrpSpPr/>
            <p:nvPr/>
          </p:nvGrpSpPr>
          <p:grpSpPr>
            <a:xfrm>
              <a:off x="5806440" y="3224093"/>
              <a:ext cx="960120" cy="307777"/>
              <a:chOff x="6537961" y="3666706"/>
              <a:chExt cx="960120" cy="307777"/>
            </a:xfrm>
          </p:grpSpPr>
          <p:sp>
            <p:nvSpPr>
              <p:cNvPr id="304" name="TextBox 303"/>
              <p:cNvSpPr txBox="1"/>
              <p:nvPr/>
            </p:nvSpPr>
            <p:spPr>
              <a:xfrm>
                <a:off x="6812281" y="366670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$</a:t>
                </a:r>
                <a:r>
                  <a:rPr lang="en-US" sz="1400" dirty="0" err="1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5" name="Straight Arrow Connector 304"/>
              <p:cNvCxnSpPr>
                <a:stCxn id="304" idx="1"/>
              </p:cNvCxnSpPr>
              <p:nvPr/>
            </p:nvCxnSpPr>
            <p:spPr>
              <a:xfrm flipH="1">
                <a:off x="6537961" y="3820595"/>
                <a:ext cx="27432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Rectangle 302"/>
            <p:cNvSpPr/>
            <p:nvPr/>
          </p:nvSpPr>
          <p:spPr>
            <a:xfrm>
              <a:off x="5800999" y="3066776"/>
              <a:ext cx="828401" cy="21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748588" y="3458088"/>
            <a:ext cx="960120" cy="307777"/>
            <a:chOff x="6537961" y="3666706"/>
            <a:chExt cx="960120" cy="307777"/>
          </a:xfrm>
        </p:grpSpPr>
        <p:sp>
          <p:nvSpPr>
            <p:cNvPr id="307" name="TextBox 306"/>
            <p:cNvSpPr txBox="1"/>
            <p:nvPr/>
          </p:nvSpPr>
          <p:spPr>
            <a:xfrm>
              <a:off x="6812281" y="3666706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8" name="Straight Arrow Connector 307"/>
            <p:cNvCxnSpPr>
              <a:stCxn id="307" idx="1"/>
            </p:cNvCxnSpPr>
            <p:nvPr/>
          </p:nvCxnSpPr>
          <p:spPr>
            <a:xfrm flipH="1">
              <a:off x="6537961" y="3820595"/>
              <a:ext cx="274320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760720" y="1342741"/>
            <a:ext cx="868680" cy="23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6285817" y="2077124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d4a0</a:t>
            </a:r>
            <a:endParaRPr lang="en-US" sz="1600" b="1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5803036" y="3943350"/>
            <a:ext cx="965561" cy="465094"/>
            <a:chOff x="5800999" y="3066776"/>
            <a:chExt cx="965561" cy="465094"/>
          </a:xfrm>
        </p:grpSpPr>
        <p:grpSp>
          <p:nvGrpSpPr>
            <p:cNvPr id="311" name="Group 310"/>
            <p:cNvGrpSpPr/>
            <p:nvPr/>
          </p:nvGrpSpPr>
          <p:grpSpPr>
            <a:xfrm>
              <a:off x="5806440" y="3224093"/>
              <a:ext cx="960120" cy="307777"/>
              <a:chOff x="6537961" y="3666706"/>
              <a:chExt cx="960120" cy="307777"/>
            </a:xfrm>
          </p:grpSpPr>
          <p:sp>
            <p:nvSpPr>
              <p:cNvPr id="313" name="TextBox 312"/>
              <p:cNvSpPr txBox="1"/>
              <p:nvPr/>
            </p:nvSpPr>
            <p:spPr>
              <a:xfrm>
                <a:off x="6812281" y="366670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$</a:t>
                </a:r>
                <a:r>
                  <a:rPr lang="en-US" sz="1400" dirty="0" err="1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14" name="Straight Arrow Connector 313"/>
              <p:cNvCxnSpPr>
                <a:stCxn id="313" idx="1"/>
              </p:cNvCxnSpPr>
              <p:nvPr/>
            </p:nvCxnSpPr>
            <p:spPr>
              <a:xfrm flipH="1">
                <a:off x="6537961" y="3820595"/>
                <a:ext cx="27432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ectangle 311"/>
            <p:cNvSpPr/>
            <p:nvPr/>
          </p:nvSpPr>
          <p:spPr>
            <a:xfrm>
              <a:off x="5800999" y="3066776"/>
              <a:ext cx="828401" cy="21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5808477" y="3458088"/>
            <a:ext cx="960120" cy="307777"/>
            <a:chOff x="6537961" y="3666706"/>
            <a:chExt cx="960120" cy="307777"/>
          </a:xfrm>
          <a:solidFill>
            <a:schemeClr val="bg1"/>
          </a:solidFill>
        </p:grpSpPr>
        <p:sp>
          <p:nvSpPr>
            <p:cNvPr id="316" name="TextBox 315"/>
            <p:cNvSpPr txBox="1"/>
            <p:nvPr/>
          </p:nvSpPr>
          <p:spPr>
            <a:xfrm>
              <a:off x="6812281" y="3666706"/>
              <a:ext cx="6858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7" name="Straight Arrow Connector 316"/>
            <p:cNvCxnSpPr>
              <a:stCxn id="316" idx="1"/>
            </p:cNvCxnSpPr>
            <p:nvPr/>
          </p:nvCxnSpPr>
          <p:spPr>
            <a:xfrm flipH="1">
              <a:off x="6537961" y="3820595"/>
              <a:ext cx="274320" cy="0"/>
            </a:xfrm>
            <a:prstGeom prst="straightConnector1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6748588" y="3458088"/>
            <a:ext cx="861963" cy="266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6285817" y="2415158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d488</a:t>
            </a:r>
            <a:endParaRPr lang="en-US" sz="1600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6328149" y="1722527"/>
            <a:ext cx="27733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Inside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6354263" y="1722527"/>
            <a:ext cx="27733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40068d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5806440" y="2856381"/>
            <a:ext cx="965561" cy="465094"/>
            <a:chOff x="5800999" y="3066776"/>
            <a:chExt cx="965561" cy="465094"/>
          </a:xfrm>
        </p:grpSpPr>
        <p:grpSp>
          <p:nvGrpSpPr>
            <p:cNvPr id="380" name="Group 379"/>
            <p:cNvGrpSpPr/>
            <p:nvPr/>
          </p:nvGrpSpPr>
          <p:grpSpPr>
            <a:xfrm>
              <a:off x="5806440" y="3224093"/>
              <a:ext cx="960120" cy="307777"/>
              <a:chOff x="6537961" y="3666706"/>
              <a:chExt cx="960120" cy="307777"/>
            </a:xfrm>
          </p:grpSpPr>
          <p:sp>
            <p:nvSpPr>
              <p:cNvPr id="382" name="TextBox 381"/>
              <p:cNvSpPr txBox="1"/>
              <p:nvPr/>
            </p:nvSpPr>
            <p:spPr>
              <a:xfrm>
                <a:off x="6812281" y="366670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$</a:t>
                </a:r>
                <a:r>
                  <a:rPr lang="en-US" sz="1400" dirty="0" err="1" smtClean="0">
                    <a:solidFill>
                      <a:srgbClr val="00B0F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83" name="Straight Arrow Connector 382"/>
              <p:cNvCxnSpPr>
                <a:stCxn id="382" idx="1"/>
              </p:cNvCxnSpPr>
              <p:nvPr/>
            </p:nvCxnSpPr>
            <p:spPr>
              <a:xfrm flipH="1">
                <a:off x="6537961" y="3820595"/>
                <a:ext cx="27432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1" name="Rectangle 380"/>
            <p:cNvSpPr/>
            <p:nvPr/>
          </p:nvSpPr>
          <p:spPr>
            <a:xfrm>
              <a:off x="5800999" y="3066776"/>
              <a:ext cx="828401" cy="21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TextBox 383"/>
          <p:cNvSpPr txBox="1"/>
          <p:nvPr/>
        </p:nvSpPr>
        <p:spPr>
          <a:xfrm>
            <a:off x="6283471" y="2413442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d4b0</a:t>
            </a:r>
            <a:endParaRPr lang="en-US" sz="1600" b="1" dirty="0"/>
          </a:p>
        </p:txBody>
      </p:sp>
      <p:sp>
        <p:nvSpPr>
          <p:cNvPr id="385" name="TextBox 384"/>
          <p:cNvSpPr txBox="1"/>
          <p:nvPr/>
        </p:nvSpPr>
        <p:spPr>
          <a:xfrm>
            <a:off x="6285817" y="2079180"/>
            <a:ext cx="17373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d4f0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5803036" y="3497418"/>
            <a:ext cx="826364" cy="864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/>
          <p:cNvGrpSpPr/>
          <p:nvPr/>
        </p:nvGrpSpPr>
        <p:grpSpPr>
          <a:xfrm>
            <a:off x="5820194" y="1282552"/>
            <a:ext cx="960120" cy="307777"/>
            <a:chOff x="6537961" y="3666706"/>
            <a:chExt cx="960120" cy="307777"/>
          </a:xfrm>
          <a:solidFill>
            <a:schemeClr val="bg1"/>
          </a:solidFill>
        </p:grpSpPr>
        <p:sp>
          <p:nvSpPr>
            <p:cNvPr id="387" name="TextBox 386"/>
            <p:cNvSpPr txBox="1"/>
            <p:nvPr/>
          </p:nvSpPr>
          <p:spPr>
            <a:xfrm>
              <a:off x="6812281" y="3666706"/>
              <a:ext cx="6858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8" name="Straight Arrow Connector 387"/>
            <p:cNvCxnSpPr>
              <a:stCxn id="387" idx="1"/>
            </p:cNvCxnSpPr>
            <p:nvPr/>
          </p:nvCxnSpPr>
          <p:spPr>
            <a:xfrm flipH="1">
              <a:off x="6537961" y="3820595"/>
              <a:ext cx="274320" cy="0"/>
            </a:xfrm>
            <a:prstGeom prst="straightConnector1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52606" y="1133459"/>
            <a:ext cx="4057988" cy="3263761"/>
            <a:chOff x="2113819" y="1136789"/>
            <a:chExt cx="4057988" cy="3263761"/>
          </a:xfrm>
        </p:grpSpPr>
        <p:grpSp>
          <p:nvGrpSpPr>
            <p:cNvPr id="99" name="Group 98"/>
            <p:cNvGrpSpPr/>
            <p:nvPr/>
          </p:nvGrpSpPr>
          <p:grpSpPr>
            <a:xfrm>
              <a:off x="2113819" y="1370120"/>
              <a:ext cx="1838071" cy="2995608"/>
              <a:chOff x="2535995" y="1370120"/>
              <a:chExt cx="1838071" cy="2995608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535995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35995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35995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35995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535995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5995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535995" y="265729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535995" y="287012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535995" y="2225645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535995" y="243846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535995" y="179475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535995" y="200758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535995" y="1370120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d4f0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5995" y="158294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992487" y="1136789"/>
              <a:ext cx="2179320" cy="3263761"/>
              <a:chOff x="4413883" y="725309"/>
              <a:chExt cx="2179320" cy="3263761"/>
            </a:xfrm>
          </p:grpSpPr>
          <p:cxnSp>
            <p:nvCxnSpPr>
              <p:cNvPr id="101" name="Shape 147"/>
              <p:cNvCxnSpPr/>
              <p:nvPr/>
            </p:nvCxnSpPr>
            <p:spPr>
              <a:xfrm flipV="1">
                <a:off x="4413886" y="397142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2" name="Shape 146"/>
              <p:cNvCxnSpPr/>
              <p:nvPr/>
            </p:nvCxnSpPr>
            <p:spPr>
              <a:xfrm>
                <a:off x="6593200" y="725309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3" name="Shape 146"/>
              <p:cNvCxnSpPr/>
              <p:nvPr/>
            </p:nvCxnSpPr>
            <p:spPr>
              <a:xfrm>
                <a:off x="4413883" y="742950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5" name="Group 4"/>
          <p:cNvGrpSpPr/>
          <p:nvPr/>
        </p:nvGrpSpPr>
        <p:grpSpPr>
          <a:xfrm>
            <a:off x="274320" y="3719067"/>
            <a:ext cx="5440680" cy="681483"/>
            <a:chOff x="274320" y="3719067"/>
            <a:chExt cx="5440680" cy="681483"/>
          </a:xfrm>
        </p:grpSpPr>
        <p:grpSp>
          <p:nvGrpSpPr>
            <p:cNvPr id="321" name="Group 320"/>
            <p:cNvGrpSpPr/>
            <p:nvPr/>
          </p:nvGrpSpPr>
          <p:grpSpPr>
            <a:xfrm>
              <a:off x="274320" y="4031218"/>
              <a:ext cx="1463040" cy="369332"/>
              <a:chOff x="274320" y="2950475"/>
              <a:chExt cx="1463040" cy="369332"/>
            </a:xfrm>
          </p:grpSpPr>
          <p:cxnSp>
            <p:nvCxnSpPr>
              <p:cNvPr id="375" name="Straight Arrow Connector 374"/>
              <p:cNvCxnSpPr/>
              <p:nvPr/>
            </p:nvCxnSpPr>
            <p:spPr>
              <a:xfrm>
                <a:off x="274320" y="3292788"/>
                <a:ext cx="1371600" cy="4592"/>
              </a:xfrm>
              <a:prstGeom prst="straightConnector1">
                <a:avLst/>
              </a:prstGeom>
              <a:ln>
                <a:solidFill>
                  <a:srgbClr val="FD5DD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/>
              <p:cNvSpPr txBox="1"/>
              <p:nvPr/>
            </p:nvSpPr>
            <p:spPr>
              <a:xfrm>
                <a:off x="320040" y="2950475"/>
                <a:ext cx="141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D5DDF"/>
                    </a:solidFill>
                  </a:rPr>
                  <a:t>f</a:t>
                </a:r>
                <a:r>
                  <a:rPr lang="en-US" dirty="0" smtClean="0">
                    <a:solidFill>
                      <a:srgbClr val="FD5DDF"/>
                    </a:solidFill>
                  </a:rPr>
                  <a:t>rame f()</a:t>
                </a:r>
                <a:endParaRPr lang="en-US" dirty="0">
                  <a:solidFill>
                    <a:srgbClr val="FD5DDF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3526873" y="3719067"/>
              <a:ext cx="2188127" cy="648009"/>
              <a:chOff x="3526873" y="3719067"/>
              <a:chExt cx="2188127" cy="648009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3527366" y="3936465"/>
                <a:ext cx="2187634" cy="215444"/>
                <a:chOff x="3988330" y="1553397"/>
                <a:chExt cx="2187634" cy="215444"/>
              </a:xfrm>
            </p:grpSpPr>
            <p:sp>
              <p:nvSpPr>
                <p:cNvPr id="367" name="TextBox 366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8" name="TextBox 367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0" name="TextBox 369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>
                <a:off x="3527366" y="3719067"/>
                <a:ext cx="2187634" cy="215444"/>
                <a:chOff x="3988330" y="1336339"/>
                <a:chExt cx="2187634" cy="215444"/>
              </a:xfrm>
            </p:grpSpPr>
            <p:sp>
              <p:nvSpPr>
                <p:cNvPr id="351" name="TextBox 350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</a:p>
              </p:txBody>
            </p:sp>
            <p:sp>
              <p:nvSpPr>
                <p:cNvPr id="352" name="TextBox 351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56" name="TextBox 355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6" name="TextBox 365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26" name="Group 325"/>
              <p:cNvGrpSpPr/>
              <p:nvPr/>
            </p:nvGrpSpPr>
            <p:grpSpPr>
              <a:xfrm>
                <a:off x="3526873" y="4151632"/>
                <a:ext cx="2187634" cy="215444"/>
                <a:chOff x="3988330" y="1553397"/>
                <a:chExt cx="2187634" cy="215444"/>
              </a:xfrm>
            </p:grpSpPr>
            <p:sp>
              <p:nvSpPr>
                <p:cNvPr id="327" name="TextBox 326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D5DD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endParaRPr lang="en-US" sz="1400" dirty="0">
                    <a:solidFill>
                      <a:srgbClr val="FD5DD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cxnSp>
          <p:nvCxnSpPr>
            <p:cNvPr id="323" name="Straight Connector 322"/>
            <p:cNvCxnSpPr/>
            <p:nvPr/>
          </p:nvCxnSpPr>
          <p:spPr>
            <a:xfrm>
              <a:off x="3592980" y="4362716"/>
              <a:ext cx="2030580" cy="0"/>
            </a:xfrm>
            <a:prstGeom prst="line">
              <a:avLst/>
            </a:prstGeom>
            <a:ln w="19050">
              <a:solidFill>
                <a:srgbClr val="FD5D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203071" y="4105778"/>
            <a:ext cx="1451512" cy="31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531274" y="3286027"/>
            <a:ext cx="2188623" cy="1082660"/>
            <a:chOff x="7054630" y="-126653"/>
            <a:chExt cx="2188623" cy="1070964"/>
          </a:xfrm>
        </p:grpSpPr>
        <p:grpSp>
          <p:nvGrpSpPr>
            <p:cNvPr id="399" name="Group 398"/>
            <p:cNvGrpSpPr/>
            <p:nvPr/>
          </p:nvGrpSpPr>
          <p:grpSpPr>
            <a:xfrm>
              <a:off x="7055123" y="82409"/>
              <a:ext cx="2187634" cy="215444"/>
              <a:chOff x="3988330" y="1553397"/>
              <a:chExt cx="2187634" cy="215444"/>
            </a:xfrm>
          </p:grpSpPr>
          <p:sp>
            <p:nvSpPr>
              <p:cNvPr id="440" name="TextBox 439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d4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7054630" y="297916"/>
              <a:ext cx="2187634" cy="215444"/>
              <a:chOff x="3988330" y="1553397"/>
              <a:chExt cx="2187634" cy="215444"/>
            </a:xfrm>
          </p:grpSpPr>
          <p:sp>
            <p:nvSpPr>
              <p:cNvPr id="424" name="TextBox 423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7" name="TextBox 426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7055123" y="513360"/>
              <a:ext cx="2187634" cy="215444"/>
              <a:chOff x="3988330" y="1553397"/>
              <a:chExt cx="2187634" cy="215444"/>
            </a:xfrm>
          </p:grpSpPr>
          <p:sp>
            <p:nvSpPr>
              <p:cNvPr id="415" name="TextBox 414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7054630" y="728867"/>
              <a:ext cx="2187634" cy="215444"/>
              <a:chOff x="3988330" y="1553397"/>
              <a:chExt cx="2187634" cy="215444"/>
            </a:xfrm>
          </p:grpSpPr>
          <p:sp>
            <p:nvSpPr>
              <p:cNvPr id="404" name="TextBox 403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39" name="Group 538"/>
            <p:cNvGrpSpPr/>
            <p:nvPr/>
          </p:nvGrpSpPr>
          <p:grpSpPr>
            <a:xfrm>
              <a:off x="7055619" y="-126653"/>
              <a:ext cx="2187634" cy="215444"/>
              <a:chOff x="3988330" y="1553397"/>
              <a:chExt cx="2187634" cy="215444"/>
            </a:xfrm>
          </p:grpSpPr>
          <p:sp>
            <p:nvSpPr>
              <p:cNvPr id="540" name="TextBox 539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8d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1" name="TextBox 540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06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2" name="TextBox 541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3" name="TextBox 542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5" name="TextBox 544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7" name="TextBox 546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3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1" grpId="0" animBg="1"/>
      <p:bldP spid="536" grpId="0" animBg="1"/>
      <p:bldP spid="537" grpId="0" animBg="1"/>
      <p:bldP spid="538" grpId="0" animBg="1"/>
      <p:bldP spid="265" grpId="0"/>
      <p:bldP spid="295" grpId="0" animBg="1"/>
      <p:bldP spid="25" grpId="0" animBg="1"/>
      <p:bldP spid="309" grpId="0" animBg="1"/>
      <p:bldP spid="26" grpId="0" animBg="1"/>
      <p:bldP spid="318" grpId="0" animBg="1"/>
      <p:bldP spid="319" grpId="0" animBg="1"/>
      <p:bldP spid="378" grpId="0" animBg="1"/>
      <p:bldP spid="384" grpId="0" animBg="1"/>
      <p:bldP spid="385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160520" y="1909346"/>
            <a:ext cx="4892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920" y="2640866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May insert code only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 not call g() directly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cap="none" dirty="0" smtClean="0"/>
              <a:t>nalyzing</a:t>
            </a:r>
            <a:r>
              <a:rPr lang="en-US" dirty="0" smtClean="0"/>
              <a:t> t</a:t>
            </a:r>
            <a:r>
              <a:rPr lang="en-US" cap="none" dirty="0" smtClean="0"/>
              <a:t>he</a:t>
            </a:r>
            <a:r>
              <a:rPr lang="en-US" dirty="0" smtClean="0"/>
              <a:t> s</a:t>
            </a:r>
            <a:r>
              <a:rPr lang="en-US" cap="none" dirty="0" smtClean="0"/>
              <a:t>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" y="1200150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g()!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exit(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663190"/>
            <a:ext cx="354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7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650779" y="1364453"/>
            <a:ext cx="1645920" cy="2995608"/>
            <a:chOff x="2535995" y="1370120"/>
            <a:chExt cx="1838071" cy="2995608"/>
          </a:xfrm>
        </p:grpSpPr>
        <p:sp>
          <p:nvSpPr>
            <p:cNvPr id="252" name="TextBox 251"/>
            <p:cNvSpPr txBox="1"/>
            <p:nvPr/>
          </p:nvSpPr>
          <p:spPr>
            <a:xfrm>
              <a:off x="2535995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535995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35995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535995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535995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en-US" cap="none" dirty="0" smtClean="0"/>
              <a:t>tack</a:t>
            </a:r>
            <a:r>
              <a:rPr lang="en-US" dirty="0" smtClean="0"/>
              <a:t> l</a:t>
            </a:r>
            <a:r>
              <a:rPr lang="en-US" cap="none" dirty="0" smtClean="0"/>
              <a:t>ayout</a:t>
            </a:r>
            <a:endParaRPr lang="en-US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3988330" y="1336339"/>
            <a:ext cx="2187634" cy="2814952"/>
            <a:chOff x="3988330" y="1336339"/>
            <a:chExt cx="2187634" cy="2814952"/>
          </a:xfrm>
        </p:grpSpPr>
        <p:grpSp>
          <p:nvGrpSpPr>
            <p:cNvPr id="242" name="Group 241"/>
            <p:cNvGrpSpPr/>
            <p:nvPr/>
          </p:nvGrpSpPr>
          <p:grpSpPr>
            <a:xfrm>
              <a:off x="5081654" y="3935847"/>
              <a:ext cx="1094310" cy="215444"/>
              <a:chOff x="5081654" y="3935847"/>
              <a:chExt cx="1094310" cy="21544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590164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628316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08165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354985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88330" y="3721187"/>
              <a:ext cx="2187634" cy="215444"/>
              <a:chOff x="3988330" y="3721187"/>
              <a:chExt cx="2187634" cy="215444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988330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261661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74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534992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901644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08323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f7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628316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081654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354985" y="372118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3988330" y="2855368"/>
              <a:ext cx="1094313" cy="215444"/>
              <a:chOff x="3988330" y="2855368"/>
              <a:chExt cx="1094313" cy="215444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3988330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0d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261661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07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534992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808323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988330" y="1553397"/>
              <a:ext cx="2187634" cy="215444"/>
              <a:chOff x="3988330" y="1553397"/>
              <a:chExt cx="2187634" cy="215444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988330" y="1336339"/>
              <a:ext cx="2187634" cy="215444"/>
              <a:chOff x="3988330" y="1336339"/>
              <a:chExt cx="2187634" cy="215444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988330" y="3931794"/>
            <a:ext cx="4881350" cy="219497"/>
            <a:chOff x="3988330" y="3931794"/>
            <a:chExt cx="4881350" cy="219497"/>
          </a:xfrm>
        </p:grpSpPr>
        <p:grpSp>
          <p:nvGrpSpPr>
            <p:cNvPr id="3" name="Group 2"/>
            <p:cNvGrpSpPr/>
            <p:nvPr/>
          </p:nvGrpSpPr>
          <p:grpSpPr>
            <a:xfrm>
              <a:off x="3988330" y="3935847"/>
              <a:ext cx="1094313" cy="215444"/>
              <a:chOff x="3988330" y="3935847"/>
              <a:chExt cx="1094313" cy="215444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3988330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a7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261661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3c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34992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808323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6298663" y="3931794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dst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88330" y="4144617"/>
            <a:ext cx="4881350" cy="223732"/>
            <a:chOff x="3988330" y="4144617"/>
            <a:chExt cx="4881350" cy="223732"/>
          </a:xfrm>
        </p:grpSpPr>
        <p:grpSp>
          <p:nvGrpSpPr>
            <p:cNvPr id="6" name="Group 5"/>
            <p:cNvGrpSpPr/>
            <p:nvPr/>
          </p:nvGrpSpPr>
          <p:grpSpPr>
            <a:xfrm>
              <a:off x="3988330" y="4152905"/>
              <a:ext cx="2187634" cy="215444"/>
              <a:chOff x="3988330" y="4152905"/>
              <a:chExt cx="2187634" cy="215444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3988330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261661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d4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534992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90164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808323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628316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165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354985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298663" y="4144617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88330" y="3504129"/>
            <a:ext cx="4881350" cy="218471"/>
            <a:chOff x="3988330" y="3504129"/>
            <a:chExt cx="4881350" cy="218471"/>
          </a:xfrm>
        </p:grpSpPr>
        <p:grpSp>
          <p:nvGrpSpPr>
            <p:cNvPr id="9" name="Group 8"/>
            <p:cNvGrpSpPr/>
            <p:nvPr/>
          </p:nvGrpSpPr>
          <p:grpSpPr>
            <a:xfrm>
              <a:off x="3988330" y="3504129"/>
              <a:ext cx="2187634" cy="215444"/>
              <a:chOff x="3988330" y="3504129"/>
              <a:chExt cx="2187634" cy="21544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988330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261661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d4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534992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901644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808323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628316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081654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354985" y="350412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6298663" y="3507156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previous base pointer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298663" y="3719979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88330" y="3070028"/>
            <a:ext cx="4881350" cy="221685"/>
            <a:chOff x="3988330" y="3070028"/>
            <a:chExt cx="4881350" cy="221685"/>
          </a:xfrm>
        </p:grpSpPr>
        <p:grpSp>
          <p:nvGrpSpPr>
            <p:cNvPr id="12" name="Group 11"/>
            <p:cNvGrpSpPr/>
            <p:nvPr/>
          </p:nvGrpSpPr>
          <p:grpSpPr>
            <a:xfrm>
              <a:off x="3988330" y="3070028"/>
              <a:ext cx="2187634" cy="215444"/>
              <a:chOff x="3988330" y="3070028"/>
              <a:chExt cx="2187634" cy="215444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3988330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261661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d5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534992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901644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4808323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628316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081654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354985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298663" y="3076269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88330" y="3287086"/>
            <a:ext cx="4881350" cy="217450"/>
            <a:chOff x="3988330" y="3287086"/>
            <a:chExt cx="4881350" cy="217450"/>
          </a:xfrm>
        </p:grpSpPr>
        <p:grpSp>
          <p:nvGrpSpPr>
            <p:cNvPr id="11" name="Group 10"/>
            <p:cNvGrpSpPr/>
            <p:nvPr/>
          </p:nvGrpSpPr>
          <p:grpSpPr>
            <a:xfrm>
              <a:off x="3988330" y="3287086"/>
              <a:ext cx="2187634" cy="215444"/>
              <a:chOff x="3988330" y="3287086"/>
              <a:chExt cx="2187634" cy="21544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988330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8d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261661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06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534992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901644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808323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628316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081654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354985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298663" y="3289092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return address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88330" y="2638310"/>
            <a:ext cx="4881350" cy="228765"/>
            <a:chOff x="3988330" y="2638310"/>
            <a:chExt cx="4881350" cy="228765"/>
          </a:xfrm>
        </p:grpSpPr>
        <p:grpSp>
          <p:nvGrpSpPr>
            <p:cNvPr id="14" name="Group 13"/>
            <p:cNvGrpSpPr/>
            <p:nvPr/>
          </p:nvGrpSpPr>
          <p:grpSpPr>
            <a:xfrm>
              <a:off x="3988330" y="2638310"/>
              <a:ext cx="2187634" cy="215444"/>
              <a:chOff x="3988330" y="2638310"/>
              <a:chExt cx="2187634" cy="215444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3988330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61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4261661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62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534992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63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901644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808323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28316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081654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5354985" y="263831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6298663" y="2651631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buffer[00]-buffer[07]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81654" y="2855368"/>
            <a:ext cx="3788026" cy="224530"/>
            <a:chOff x="5081654" y="2855368"/>
            <a:chExt cx="3788026" cy="224530"/>
          </a:xfrm>
        </p:grpSpPr>
        <p:grpSp>
          <p:nvGrpSpPr>
            <p:cNvPr id="29" name="Group 28"/>
            <p:cNvGrpSpPr/>
            <p:nvPr/>
          </p:nvGrpSpPr>
          <p:grpSpPr>
            <a:xfrm>
              <a:off x="5081654" y="2855368"/>
              <a:ext cx="1094310" cy="215444"/>
              <a:chOff x="5081654" y="2855368"/>
              <a:chExt cx="1094310" cy="215444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5901644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628316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081654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354985" y="285536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298663" y="2864454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88330" y="2202158"/>
            <a:ext cx="4881350" cy="233264"/>
            <a:chOff x="3988330" y="2202158"/>
            <a:chExt cx="4881350" cy="233264"/>
          </a:xfrm>
        </p:grpSpPr>
        <p:grpSp>
          <p:nvGrpSpPr>
            <p:cNvPr id="17" name="Group 16"/>
            <p:cNvGrpSpPr/>
            <p:nvPr/>
          </p:nvGrpSpPr>
          <p:grpSpPr>
            <a:xfrm>
              <a:off x="3988330" y="2202158"/>
              <a:ext cx="2187634" cy="215444"/>
              <a:chOff x="3988330" y="2202158"/>
              <a:chExt cx="2187634" cy="215444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298663" y="2219978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buffer[16]-buffer[23]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988330" y="2419216"/>
            <a:ext cx="4881350" cy="229029"/>
            <a:chOff x="3988330" y="2419216"/>
            <a:chExt cx="4881350" cy="229029"/>
          </a:xfrm>
        </p:grpSpPr>
        <p:grpSp>
          <p:nvGrpSpPr>
            <p:cNvPr id="15" name="Group 14"/>
            <p:cNvGrpSpPr/>
            <p:nvPr/>
          </p:nvGrpSpPr>
          <p:grpSpPr>
            <a:xfrm>
              <a:off x="3988330" y="2419216"/>
              <a:ext cx="2187634" cy="215444"/>
              <a:chOff x="3988330" y="2419216"/>
              <a:chExt cx="2187634" cy="215444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3988330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4261661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534992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901644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808323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628316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081654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354985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6298663" y="2432801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buffer[08]-buffer[15]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3988330" y="1768057"/>
            <a:ext cx="4881350" cy="236478"/>
            <a:chOff x="3988330" y="1768057"/>
            <a:chExt cx="4881350" cy="236478"/>
          </a:xfrm>
        </p:grpSpPr>
        <p:grpSp>
          <p:nvGrpSpPr>
            <p:cNvPr id="19" name="Group 18"/>
            <p:cNvGrpSpPr/>
            <p:nvPr/>
          </p:nvGrpSpPr>
          <p:grpSpPr>
            <a:xfrm>
              <a:off x="3988330" y="1768057"/>
              <a:ext cx="2187634" cy="215444"/>
              <a:chOff x="3988330" y="1768057"/>
              <a:chExt cx="2187634" cy="215444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3988330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261661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534992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5901644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08323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628316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081654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354985" y="176805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298663" y="1789091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buffer[32]-buffer[39]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3988330" y="1985115"/>
            <a:ext cx="4881350" cy="232243"/>
            <a:chOff x="3988330" y="1985115"/>
            <a:chExt cx="4881350" cy="232243"/>
          </a:xfrm>
        </p:grpSpPr>
        <p:grpSp>
          <p:nvGrpSpPr>
            <p:cNvPr id="18" name="Group 17"/>
            <p:cNvGrpSpPr/>
            <p:nvPr/>
          </p:nvGrpSpPr>
          <p:grpSpPr>
            <a:xfrm>
              <a:off x="3988330" y="1985115"/>
              <a:ext cx="2187634" cy="215444"/>
              <a:chOff x="3988330" y="1985115"/>
              <a:chExt cx="2187634" cy="215444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3988330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4261661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534992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901644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808323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628316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1654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354985" y="198511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6298663" y="2001914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buffer[24]-buffer[31]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298663" y="1364453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98663" y="1577276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113819" y="1136789"/>
            <a:ext cx="4057988" cy="3263761"/>
            <a:chOff x="2113819" y="1136789"/>
            <a:chExt cx="4057988" cy="3263761"/>
          </a:xfrm>
        </p:grpSpPr>
        <p:grpSp>
          <p:nvGrpSpPr>
            <p:cNvPr id="16" name="Group 15"/>
            <p:cNvGrpSpPr/>
            <p:nvPr/>
          </p:nvGrpSpPr>
          <p:grpSpPr>
            <a:xfrm>
              <a:off x="2113819" y="1370120"/>
              <a:ext cx="1838071" cy="2995608"/>
              <a:chOff x="2535995" y="1370120"/>
              <a:chExt cx="1838071" cy="299560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535995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35995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35995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535995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35995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5995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35995" y="265729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535995" y="287012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35995" y="2225645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35995" y="243846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535995" y="179475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35995" y="200758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35995" y="1370120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d4f0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35995" y="158294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992487" y="1136789"/>
              <a:ext cx="2179320" cy="3263761"/>
              <a:chOff x="4413883" y="725309"/>
              <a:chExt cx="2179320" cy="3263761"/>
            </a:xfrm>
          </p:grpSpPr>
          <p:cxnSp>
            <p:nvCxnSpPr>
              <p:cNvPr id="78" name="Shape 147"/>
              <p:cNvCxnSpPr/>
              <p:nvPr/>
            </p:nvCxnSpPr>
            <p:spPr>
              <a:xfrm flipV="1">
                <a:off x="4413886" y="397142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7" name="Shape 146"/>
              <p:cNvCxnSpPr/>
              <p:nvPr/>
            </p:nvCxnSpPr>
            <p:spPr>
              <a:xfrm>
                <a:off x="4413883" y="742950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" name="Shape 146"/>
              <p:cNvCxnSpPr/>
              <p:nvPr/>
            </p:nvCxnSpPr>
            <p:spPr>
              <a:xfrm>
                <a:off x="6593200" y="725309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249" name="Group 248"/>
          <p:cNvGrpSpPr/>
          <p:nvPr/>
        </p:nvGrpSpPr>
        <p:grpSpPr>
          <a:xfrm>
            <a:off x="408016" y="1482396"/>
            <a:ext cx="1696655" cy="1713225"/>
            <a:chOff x="408016" y="1444061"/>
            <a:chExt cx="1696655" cy="2066142"/>
          </a:xfrm>
        </p:grpSpPr>
        <p:sp>
          <p:nvSpPr>
            <p:cNvPr id="4" name="Left Brace 3"/>
            <p:cNvSpPr/>
            <p:nvPr/>
          </p:nvSpPr>
          <p:spPr>
            <a:xfrm>
              <a:off x="1464591" y="1444061"/>
              <a:ext cx="640080" cy="2066142"/>
            </a:xfrm>
            <a:prstGeom prst="leftBrace">
              <a:avLst>
                <a:gd name="adj1" fmla="val 76439"/>
                <a:gd name="adj2" fmla="val 49485"/>
              </a:avLst>
            </a:prstGeom>
            <a:ln w="349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016" y="228372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10087" y="3628686"/>
            <a:ext cx="1694584" cy="634703"/>
            <a:chOff x="410087" y="3439360"/>
            <a:chExt cx="1694584" cy="943550"/>
          </a:xfrm>
        </p:grpSpPr>
        <p:sp>
          <p:nvSpPr>
            <p:cNvPr id="203" name="Left Brace 202"/>
            <p:cNvSpPr/>
            <p:nvPr/>
          </p:nvSpPr>
          <p:spPr>
            <a:xfrm>
              <a:off x="1464591" y="3439360"/>
              <a:ext cx="640080" cy="943550"/>
            </a:xfrm>
            <a:prstGeom prst="leftBrace">
              <a:avLst>
                <a:gd name="adj1" fmla="val 76439"/>
                <a:gd name="adj2" fmla="val 49485"/>
              </a:avLst>
            </a:prstGeom>
            <a:ln w="34925">
              <a:solidFill>
                <a:srgbClr val="FD5DD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10087" y="368387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28600" y="1154430"/>
            <a:ext cx="1510312" cy="317746"/>
            <a:chOff x="274319" y="1154430"/>
            <a:chExt cx="1510312" cy="31774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4319" y="1472175"/>
              <a:ext cx="151031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4319" y="1154430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main()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28600" y="3285472"/>
            <a:ext cx="1510312" cy="317746"/>
            <a:chOff x="228600" y="3285472"/>
            <a:chExt cx="1510312" cy="317746"/>
          </a:xfrm>
        </p:grpSpPr>
        <p:cxnSp>
          <p:nvCxnSpPr>
            <p:cNvPr id="246" name="Straight Arrow Connector 245"/>
            <p:cNvCxnSpPr/>
            <p:nvPr/>
          </p:nvCxnSpPr>
          <p:spPr>
            <a:xfrm>
              <a:off x="228600" y="3603217"/>
              <a:ext cx="1510312" cy="1"/>
            </a:xfrm>
            <a:prstGeom prst="straightConnector1">
              <a:avLst/>
            </a:prstGeom>
            <a:ln w="31750">
              <a:solidFill>
                <a:srgbClr val="FD5DD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28600" y="3285472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70" name="Rectangle 26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grpSp>
        <p:nvGrpSpPr>
          <p:cNvPr id="266" name="Group 265"/>
          <p:cNvGrpSpPr/>
          <p:nvPr/>
        </p:nvGrpSpPr>
        <p:grpSpPr>
          <a:xfrm>
            <a:off x="228600" y="2846070"/>
            <a:ext cx="1510312" cy="317746"/>
            <a:chOff x="274319" y="1154430"/>
            <a:chExt cx="1510312" cy="317746"/>
          </a:xfrm>
        </p:grpSpPr>
        <p:cxnSp>
          <p:nvCxnSpPr>
            <p:cNvPr id="267" name="Straight Arrow Connector 266"/>
            <p:cNvCxnSpPr/>
            <p:nvPr/>
          </p:nvCxnSpPr>
          <p:spPr>
            <a:xfrm>
              <a:off x="274319" y="1472175"/>
              <a:ext cx="151031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274319" y="1154430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main()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28600" y="3945644"/>
            <a:ext cx="1510312" cy="317746"/>
            <a:chOff x="228600" y="3285472"/>
            <a:chExt cx="1510312" cy="317746"/>
          </a:xfrm>
        </p:grpSpPr>
        <p:cxnSp>
          <p:nvCxnSpPr>
            <p:cNvPr id="279" name="Straight Arrow Connector 278"/>
            <p:cNvCxnSpPr/>
            <p:nvPr/>
          </p:nvCxnSpPr>
          <p:spPr>
            <a:xfrm>
              <a:off x="228600" y="3603217"/>
              <a:ext cx="1510312" cy="1"/>
            </a:xfrm>
            <a:prstGeom prst="straightConnector1">
              <a:avLst/>
            </a:prstGeom>
            <a:ln w="31750">
              <a:solidFill>
                <a:srgbClr val="FD5DD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28600" y="3285472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988330" y="2638310"/>
            <a:ext cx="2187634" cy="215444"/>
            <a:chOff x="3988330" y="2638310"/>
            <a:chExt cx="2187634" cy="215444"/>
          </a:xfrm>
        </p:grpSpPr>
        <p:sp>
          <p:nvSpPr>
            <p:cNvPr id="177" name="TextBox 176"/>
            <p:cNvSpPr txBox="1"/>
            <p:nvPr/>
          </p:nvSpPr>
          <p:spPr>
            <a:xfrm>
              <a:off x="3988330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61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261661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62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534992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63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01644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08323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28316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081654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54985" y="263831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88330" y="2202158"/>
            <a:ext cx="2187634" cy="215444"/>
            <a:chOff x="3988330" y="2202158"/>
            <a:chExt cx="2187634" cy="215444"/>
          </a:xfrm>
        </p:grpSpPr>
        <p:sp>
          <p:nvSpPr>
            <p:cNvPr id="195" name="TextBox 194"/>
            <p:cNvSpPr txBox="1"/>
            <p:nvPr/>
          </p:nvSpPr>
          <p:spPr>
            <a:xfrm>
              <a:off x="3988330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261661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534992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901644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808323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628316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081654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54985" y="220215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8330" y="2419216"/>
            <a:ext cx="2187634" cy="215444"/>
            <a:chOff x="3988330" y="2419216"/>
            <a:chExt cx="2187634" cy="215444"/>
          </a:xfrm>
        </p:grpSpPr>
        <p:sp>
          <p:nvSpPr>
            <p:cNvPr id="186" name="TextBox 185"/>
            <p:cNvSpPr txBox="1"/>
            <p:nvPr/>
          </p:nvSpPr>
          <p:spPr>
            <a:xfrm>
              <a:off x="3988330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61661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34992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901644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08323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28316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081654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354985" y="241921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988330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88330" y="1985115"/>
            <a:ext cx="2187634" cy="215444"/>
            <a:chOff x="3988330" y="1985115"/>
            <a:chExt cx="2187634" cy="215444"/>
          </a:xfrm>
        </p:grpSpPr>
        <p:sp>
          <p:nvSpPr>
            <p:cNvPr id="204" name="TextBox 203"/>
            <p:cNvSpPr txBox="1"/>
            <p:nvPr/>
          </p:nvSpPr>
          <p:spPr>
            <a:xfrm>
              <a:off x="3988330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61661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534992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901644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808323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8316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81654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354985" y="198511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4261661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534992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901644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808323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628316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81654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354985" y="176805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985161" y="1767699"/>
            <a:ext cx="2187634" cy="1080007"/>
            <a:chOff x="3985161" y="1767699"/>
            <a:chExt cx="2187634" cy="1080007"/>
          </a:xfrm>
        </p:grpSpPr>
        <p:sp>
          <p:nvSpPr>
            <p:cNvPr id="347" name="TextBox 346"/>
            <p:cNvSpPr txBox="1"/>
            <p:nvPr/>
          </p:nvSpPr>
          <p:spPr>
            <a:xfrm>
              <a:off x="5898475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625147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078485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5351816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985161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258492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31823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5898475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805154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625147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078485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351816" y="241760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3985161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61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258492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62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4531823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63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805154" y="2632262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3985161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4258492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4531823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5898475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4805154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5625147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078485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351816" y="220054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3985161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4258492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4531823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5898475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4805154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625147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078485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351816" y="1983501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992487" y="176769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901644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28316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81654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54985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88330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61661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534992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01644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08323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28316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81654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354985" y="372118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88330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a7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61661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3c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34992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08323" y="3935847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88330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61661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4992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901644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08323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28316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081654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54985" y="350412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988330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d8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8330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61661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34992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01644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808323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28316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81654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354985" y="32870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5902140" y="393894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628812" y="393894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082150" y="393894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355481" y="393894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988826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4262157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535488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902140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4808819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628812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5082150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355481" y="3724289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988826" y="394335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262157" y="394335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4535488" y="394335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808819" y="394335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535488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902140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808819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628812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5082150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355481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262157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4535488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902140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08819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628812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5082150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55481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en-US" cap="none" dirty="0" smtClean="0"/>
              <a:t>uffer</a:t>
            </a:r>
            <a:r>
              <a:rPr lang="en-US" dirty="0" smtClean="0"/>
              <a:t> o</a:t>
            </a:r>
            <a:r>
              <a:rPr lang="en-US" cap="none" dirty="0" smtClean="0"/>
              <a:t>verflow</a:t>
            </a:r>
            <a:endParaRPr lang="en-US" dirty="0"/>
          </a:p>
        </p:txBody>
      </p:sp>
      <p:grpSp>
        <p:nvGrpSpPr>
          <p:cNvPr id="243" name="Group 242"/>
          <p:cNvGrpSpPr/>
          <p:nvPr/>
        </p:nvGrpSpPr>
        <p:grpSpPr>
          <a:xfrm>
            <a:off x="3988330" y="2855368"/>
            <a:ext cx="1094313" cy="215444"/>
            <a:chOff x="3988330" y="2855368"/>
            <a:chExt cx="1094313" cy="215444"/>
          </a:xfrm>
        </p:grpSpPr>
        <p:sp>
          <p:nvSpPr>
            <p:cNvPr id="168" name="TextBox 167"/>
            <p:cNvSpPr txBox="1"/>
            <p:nvPr/>
          </p:nvSpPr>
          <p:spPr>
            <a:xfrm>
              <a:off x="3988330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61661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34992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08323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88330" y="1553397"/>
            <a:ext cx="2187634" cy="215444"/>
            <a:chOff x="3988330" y="1553397"/>
            <a:chExt cx="2187634" cy="215444"/>
          </a:xfrm>
        </p:grpSpPr>
        <p:sp>
          <p:nvSpPr>
            <p:cNvPr id="222" name="TextBox 221"/>
            <p:cNvSpPr txBox="1"/>
            <p:nvPr/>
          </p:nvSpPr>
          <p:spPr>
            <a:xfrm>
              <a:off x="3988330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261661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34992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901644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808323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628316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081654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54985" y="155339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88330" y="1336339"/>
            <a:ext cx="2187634" cy="215444"/>
            <a:chOff x="3988330" y="1336339"/>
            <a:chExt cx="2187634" cy="215444"/>
          </a:xfrm>
        </p:grpSpPr>
        <p:sp>
          <p:nvSpPr>
            <p:cNvPr id="231" name="TextBox 230"/>
            <p:cNvSpPr txBox="1"/>
            <p:nvPr/>
          </p:nvSpPr>
          <p:spPr>
            <a:xfrm>
              <a:off x="3988330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61661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534992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90164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808323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628316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08165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354985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98663" y="3931794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88330" y="4152905"/>
            <a:ext cx="2187634" cy="215444"/>
            <a:chOff x="3988330" y="4152905"/>
            <a:chExt cx="2187634" cy="215444"/>
          </a:xfrm>
        </p:grpSpPr>
        <p:sp>
          <p:nvSpPr>
            <p:cNvPr id="114" name="TextBox 113"/>
            <p:cNvSpPr txBox="1"/>
            <p:nvPr/>
          </p:nvSpPr>
          <p:spPr>
            <a:xfrm>
              <a:off x="3988330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61661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d4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34992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0164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8323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28316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165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54985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298663" y="4144617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8663" y="350715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 base pointer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8663" y="3719979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261661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d5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34992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01644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808323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628316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81654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354985" y="30700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98663" y="3076269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98663" y="3289092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98663" y="2651631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buffer[00]-buffer[07]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81654" y="2855368"/>
            <a:ext cx="1094310" cy="215444"/>
            <a:chOff x="5081654" y="2855368"/>
            <a:chExt cx="1094310" cy="215444"/>
          </a:xfrm>
        </p:grpSpPr>
        <p:sp>
          <p:nvSpPr>
            <p:cNvPr id="171" name="TextBox 170"/>
            <p:cNvSpPr txBox="1"/>
            <p:nvPr/>
          </p:nvSpPr>
          <p:spPr>
            <a:xfrm>
              <a:off x="5901644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28316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081654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354985" y="285536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298663" y="2864454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98663" y="2219978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buffer[16]-buffer[23]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98663" y="2432801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buffer[08]-buffer[15]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98663" y="1789091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buffer[32]-buffer[39]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98663" y="2001914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buffer[24]-buffer[31]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98663" y="1364453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98663" y="1577276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50779" y="1364453"/>
            <a:ext cx="1645920" cy="2995608"/>
            <a:chOff x="2535995" y="1370120"/>
            <a:chExt cx="1838071" cy="2995608"/>
          </a:xfrm>
        </p:grpSpPr>
        <p:sp>
          <p:nvSpPr>
            <p:cNvPr id="100" name="TextBox 99"/>
            <p:cNvSpPr txBox="1"/>
            <p:nvPr/>
          </p:nvSpPr>
          <p:spPr>
            <a:xfrm>
              <a:off x="2535995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535995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35995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35995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35995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28600" y="1154430"/>
            <a:ext cx="1510312" cy="317746"/>
            <a:chOff x="274319" y="1154430"/>
            <a:chExt cx="1510312" cy="31774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4319" y="1472175"/>
              <a:ext cx="151031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4319" y="1154430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main()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28600" y="3285472"/>
            <a:ext cx="1510312" cy="317746"/>
            <a:chOff x="228600" y="3285472"/>
            <a:chExt cx="1510312" cy="317746"/>
          </a:xfrm>
        </p:grpSpPr>
        <p:cxnSp>
          <p:nvCxnSpPr>
            <p:cNvPr id="246" name="Straight Arrow Connector 245"/>
            <p:cNvCxnSpPr/>
            <p:nvPr/>
          </p:nvCxnSpPr>
          <p:spPr>
            <a:xfrm>
              <a:off x="228600" y="3603217"/>
              <a:ext cx="1510312" cy="1"/>
            </a:xfrm>
            <a:prstGeom prst="straightConnector1">
              <a:avLst/>
            </a:prstGeom>
            <a:ln w="31750">
              <a:solidFill>
                <a:srgbClr val="FD5DD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28600" y="3285472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4" name="TextBox 383"/>
          <p:cNvSpPr txBox="1"/>
          <p:nvPr/>
        </p:nvSpPr>
        <p:spPr>
          <a:xfrm>
            <a:off x="4806454" y="394335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72648" y="3828909"/>
            <a:ext cx="542997" cy="4234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3987837" y="3074670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59" name="Rectangle 258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262" name="TextBox 261"/>
          <p:cNvSpPr txBox="1"/>
          <p:nvPr/>
        </p:nvSpPr>
        <p:spPr>
          <a:xfrm>
            <a:off x="3988826" y="329018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262157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988826" y="350723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D5DD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b="1" dirty="0">
              <a:solidFill>
                <a:srgbClr val="FD5DD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113819" y="1136789"/>
            <a:ext cx="4057988" cy="3263761"/>
            <a:chOff x="2113819" y="1136789"/>
            <a:chExt cx="4057988" cy="3263761"/>
          </a:xfrm>
        </p:grpSpPr>
        <p:grpSp>
          <p:nvGrpSpPr>
            <p:cNvPr id="16" name="Group 15"/>
            <p:cNvGrpSpPr/>
            <p:nvPr/>
          </p:nvGrpSpPr>
          <p:grpSpPr>
            <a:xfrm>
              <a:off x="2113819" y="1370120"/>
              <a:ext cx="1838071" cy="2995608"/>
              <a:chOff x="2535995" y="1370120"/>
              <a:chExt cx="1838071" cy="299560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535995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35995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35995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535995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535995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5995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d4a8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35995" y="265729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535995" y="287012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d4b8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35995" y="2225645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35995" y="243846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d4c8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535995" y="179475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35995" y="200758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d4d8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35995" y="1370120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d4f0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35995" y="158294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d4e8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992487" y="1136789"/>
              <a:ext cx="2179320" cy="3263761"/>
              <a:chOff x="4413883" y="725309"/>
              <a:chExt cx="2179320" cy="3263761"/>
            </a:xfrm>
          </p:grpSpPr>
          <p:cxnSp>
            <p:nvCxnSpPr>
              <p:cNvPr id="78" name="Shape 147"/>
              <p:cNvCxnSpPr/>
              <p:nvPr/>
            </p:nvCxnSpPr>
            <p:spPr>
              <a:xfrm flipV="1">
                <a:off x="4413886" y="397142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3" name="Shape 146"/>
              <p:cNvCxnSpPr/>
              <p:nvPr/>
            </p:nvCxnSpPr>
            <p:spPr>
              <a:xfrm>
                <a:off x="6593200" y="725309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7" name="Shape 146"/>
              <p:cNvCxnSpPr/>
              <p:nvPr/>
            </p:nvCxnSpPr>
            <p:spPr>
              <a:xfrm>
                <a:off x="4413883" y="742950"/>
                <a:ext cx="3" cy="32461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37" name="Curved Right Arrow 36"/>
          <p:cNvSpPr/>
          <p:nvPr/>
        </p:nvSpPr>
        <p:spPr>
          <a:xfrm>
            <a:off x="3063240" y="2638310"/>
            <a:ext cx="807626" cy="1614029"/>
          </a:xfrm>
          <a:prstGeom prst="curvedRightArrow">
            <a:avLst/>
          </a:prstGeom>
          <a:gradFill>
            <a:gsLst>
              <a:gs pos="0">
                <a:srgbClr val="FF0000">
                  <a:alpha val="70000"/>
                </a:srgbClr>
              </a:gs>
              <a:gs pos="50000">
                <a:schemeClr val="accent1">
                  <a:tint val="44500"/>
                  <a:satMod val="160000"/>
                  <a:alpha val="97000"/>
                </a:schemeClr>
              </a:gs>
              <a:gs pos="100000">
                <a:srgbClr val="FD5DDF">
                  <a:alpha val="70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228600" y="2846070"/>
            <a:ext cx="1510312" cy="317746"/>
            <a:chOff x="274319" y="1154430"/>
            <a:chExt cx="1510312" cy="317746"/>
          </a:xfrm>
        </p:grpSpPr>
        <p:cxnSp>
          <p:nvCxnSpPr>
            <p:cNvPr id="266" name="Straight Arrow Connector 265"/>
            <p:cNvCxnSpPr/>
            <p:nvPr/>
          </p:nvCxnSpPr>
          <p:spPr>
            <a:xfrm>
              <a:off x="274319" y="1472175"/>
              <a:ext cx="151031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274319" y="1154430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main()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228600" y="3945644"/>
            <a:ext cx="1510312" cy="317746"/>
            <a:chOff x="228600" y="3285472"/>
            <a:chExt cx="1510312" cy="317746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228600" y="3603217"/>
              <a:ext cx="1510312" cy="1"/>
            </a:xfrm>
            <a:prstGeom prst="straightConnector1">
              <a:avLst/>
            </a:prstGeom>
            <a:ln w="31750">
              <a:solidFill>
                <a:srgbClr val="FD5DD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228600" y="3285472"/>
              <a:ext cx="1510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f()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408016" y="1482396"/>
            <a:ext cx="1696655" cy="1713225"/>
            <a:chOff x="408016" y="1444061"/>
            <a:chExt cx="1696655" cy="2066142"/>
          </a:xfrm>
        </p:grpSpPr>
        <p:sp>
          <p:nvSpPr>
            <p:cNvPr id="275" name="Left Brace 274"/>
            <p:cNvSpPr/>
            <p:nvPr/>
          </p:nvSpPr>
          <p:spPr>
            <a:xfrm>
              <a:off x="1464591" y="1444061"/>
              <a:ext cx="640080" cy="2066142"/>
            </a:xfrm>
            <a:prstGeom prst="leftBrace">
              <a:avLst>
                <a:gd name="adj1" fmla="val 76439"/>
                <a:gd name="adj2" fmla="val 49485"/>
              </a:avLst>
            </a:prstGeom>
            <a:ln w="349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08016" y="228372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0087" y="3628686"/>
            <a:ext cx="1694584" cy="634703"/>
            <a:chOff x="410087" y="3439360"/>
            <a:chExt cx="1694584" cy="943550"/>
          </a:xfrm>
        </p:grpSpPr>
        <p:sp>
          <p:nvSpPr>
            <p:cNvPr id="278" name="Left Brace 277"/>
            <p:cNvSpPr/>
            <p:nvPr/>
          </p:nvSpPr>
          <p:spPr>
            <a:xfrm>
              <a:off x="1464591" y="3439360"/>
              <a:ext cx="640080" cy="943550"/>
            </a:xfrm>
            <a:prstGeom prst="leftBrace">
              <a:avLst>
                <a:gd name="adj1" fmla="val 76439"/>
                <a:gd name="adj2" fmla="val 49485"/>
              </a:avLst>
            </a:prstGeom>
            <a:ln w="34925">
              <a:solidFill>
                <a:srgbClr val="FD5DD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10087" y="3683872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32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84" grpId="0" animBg="1"/>
      <p:bldP spid="3" grpId="0" animBg="1"/>
      <p:bldP spid="261" grpId="0" animBg="1"/>
      <p:bldP spid="262" grpId="0" animBg="1"/>
      <p:bldP spid="264" grpId="0" animBg="1"/>
      <p:bldP spid="26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</a:t>
            </a:r>
            <a:r>
              <a:rPr lang="en-US" cap="none" smtClean="0"/>
              <a:t>emo</a:t>
            </a:r>
            <a:r>
              <a:rPr lang="en-US" smtClean="0"/>
              <a:t> S</a:t>
            </a:r>
            <a:r>
              <a:rPr lang="en-US" cap="none" smtClean="0"/>
              <a:t>hellcode</a:t>
            </a:r>
            <a:r>
              <a:rPr lang="en-US" smtClean="0"/>
              <a:t> c</a:t>
            </a:r>
            <a:r>
              <a:rPr lang="en-US" cap="none" smtClean="0"/>
              <a:t>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214616"/>
            <a:ext cx="6583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b4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\x48\x8d\x05\x60\x11\x11\x11\x48\x2d\x11\x11\x11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\x11\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\xe0\x48\x31\xc0\x48\x89\x44\x24\x08\x48\x8b\x3c\x24\x88\x47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\x07\x48\x89\xe6\x48\x83\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xec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\x08\x48\x89\x04\x24\x48\x8d\x05\x48\x11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\x11\x11\x48\x2d\x11\x11\x11\x11\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\xe0\x48\x31\xc0\x4c\x8b\x04\x24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\x49\x83\xc0\x10\x41\x88\x40\x07\x48\x89\xe2\xb8\x4c\x11\x11\x11\x2d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\x11\x11\x11\x11\x0f\x05\x48\x8d\x05\xb2\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\xd0\x2f\x62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\x69\x6e\x2f\x73\x68\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\xd0\x50\x53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\x31\x3d\x1b\x5b\x31\x3b\x33\x31\x6d\x45\x58\x50\x4c\x4f\x49\x54\x1b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x5b\x30\x6d\x24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sz="1200" b="1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3" name="Rectangle 22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086600" y="1748790"/>
            <a:ext cx="1783080" cy="1920240"/>
            <a:chOff x="6675120" y="1748790"/>
            <a:chExt cx="1783080" cy="1920240"/>
          </a:xfrm>
        </p:grpSpPr>
        <p:sp>
          <p:nvSpPr>
            <p:cNvPr id="8" name="TextBox 7"/>
            <p:cNvSpPr txBox="1"/>
            <p:nvPr/>
          </p:nvSpPr>
          <p:spPr>
            <a:xfrm>
              <a:off x="7178040" y="1882378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Interception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675120" y="1748790"/>
              <a:ext cx="502920" cy="1846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75120" y="2251710"/>
              <a:ext cx="594360" cy="1417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3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en-US" cap="none" dirty="0" smtClean="0"/>
              <a:t>olution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5780" y="1216402"/>
            <a:ext cx="8092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Constraints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- May insert code only here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- Must not call g</a:t>
            </a: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directly</a:t>
            </a:r>
          </a:p>
          <a:p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0xffffffffff636261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((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0xffffffffffffffff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unused         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((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0xffffffffffffffff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previous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((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)&amp;g;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address 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*(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=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null terminator */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9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1: Jump Starting With 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execve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20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*vars[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vars[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"/bin/sh"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vars[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execve(vars[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vars, </a:t>
            </a:r>
            <a:r>
              <a:rPr lang="sv-SE" sz="16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6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6" name="Rectangle 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Analyzing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Assembly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650779" y="2873362"/>
            <a:ext cx="1645920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_start:   </a:t>
            </a:r>
            <a:r>
              <a:rPr lang="en-US" cap="none" dirty="0"/>
              <a:t>– </a:t>
            </a:r>
            <a:r>
              <a:rPr lang="en-US" cap="none" dirty="0" smtClean="0"/>
              <a:t>  calling main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0000000000400440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&lt;_start&gt;: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400440: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e8 b7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400420 &lt;__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libc_start_main@plt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989322" y="2866492"/>
            <a:ext cx="2187634" cy="215444"/>
            <a:chOff x="3988330" y="3070028"/>
            <a:chExt cx="218763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a5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f6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9350" y="2877318"/>
            <a:ext cx="8220330" cy="414395"/>
            <a:chOff x="649350" y="2877318"/>
            <a:chExt cx="8220330" cy="414395"/>
          </a:xfrm>
        </p:grpSpPr>
        <p:sp>
          <p:nvSpPr>
            <p:cNvPr id="119" name="TextBox 118"/>
            <p:cNvSpPr txBox="1"/>
            <p:nvPr/>
          </p:nvSpPr>
          <p:spPr>
            <a:xfrm>
              <a:off x="649350" y="2877318"/>
              <a:ext cx="1645920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988330" y="3070028"/>
              <a:ext cx="2187634" cy="215444"/>
              <a:chOff x="3988330" y="3070028"/>
              <a:chExt cx="2187634" cy="215444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3988330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7c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261661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534992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901644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08323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628316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081654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354985" y="307002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</p:grpSp>
        <p:sp>
          <p:nvSpPr>
            <p:cNvPr id="313" name="TextBox 312"/>
            <p:cNvSpPr txBox="1"/>
            <p:nvPr/>
          </p:nvSpPr>
          <p:spPr>
            <a:xfrm>
              <a:off x="6298663" y="3076269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return address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650779" y="3076269"/>
              <a:ext cx="1645920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13819" y="2571750"/>
            <a:ext cx="4061156" cy="1828800"/>
            <a:chOff x="2113819" y="2571750"/>
            <a:chExt cx="4061156" cy="1828800"/>
          </a:xfrm>
        </p:grpSpPr>
        <p:grpSp>
          <p:nvGrpSpPr>
            <p:cNvPr id="2" name="Group 1"/>
            <p:cNvGrpSpPr/>
            <p:nvPr/>
          </p:nvGrpSpPr>
          <p:grpSpPr>
            <a:xfrm>
              <a:off x="2113819" y="2873362"/>
              <a:ext cx="1838071" cy="1492366"/>
              <a:chOff x="2113819" y="2873362"/>
              <a:chExt cx="1838071" cy="1492366"/>
            </a:xfrm>
          </p:grpSpPr>
          <p:sp>
            <p:nvSpPr>
              <p:cNvPr id="294" name="TextBox 293"/>
              <p:cNvSpPr txBox="1"/>
              <p:nvPr/>
            </p:nvSpPr>
            <p:spPr>
              <a:xfrm>
                <a:off x="2113819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113819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113819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113819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113819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113819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113819" y="2873362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89322" y="2571750"/>
              <a:ext cx="2185653" cy="1828800"/>
              <a:chOff x="3989322" y="2571750"/>
              <a:chExt cx="2185653" cy="1828800"/>
            </a:xfrm>
          </p:grpSpPr>
          <p:cxnSp>
            <p:nvCxnSpPr>
              <p:cNvPr id="343" name="Shape 147"/>
              <p:cNvCxnSpPr/>
              <p:nvPr/>
            </p:nvCxnSpPr>
            <p:spPr>
              <a:xfrm flipV="1">
                <a:off x="3992490" y="438290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4" name="Shape 146"/>
              <p:cNvCxnSpPr/>
              <p:nvPr/>
            </p:nvCxnSpPr>
            <p:spPr>
              <a:xfrm>
                <a:off x="3989322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6" name="Shape 146"/>
              <p:cNvCxnSpPr/>
              <p:nvPr/>
            </p:nvCxnSpPr>
            <p:spPr>
              <a:xfrm>
                <a:off x="6171807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40" name="Group 3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41" name="Rectangle 4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0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7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990906" y="3499836"/>
            <a:ext cx="2188130" cy="647162"/>
            <a:chOff x="3990906" y="3499836"/>
            <a:chExt cx="2188130" cy="647162"/>
          </a:xfrm>
        </p:grpSpPr>
        <p:sp>
          <p:nvSpPr>
            <p:cNvPr id="221" name="TextBox 220"/>
            <p:cNvSpPr txBox="1"/>
            <p:nvPr/>
          </p:nvSpPr>
          <p:spPr>
            <a:xfrm>
              <a:off x="3990906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264237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37568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10899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990906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264237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537568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90422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810899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630892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08423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57561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991402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4264733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538064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904716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811395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631388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5084726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358057" y="37152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650779" y="3070028"/>
            <a:ext cx="1645920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main()   – </a:t>
            </a:r>
            <a:r>
              <a:rPr lang="en-US" cap="none" dirty="0" smtClean="0"/>
              <a:t>  Prolog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40105e:	55                   	push   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40105f:	48 89 e5   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401062:	48 83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20          	sub    $0x20,%rsp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401066:	89 7d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%edi,-0x14(%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401069:	48 89 75 e0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%rsi,-0x20(%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988330" y="3070028"/>
            <a:ext cx="2187634" cy="215444"/>
            <a:chOff x="3988330" y="3070028"/>
            <a:chExt cx="2187634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81654" y="3931794"/>
            <a:ext cx="3788026" cy="219497"/>
            <a:chOff x="5081654" y="3931794"/>
            <a:chExt cx="3788026" cy="219497"/>
          </a:xfrm>
        </p:grpSpPr>
        <p:grpSp>
          <p:nvGrpSpPr>
            <p:cNvPr id="2" name="Group 1"/>
            <p:cNvGrpSpPr/>
            <p:nvPr/>
          </p:nvGrpSpPr>
          <p:grpSpPr>
            <a:xfrm>
              <a:off x="5081654" y="3935847"/>
              <a:ext cx="1094310" cy="215444"/>
              <a:chOff x="5081654" y="3935847"/>
              <a:chExt cx="1094310" cy="215444"/>
            </a:xfrm>
          </p:grpSpPr>
          <p:sp>
            <p:nvSpPr>
              <p:cNvPr id="224" name="TextBox 223"/>
              <p:cNvSpPr txBox="1"/>
              <p:nvPr/>
            </p:nvSpPr>
            <p:spPr>
              <a:xfrm>
                <a:off x="590164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628316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508165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354985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6298663" y="3931794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8330" y="4144617"/>
            <a:ext cx="4881350" cy="223732"/>
            <a:chOff x="3988330" y="4144617"/>
            <a:chExt cx="4881350" cy="223732"/>
          </a:xfrm>
        </p:grpSpPr>
        <p:grpSp>
          <p:nvGrpSpPr>
            <p:cNvPr id="108" name="Group 107"/>
            <p:cNvGrpSpPr/>
            <p:nvPr/>
          </p:nvGrpSpPr>
          <p:grpSpPr>
            <a:xfrm>
              <a:off x="3988330" y="4152905"/>
              <a:ext cx="2187634" cy="215444"/>
              <a:chOff x="3988330" y="4152905"/>
              <a:chExt cx="2187634" cy="215444"/>
            </a:xfrm>
          </p:grpSpPr>
          <p:sp>
            <p:nvSpPr>
              <p:cNvPr id="229" name="TextBox 228"/>
              <p:cNvSpPr txBox="1"/>
              <p:nvPr/>
            </p:nvSpPr>
            <p:spPr>
              <a:xfrm>
                <a:off x="3988330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78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261661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d6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534992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0164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4808323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5628316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08165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54985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6298663" y="4144617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298663" y="3076269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6" name="Group 305"/>
          <p:cNvGrpSpPr/>
          <p:nvPr/>
        </p:nvGrpSpPr>
        <p:grpSpPr>
          <a:xfrm>
            <a:off x="3989322" y="2866492"/>
            <a:ext cx="2187634" cy="215444"/>
            <a:chOff x="3988330" y="3070028"/>
            <a:chExt cx="2187634" cy="215444"/>
          </a:xfrm>
        </p:grpSpPr>
        <p:sp>
          <p:nvSpPr>
            <p:cNvPr id="307" name="TextBox 306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a5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f6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0777" y="3076269"/>
            <a:ext cx="8218903" cy="428267"/>
            <a:chOff x="650777" y="3076269"/>
            <a:chExt cx="8218903" cy="428267"/>
          </a:xfrm>
        </p:grpSpPr>
        <p:sp>
          <p:nvSpPr>
            <p:cNvPr id="332" name="TextBox 331"/>
            <p:cNvSpPr txBox="1"/>
            <p:nvPr/>
          </p:nvSpPr>
          <p:spPr>
            <a:xfrm>
              <a:off x="650779" y="3076269"/>
              <a:ext cx="1645920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88330" y="3287086"/>
              <a:ext cx="2187634" cy="215444"/>
              <a:chOff x="3988330" y="3287086"/>
              <a:chExt cx="2187634" cy="21544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3988330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261661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534992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6b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901644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808323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5628316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5081654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354985" y="328708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43" name="TextBox 242"/>
            <p:cNvSpPr txBox="1"/>
            <p:nvPr/>
          </p:nvSpPr>
          <p:spPr>
            <a:xfrm>
              <a:off x="6298663" y="3289092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previous 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650777" y="3285472"/>
              <a:ext cx="53794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1188718" y="3287086"/>
            <a:ext cx="110798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13819" y="2571750"/>
            <a:ext cx="4061156" cy="1828800"/>
            <a:chOff x="2113819" y="2571750"/>
            <a:chExt cx="4061156" cy="1828800"/>
          </a:xfrm>
        </p:grpSpPr>
        <p:grpSp>
          <p:nvGrpSpPr>
            <p:cNvPr id="95" name="Group 94"/>
            <p:cNvGrpSpPr/>
            <p:nvPr/>
          </p:nvGrpSpPr>
          <p:grpSpPr>
            <a:xfrm>
              <a:off x="2113819" y="2873362"/>
              <a:ext cx="1838071" cy="1492366"/>
              <a:chOff x="2113819" y="2873362"/>
              <a:chExt cx="1838071" cy="1492366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2113819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13819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113819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113819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113819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13819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113819" y="2873362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989322" y="2571750"/>
              <a:ext cx="2185653" cy="1828800"/>
              <a:chOff x="3989322" y="2571750"/>
              <a:chExt cx="2185653" cy="1828800"/>
            </a:xfrm>
          </p:grpSpPr>
          <p:cxnSp>
            <p:nvCxnSpPr>
              <p:cNvPr id="97" name="Shape 147"/>
              <p:cNvCxnSpPr/>
              <p:nvPr/>
            </p:nvCxnSpPr>
            <p:spPr>
              <a:xfrm flipV="1">
                <a:off x="3992490" y="438290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8" name="Shape 146"/>
              <p:cNvCxnSpPr/>
              <p:nvPr/>
            </p:nvCxnSpPr>
            <p:spPr>
              <a:xfrm>
                <a:off x="3989322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9" name="Shape 146"/>
              <p:cNvCxnSpPr/>
              <p:nvPr/>
            </p:nvCxnSpPr>
            <p:spPr>
              <a:xfrm>
                <a:off x="6171807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650779" y="3289092"/>
            <a:ext cx="1645920" cy="1070969"/>
            <a:chOff x="650779" y="3289092"/>
            <a:chExt cx="1645920" cy="1070969"/>
          </a:xfrm>
        </p:grpSpPr>
        <p:sp>
          <p:nvSpPr>
            <p:cNvPr id="323" name="TextBox 322"/>
            <p:cNvSpPr txBox="1"/>
            <p:nvPr/>
          </p:nvSpPr>
          <p:spPr>
            <a:xfrm>
              <a:off x="650779" y="4144617"/>
              <a:ext cx="164592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650779" y="3289092"/>
              <a:ext cx="164592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07" name="Rectangle 10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3987341" y="3500951"/>
            <a:ext cx="2187634" cy="215444"/>
            <a:chOff x="3990906" y="3499836"/>
            <a:chExt cx="2187634" cy="215444"/>
          </a:xfrm>
        </p:grpSpPr>
        <p:sp>
          <p:nvSpPr>
            <p:cNvPr id="189" name="TextBox 188"/>
            <p:cNvSpPr txBox="1"/>
            <p:nvPr/>
          </p:nvSpPr>
          <p:spPr>
            <a:xfrm>
              <a:off x="3990906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264237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537568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90422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0899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630892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08423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357561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991402" y="3718297"/>
            <a:ext cx="2187634" cy="215444"/>
            <a:chOff x="3990906" y="3716894"/>
            <a:chExt cx="2187634" cy="215444"/>
          </a:xfrm>
        </p:grpSpPr>
        <p:sp>
          <p:nvSpPr>
            <p:cNvPr id="177" name="TextBox 176"/>
            <p:cNvSpPr txBox="1"/>
            <p:nvPr/>
          </p:nvSpPr>
          <p:spPr>
            <a:xfrm>
              <a:off x="3990906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264237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537568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0422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810899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0892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08423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57561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989818" y="3720403"/>
            <a:ext cx="2187634" cy="215444"/>
            <a:chOff x="3990906" y="3716894"/>
            <a:chExt cx="2187634" cy="215444"/>
          </a:xfrm>
        </p:grpSpPr>
        <p:sp>
          <p:nvSpPr>
            <p:cNvPr id="158" name="TextBox 157"/>
            <p:cNvSpPr txBox="1"/>
            <p:nvPr/>
          </p:nvSpPr>
          <p:spPr>
            <a:xfrm>
              <a:off x="3990906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64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264237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35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537568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90422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810899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30892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8423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57561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main()   </a:t>
            </a:r>
            <a:r>
              <a:rPr lang="en-US" cap="none" dirty="0" smtClean="0"/>
              <a:t>–   Automatic / Local   Variables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 = "/bin/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4009ae: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48 c7 45 f0 64 35 49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$0x493564,-0x10(%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401074:	00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[1] = NULL;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401075:	48 c7 45 f8 00 00 00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$0x0,-0x8(%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40107c:	00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8663" y="3289092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777" y="3291713"/>
            <a:ext cx="537941" cy="215444"/>
          </a:xfrm>
          <a:prstGeom prst="rect">
            <a:avLst/>
          </a:prstGeom>
          <a:solidFill>
            <a:schemeClr val="bg1"/>
          </a:solidFill>
          <a:ln w="635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0779" y="4144617"/>
            <a:ext cx="1645920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8663" y="3076269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990906" y="3931554"/>
            <a:ext cx="1094313" cy="215444"/>
            <a:chOff x="3990906" y="3931554"/>
            <a:chExt cx="1094313" cy="215444"/>
          </a:xfrm>
        </p:grpSpPr>
        <p:sp>
          <p:nvSpPr>
            <p:cNvPr id="77" name="TextBox 76"/>
            <p:cNvSpPr txBox="1"/>
            <p:nvPr/>
          </p:nvSpPr>
          <p:spPr>
            <a:xfrm>
              <a:off x="3990906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64237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37568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0899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90906" y="3716894"/>
            <a:ext cx="2187634" cy="215444"/>
            <a:chOff x="3990906" y="3716894"/>
            <a:chExt cx="2187634" cy="215444"/>
          </a:xfrm>
        </p:grpSpPr>
        <p:sp>
          <p:nvSpPr>
            <p:cNvPr id="81" name="TextBox 80"/>
            <p:cNvSpPr txBox="1"/>
            <p:nvPr/>
          </p:nvSpPr>
          <p:spPr>
            <a:xfrm>
              <a:off x="3990906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64237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37568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0422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10899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30892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423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7561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988330" y="3070028"/>
            <a:ext cx="2187634" cy="215444"/>
            <a:chOff x="3988330" y="3070028"/>
            <a:chExt cx="2187634" cy="215444"/>
          </a:xfrm>
        </p:grpSpPr>
        <p:sp>
          <p:nvSpPr>
            <p:cNvPr id="98" name="TextBox 97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081654" y="3931794"/>
            <a:ext cx="3788026" cy="219497"/>
            <a:chOff x="5081654" y="3931794"/>
            <a:chExt cx="3788026" cy="219497"/>
          </a:xfrm>
        </p:grpSpPr>
        <p:grpSp>
          <p:nvGrpSpPr>
            <p:cNvPr id="107" name="Group 106"/>
            <p:cNvGrpSpPr/>
            <p:nvPr/>
          </p:nvGrpSpPr>
          <p:grpSpPr>
            <a:xfrm>
              <a:off x="5081654" y="3935847"/>
              <a:ext cx="1094310" cy="215444"/>
              <a:chOff x="5081654" y="3935847"/>
              <a:chExt cx="1094310" cy="21544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590164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628316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081654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354985" y="3935847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298663" y="3931794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988330" y="4144617"/>
            <a:ext cx="4881350" cy="223732"/>
            <a:chOff x="3988330" y="4144617"/>
            <a:chExt cx="4881350" cy="2237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3988330" y="4152905"/>
              <a:ext cx="2187634" cy="215444"/>
              <a:chOff x="3988330" y="4152905"/>
              <a:chExt cx="2187634" cy="215444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3988330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78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261661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d6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534992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90164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808323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628316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081654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354985" y="4152905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298663" y="4144617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89322" y="2866492"/>
            <a:ext cx="2187634" cy="215444"/>
            <a:chOff x="3988330" y="3070028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a5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f6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88330" y="3287086"/>
            <a:ext cx="2187634" cy="215444"/>
            <a:chOff x="3988330" y="3287086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3988330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61661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534992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90164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08323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28316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8165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354985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990906" y="3499836"/>
            <a:ext cx="4878774" cy="222764"/>
            <a:chOff x="3990906" y="3499836"/>
            <a:chExt cx="4878774" cy="222764"/>
          </a:xfrm>
        </p:grpSpPr>
        <p:grpSp>
          <p:nvGrpSpPr>
            <p:cNvPr id="156" name="Group 155"/>
            <p:cNvGrpSpPr/>
            <p:nvPr/>
          </p:nvGrpSpPr>
          <p:grpSpPr>
            <a:xfrm>
              <a:off x="3990906" y="3499836"/>
              <a:ext cx="2187634" cy="215444"/>
              <a:chOff x="3990906" y="3499836"/>
              <a:chExt cx="2187634" cy="21544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990906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264237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537568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904220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810899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630892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4230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357561" y="34998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6298663" y="3507156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execve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3991402" y="3715280"/>
            <a:ext cx="4878278" cy="220143"/>
            <a:chOff x="3991402" y="3715280"/>
            <a:chExt cx="4878278" cy="220143"/>
          </a:xfrm>
        </p:grpSpPr>
        <p:grpSp>
          <p:nvGrpSpPr>
            <p:cNvPr id="166" name="Group 165"/>
            <p:cNvGrpSpPr/>
            <p:nvPr/>
          </p:nvGrpSpPr>
          <p:grpSpPr>
            <a:xfrm>
              <a:off x="3991402" y="3715280"/>
              <a:ext cx="2187634" cy="215444"/>
              <a:chOff x="3990906" y="3716894"/>
              <a:chExt cx="2187634" cy="215444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3990906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64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264237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35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537568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49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5904220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810899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630892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84230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357561" y="3716894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6298663" y="3719979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execve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113819" y="2571750"/>
            <a:ext cx="4061156" cy="1828800"/>
            <a:chOff x="2113819" y="2571750"/>
            <a:chExt cx="4061156" cy="18288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2113819" y="2873362"/>
              <a:ext cx="1838071" cy="1492366"/>
              <a:chOff x="2113819" y="2873362"/>
              <a:chExt cx="1838071" cy="1492366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2113819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113819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113819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113819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113819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113819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113819" y="2873362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989322" y="2571750"/>
              <a:ext cx="2185653" cy="1828800"/>
              <a:chOff x="3989322" y="2571750"/>
              <a:chExt cx="2185653" cy="1828800"/>
            </a:xfrm>
          </p:grpSpPr>
          <p:cxnSp>
            <p:nvCxnSpPr>
              <p:cNvPr id="144" name="Shape 147"/>
              <p:cNvCxnSpPr/>
              <p:nvPr/>
            </p:nvCxnSpPr>
            <p:spPr>
              <a:xfrm flipV="1">
                <a:off x="3992490" y="438290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5" name="Shape 146"/>
              <p:cNvCxnSpPr/>
              <p:nvPr/>
            </p:nvCxnSpPr>
            <p:spPr>
              <a:xfrm>
                <a:off x="3989322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46" name="Shape 146"/>
              <p:cNvCxnSpPr/>
              <p:nvPr/>
            </p:nvCxnSpPr>
            <p:spPr>
              <a:xfrm>
                <a:off x="6171807" y="2571750"/>
                <a:ext cx="3168" cy="1828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175" name="Group 17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87" name="Rectangle 18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8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main()   –   Calling   </a:t>
            </a:r>
            <a:r>
              <a:rPr lang="en-US" cap="none" dirty="0" err="1" smtClean="0"/>
              <a:t>execve</a:t>
            </a:r>
            <a:r>
              <a:rPr lang="en-US" cap="none" dirty="0" smtClean="0"/>
              <a:t>()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40107d:	48 8b 45 f0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-0x10(%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401081:	48 8d 4d f0          	lea    -0x10(%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401085: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00 00 00 00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$0x0,%edx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40108a:	48 89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40108d:	48 89 c7      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401090:	e8 7b 24 03 00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433510 &lt;__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777" y="3291713"/>
            <a:ext cx="537941" cy="215444"/>
          </a:xfrm>
          <a:prstGeom prst="rect">
            <a:avLst/>
          </a:prstGeom>
          <a:solidFill>
            <a:schemeClr val="bg1"/>
          </a:solidFill>
          <a:ln w="635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779" y="4144617"/>
            <a:ext cx="1645920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88330" y="3070028"/>
            <a:ext cx="2187634" cy="215444"/>
            <a:chOff x="3988330" y="3070028"/>
            <a:chExt cx="2187634" cy="215444"/>
          </a:xfrm>
        </p:grpSpPr>
        <p:sp>
          <p:nvSpPr>
            <p:cNvPr id="10" name="TextBox 9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88330" y="4152905"/>
            <a:ext cx="2187634" cy="215444"/>
            <a:chOff x="3988330" y="4152905"/>
            <a:chExt cx="2187634" cy="215444"/>
          </a:xfrm>
        </p:grpSpPr>
        <p:sp>
          <p:nvSpPr>
            <p:cNvPr id="21" name="TextBox 20"/>
            <p:cNvSpPr txBox="1"/>
            <p:nvPr/>
          </p:nvSpPr>
          <p:spPr>
            <a:xfrm>
              <a:off x="3988330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78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1661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34992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164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08323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28316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165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4985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9322" y="2866492"/>
            <a:ext cx="2187634" cy="215444"/>
            <a:chOff x="3988330" y="3070028"/>
            <a:chExt cx="2187634" cy="215444"/>
          </a:xfrm>
        </p:grpSpPr>
        <p:sp>
          <p:nvSpPr>
            <p:cNvPr id="30" name="TextBox 29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a5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f6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90906" y="3499836"/>
            <a:ext cx="2187634" cy="215444"/>
            <a:chOff x="3990906" y="3499836"/>
            <a:chExt cx="2187634" cy="215444"/>
          </a:xfrm>
        </p:grpSpPr>
        <p:sp>
          <p:nvSpPr>
            <p:cNvPr id="41" name="TextBox 40"/>
            <p:cNvSpPr txBox="1"/>
            <p:nvPr/>
          </p:nvSpPr>
          <p:spPr>
            <a:xfrm>
              <a:off x="3990906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64237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37568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0422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10899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0892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4230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57561" y="34998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991402" y="3715280"/>
            <a:ext cx="2187634" cy="215444"/>
            <a:chOff x="3990906" y="3716894"/>
            <a:chExt cx="2187634" cy="215444"/>
          </a:xfrm>
        </p:grpSpPr>
        <p:sp>
          <p:nvSpPr>
            <p:cNvPr id="52" name="TextBox 51"/>
            <p:cNvSpPr txBox="1"/>
            <p:nvPr/>
          </p:nvSpPr>
          <p:spPr>
            <a:xfrm>
              <a:off x="3990906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64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4237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35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37568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0422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10899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30892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84230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57561" y="371689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988330" y="3287086"/>
            <a:ext cx="2187634" cy="215444"/>
            <a:chOff x="3988330" y="3287086"/>
            <a:chExt cx="2187634" cy="215444"/>
          </a:xfrm>
        </p:grpSpPr>
        <p:sp>
          <p:nvSpPr>
            <p:cNvPr id="74" name="TextBox 73"/>
            <p:cNvSpPr txBox="1"/>
            <p:nvPr/>
          </p:nvSpPr>
          <p:spPr>
            <a:xfrm>
              <a:off x="3988330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61661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4992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0164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08323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28316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8165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54985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990906" y="3931554"/>
            <a:ext cx="1094313" cy="215444"/>
            <a:chOff x="3990906" y="3931554"/>
            <a:chExt cx="1094313" cy="215444"/>
          </a:xfrm>
        </p:grpSpPr>
        <p:sp>
          <p:nvSpPr>
            <p:cNvPr id="83" name="TextBox 82"/>
            <p:cNvSpPr txBox="1"/>
            <p:nvPr/>
          </p:nvSpPr>
          <p:spPr>
            <a:xfrm>
              <a:off x="3990906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64237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37568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10899" y="39315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81654" y="3935847"/>
            <a:ext cx="1094310" cy="215444"/>
            <a:chOff x="5081654" y="3935847"/>
            <a:chExt cx="1094310" cy="215444"/>
          </a:xfrm>
        </p:grpSpPr>
        <p:sp>
          <p:nvSpPr>
            <p:cNvPr id="90" name="TextBox 89"/>
            <p:cNvSpPr txBox="1"/>
            <p:nvPr/>
          </p:nvSpPr>
          <p:spPr>
            <a:xfrm>
              <a:off x="590164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28316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08165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54985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298663" y="3076269"/>
            <a:ext cx="2571017" cy="1283792"/>
            <a:chOff x="6298663" y="3076269"/>
            <a:chExt cx="2571017" cy="1283792"/>
          </a:xfrm>
        </p:grpSpPr>
        <p:sp>
          <p:nvSpPr>
            <p:cNvPr id="4" name="TextBox 3"/>
            <p:cNvSpPr txBox="1"/>
            <p:nvPr/>
          </p:nvSpPr>
          <p:spPr>
            <a:xfrm>
              <a:off x="6298663" y="3289092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previous 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98663" y="3076269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return address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98663" y="4144617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98663" y="3507156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execve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98663" y="3719979"/>
              <a:ext cx="257101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execve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98663" y="3931794"/>
              <a:ext cx="2571017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13819" y="2754630"/>
            <a:ext cx="4057988" cy="1645920"/>
            <a:chOff x="2113819" y="2754630"/>
            <a:chExt cx="4057988" cy="1645920"/>
          </a:xfrm>
        </p:grpSpPr>
        <p:grpSp>
          <p:nvGrpSpPr>
            <p:cNvPr id="61" name="Group 60"/>
            <p:cNvGrpSpPr/>
            <p:nvPr/>
          </p:nvGrpSpPr>
          <p:grpSpPr>
            <a:xfrm>
              <a:off x="2113819" y="2873362"/>
              <a:ext cx="1838071" cy="1492366"/>
              <a:chOff x="2113819" y="2873362"/>
              <a:chExt cx="1838071" cy="1492366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113819" y="393746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13819" y="4150284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d570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13819" y="35128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13819" y="372564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d580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13819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13819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d590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13819" y="2873362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d5a0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988330" y="2754630"/>
              <a:ext cx="2183477" cy="1645920"/>
              <a:chOff x="3988330" y="2754630"/>
              <a:chExt cx="2183477" cy="1645920"/>
            </a:xfrm>
          </p:grpSpPr>
          <p:cxnSp>
            <p:nvCxnSpPr>
              <p:cNvPr id="63" name="Shape 147"/>
              <p:cNvCxnSpPr/>
              <p:nvPr/>
            </p:nvCxnSpPr>
            <p:spPr>
              <a:xfrm flipV="1">
                <a:off x="3992490" y="4382909"/>
                <a:ext cx="2179317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4" name="Shape 146"/>
              <p:cNvCxnSpPr/>
              <p:nvPr/>
            </p:nvCxnSpPr>
            <p:spPr>
              <a:xfrm>
                <a:off x="3988330" y="2754630"/>
                <a:ext cx="4160" cy="16459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9" name="Shape 146"/>
              <p:cNvCxnSpPr/>
              <p:nvPr/>
            </p:nvCxnSpPr>
            <p:spPr>
              <a:xfrm>
                <a:off x="6167647" y="2754630"/>
                <a:ext cx="4160" cy="164592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105" name="TextBox 104"/>
          <p:cNvSpPr txBox="1"/>
          <p:nvPr/>
        </p:nvSpPr>
        <p:spPr>
          <a:xfrm>
            <a:off x="6298663" y="199054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[0]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8663" y="1558893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98663" y="1771716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98663" y="112800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[0]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98663" y="1340829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92489" y="3715280"/>
            <a:ext cx="2175157" cy="2154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94560" y="3714750"/>
            <a:ext cx="1672237" cy="2154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98" name="Rectangle 9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6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6292948" y="112800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[0]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98663" y="112800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0x3b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execve</a:t>
            </a:r>
            <a:r>
              <a:rPr lang="en-US" cap="none" dirty="0" smtClean="0"/>
              <a:t>()   –   System Call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9600" y="1291590"/>
            <a:ext cx="7924800" cy="310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0000000000433510 &lt;__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433510:	b8 3b 00 00 00    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$0x3b,%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433515:	0f 05                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0777" y="2754630"/>
            <a:ext cx="8218903" cy="1645920"/>
            <a:chOff x="650777" y="2754630"/>
            <a:chExt cx="8218903" cy="1645920"/>
          </a:xfrm>
        </p:grpSpPr>
        <p:sp>
          <p:nvSpPr>
            <p:cNvPr id="5" name="TextBox 4"/>
            <p:cNvSpPr txBox="1"/>
            <p:nvPr/>
          </p:nvSpPr>
          <p:spPr>
            <a:xfrm>
              <a:off x="650777" y="3291713"/>
              <a:ext cx="537941" cy="215444"/>
            </a:xfrm>
            <a:prstGeom prst="rect">
              <a:avLst/>
            </a:prstGeom>
            <a:solidFill>
              <a:schemeClr val="bg1"/>
            </a:solidFill>
            <a:ln w="635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0779" y="4144617"/>
              <a:ext cx="164592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88330" y="2866492"/>
              <a:ext cx="2190706" cy="1501857"/>
              <a:chOff x="3988330" y="2866492"/>
              <a:chExt cx="2190706" cy="150185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988330" y="3070028"/>
                <a:ext cx="2187634" cy="215444"/>
                <a:chOff x="3988330" y="3070028"/>
                <a:chExt cx="2187634" cy="215444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3988330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7c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4261661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12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34992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901644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808323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628316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081654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54985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988330" y="4152905"/>
                <a:ext cx="2187634" cy="215444"/>
                <a:chOff x="3988330" y="4152905"/>
                <a:chExt cx="2187634" cy="215444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3988330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78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261661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d6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4534992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901644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4808323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628316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081654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354985" y="4152905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7f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989322" y="2866492"/>
                <a:ext cx="2187634" cy="215444"/>
                <a:chOff x="3988330" y="3070028"/>
                <a:chExt cx="2187634" cy="215444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3988330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261661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a5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534992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97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901644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4f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808323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b2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5628316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0e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081654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14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354985" y="3070028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f6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990906" y="3499836"/>
                <a:ext cx="2187634" cy="215444"/>
                <a:chOff x="3990906" y="3499836"/>
                <a:chExt cx="2187634" cy="215444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3990906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264237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537568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904220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810899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630892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084230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357561" y="349983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991402" y="3715280"/>
                <a:ext cx="2187634" cy="215444"/>
                <a:chOff x="3990906" y="3716894"/>
                <a:chExt cx="2187634" cy="21544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3990906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64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264237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35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537568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49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904220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810899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630892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084230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57561" y="371689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988330" y="3287086"/>
                <a:ext cx="2187634" cy="215444"/>
                <a:chOff x="3988330" y="3287086"/>
                <a:chExt cx="2187634" cy="215444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988330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18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261661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34992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6b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5901644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808323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628316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081654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354985" y="3287086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990906" y="3931554"/>
                <a:ext cx="1094313" cy="215444"/>
                <a:chOff x="3990906" y="3931554"/>
                <a:chExt cx="1094313" cy="215444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3990906" y="393155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18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264237" y="393155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f0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537568" y="393155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6b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810899" y="3931554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32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081654" y="3935847"/>
                <a:ext cx="1094310" cy="215444"/>
                <a:chOff x="5081654" y="3935847"/>
                <a:chExt cx="1094310" cy="215444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5901644" y="393584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628316" y="393584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081654" y="393584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01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354985" y="3935847"/>
                  <a:ext cx="274320" cy="215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6298663" y="3076269"/>
              <a:ext cx="2571017" cy="1283792"/>
              <a:chOff x="6298663" y="3076269"/>
              <a:chExt cx="2571017" cy="128379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298663" y="3289092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previous $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rbp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98663" y="3076269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address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execve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execve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argv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argc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13819" y="2754630"/>
              <a:ext cx="4057988" cy="1645920"/>
              <a:chOff x="2113819" y="2754630"/>
              <a:chExt cx="4057988" cy="164592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13819" y="2873362"/>
                <a:ext cx="1838071" cy="1492366"/>
                <a:chOff x="2113819" y="2873362"/>
                <a:chExt cx="1838071" cy="1492366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2113819" y="3937461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d578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113819" y="4150284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d570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13819" y="3512823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d588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13819" y="3725646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d580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13819" y="3081936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d598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819" y="3294759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d590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819" y="2873362"/>
                  <a:ext cx="1838071" cy="2154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prstDash val="solid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0x7fffffff</a:t>
                  </a:r>
                  <a:r>
                    <a:rPr lang="en-US" sz="1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d5a0</a:t>
                  </a:r>
                  <a:endPara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988330" y="2754630"/>
                <a:ext cx="2183477" cy="1645920"/>
                <a:chOff x="3988330" y="2754630"/>
                <a:chExt cx="2183477" cy="1645920"/>
              </a:xfrm>
            </p:grpSpPr>
            <p:cxnSp>
              <p:nvCxnSpPr>
                <p:cNvPr id="13" name="Shape 147"/>
                <p:cNvCxnSpPr/>
                <p:nvPr/>
              </p:nvCxnSpPr>
              <p:spPr>
                <a:xfrm flipV="1">
                  <a:off x="3992490" y="4382909"/>
                  <a:ext cx="2179317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4" name="Shape 146"/>
                <p:cNvCxnSpPr/>
                <p:nvPr/>
              </p:nvCxnSpPr>
              <p:spPr>
                <a:xfrm>
                  <a:off x="3988330" y="2754630"/>
                  <a:ext cx="4160" cy="164592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15" name="Shape 146"/>
                <p:cNvCxnSpPr/>
                <p:nvPr/>
              </p:nvCxnSpPr>
              <p:spPr>
                <a:xfrm>
                  <a:off x="6167647" y="2754630"/>
                  <a:ext cx="4160" cy="164592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</p:grpSp>
      <p:sp>
        <p:nvSpPr>
          <p:cNvPr id="93" name="TextBox 92"/>
          <p:cNvSpPr txBox="1"/>
          <p:nvPr/>
        </p:nvSpPr>
        <p:spPr>
          <a:xfrm>
            <a:off x="6298663" y="1990546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[0]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98663" y="1558893"/>
            <a:ext cx="2571017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98663" y="1771716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98663" y="1340829"/>
            <a:ext cx="2571017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00" name="Rectangle 9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3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Exploit Strategy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</a:t>
            </a:r>
            <a:r>
              <a:rPr lang="en-US" cap="none" smtClean="0"/>
              <a:t>emo</a:t>
            </a:r>
            <a:r>
              <a:rPr lang="en-US" smtClean="0"/>
              <a:t> S</a:t>
            </a:r>
            <a:r>
              <a:rPr lang="en-US" cap="none" smtClean="0"/>
              <a:t>hellcode</a:t>
            </a:r>
            <a:r>
              <a:rPr lang="en-US" smtClean="0"/>
              <a:t> c</a:t>
            </a:r>
            <a:r>
              <a:rPr lang="en-US" cap="none" smtClean="0"/>
              <a:t>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214616"/>
            <a:ext cx="6583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x9b\x49\x13\xc3\x62\xe9\x48\x24\x3f\xc0\x4a\x6b\x4a\x7c\x50\xb6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200" b="1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x2f\x21\x3e\x79\x11\x6b\xa3\x49\x47\x28\x2a\x66\x79\</a:t>
            </a:r>
            <a:r>
              <a:rPr lang="en-US" sz="12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xfc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\xb2\x2e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b="1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xfd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\xb4\xd2\x33\</a:t>
            </a:r>
            <a:r>
              <a:rPr lang="en-US" sz="12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\x90\x90\x90\x90\x90\x90\x90\x90\x90\x90\x90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200" b="1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\x90\x90\x90\x90\x90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e6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3b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4c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4f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1b</a:t>
            </a:r>
          </a:p>
          <a:p>
            <a:r>
              <a:rPr lang="en-US" sz="12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5b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\x86\xe6\xd2\x8e\x6f\xa7\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xed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\x6f\x81\x13\xb7\xb6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\x34\xa1\x7c\x22\x46\x4f\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xed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\x4a\x48\x50\x02\x3b\xf8\x04\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xaa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xeb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xcd</a:t>
            </a:r>
            <a:endParaRPr lang="en-US" sz="1200" b="1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\x98\xa4\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xac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xbe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xbe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\x8a\x2f\x4c\xe8\x30\x82\x62\xc8\x31\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xea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\x26\x48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\x4c\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xbe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\x96\x64\x1c\x46\x6e\x07\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xae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\x77\x86\x1a\xa6\xe3\x0e\xc2</a:t>
            </a:r>
          </a:p>
          <a:p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\x2b\x18\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xcb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\x77\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xdc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xbb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\x33\x2b\x2d\xe8\xd2\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\x7f\x00\x00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3" name="Rectangle 22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086600" y="1748790"/>
            <a:ext cx="1783080" cy="1920240"/>
            <a:chOff x="6675120" y="1748790"/>
            <a:chExt cx="1783080" cy="1920240"/>
          </a:xfrm>
        </p:grpSpPr>
        <p:sp>
          <p:nvSpPr>
            <p:cNvPr id="8" name="TextBox 7"/>
            <p:cNvSpPr txBox="1"/>
            <p:nvPr/>
          </p:nvSpPr>
          <p:spPr>
            <a:xfrm>
              <a:off x="7178040" y="1882378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Interception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675120" y="1748790"/>
              <a:ext cx="502920" cy="1846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75120" y="2251710"/>
              <a:ext cx="594360" cy="14173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086600" y="2251710"/>
            <a:ext cx="2057400" cy="1417320"/>
            <a:chOff x="7086600" y="2251710"/>
            <a:chExt cx="2057400" cy="1417320"/>
          </a:xfrm>
        </p:grpSpPr>
        <p:grpSp>
          <p:nvGrpSpPr>
            <p:cNvPr id="12" name="Group 11"/>
            <p:cNvGrpSpPr/>
            <p:nvPr/>
          </p:nvGrpSpPr>
          <p:grpSpPr>
            <a:xfrm>
              <a:off x="7098030" y="2251710"/>
              <a:ext cx="2045970" cy="1417320"/>
              <a:chOff x="7098030" y="2251710"/>
              <a:chExt cx="2045970" cy="1417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589520" y="2891790"/>
                <a:ext cx="1554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Shell Spawning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7098030" y="2251710"/>
                <a:ext cx="594360" cy="141732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321272" y="3033863"/>
                <a:ext cx="33576" cy="86974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7086600" y="3076456"/>
              <a:ext cx="4343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5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276070"/>
            <a:ext cx="7831137" cy="646331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exploit strategy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1838" y="1136789"/>
            <a:ext cx="1352899" cy="3246122"/>
            <a:chOff x="3891838" y="1136789"/>
            <a:chExt cx="1352899" cy="3246122"/>
          </a:xfrm>
        </p:grpSpPr>
        <p:cxnSp>
          <p:nvCxnSpPr>
            <p:cNvPr id="8" name="Shape 147"/>
            <p:cNvCxnSpPr/>
            <p:nvPr/>
          </p:nvCxnSpPr>
          <p:spPr>
            <a:xfrm flipV="1">
              <a:off x="4076505" y="4382909"/>
              <a:ext cx="990992" cy="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46"/>
            <p:cNvCxnSpPr>
              <a:endCxn id="37" idx="1"/>
            </p:cNvCxnSpPr>
            <p:nvPr/>
          </p:nvCxnSpPr>
          <p:spPr>
            <a:xfrm>
              <a:off x="4076504" y="1154430"/>
              <a:ext cx="0" cy="2314079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46"/>
            <p:cNvCxnSpPr>
              <a:endCxn id="38" idx="1"/>
            </p:cNvCxnSpPr>
            <p:nvPr/>
          </p:nvCxnSpPr>
          <p:spPr>
            <a:xfrm flipH="1">
              <a:off x="5060071" y="1136789"/>
              <a:ext cx="7426" cy="234936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146"/>
            <p:cNvCxnSpPr/>
            <p:nvPr/>
          </p:nvCxnSpPr>
          <p:spPr>
            <a:xfrm>
              <a:off x="4076505" y="3760470"/>
              <a:ext cx="0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146"/>
            <p:cNvCxnSpPr/>
            <p:nvPr/>
          </p:nvCxnSpPr>
          <p:spPr>
            <a:xfrm>
              <a:off x="5060071" y="3760470"/>
              <a:ext cx="7426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TextBox 36"/>
            <p:cNvSpPr txBox="1"/>
            <p:nvPr/>
          </p:nvSpPr>
          <p:spPr>
            <a:xfrm rot="5400000">
              <a:off x="3939344" y="342100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922911" y="343864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66360" y="1108710"/>
            <a:ext cx="621661" cy="1176010"/>
            <a:chOff x="5166360" y="1108710"/>
            <a:chExt cx="621661" cy="1176010"/>
          </a:xfrm>
        </p:grpSpPr>
        <p:sp>
          <p:nvSpPr>
            <p:cNvPr id="45" name="TextBox 44"/>
            <p:cNvSpPr txBox="1"/>
            <p:nvPr/>
          </p:nvSpPr>
          <p:spPr>
            <a:xfrm>
              <a:off x="5166360" y="110871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66360" y="202311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4800" y="1291590"/>
            <a:ext cx="3840480" cy="914400"/>
            <a:chOff x="4114800" y="1291590"/>
            <a:chExt cx="3840480" cy="914400"/>
          </a:xfrm>
        </p:grpSpPr>
        <p:grpSp>
          <p:nvGrpSpPr>
            <p:cNvPr id="42" name="Group 41"/>
            <p:cNvGrpSpPr/>
            <p:nvPr/>
          </p:nvGrpSpPr>
          <p:grpSpPr>
            <a:xfrm>
              <a:off x="4114800" y="1291590"/>
              <a:ext cx="906976" cy="914400"/>
              <a:chOff x="4114800" y="1291590"/>
              <a:chExt cx="906976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14800" y="22059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14800" y="12915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5715000" y="156233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66360" y="409322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main()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105791" y="2003692"/>
            <a:ext cx="3078089" cy="307777"/>
            <a:chOff x="5105791" y="2003692"/>
            <a:chExt cx="3078089" cy="307777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105791" y="2230260"/>
              <a:ext cx="2776337" cy="3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83680" y="2003692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Return Address</a:t>
              </a:r>
              <a:endParaRPr lang="en-US" sz="14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166360" y="409322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main() – call f()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280160" y="1291590"/>
            <a:ext cx="2011680" cy="2057400"/>
            <a:chOff x="1280160" y="1291590"/>
            <a:chExt cx="2011680" cy="2057400"/>
          </a:xfrm>
        </p:grpSpPr>
        <p:sp>
          <p:nvSpPr>
            <p:cNvPr id="71" name="Left Brace 70"/>
            <p:cNvSpPr/>
            <p:nvPr/>
          </p:nvSpPr>
          <p:spPr>
            <a:xfrm>
              <a:off x="2514600" y="1291590"/>
              <a:ext cx="777240" cy="2057400"/>
            </a:xfrm>
            <a:prstGeom prst="leftBrac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0160" y="2135624"/>
              <a:ext cx="1135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stack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280160" y="3742828"/>
            <a:ext cx="2011680" cy="612001"/>
            <a:chOff x="1280160" y="3742828"/>
            <a:chExt cx="2011680" cy="612001"/>
          </a:xfrm>
        </p:grpSpPr>
        <p:sp>
          <p:nvSpPr>
            <p:cNvPr id="73" name="Left Brace 72"/>
            <p:cNvSpPr/>
            <p:nvPr/>
          </p:nvSpPr>
          <p:spPr>
            <a:xfrm>
              <a:off x="2514600" y="3742828"/>
              <a:ext cx="777240" cy="612001"/>
            </a:xfrm>
            <a:prstGeom prst="leftBrac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80160" y="3864162"/>
              <a:ext cx="123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.text section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377018" y="2231522"/>
            <a:ext cx="1184433" cy="2001969"/>
            <a:chOff x="3377018" y="2231522"/>
            <a:chExt cx="1184433" cy="2001969"/>
          </a:xfrm>
        </p:grpSpPr>
        <p:sp>
          <p:nvSpPr>
            <p:cNvPr id="78" name="Arc 77"/>
            <p:cNvSpPr/>
            <p:nvPr/>
          </p:nvSpPr>
          <p:spPr>
            <a:xfrm rot="16200000">
              <a:off x="2968250" y="2640290"/>
              <a:ext cx="2001969" cy="1184433"/>
            </a:xfrm>
            <a:prstGeom prst="arc">
              <a:avLst>
                <a:gd name="adj1" fmla="val 11367227"/>
                <a:gd name="adj2" fmla="val 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840480" y="4200483"/>
              <a:ext cx="20694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6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276070"/>
            <a:ext cx="7831137" cy="646331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exploit </a:t>
            </a:r>
            <a:r>
              <a:rPr lang="en-US" dirty="0" smtClean="0"/>
              <a:t>strategy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1838" y="1136789"/>
            <a:ext cx="1352899" cy="3246122"/>
            <a:chOff x="3891838" y="1136789"/>
            <a:chExt cx="1352899" cy="3246122"/>
          </a:xfrm>
        </p:grpSpPr>
        <p:cxnSp>
          <p:nvCxnSpPr>
            <p:cNvPr id="8" name="Shape 147"/>
            <p:cNvCxnSpPr/>
            <p:nvPr/>
          </p:nvCxnSpPr>
          <p:spPr>
            <a:xfrm flipV="1">
              <a:off x="4076505" y="4382909"/>
              <a:ext cx="990992" cy="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46"/>
            <p:cNvCxnSpPr>
              <a:endCxn id="37" idx="1"/>
            </p:cNvCxnSpPr>
            <p:nvPr/>
          </p:nvCxnSpPr>
          <p:spPr>
            <a:xfrm>
              <a:off x="4076504" y="1154430"/>
              <a:ext cx="0" cy="2314079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46"/>
            <p:cNvCxnSpPr>
              <a:endCxn id="38" idx="1"/>
            </p:cNvCxnSpPr>
            <p:nvPr/>
          </p:nvCxnSpPr>
          <p:spPr>
            <a:xfrm flipH="1">
              <a:off x="5060071" y="1136789"/>
              <a:ext cx="7426" cy="234936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146"/>
            <p:cNvCxnSpPr/>
            <p:nvPr/>
          </p:nvCxnSpPr>
          <p:spPr>
            <a:xfrm>
              <a:off x="4076505" y="3760470"/>
              <a:ext cx="0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146"/>
            <p:cNvCxnSpPr/>
            <p:nvPr/>
          </p:nvCxnSpPr>
          <p:spPr>
            <a:xfrm>
              <a:off x="5060071" y="3760470"/>
              <a:ext cx="7426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TextBox 36"/>
            <p:cNvSpPr txBox="1"/>
            <p:nvPr/>
          </p:nvSpPr>
          <p:spPr>
            <a:xfrm rot="5400000">
              <a:off x="3939344" y="342100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922911" y="343864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66360" y="1108710"/>
            <a:ext cx="621661" cy="1176010"/>
            <a:chOff x="5166360" y="1108710"/>
            <a:chExt cx="621661" cy="1176010"/>
          </a:xfrm>
        </p:grpSpPr>
        <p:sp>
          <p:nvSpPr>
            <p:cNvPr id="45" name="TextBox 44"/>
            <p:cNvSpPr txBox="1"/>
            <p:nvPr/>
          </p:nvSpPr>
          <p:spPr>
            <a:xfrm>
              <a:off x="5166360" y="110871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66360" y="202311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4800" y="1291590"/>
            <a:ext cx="3840480" cy="914400"/>
            <a:chOff x="4114800" y="1291590"/>
            <a:chExt cx="3840480" cy="914400"/>
          </a:xfrm>
        </p:grpSpPr>
        <p:grpSp>
          <p:nvGrpSpPr>
            <p:cNvPr id="42" name="Group 41"/>
            <p:cNvGrpSpPr/>
            <p:nvPr/>
          </p:nvGrpSpPr>
          <p:grpSpPr>
            <a:xfrm>
              <a:off x="4114800" y="1291590"/>
              <a:ext cx="906976" cy="914400"/>
              <a:chOff x="4114800" y="1291590"/>
              <a:chExt cx="906976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14800" y="22059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14800" y="12915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5715000" y="156233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66360" y="380619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f()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05791" y="2003692"/>
            <a:ext cx="3078089" cy="307777"/>
            <a:chOff x="5105791" y="2003692"/>
            <a:chExt cx="3078089" cy="307777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5105791" y="2230260"/>
              <a:ext cx="2776337" cy="3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583680" y="2003692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Return Address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14800" y="2251710"/>
            <a:ext cx="3840480" cy="594360"/>
            <a:chOff x="4114800" y="2251710"/>
            <a:chExt cx="3840480" cy="594360"/>
          </a:xfrm>
        </p:grpSpPr>
        <p:grpSp>
          <p:nvGrpSpPr>
            <p:cNvPr id="43" name="Group 42"/>
            <p:cNvGrpSpPr/>
            <p:nvPr/>
          </p:nvGrpSpPr>
          <p:grpSpPr>
            <a:xfrm>
              <a:off x="4114800" y="2251710"/>
              <a:ext cx="906976" cy="594360"/>
              <a:chOff x="4114800" y="2251710"/>
              <a:chExt cx="906976" cy="59436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114800" y="284607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14800" y="225171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715000" y="2343150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dirty="0" smtClean="0">
                  <a:solidFill>
                    <a:srgbClr val="FD5DD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66360" y="409322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main() – call f()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66360" y="2172980"/>
            <a:ext cx="621661" cy="751820"/>
            <a:chOff x="5166360" y="2172980"/>
            <a:chExt cx="621661" cy="751820"/>
          </a:xfrm>
        </p:grpSpPr>
        <p:sp>
          <p:nvSpPr>
            <p:cNvPr id="34" name="TextBox 33"/>
            <p:cNvSpPr txBox="1"/>
            <p:nvPr/>
          </p:nvSpPr>
          <p:spPr>
            <a:xfrm>
              <a:off x="5166360" y="217298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6360" y="266319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80160" y="1291590"/>
            <a:ext cx="2011680" cy="3063239"/>
            <a:chOff x="1280160" y="1291590"/>
            <a:chExt cx="2011680" cy="3063239"/>
          </a:xfrm>
        </p:grpSpPr>
        <p:grpSp>
          <p:nvGrpSpPr>
            <p:cNvPr id="36" name="Group 35"/>
            <p:cNvGrpSpPr/>
            <p:nvPr/>
          </p:nvGrpSpPr>
          <p:grpSpPr>
            <a:xfrm>
              <a:off x="1280160" y="1291590"/>
              <a:ext cx="2011680" cy="2057400"/>
              <a:chOff x="1280160" y="1291590"/>
              <a:chExt cx="2011680" cy="2057400"/>
            </a:xfrm>
          </p:grpSpPr>
          <p:sp>
            <p:nvSpPr>
              <p:cNvPr id="39" name="Left Brace 38"/>
              <p:cNvSpPr/>
              <p:nvPr/>
            </p:nvSpPr>
            <p:spPr>
              <a:xfrm>
                <a:off x="2514600" y="1291590"/>
                <a:ext cx="777240" cy="2057400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280160" y="2135624"/>
                <a:ext cx="1135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stack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280160" y="3742828"/>
              <a:ext cx="2011680" cy="612001"/>
              <a:chOff x="1280160" y="3742828"/>
              <a:chExt cx="2011680" cy="612001"/>
            </a:xfrm>
          </p:grpSpPr>
          <p:sp>
            <p:nvSpPr>
              <p:cNvPr id="52" name="Left Brace 51"/>
              <p:cNvSpPr/>
              <p:nvPr/>
            </p:nvSpPr>
            <p:spPr>
              <a:xfrm>
                <a:off x="2514600" y="3742828"/>
                <a:ext cx="777240" cy="612001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280160" y="3864162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.text section</a:t>
                </a:r>
                <a:endParaRPr lang="en-US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377018" y="2231522"/>
            <a:ext cx="1184433" cy="2001969"/>
            <a:chOff x="3377018" y="2231522"/>
            <a:chExt cx="1184433" cy="2001969"/>
          </a:xfrm>
        </p:grpSpPr>
        <p:sp>
          <p:nvSpPr>
            <p:cNvPr id="62" name="Arc 61"/>
            <p:cNvSpPr/>
            <p:nvPr/>
          </p:nvSpPr>
          <p:spPr>
            <a:xfrm rot="16200000">
              <a:off x="2968250" y="2640290"/>
              <a:ext cx="2001969" cy="1184433"/>
            </a:xfrm>
            <a:prstGeom prst="arc">
              <a:avLst>
                <a:gd name="adj1" fmla="val 11367227"/>
                <a:gd name="adj2" fmla="val 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840480" y="4200483"/>
              <a:ext cx="20694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8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276070"/>
            <a:ext cx="7831137" cy="646331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exploit strategy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891838" y="1136789"/>
            <a:ext cx="1352899" cy="3246122"/>
            <a:chOff x="3891838" y="1136789"/>
            <a:chExt cx="1352899" cy="3246122"/>
          </a:xfrm>
        </p:grpSpPr>
        <p:cxnSp>
          <p:nvCxnSpPr>
            <p:cNvPr id="8" name="Shape 147"/>
            <p:cNvCxnSpPr/>
            <p:nvPr/>
          </p:nvCxnSpPr>
          <p:spPr>
            <a:xfrm flipV="1">
              <a:off x="4076505" y="4382909"/>
              <a:ext cx="990992" cy="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46"/>
            <p:cNvCxnSpPr>
              <a:endCxn id="37" idx="1"/>
            </p:cNvCxnSpPr>
            <p:nvPr/>
          </p:nvCxnSpPr>
          <p:spPr>
            <a:xfrm>
              <a:off x="4076504" y="1154430"/>
              <a:ext cx="0" cy="2314079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46"/>
            <p:cNvCxnSpPr>
              <a:endCxn id="38" idx="1"/>
            </p:cNvCxnSpPr>
            <p:nvPr/>
          </p:nvCxnSpPr>
          <p:spPr>
            <a:xfrm flipH="1">
              <a:off x="5060071" y="1136789"/>
              <a:ext cx="7426" cy="234936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146"/>
            <p:cNvCxnSpPr/>
            <p:nvPr/>
          </p:nvCxnSpPr>
          <p:spPr>
            <a:xfrm>
              <a:off x="4076505" y="3760470"/>
              <a:ext cx="0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146"/>
            <p:cNvCxnSpPr/>
            <p:nvPr/>
          </p:nvCxnSpPr>
          <p:spPr>
            <a:xfrm>
              <a:off x="5060071" y="3760470"/>
              <a:ext cx="7426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TextBox 36"/>
            <p:cNvSpPr txBox="1"/>
            <p:nvPr/>
          </p:nvSpPr>
          <p:spPr>
            <a:xfrm rot="5400000">
              <a:off x="3939344" y="342100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922911" y="343864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4800" y="1291590"/>
            <a:ext cx="3840480" cy="914400"/>
            <a:chOff x="4114800" y="1291590"/>
            <a:chExt cx="3840480" cy="914400"/>
          </a:xfrm>
        </p:grpSpPr>
        <p:grpSp>
          <p:nvGrpSpPr>
            <p:cNvPr id="42" name="Group 41"/>
            <p:cNvGrpSpPr/>
            <p:nvPr/>
          </p:nvGrpSpPr>
          <p:grpSpPr>
            <a:xfrm>
              <a:off x="4114800" y="1291590"/>
              <a:ext cx="906976" cy="914400"/>
              <a:chOff x="4114800" y="1291590"/>
              <a:chExt cx="906976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14800" y="22059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14800" y="12915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5715000" y="156233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66360" y="380619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f()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14800" y="2251710"/>
            <a:ext cx="3840480" cy="594360"/>
            <a:chOff x="4114800" y="2251710"/>
            <a:chExt cx="3840480" cy="594360"/>
          </a:xfrm>
        </p:grpSpPr>
        <p:grpSp>
          <p:nvGrpSpPr>
            <p:cNvPr id="43" name="Group 42"/>
            <p:cNvGrpSpPr/>
            <p:nvPr/>
          </p:nvGrpSpPr>
          <p:grpSpPr>
            <a:xfrm>
              <a:off x="4114800" y="2251710"/>
              <a:ext cx="906976" cy="594360"/>
              <a:chOff x="4114800" y="2251710"/>
              <a:chExt cx="906976" cy="59436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114800" y="284607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14800" y="225171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715000" y="2343150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dirty="0" smtClean="0">
                  <a:solidFill>
                    <a:srgbClr val="FD5DD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6360" y="2172980"/>
            <a:ext cx="621661" cy="751820"/>
            <a:chOff x="5166360" y="2172980"/>
            <a:chExt cx="621661" cy="751820"/>
          </a:xfrm>
        </p:grpSpPr>
        <p:sp>
          <p:nvSpPr>
            <p:cNvPr id="34" name="TextBox 33"/>
            <p:cNvSpPr txBox="1"/>
            <p:nvPr/>
          </p:nvSpPr>
          <p:spPr>
            <a:xfrm>
              <a:off x="5166360" y="217298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6360" y="266319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05791" y="2003692"/>
            <a:ext cx="2876629" cy="307777"/>
            <a:chOff x="5105791" y="2003692"/>
            <a:chExt cx="2876629" cy="307777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5105791" y="2230260"/>
              <a:ext cx="2776337" cy="3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25020" y="2003692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Overwrite Return Address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14800" y="2220030"/>
            <a:ext cx="906976" cy="502920"/>
            <a:chOff x="4114800" y="2220030"/>
            <a:chExt cx="906976" cy="502920"/>
          </a:xfrm>
        </p:grpSpPr>
        <p:grpSp>
          <p:nvGrpSpPr>
            <p:cNvPr id="16" name="Group 15"/>
            <p:cNvGrpSpPr/>
            <p:nvPr/>
          </p:nvGrpSpPr>
          <p:grpSpPr>
            <a:xfrm>
              <a:off x="4114800" y="2220030"/>
              <a:ext cx="906976" cy="502920"/>
              <a:chOff x="4114800" y="2220030"/>
              <a:chExt cx="906976" cy="50292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14800" y="2220030"/>
                <a:ext cx="906976" cy="502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37074" y="2343150"/>
                <a:ext cx="86004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execve</a:t>
                </a:r>
                <a:r>
                  <a:rPr lang="en-US" sz="1000" b="1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4160520" y="2571750"/>
              <a:ext cx="7883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60520" y="2382663"/>
              <a:ext cx="7883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80160" y="1291590"/>
            <a:ext cx="2011680" cy="3063239"/>
            <a:chOff x="1280160" y="1291590"/>
            <a:chExt cx="2011680" cy="3063239"/>
          </a:xfrm>
        </p:grpSpPr>
        <p:grpSp>
          <p:nvGrpSpPr>
            <p:cNvPr id="53" name="Group 52"/>
            <p:cNvGrpSpPr/>
            <p:nvPr/>
          </p:nvGrpSpPr>
          <p:grpSpPr>
            <a:xfrm>
              <a:off x="1280160" y="1291590"/>
              <a:ext cx="2011680" cy="2057400"/>
              <a:chOff x="1280160" y="1291590"/>
              <a:chExt cx="2011680" cy="2057400"/>
            </a:xfrm>
          </p:grpSpPr>
          <p:sp>
            <p:nvSpPr>
              <p:cNvPr id="59" name="Left Brace 58"/>
              <p:cNvSpPr/>
              <p:nvPr/>
            </p:nvSpPr>
            <p:spPr>
              <a:xfrm>
                <a:off x="2514600" y="1291590"/>
                <a:ext cx="777240" cy="2057400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280160" y="2135624"/>
                <a:ext cx="1135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stack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80160" y="3742828"/>
              <a:ext cx="2011680" cy="612001"/>
              <a:chOff x="1280160" y="3742828"/>
              <a:chExt cx="2011680" cy="612001"/>
            </a:xfrm>
          </p:grpSpPr>
          <p:sp>
            <p:nvSpPr>
              <p:cNvPr id="57" name="Left Brace 56"/>
              <p:cNvSpPr/>
              <p:nvPr/>
            </p:nvSpPr>
            <p:spPr>
              <a:xfrm>
                <a:off x="2514600" y="3742828"/>
                <a:ext cx="777240" cy="612001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80160" y="3864162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.text section</a:t>
                </a:r>
                <a:endParaRPr lang="en-US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377017" y="2231525"/>
            <a:ext cx="1184433" cy="438902"/>
            <a:chOff x="3377017" y="2231525"/>
            <a:chExt cx="1184433" cy="438902"/>
          </a:xfrm>
        </p:grpSpPr>
        <p:sp>
          <p:nvSpPr>
            <p:cNvPr id="92" name="Arc 91"/>
            <p:cNvSpPr/>
            <p:nvPr/>
          </p:nvSpPr>
          <p:spPr>
            <a:xfrm rot="16200000">
              <a:off x="3749783" y="1858759"/>
              <a:ext cx="438902" cy="1184433"/>
            </a:xfrm>
            <a:prstGeom prst="arc">
              <a:avLst>
                <a:gd name="adj1" fmla="val 12197834"/>
                <a:gd name="adj2" fmla="val 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3840480" y="2663190"/>
              <a:ext cx="20694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9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85800" y="276070"/>
            <a:ext cx="7831137" cy="646331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exploit strategy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891838" y="1136789"/>
            <a:ext cx="1352899" cy="3246122"/>
            <a:chOff x="3891838" y="1136789"/>
            <a:chExt cx="1352899" cy="3246122"/>
          </a:xfrm>
        </p:grpSpPr>
        <p:cxnSp>
          <p:nvCxnSpPr>
            <p:cNvPr id="8" name="Shape 147"/>
            <p:cNvCxnSpPr/>
            <p:nvPr/>
          </p:nvCxnSpPr>
          <p:spPr>
            <a:xfrm flipV="1">
              <a:off x="4076505" y="4382909"/>
              <a:ext cx="990992" cy="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46"/>
            <p:cNvCxnSpPr>
              <a:endCxn id="37" idx="1"/>
            </p:cNvCxnSpPr>
            <p:nvPr/>
          </p:nvCxnSpPr>
          <p:spPr>
            <a:xfrm>
              <a:off x="4076504" y="1154430"/>
              <a:ext cx="0" cy="2314079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46"/>
            <p:cNvCxnSpPr>
              <a:endCxn id="38" idx="1"/>
            </p:cNvCxnSpPr>
            <p:nvPr/>
          </p:nvCxnSpPr>
          <p:spPr>
            <a:xfrm flipH="1">
              <a:off x="5060071" y="1136789"/>
              <a:ext cx="7426" cy="234936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146"/>
            <p:cNvCxnSpPr/>
            <p:nvPr/>
          </p:nvCxnSpPr>
          <p:spPr>
            <a:xfrm>
              <a:off x="4076505" y="3760470"/>
              <a:ext cx="0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146"/>
            <p:cNvCxnSpPr/>
            <p:nvPr/>
          </p:nvCxnSpPr>
          <p:spPr>
            <a:xfrm>
              <a:off x="5060071" y="3760470"/>
              <a:ext cx="7426" cy="59436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TextBox 36"/>
            <p:cNvSpPr txBox="1"/>
            <p:nvPr/>
          </p:nvSpPr>
          <p:spPr>
            <a:xfrm rot="5400000">
              <a:off x="3939344" y="342100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4922911" y="343864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~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4800" y="1291590"/>
            <a:ext cx="3840480" cy="914400"/>
            <a:chOff x="4114800" y="1291590"/>
            <a:chExt cx="3840480" cy="914400"/>
          </a:xfrm>
        </p:grpSpPr>
        <p:grpSp>
          <p:nvGrpSpPr>
            <p:cNvPr id="42" name="Group 41"/>
            <p:cNvGrpSpPr/>
            <p:nvPr/>
          </p:nvGrpSpPr>
          <p:grpSpPr>
            <a:xfrm>
              <a:off x="4114800" y="1291590"/>
              <a:ext cx="906976" cy="914400"/>
              <a:chOff x="4114800" y="1291590"/>
              <a:chExt cx="906976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14800" y="22059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14800" y="1291590"/>
                <a:ext cx="90697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5715000" y="156233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66360" y="380619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in f()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14800" y="2251710"/>
            <a:ext cx="3840480" cy="594360"/>
            <a:chOff x="4114800" y="2251710"/>
            <a:chExt cx="3840480" cy="594360"/>
          </a:xfrm>
        </p:grpSpPr>
        <p:grpSp>
          <p:nvGrpSpPr>
            <p:cNvPr id="43" name="Group 42"/>
            <p:cNvGrpSpPr/>
            <p:nvPr/>
          </p:nvGrpSpPr>
          <p:grpSpPr>
            <a:xfrm>
              <a:off x="4114800" y="2251710"/>
              <a:ext cx="906976" cy="594360"/>
              <a:chOff x="4114800" y="2251710"/>
              <a:chExt cx="906976" cy="59436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114800" y="284607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14800" y="2251710"/>
                <a:ext cx="906976" cy="0"/>
              </a:xfrm>
              <a:prstGeom prst="line">
                <a:avLst/>
              </a:prstGeom>
              <a:ln>
                <a:solidFill>
                  <a:srgbClr val="FD5D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5715000" y="2343150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dirty="0" smtClean="0">
                  <a:solidFill>
                    <a:srgbClr val="FD5DD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dirty="0" smtClean="0"/>
                <a:t> stack frame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6360" y="2172980"/>
            <a:ext cx="621661" cy="751820"/>
            <a:chOff x="5166360" y="2172980"/>
            <a:chExt cx="621661" cy="751820"/>
          </a:xfrm>
        </p:grpSpPr>
        <p:sp>
          <p:nvSpPr>
            <p:cNvPr id="34" name="TextBox 33"/>
            <p:cNvSpPr txBox="1"/>
            <p:nvPr/>
          </p:nvSpPr>
          <p:spPr>
            <a:xfrm>
              <a:off x="5166360" y="217298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6360" y="2663190"/>
              <a:ext cx="62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05791" y="2003692"/>
            <a:ext cx="2876629" cy="307777"/>
            <a:chOff x="5105791" y="2003692"/>
            <a:chExt cx="2876629" cy="307777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5105791" y="2230260"/>
              <a:ext cx="2776337" cy="3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25020" y="2003692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Overwrite Return Address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14800" y="2220030"/>
            <a:ext cx="906976" cy="502920"/>
            <a:chOff x="4114800" y="2220030"/>
            <a:chExt cx="906976" cy="502920"/>
          </a:xfrm>
        </p:grpSpPr>
        <p:grpSp>
          <p:nvGrpSpPr>
            <p:cNvPr id="16" name="Group 15"/>
            <p:cNvGrpSpPr/>
            <p:nvPr/>
          </p:nvGrpSpPr>
          <p:grpSpPr>
            <a:xfrm>
              <a:off x="4114800" y="2220030"/>
              <a:ext cx="906976" cy="502920"/>
              <a:chOff x="4114800" y="2220030"/>
              <a:chExt cx="906976" cy="50292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14800" y="2220030"/>
                <a:ext cx="906976" cy="502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37074" y="2343150"/>
                <a:ext cx="86004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err="1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execve</a:t>
                </a:r>
                <a:r>
                  <a:rPr lang="en-US" sz="1000" b="1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0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4160520" y="2571750"/>
              <a:ext cx="7883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60520" y="2382663"/>
              <a:ext cx="7883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166360" y="2480310"/>
            <a:ext cx="1874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$rip: </a:t>
            </a:r>
            <a:r>
              <a:rPr lang="en-US" sz="1100" dirty="0" smtClean="0">
                <a:cs typeface="Courier New" panose="02070309020205020404" pitchFamily="49" charset="0"/>
              </a:rPr>
              <a:t>on stack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80160" y="1291590"/>
            <a:ext cx="2011680" cy="3063239"/>
            <a:chOff x="1280160" y="1291590"/>
            <a:chExt cx="2011680" cy="3063239"/>
          </a:xfrm>
        </p:grpSpPr>
        <p:grpSp>
          <p:nvGrpSpPr>
            <p:cNvPr id="45" name="Group 44"/>
            <p:cNvGrpSpPr/>
            <p:nvPr/>
          </p:nvGrpSpPr>
          <p:grpSpPr>
            <a:xfrm>
              <a:off x="1280160" y="1291590"/>
              <a:ext cx="2011680" cy="2057400"/>
              <a:chOff x="1280160" y="1291590"/>
              <a:chExt cx="2011680" cy="2057400"/>
            </a:xfrm>
          </p:grpSpPr>
          <p:sp>
            <p:nvSpPr>
              <p:cNvPr id="53" name="Left Brace 52"/>
              <p:cNvSpPr/>
              <p:nvPr/>
            </p:nvSpPr>
            <p:spPr>
              <a:xfrm>
                <a:off x="2514600" y="1291590"/>
                <a:ext cx="777240" cy="2057400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280160" y="2135624"/>
                <a:ext cx="1135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stack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80160" y="3742828"/>
              <a:ext cx="2011680" cy="612001"/>
              <a:chOff x="1280160" y="3742828"/>
              <a:chExt cx="2011680" cy="612001"/>
            </a:xfrm>
          </p:grpSpPr>
          <p:sp>
            <p:nvSpPr>
              <p:cNvPr id="49" name="Left Brace 48"/>
              <p:cNvSpPr/>
              <p:nvPr/>
            </p:nvSpPr>
            <p:spPr>
              <a:xfrm>
                <a:off x="2514600" y="3742828"/>
                <a:ext cx="777240" cy="612001"/>
              </a:xfrm>
              <a:prstGeom prst="leftBrac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80160" y="3864162"/>
                <a:ext cx="123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.text section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377017" y="2231525"/>
            <a:ext cx="1184433" cy="438902"/>
            <a:chOff x="3377017" y="2231525"/>
            <a:chExt cx="1184433" cy="438902"/>
          </a:xfrm>
        </p:grpSpPr>
        <p:sp>
          <p:nvSpPr>
            <p:cNvPr id="56" name="Arc 55"/>
            <p:cNvSpPr/>
            <p:nvPr/>
          </p:nvSpPr>
          <p:spPr>
            <a:xfrm rot="16200000">
              <a:off x="3749783" y="1858759"/>
              <a:ext cx="438902" cy="1184433"/>
            </a:xfrm>
            <a:prstGeom prst="arc">
              <a:avLst>
                <a:gd name="adj1" fmla="val 12197834"/>
                <a:gd name="adj2" fmla="val 0"/>
              </a:avLst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840480" y="2663190"/>
              <a:ext cx="20694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6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2: Rolling In To Assembly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execve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20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sz="16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840" y="2291179"/>
            <a:ext cx="15087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 Code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06040" y="2291179"/>
            <a:ext cx="2240280" cy="646331"/>
            <a:chOff x="2606040" y="2291179"/>
            <a:chExt cx="224028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3017520" y="2291179"/>
              <a:ext cx="182880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Assembly</a:t>
              </a:r>
              <a:endParaRPr lang="en-US" sz="36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606040" y="2544201"/>
              <a:ext cx="320040" cy="1402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9" name="Rectangle 8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8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7821090" y="3250051"/>
            <a:ext cx="1094310" cy="215444"/>
            <a:chOff x="5081654" y="3935847"/>
            <a:chExt cx="1094310" cy="215444"/>
          </a:xfrm>
        </p:grpSpPr>
        <p:sp>
          <p:nvSpPr>
            <p:cNvPr id="206" name="TextBox 205"/>
            <p:cNvSpPr txBox="1"/>
            <p:nvPr/>
          </p:nvSpPr>
          <p:spPr>
            <a:xfrm>
              <a:off x="590164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628316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08165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354985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1200150"/>
            <a:ext cx="8823960" cy="320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4441" y="31792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39789" y="34078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" name="Group 3071"/>
          <p:cNvGrpSpPr/>
          <p:nvPr/>
        </p:nvGrpSpPr>
        <p:grpSpPr>
          <a:xfrm>
            <a:off x="6724073" y="3245754"/>
            <a:ext cx="1094313" cy="215444"/>
            <a:chOff x="6724073" y="3245754"/>
            <a:chExt cx="1094313" cy="215444"/>
          </a:xfrm>
        </p:grpSpPr>
        <p:sp>
          <p:nvSpPr>
            <p:cNvPr id="121" name="TextBox 120"/>
            <p:cNvSpPr txBox="1"/>
            <p:nvPr/>
          </p:nvSpPr>
          <p:spPr>
            <a:xfrm>
              <a:off x="6724073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7404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270735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44066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6724073" y="2814036"/>
            <a:ext cx="2187634" cy="215444"/>
            <a:chOff x="6724073" y="2814036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3" name="Group 3072"/>
          <p:cNvGrpSpPr/>
          <p:nvPr/>
        </p:nvGrpSpPr>
        <p:grpSpPr>
          <a:xfrm>
            <a:off x="6724569" y="3029480"/>
            <a:ext cx="2187634" cy="215444"/>
            <a:chOff x="6724569" y="3029480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721497" y="2384228"/>
            <a:ext cx="2187634" cy="215444"/>
            <a:chOff x="3988330" y="3070028"/>
            <a:chExt cx="2187634" cy="215444"/>
          </a:xfrm>
        </p:grpSpPr>
        <p:sp>
          <p:nvSpPr>
            <p:cNvPr id="142" name="TextBox 141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721497" y="3467105"/>
            <a:ext cx="2187634" cy="215444"/>
            <a:chOff x="3988330" y="4152905"/>
            <a:chExt cx="2187634" cy="215444"/>
          </a:xfrm>
        </p:grpSpPr>
        <p:sp>
          <p:nvSpPr>
            <p:cNvPr id="160" name="TextBox 159"/>
            <p:cNvSpPr txBox="1"/>
            <p:nvPr/>
          </p:nvSpPr>
          <p:spPr>
            <a:xfrm>
              <a:off x="3988330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261661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34992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0164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8323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28316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8165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54985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721497" y="2601286"/>
            <a:ext cx="2187634" cy="215444"/>
            <a:chOff x="3988330" y="3287086"/>
            <a:chExt cx="2187634" cy="215444"/>
          </a:xfrm>
        </p:grpSpPr>
        <p:sp>
          <p:nvSpPr>
            <p:cNvPr id="182" name="TextBox 181"/>
            <p:cNvSpPr txBox="1"/>
            <p:nvPr/>
          </p:nvSpPr>
          <p:spPr>
            <a:xfrm>
              <a:off x="3988330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61661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34992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90164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8323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28316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8165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54985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846986" y="2396136"/>
            <a:ext cx="1838071" cy="1283792"/>
            <a:chOff x="2113819" y="3081936"/>
            <a:chExt cx="1838071" cy="1283792"/>
          </a:xfrm>
        </p:grpSpPr>
        <p:sp>
          <p:nvSpPr>
            <p:cNvPr id="196" name="TextBox 195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3611880" y="2603292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81" name="Group 3080"/>
          <p:cNvGrpSpPr/>
          <p:nvPr/>
        </p:nvGrpSpPr>
        <p:grpSpPr>
          <a:xfrm>
            <a:off x="1234441" y="1696930"/>
            <a:ext cx="6990215" cy="842255"/>
            <a:chOff x="1234441" y="1696930"/>
            <a:chExt cx="6990215" cy="842255"/>
          </a:xfrm>
        </p:grpSpPr>
        <p:sp>
          <p:nvSpPr>
            <p:cNvPr id="16" name="TextBox 15"/>
            <p:cNvSpPr txBox="1"/>
            <p:nvPr/>
          </p:nvSpPr>
          <p:spPr>
            <a:xfrm>
              <a:off x="1234441" y="2323741"/>
              <a:ext cx="2234932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-0x10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88752" y="1696930"/>
              <a:ext cx="1235904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???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83" name="Group 3082"/>
          <p:cNvGrpSpPr/>
          <p:nvPr/>
        </p:nvGrpSpPr>
        <p:grpSpPr>
          <a:xfrm>
            <a:off x="1234441" y="1265277"/>
            <a:ext cx="6990215" cy="1704795"/>
            <a:chOff x="1234441" y="1265277"/>
            <a:chExt cx="6990215" cy="1704795"/>
          </a:xfrm>
        </p:grpSpPr>
        <p:sp>
          <p:nvSpPr>
            <p:cNvPr id="14" name="TextBox 13"/>
            <p:cNvSpPr txBox="1"/>
            <p:nvPr/>
          </p:nvSpPr>
          <p:spPr>
            <a:xfrm>
              <a:off x="1234441" y="2754628"/>
              <a:ext cx="223493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 0x0, %</a:t>
              </a:r>
              <a:r>
                <a:rPr lang="da-DK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988752" y="1265277"/>
              <a:ext cx="1235904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0x0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82" name="Group 3081"/>
          <p:cNvGrpSpPr/>
          <p:nvPr/>
        </p:nvGrpSpPr>
        <p:grpSpPr>
          <a:xfrm>
            <a:off x="1234441" y="1478100"/>
            <a:ext cx="7818119" cy="1279149"/>
            <a:chOff x="1234441" y="1478100"/>
            <a:chExt cx="7818119" cy="1279149"/>
          </a:xfrm>
        </p:grpSpPr>
        <p:sp>
          <p:nvSpPr>
            <p:cNvPr id="13" name="TextBox 12"/>
            <p:cNvSpPr txBox="1"/>
            <p:nvPr/>
          </p:nvSpPr>
          <p:spPr>
            <a:xfrm>
              <a:off x="1234441" y="2541805"/>
              <a:ext cx="2234932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lea -0x10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988751" y="1478100"/>
              <a:ext cx="2063809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execve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84" name="Group 3083"/>
          <p:cNvGrpSpPr/>
          <p:nvPr/>
        </p:nvGrpSpPr>
        <p:grpSpPr>
          <a:xfrm>
            <a:off x="1234441" y="1049833"/>
            <a:ext cx="6997141" cy="2132054"/>
            <a:chOff x="1234441" y="1049833"/>
            <a:chExt cx="6997141" cy="2132054"/>
          </a:xfrm>
        </p:grpSpPr>
        <p:sp>
          <p:nvSpPr>
            <p:cNvPr id="11" name="TextBox 10"/>
            <p:cNvSpPr txBox="1"/>
            <p:nvPr/>
          </p:nvSpPr>
          <p:spPr>
            <a:xfrm>
              <a:off x="1234441" y="2966443"/>
              <a:ext cx="2285635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0x3b, 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988752" y="1049833"/>
              <a:ext cx="1242830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 0x3b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9" name="Group 3078"/>
          <p:cNvGrpSpPr/>
          <p:nvPr/>
        </p:nvGrpSpPr>
        <p:grpSpPr>
          <a:xfrm>
            <a:off x="1234441" y="1899103"/>
            <a:ext cx="7678850" cy="1345291"/>
            <a:chOff x="1234441" y="1899103"/>
            <a:chExt cx="7678850" cy="1345291"/>
          </a:xfrm>
        </p:grpSpPr>
        <p:sp>
          <p:nvSpPr>
            <p:cNvPr id="18" name="TextBox 17"/>
            <p:cNvSpPr txBox="1"/>
            <p:nvPr/>
          </p:nvSpPr>
          <p:spPr>
            <a:xfrm>
              <a:off x="1234441" y="1899103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movq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???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-0x10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6725657" y="3028950"/>
              <a:ext cx="2187634" cy="215444"/>
              <a:chOff x="6724569" y="3029480"/>
              <a:chExt cx="2187634" cy="215444"/>
            </a:xfrm>
          </p:grpSpPr>
          <p:sp>
            <p:nvSpPr>
              <p:cNvPr id="224" name="TextBox 223"/>
              <p:cNvSpPr txBox="1"/>
              <p:nvPr/>
            </p:nvSpPr>
            <p:spPr>
              <a:xfrm>
                <a:off x="6724569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997900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71231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637883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7544562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364555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7817893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8091224" y="3029480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??</a:t>
                </a:r>
              </a:p>
            </p:txBody>
          </p:sp>
        </p:grpSp>
      </p:grpSp>
      <p:grpSp>
        <p:nvGrpSpPr>
          <p:cNvPr id="3080" name="Group 3079"/>
          <p:cNvGrpSpPr/>
          <p:nvPr/>
        </p:nvGrpSpPr>
        <p:grpSpPr>
          <a:xfrm>
            <a:off x="1234441" y="2110918"/>
            <a:ext cx="7674033" cy="918032"/>
            <a:chOff x="1234441" y="2110918"/>
            <a:chExt cx="7674033" cy="918032"/>
          </a:xfrm>
        </p:grpSpPr>
        <p:sp>
          <p:nvSpPr>
            <p:cNvPr id="15" name="TextBox 14"/>
            <p:cNvSpPr txBox="1"/>
            <p:nvPr/>
          </p:nvSpPr>
          <p:spPr>
            <a:xfrm>
              <a:off x="1234441" y="2110918"/>
              <a:ext cx="223493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movq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$0x0, -0x8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6720840" y="2813506"/>
              <a:ext cx="2187634" cy="215444"/>
              <a:chOff x="6724073" y="2814036"/>
              <a:chExt cx="2187634" cy="215444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6724073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6997404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7270735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637387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7544066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364059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817397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090728" y="281403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6725657" y="2110918"/>
            <a:ext cx="2189743" cy="1603832"/>
            <a:chOff x="6725657" y="2110918"/>
            <a:chExt cx="2189743" cy="1603832"/>
          </a:xfrm>
        </p:grpSpPr>
        <p:cxnSp>
          <p:nvCxnSpPr>
            <p:cNvPr id="193" name="Shape 147"/>
            <p:cNvCxnSpPr/>
            <p:nvPr/>
          </p:nvCxnSpPr>
          <p:spPr>
            <a:xfrm flipV="1">
              <a:off x="6725657" y="3697109"/>
              <a:ext cx="2179317" cy="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46"/>
            <p:cNvCxnSpPr/>
            <p:nvPr/>
          </p:nvCxnSpPr>
          <p:spPr>
            <a:xfrm>
              <a:off x="6725657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146"/>
            <p:cNvCxnSpPr/>
            <p:nvPr/>
          </p:nvCxnSpPr>
          <p:spPr>
            <a:xfrm>
              <a:off x="8915400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56" name="Group 155"/>
          <p:cNvGrpSpPr/>
          <p:nvPr/>
        </p:nvGrpSpPr>
        <p:grpSpPr>
          <a:xfrm>
            <a:off x="548640" y="1907862"/>
            <a:ext cx="492221" cy="1927260"/>
            <a:chOff x="2535995" y="1370120"/>
            <a:chExt cx="1838071" cy="1927260"/>
          </a:xfrm>
        </p:grpSpPr>
        <p:sp>
          <p:nvSpPr>
            <p:cNvPr id="170" name="TextBox 169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239789" y="3607028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20" name="Rectangle 11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5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7821090" y="3250051"/>
            <a:ext cx="1094310" cy="215444"/>
            <a:chOff x="5081654" y="3935847"/>
            <a:chExt cx="1094310" cy="215444"/>
          </a:xfrm>
        </p:grpSpPr>
        <p:sp>
          <p:nvSpPr>
            <p:cNvPr id="206" name="TextBox 205"/>
            <p:cNvSpPr txBox="1"/>
            <p:nvPr/>
          </p:nvSpPr>
          <p:spPr>
            <a:xfrm>
              <a:off x="590164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628316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08165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354985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1200150"/>
            <a:ext cx="8823960" cy="320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" name="Group 3071"/>
          <p:cNvGrpSpPr/>
          <p:nvPr/>
        </p:nvGrpSpPr>
        <p:grpSpPr>
          <a:xfrm>
            <a:off x="6724073" y="3245754"/>
            <a:ext cx="1094313" cy="215444"/>
            <a:chOff x="6724073" y="3245754"/>
            <a:chExt cx="1094313" cy="215444"/>
          </a:xfrm>
        </p:grpSpPr>
        <p:sp>
          <p:nvSpPr>
            <p:cNvPr id="121" name="TextBox 120"/>
            <p:cNvSpPr txBox="1"/>
            <p:nvPr/>
          </p:nvSpPr>
          <p:spPr>
            <a:xfrm>
              <a:off x="6724073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7404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270735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44066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6724073" y="2814036"/>
            <a:ext cx="2187634" cy="215444"/>
            <a:chOff x="6724073" y="2814036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3" name="Group 3072"/>
          <p:cNvGrpSpPr/>
          <p:nvPr/>
        </p:nvGrpSpPr>
        <p:grpSpPr>
          <a:xfrm>
            <a:off x="6724569" y="3029480"/>
            <a:ext cx="2187634" cy="215444"/>
            <a:chOff x="6724569" y="3029480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721497" y="2384228"/>
            <a:ext cx="2187634" cy="215444"/>
            <a:chOff x="3988330" y="3070028"/>
            <a:chExt cx="2187634" cy="215444"/>
          </a:xfrm>
        </p:grpSpPr>
        <p:sp>
          <p:nvSpPr>
            <p:cNvPr id="142" name="TextBox 141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721497" y="3467105"/>
            <a:ext cx="2187634" cy="215444"/>
            <a:chOff x="3988330" y="4152905"/>
            <a:chExt cx="2187634" cy="215444"/>
          </a:xfrm>
        </p:grpSpPr>
        <p:sp>
          <p:nvSpPr>
            <p:cNvPr id="160" name="TextBox 159"/>
            <p:cNvSpPr txBox="1"/>
            <p:nvPr/>
          </p:nvSpPr>
          <p:spPr>
            <a:xfrm>
              <a:off x="3988330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261661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34992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0164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8323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28316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8165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54985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721497" y="2601286"/>
            <a:ext cx="2187634" cy="215444"/>
            <a:chOff x="3988330" y="3287086"/>
            <a:chExt cx="2187634" cy="215444"/>
          </a:xfrm>
        </p:grpSpPr>
        <p:sp>
          <p:nvSpPr>
            <p:cNvPr id="182" name="TextBox 181"/>
            <p:cNvSpPr txBox="1"/>
            <p:nvPr/>
          </p:nvSpPr>
          <p:spPr>
            <a:xfrm>
              <a:off x="3988330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61661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34992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90164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8323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28316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8165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54985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846986" y="2396136"/>
            <a:ext cx="1838071" cy="1283792"/>
            <a:chOff x="2113819" y="3081936"/>
            <a:chExt cx="1838071" cy="1283792"/>
          </a:xfrm>
        </p:grpSpPr>
        <p:sp>
          <p:nvSpPr>
            <p:cNvPr id="196" name="TextBox 195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6988752" y="1696930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988752" y="1265277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988751" y="1478100"/>
            <a:ext cx="2155249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988752" y="1049833"/>
            <a:ext cx="1242830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0x3b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6725657" y="3028950"/>
            <a:ext cx="2187634" cy="215444"/>
            <a:chOff x="6724569" y="3029480"/>
            <a:chExt cx="2187634" cy="215444"/>
          </a:xfrm>
        </p:grpSpPr>
        <p:sp>
          <p:nvSpPr>
            <p:cNvPr id="224" name="TextBox 223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720840" y="2813506"/>
            <a:ext cx="2187634" cy="215444"/>
            <a:chOff x="6724073" y="2814036"/>
            <a:chExt cx="2187634" cy="215444"/>
          </a:xfrm>
        </p:grpSpPr>
        <p:sp>
          <p:nvSpPr>
            <p:cNvPr id="234" name="TextBox 233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25657" y="2110918"/>
            <a:ext cx="2189743" cy="1603832"/>
            <a:chOff x="6725657" y="2110918"/>
            <a:chExt cx="2189743" cy="1603832"/>
          </a:xfrm>
        </p:grpSpPr>
        <p:cxnSp>
          <p:nvCxnSpPr>
            <p:cNvPr id="193" name="Shape 147"/>
            <p:cNvCxnSpPr/>
            <p:nvPr/>
          </p:nvCxnSpPr>
          <p:spPr>
            <a:xfrm flipV="1">
              <a:off x="6725657" y="3697109"/>
              <a:ext cx="2179317" cy="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46"/>
            <p:cNvCxnSpPr/>
            <p:nvPr/>
          </p:nvCxnSpPr>
          <p:spPr>
            <a:xfrm>
              <a:off x="6725657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146"/>
            <p:cNvCxnSpPr/>
            <p:nvPr/>
          </p:nvCxnSpPr>
          <p:spPr>
            <a:xfrm>
              <a:off x="8915400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777240" y="1587514"/>
            <a:ext cx="2834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Problem</a:t>
            </a:r>
          </a:p>
          <a:p>
            <a:endParaRPr lang="en-US" dirty="0"/>
          </a:p>
          <a:p>
            <a:pPr algn="ctr"/>
            <a:r>
              <a:rPr lang="en-US" dirty="0" smtClean="0"/>
              <a:t>How do we know the memory address of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11880" y="2603292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95" name="Rectangle 9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2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7821090" y="3250051"/>
            <a:ext cx="1094310" cy="215444"/>
            <a:chOff x="5081654" y="3935847"/>
            <a:chExt cx="1094310" cy="215444"/>
          </a:xfrm>
        </p:grpSpPr>
        <p:sp>
          <p:nvSpPr>
            <p:cNvPr id="206" name="TextBox 205"/>
            <p:cNvSpPr txBox="1"/>
            <p:nvPr/>
          </p:nvSpPr>
          <p:spPr>
            <a:xfrm>
              <a:off x="590164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628316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081654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354985" y="3935847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1200150"/>
            <a:ext cx="8823960" cy="3200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" name="Group 3071"/>
          <p:cNvGrpSpPr/>
          <p:nvPr/>
        </p:nvGrpSpPr>
        <p:grpSpPr>
          <a:xfrm>
            <a:off x="6724073" y="3245754"/>
            <a:ext cx="1094313" cy="215444"/>
            <a:chOff x="6724073" y="3245754"/>
            <a:chExt cx="1094313" cy="215444"/>
          </a:xfrm>
        </p:grpSpPr>
        <p:sp>
          <p:nvSpPr>
            <p:cNvPr id="121" name="TextBox 120"/>
            <p:cNvSpPr txBox="1"/>
            <p:nvPr/>
          </p:nvSpPr>
          <p:spPr>
            <a:xfrm>
              <a:off x="6724073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7404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270735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44066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6724073" y="2814036"/>
            <a:ext cx="2187634" cy="215444"/>
            <a:chOff x="6724073" y="2814036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3" name="Group 3072"/>
          <p:cNvGrpSpPr/>
          <p:nvPr/>
        </p:nvGrpSpPr>
        <p:grpSpPr>
          <a:xfrm>
            <a:off x="6724569" y="3029480"/>
            <a:ext cx="2187634" cy="215444"/>
            <a:chOff x="6724569" y="3029480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721497" y="2384228"/>
            <a:ext cx="2187634" cy="215444"/>
            <a:chOff x="3988330" y="3070028"/>
            <a:chExt cx="2187634" cy="215444"/>
          </a:xfrm>
        </p:grpSpPr>
        <p:sp>
          <p:nvSpPr>
            <p:cNvPr id="142" name="TextBox 141"/>
            <p:cNvSpPr txBox="1"/>
            <p:nvPr/>
          </p:nvSpPr>
          <p:spPr>
            <a:xfrm>
              <a:off x="3988330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7c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261661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34992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0164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808323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28316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081654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354985" y="3070028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721497" y="3467105"/>
            <a:ext cx="2187634" cy="215444"/>
            <a:chOff x="3988330" y="4152905"/>
            <a:chExt cx="2187634" cy="215444"/>
          </a:xfrm>
        </p:grpSpPr>
        <p:sp>
          <p:nvSpPr>
            <p:cNvPr id="160" name="TextBox 159"/>
            <p:cNvSpPr txBox="1"/>
            <p:nvPr/>
          </p:nvSpPr>
          <p:spPr>
            <a:xfrm>
              <a:off x="3988330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261661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d6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34992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0164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8323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28316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81654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354985" y="4152905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721497" y="2601286"/>
            <a:ext cx="2187634" cy="215444"/>
            <a:chOff x="3988330" y="3287086"/>
            <a:chExt cx="2187634" cy="215444"/>
          </a:xfrm>
        </p:grpSpPr>
        <p:sp>
          <p:nvSpPr>
            <p:cNvPr id="182" name="TextBox 181"/>
            <p:cNvSpPr txBox="1"/>
            <p:nvPr/>
          </p:nvSpPr>
          <p:spPr>
            <a:xfrm>
              <a:off x="3988330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61661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34992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90164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08323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28316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081654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54985" y="328708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846986" y="2396136"/>
            <a:ext cx="1838071" cy="1283792"/>
            <a:chOff x="2113819" y="3081936"/>
            <a:chExt cx="1838071" cy="1283792"/>
          </a:xfrm>
        </p:grpSpPr>
        <p:sp>
          <p:nvSpPr>
            <p:cNvPr id="196" name="TextBox 195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6988752" y="1696930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???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988752" y="1265277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988751" y="1478100"/>
            <a:ext cx="2155249" cy="218830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988752" y="1049833"/>
            <a:ext cx="1242830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0x3b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6725657" y="3028950"/>
            <a:ext cx="2187634" cy="215444"/>
            <a:chOff x="6724569" y="3029480"/>
            <a:chExt cx="2187634" cy="215444"/>
          </a:xfrm>
        </p:grpSpPr>
        <p:sp>
          <p:nvSpPr>
            <p:cNvPr id="224" name="TextBox 223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??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720840" y="2813506"/>
            <a:ext cx="2187634" cy="215444"/>
            <a:chOff x="6724073" y="2814036"/>
            <a:chExt cx="2187634" cy="215444"/>
          </a:xfrm>
        </p:grpSpPr>
        <p:sp>
          <p:nvSpPr>
            <p:cNvPr id="234" name="TextBox 233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25657" y="2110918"/>
            <a:ext cx="2189743" cy="1603832"/>
            <a:chOff x="6725657" y="2110918"/>
            <a:chExt cx="2189743" cy="1603832"/>
          </a:xfrm>
        </p:grpSpPr>
        <p:cxnSp>
          <p:nvCxnSpPr>
            <p:cNvPr id="193" name="Shape 147"/>
            <p:cNvCxnSpPr/>
            <p:nvPr/>
          </p:nvCxnSpPr>
          <p:spPr>
            <a:xfrm flipV="1">
              <a:off x="6725657" y="3697109"/>
              <a:ext cx="2179317" cy="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46"/>
            <p:cNvCxnSpPr/>
            <p:nvPr/>
          </p:nvCxnSpPr>
          <p:spPr>
            <a:xfrm>
              <a:off x="6725657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146"/>
            <p:cNvCxnSpPr/>
            <p:nvPr/>
          </p:nvCxnSpPr>
          <p:spPr>
            <a:xfrm>
              <a:off x="8915400" y="2110918"/>
              <a:ext cx="0" cy="1603832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777240" y="1587514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Solution</a:t>
            </a:r>
          </a:p>
          <a:p>
            <a:endParaRPr lang="en-US" dirty="0"/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 </a:t>
            </a:r>
            <a:r>
              <a:rPr lang="en-US" dirty="0" smtClean="0">
                <a:cs typeface="Courier New" panose="02070309020205020404" pitchFamily="49" charset="0"/>
              </a:rPr>
              <a:t>back</a:t>
            </a:r>
            <a:endParaRPr lang="en-US" dirty="0" smtClean="0"/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11880" y="2603292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95" name="Rectangle 9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45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942112"/>
            <a:ext cx="8823960" cy="34584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39789" y="34078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4441" y="31792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4441" y="2323741"/>
            <a:ext cx="2234932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-0x10(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4441" y="2754628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mov 0x0, %</a:t>
            </a:r>
            <a:r>
              <a:rPr lang="da-DK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4441" y="2541805"/>
            <a:ext cx="2234932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lea -0x10(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4441" y="2966443"/>
            <a:ext cx="2285635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0x3b,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4441" y="1899103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-0x10(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441" y="2110918"/>
            <a:ext cx="2234931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$0x0, -0x8(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02920" y="1931670"/>
            <a:ext cx="492221" cy="1927260"/>
            <a:chOff x="2535995" y="1370120"/>
            <a:chExt cx="1838071" cy="1927260"/>
          </a:xfrm>
        </p:grpSpPr>
        <p:sp>
          <p:nvSpPr>
            <p:cNvPr id="219" name="TextBox 218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1239789" y="3635441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1016" y="1683659"/>
            <a:ext cx="3004407" cy="2173577"/>
            <a:chOff x="521016" y="1683659"/>
            <a:chExt cx="3004407" cy="2173577"/>
          </a:xfrm>
        </p:grpSpPr>
        <p:grpSp>
          <p:nvGrpSpPr>
            <p:cNvPr id="177" name="Group 176"/>
            <p:cNvGrpSpPr/>
            <p:nvPr/>
          </p:nvGrpSpPr>
          <p:grpSpPr>
            <a:xfrm>
              <a:off x="521016" y="1717153"/>
              <a:ext cx="492221" cy="2140083"/>
              <a:chOff x="2535995" y="1370120"/>
              <a:chExt cx="1838071" cy="2140083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2535995" y="3081936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535995" y="329475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0x9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535995" y="265729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0x6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535995" y="287012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0x7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535995" y="2225645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2535995" y="243846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0x5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535995" y="179475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535995" y="200758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0x3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535995" y="1370120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0x0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535995" y="158294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1239788" y="1683659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0x8(%rip)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1014" y="3398255"/>
            <a:ext cx="3004410" cy="668074"/>
            <a:chOff x="521014" y="3398255"/>
            <a:chExt cx="3004410" cy="668074"/>
          </a:xfrm>
        </p:grpSpPr>
        <p:sp>
          <p:nvSpPr>
            <p:cNvPr id="251" name="TextBox 250"/>
            <p:cNvSpPr txBox="1"/>
            <p:nvPr/>
          </p:nvSpPr>
          <p:spPr>
            <a:xfrm>
              <a:off x="521014" y="3850885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0xa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1226311" y="3398255"/>
              <a:ext cx="2299113" cy="646332"/>
              <a:chOff x="7540302" y="3985446"/>
              <a:chExt cx="2299113" cy="646332"/>
            </a:xfrm>
          </p:grpSpPr>
          <p:sp>
            <p:nvSpPr>
              <p:cNvPr id="250" name="TextBox 249"/>
              <p:cNvSpPr txBox="1"/>
              <p:nvPr/>
            </p:nvSpPr>
            <p:spPr>
              <a:xfrm>
                <a:off x="7553780" y="4416334"/>
                <a:ext cx="2285635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1400" dirty="0">
                    <a:solidFill>
                      <a:srgbClr val="E5EF6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sv-SE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0;</a:t>
                </a:r>
                <a:endParaRPr lang="en-US" sz="14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7540302" y="3985446"/>
                <a:ext cx="2285635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544462" y="4200890"/>
                <a:ext cx="2285635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.string \"/bin/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\"</a:t>
                </a:r>
                <a:endParaRPr lang="en-US" sz="1400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64" name="TextBox 263"/>
          <p:cNvSpPr txBox="1"/>
          <p:nvPr/>
        </p:nvSpPr>
        <p:spPr>
          <a:xfrm>
            <a:off x="1239789" y="3394710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-0x7(%rip)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411480" y="1703070"/>
            <a:ext cx="3566160" cy="1976858"/>
            <a:chOff x="411480" y="1703070"/>
            <a:chExt cx="3566160" cy="1976858"/>
          </a:xfrm>
        </p:grpSpPr>
        <p:sp>
          <p:nvSpPr>
            <p:cNvPr id="266" name="Curved Right Arrow 265"/>
            <p:cNvSpPr/>
            <p:nvPr/>
          </p:nvSpPr>
          <p:spPr>
            <a:xfrm>
              <a:off x="411480" y="1703070"/>
              <a:ext cx="731520" cy="1976858"/>
            </a:xfrm>
            <a:prstGeom prst="curvedRightArrow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8" name="Curved Left Arrow 277"/>
            <p:cNvSpPr/>
            <p:nvPr/>
          </p:nvSpPr>
          <p:spPr>
            <a:xfrm flipV="1">
              <a:off x="3337560" y="1824875"/>
              <a:ext cx="640080" cy="1749952"/>
            </a:xfrm>
            <a:prstGeom prst="curvedLeftArrow">
              <a:avLst/>
            </a:prstGeom>
            <a:solidFill>
              <a:srgbClr val="FF0000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47" name="Rectangle 4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54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45"/>
    </mc:Choice>
    <mc:Fallback xmlns="">
      <p:transition spd="slow" advTm="26445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942112"/>
            <a:ext cx="8823960" cy="34584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668711" y="1049834"/>
            <a:ext cx="872779" cy="21544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39789" y="34078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4441" y="31792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" name="Group 3071"/>
          <p:cNvGrpSpPr/>
          <p:nvPr/>
        </p:nvGrpSpPr>
        <p:grpSpPr>
          <a:xfrm>
            <a:off x="6724073" y="3245754"/>
            <a:ext cx="1094313" cy="215444"/>
            <a:chOff x="6724073" y="3245754"/>
            <a:chExt cx="1094313" cy="215444"/>
          </a:xfrm>
        </p:grpSpPr>
        <p:sp>
          <p:nvSpPr>
            <p:cNvPr id="121" name="TextBox 120"/>
            <p:cNvSpPr txBox="1"/>
            <p:nvPr/>
          </p:nvSpPr>
          <p:spPr>
            <a:xfrm>
              <a:off x="6724073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7404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270735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44066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6724073" y="2814036"/>
            <a:ext cx="2187634" cy="215444"/>
            <a:chOff x="6724073" y="2814036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3" name="Group 3072"/>
          <p:cNvGrpSpPr/>
          <p:nvPr/>
        </p:nvGrpSpPr>
        <p:grpSpPr>
          <a:xfrm>
            <a:off x="6724569" y="3029480"/>
            <a:ext cx="2187634" cy="215444"/>
            <a:chOff x="6724569" y="3029480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8641080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367752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821090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094421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21497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94828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268159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634811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41490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361483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14821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088152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21497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94828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268159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34811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541490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361483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821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88152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21497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994828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68159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634811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541490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361483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814821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088152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4846986" y="2396136"/>
            <a:ext cx="1838071" cy="1283792"/>
            <a:chOff x="2113819" y="3081936"/>
            <a:chExt cx="1838071" cy="1283792"/>
          </a:xfrm>
        </p:grpSpPr>
        <p:sp>
          <p:nvSpPr>
            <p:cNvPr id="196" name="TextBox 195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34441" y="2323741"/>
            <a:ext cx="2234932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-0x10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668711" y="1696930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4441" y="2754628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mov 0x0, %</a:t>
            </a:r>
            <a:r>
              <a:rPr lang="da-DK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8711" y="1265277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4441" y="2541805"/>
            <a:ext cx="2234932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lea -0x10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668711" y="1478100"/>
            <a:ext cx="2063809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4441" y="2966443"/>
            <a:ext cx="2285635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0x3b,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4441" y="1899103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-0x10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441" y="2110918"/>
            <a:ext cx="2234931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$0x0, -0x8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02920" y="1931670"/>
            <a:ext cx="492221" cy="1927260"/>
            <a:chOff x="2535995" y="1370120"/>
            <a:chExt cx="1838071" cy="1927260"/>
          </a:xfrm>
        </p:grpSpPr>
        <p:sp>
          <p:nvSpPr>
            <p:cNvPr id="219" name="TextBox 218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1239789" y="3635441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239788" y="1683659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0x8(%rip)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21016" y="1717153"/>
            <a:ext cx="492221" cy="2140083"/>
            <a:chOff x="521016" y="1717153"/>
            <a:chExt cx="492221" cy="2140083"/>
          </a:xfrm>
        </p:grpSpPr>
        <p:sp>
          <p:nvSpPr>
            <p:cNvPr id="178" name="TextBox 177"/>
            <p:cNvSpPr txBox="1"/>
            <p:nvPr/>
          </p:nvSpPr>
          <p:spPr>
            <a:xfrm>
              <a:off x="521016" y="3428969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21016" y="3641792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0x9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1016" y="3004331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016" y="3217154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1016" y="2572678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1016" y="2785501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1016" y="2141791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21016" y="2354614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1016" y="1717153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21016" y="1929976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014" y="3829143"/>
            <a:ext cx="3004410" cy="237186"/>
            <a:chOff x="521014" y="3829143"/>
            <a:chExt cx="3004410" cy="237186"/>
          </a:xfrm>
        </p:grpSpPr>
        <p:sp>
          <p:nvSpPr>
            <p:cNvPr id="251" name="TextBox 250"/>
            <p:cNvSpPr txBox="1"/>
            <p:nvPr/>
          </p:nvSpPr>
          <p:spPr>
            <a:xfrm>
              <a:off x="521014" y="3850885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0xa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239789" y="3829143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400" dirty="0">
                  <a:solidFill>
                    <a:srgbClr val="E5EF6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226311" y="3398255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230471" y="3613699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239789" y="3394710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-0x7(%rip)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11880" y="2603292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1880" y="2601496"/>
            <a:ext cx="1344056" cy="427454"/>
            <a:chOff x="3611880" y="2601496"/>
            <a:chExt cx="1344056" cy="427454"/>
          </a:xfrm>
        </p:grpSpPr>
        <p:sp>
          <p:nvSpPr>
            <p:cNvPr id="176" name="TextBox 175"/>
            <p:cNvSpPr txBox="1"/>
            <p:nvPr/>
          </p:nvSpPr>
          <p:spPr>
            <a:xfrm>
              <a:off x="3611880" y="2601496"/>
              <a:ext cx="1344056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11880" y="2813506"/>
              <a:ext cx="1344056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721004" y="2816730"/>
            <a:ext cx="2187634" cy="215444"/>
            <a:chOff x="6724073" y="2814036"/>
            <a:chExt cx="2187634" cy="215444"/>
          </a:xfrm>
        </p:grpSpPr>
        <p:sp>
          <p:nvSpPr>
            <p:cNvPr id="248" name="TextBox 247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09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6725657" y="2091307"/>
            <a:ext cx="2196228" cy="1603831"/>
            <a:chOff x="6725657" y="2091307"/>
            <a:chExt cx="2196228" cy="1603831"/>
          </a:xfrm>
        </p:grpSpPr>
        <p:cxnSp>
          <p:nvCxnSpPr>
            <p:cNvPr id="193" name="Shape 147"/>
            <p:cNvCxnSpPr/>
            <p:nvPr/>
          </p:nvCxnSpPr>
          <p:spPr>
            <a:xfrm flipV="1">
              <a:off x="6742568" y="3682548"/>
              <a:ext cx="2179317" cy="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46"/>
            <p:cNvCxnSpPr/>
            <p:nvPr/>
          </p:nvCxnSpPr>
          <p:spPr>
            <a:xfrm flipH="1">
              <a:off x="6725657" y="2110918"/>
              <a:ext cx="1" cy="158422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146"/>
            <p:cNvCxnSpPr/>
            <p:nvPr/>
          </p:nvCxnSpPr>
          <p:spPr>
            <a:xfrm>
              <a:off x="8913221" y="2091307"/>
              <a:ext cx="8664" cy="160383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278" name="Straight Connector 277"/>
          <p:cNvCxnSpPr/>
          <p:nvPr/>
        </p:nvCxnSpPr>
        <p:spPr>
          <a:xfrm>
            <a:off x="1097280" y="2012179"/>
            <a:ext cx="24227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/>
          <p:cNvSpPr/>
          <p:nvPr/>
        </p:nvSpPr>
        <p:spPr>
          <a:xfrm>
            <a:off x="6648304" y="2571750"/>
            <a:ext cx="2358536" cy="5025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3611880" y="2813506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671021" y="834390"/>
            <a:ext cx="872779" cy="21544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492856" y="817839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0x0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492856" y="818790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0x8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491412" y="821290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0x1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50" name="Rectangle 14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0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  <p:bldP spid="209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297" grpId="0" animBg="1"/>
      <p:bldP spid="298" grpId="0" build="allAtOnce" animBg="1"/>
      <p:bldP spid="257" grpId="0" animBg="1"/>
      <p:bldP spid="259" grpId="0" animBg="1"/>
      <p:bldP spid="2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942112"/>
            <a:ext cx="8823960" cy="34584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argc, </a:t>
            </a:r>
            <a:r>
              <a:rPr lang="sv-SE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**argv)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668711" y="1049834"/>
            <a:ext cx="872779" cy="21544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39789" y="34078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/>
              <a:t>Design – Revised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4441" y="3179266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 -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0x6(%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rip)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" name="Group 3071"/>
          <p:cNvGrpSpPr/>
          <p:nvPr/>
        </p:nvGrpSpPr>
        <p:grpSpPr>
          <a:xfrm>
            <a:off x="6724073" y="3245754"/>
            <a:ext cx="1094313" cy="215444"/>
            <a:chOff x="6724073" y="3245754"/>
            <a:chExt cx="1094313" cy="215444"/>
          </a:xfrm>
        </p:grpSpPr>
        <p:sp>
          <p:nvSpPr>
            <p:cNvPr id="121" name="TextBox 120"/>
            <p:cNvSpPr txBox="1"/>
            <p:nvPr/>
          </p:nvSpPr>
          <p:spPr>
            <a:xfrm>
              <a:off x="6724073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97404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270735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44066" y="3245754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6724073" y="2814036"/>
            <a:ext cx="2187634" cy="215444"/>
            <a:chOff x="6724073" y="2814036"/>
            <a:chExt cx="2187634" cy="215444"/>
          </a:xfrm>
        </p:grpSpPr>
        <p:sp>
          <p:nvSpPr>
            <p:cNvPr id="125" name="TextBox 12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73" name="Group 3072"/>
          <p:cNvGrpSpPr/>
          <p:nvPr/>
        </p:nvGrpSpPr>
        <p:grpSpPr>
          <a:xfrm>
            <a:off x="6724569" y="3029480"/>
            <a:ext cx="2187634" cy="215444"/>
            <a:chOff x="6724569" y="3029480"/>
            <a:chExt cx="2187634" cy="215444"/>
          </a:xfrm>
        </p:grpSpPr>
        <p:sp>
          <p:nvSpPr>
            <p:cNvPr id="133" name="TextBox 132"/>
            <p:cNvSpPr txBox="1"/>
            <p:nvPr/>
          </p:nvSpPr>
          <p:spPr>
            <a:xfrm>
              <a:off x="6724569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97900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74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271231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63788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44562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f7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364555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817893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91224" y="3029480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8641080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367752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821090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094421" y="3250051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21497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7c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94828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268159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634811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41490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361483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14821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088152" y="238422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21497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94828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268159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634811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541490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361483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14821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88152" y="3467105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21497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994828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268159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634811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541490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361483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814821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088152" y="260128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4846986" y="2396136"/>
            <a:ext cx="1838071" cy="1283792"/>
            <a:chOff x="2113819" y="3081936"/>
            <a:chExt cx="1838071" cy="1283792"/>
          </a:xfrm>
        </p:grpSpPr>
        <p:sp>
          <p:nvSpPr>
            <p:cNvPr id="196" name="TextBox 195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34441" y="2323741"/>
            <a:ext cx="2234932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668711" y="1696930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4441" y="2754628"/>
            <a:ext cx="223493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0x3b,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668711" y="1265277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4441" y="2541805"/>
            <a:ext cx="2234932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mov 0x0, %rdx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668711" y="1478100"/>
            <a:ext cx="2063809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4441" y="2966443"/>
            <a:ext cx="2285635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4441" y="1899103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$0x0,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0x8(%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441" y="2110918"/>
            <a:ext cx="2234931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0x0(%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02920" y="1931670"/>
            <a:ext cx="492221" cy="1927260"/>
            <a:chOff x="2535995" y="1370120"/>
            <a:chExt cx="1838071" cy="1927260"/>
          </a:xfrm>
        </p:grpSpPr>
        <p:sp>
          <p:nvSpPr>
            <p:cNvPr id="219" name="TextBox 218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1239789" y="3635441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239788" y="1683659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0x7(%rip)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21016" y="1717153"/>
            <a:ext cx="492221" cy="2140083"/>
            <a:chOff x="521016" y="1717153"/>
            <a:chExt cx="492221" cy="2140083"/>
          </a:xfrm>
        </p:grpSpPr>
        <p:sp>
          <p:nvSpPr>
            <p:cNvPr id="178" name="TextBox 177"/>
            <p:cNvSpPr txBox="1"/>
            <p:nvPr/>
          </p:nvSpPr>
          <p:spPr>
            <a:xfrm>
              <a:off x="521016" y="3428969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0x8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21016" y="3641792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0x9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1016" y="3004331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0x6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016" y="3217154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1016" y="2572678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0x4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1016" y="2785501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0x5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1016" y="2141791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21016" y="2354614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0x3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1016" y="1717153"/>
              <a:ext cx="49222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21016" y="1929976"/>
              <a:ext cx="49222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226311" y="3398255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230471" y="3613699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sv-SE" sz="14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239789" y="3394710"/>
            <a:ext cx="2285635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.string \"/bin/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11880" y="2603292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1880" y="2601496"/>
            <a:ext cx="1344056" cy="427454"/>
            <a:chOff x="3611880" y="2601496"/>
            <a:chExt cx="1344056" cy="427454"/>
          </a:xfrm>
        </p:grpSpPr>
        <p:sp>
          <p:nvSpPr>
            <p:cNvPr id="176" name="TextBox 175"/>
            <p:cNvSpPr txBox="1"/>
            <p:nvPr/>
          </p:nvSpPr>
          <p:spPr>
            <a:xfrm>
              <a:off x="3611880" y="2601496"/>
              <a:ext cx="1344056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11880" y="2813506"/>
              <a:ext cx="1344056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721004" y="2816730"/>
            <a:ext cx="2187634" cy="215444"/>
            <a:chOff x="6724073" y="2814036"/>
            <a:chExt cx="2187634" cy="215444"/>
          </a:xfrm>
        </p:grpSpPr>
        <p:sp>
          <p:nvSpPr>
            <p:cNvPr id="248" name="TextBox 247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08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3611880" y="2813506"/>
            <a:ext cx="1344056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6723580" y="2601496"/>
            <a:ext cx="2187634" cy="215444"/>
            <a:chOff x="6724073" y="2814036"/>
            <a:chExt cx="2187634" cy="215444"/>
          </a:xfrm>
        </p:grpSpPr>
        <p:sp>
          <p:nvSpPr>
            <p:cNvPr id="155" name="TextBox 154"/>
            <p:cNvSpPr txBox="1"/>
            <p:nvPr/>
          </p:nvSpPr>
          <p:spPr>
            <a:xfrm>
              <a:off x="6724073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97404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270735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63738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544066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364059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17397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090728" y="2814036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6671021" y="834390"/>
            <a:ext cx="872779" cy="21544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$rip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492856" y="830579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0x0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492856" y="834058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0x8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492856" y="830579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0x1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91412" y="830579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0x2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668710" y="1696929"/>
            <a:ext cx="2383849" cy="215444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execve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[0]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492856" y="830579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0x3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671021" y="1478100"/>
            <a:ext cx="2383849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execve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argv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491412" y="834058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0x4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668710" y="1262656"/>
            <a:ext cx="1235904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490970" y="834058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0x5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68710" y="1052869"/>
            <a:ext cx="1289540" cy="21544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0x3b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492856" y="834058"/>
            <a:ext cx="418406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0x6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6725657" y="2091307"/>
            <a:ext cx="2196228" cy="1603831"/>
            <a:chOff x="6725657" y="2091307"/>
            <a:chExt cx="2196228" cy="1603831"/>
          </a:xfrm>
        </p:grpSpPr>
        <p:cxnSp>
          <p:nvCxnSpPr>
            <p:cNvPr id="227" name="Shape 147"/>
            <p:cNvCxnSpPr/>
            <p:nvPr/>
          </p:nvCxnSpPr>
          <p:spPr>
            <a:xfrm flipV="1">
              <a:off x="6742568" y="3682548"/>
              <a:ext cx="2179317" cy="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46"/>
            <p:cNvCxnSpPr/>
            <p:nvPr/>
          </p:nvCxnSpPr>
          <p:spPr>
            <a:xfrm flipH="1">
              <a:off x="6725657" y="2110918"/>
              <a:ext cx="1" cy="158422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146"/>
            <p:cNvCxnSpPr/>
            <p:nvPr/>
          </p:nvCxnSpPr>
          <p:spPr>
            <a:xfrm>
              <a:off x="8913221" y="2091307"/>
              <a:ext cx="8664" cy="1603831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50" name="Rectangle 14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0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  <p:bldP spid="209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298" grpId="0" animBg="1"/>
      <p:bldP spid="257" grpId="0" animBg="1"/>
      <p:bldP spid="259" grpId="0" animBg="1"/>
      <p:bldP spid="290" grpId="0" animBg="1"/>
      <p:bldP spid="173" grpId="0" animBg="1"/>
      <p:bldP spid="174" grpId="0" animBg="1"/>
      <p:bldP spid="179" grpId="0" animBg="1"/>
      <p:bldP spid="203" grpId="0" animBg="1"/>
      <p:bldP spid="204" grpId="0" animBg="1"/>
      <p:bldP spid="205" grpId="0" animBg="1"/>
      <p:bldP spid="223" grpId="0" animBg="1"/>
      <p:bldP spid="224" grpId="0" animBg="1"/>
      <p:bldP spid="2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3: Translating To Machine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34377" y="1078945"/>
            <a:ext cx="780288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x48\x8d\x05\x21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r>
              <a:rPr lang="en-US" dirty="0" smtClean="0"/>
              <a:t> d</a:t>
            </a:r>
            <a:r>
              <a:rPr lang="en-US" cap="none" dirty="0" smtClean="0"/>
              <a:t>evelopment</a:t>
            </a:r>
            <a:r>
              <a:rPr lang="en-US" dirty="0" smtClean="0"/>
              <a:t> </a:t>
            </a:r>
            <a:r>
              <a:rPr lang="en-US" cap="none" dirty="0" smtClean="0"/>
              <a:t>Location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6" name="Rectangle 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731520" y="1078945"/>
            <a:ext cx="780288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x48\x8d\x05\0x21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31520" y="1078945"/>
            <a:ext cx="78028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cap="none" dirty="0" smtClean="0"/>
              <a:t>ssembly</a:t>
            </a:r>
            <a:r>
              <a:rPr lang="en-US" dirty="0" smtClean="0"/>
              <a:t> / 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r>
              <a:rPr lang="en-US" dirty="0" smtClean="0"/>
              <a:t>   t</a:t>
            </a:r>
            <a:r>
              <a:rPr lang="en-US" cap="none" dirty="0" smtClean="0"/>
              <a:t>oggling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0" name="Rectangle 9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34377" y="1078945"/>
            <a:ext cx="7802880" cy="3139321"/>
            <a:chOff x="734377" y="1078945"/>
            <a:chExt cx="7802880" cy="3139321"/>
          </a:xfrm>
        </p:grpSpPr>
        <p:sp>
          <p:nvSpPr>
            <p:cNvPr id="23" name="Rectangle 22"/>
            <p:cNvSpPr/>
            <p:nvPr/>
          </p:nvSpPr>
          <p:spPr>
            <a:xfrm>
              <a:off x="734377" y="1078945"/>
              <a:ext cx="780288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      ASSEMBLY</a:t>
              </a:r>
              <a:endPara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#if !defined(ASSEMBLY)</a:t>
              </a:r>
            </a:p>
            <a:p>
              <a:r>
                <a:rPr lang="en-US" sz="11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my_execve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= </a:t>
              </a:r>
              <a:r>
                <a:rPr lang="en-US" sz="1100" dirty="0">
                  <a:solidFill>
                    <a:srgbClr val="FF7C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1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1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x48\x8d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r>
                <a:rPr lang="en-US" sz="1100" dirty="0" smtClean="0">
                  <a:solidFill>
                    <a:srgbClr val="FF7C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1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endPara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 err="1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100" dirty="0" err="1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argc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1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argv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dirty="0" err="1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#if defined(ASSEMBLY</a:t>
              </a:r>
              <a:r>
                <a:rPr lang="en-US" sz="11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__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asm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100" dirty="0" smtClean="0">
                  <a:solidFill>
                    <a:srgbClr val="FF7C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*(((</a:t>
              </a:r>
              <a:r>
                <a:rPr lang="en-US" sz="11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*)(&amp;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 + </a:t>
              </a:r>
              <a:r>
                <a:rPr lang="en-US" sz="1100" dirty="0">
                  <a:solidFill>
                    <a:srgbClr val="FF7C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100" dirty="0">
                  <a:solidFill>
                    <a:srgbClr val="FF7C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= (</a:t>
              </a:r>
              <a:r>
                <a:rPr lang="en-US" sz="1100" dirty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my_execve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11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endPara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100" dirty="0">
                  <a:solidFill>
                    <a:srgbClr val="E5EF6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ret;</a:t>
              </a:r>
            </a:p>
            <a:p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2971" y="1079184"/>
              <a:ext cx="55435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undef</a:t>
              </a:r>
              <a:endPara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98871" y="2904500"/>
              <a:ext cx="958692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</a:t>
              </a:r>
              <a:r>
                <a:rPr lang="en-US" sz="1100" dirty="0" err="1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1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*%</a:t>
              </a:r>
              <a:r>
                <a:rPr lang="en-US" sz="1100" dirty="0" err="1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r>
                <a:rPr lang="en-US" sz="11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</a:t>
              </a:r>
              <a:endPara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cap="none" dirty="0" smtClean="0"/>
              <a:t>ssembly</a:t>
            </a:r>
            <a:r>
              <a:rPr lang="en-US" dirty="0" smtClean="0"/>
              <a:t> / 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r>
              <a:rPr lang="en-US" dirty="0" smtClean="0"/>
              <a:t>   t</a:t>
            </a:r>
            <a:r>
              <a:rPr lang="en-US" cap="none" dirty="0" smtClean="0"/>
              <a:t>oggling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68855"/>
            <a:ext cx="7802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ASSEMBLY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!defined(ASSEMBLY)</a:t>
            </a:r>
          </a:p>
          <a:p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defined(ASSEMBLY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8685" y="1070584"/>
            <a:ext cx="554356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0114" y="1070584"/>
            <a:ext cx="554356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endParaRPr lang="en-US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7240" y="1017270"/>
            <a:ext cx="68723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8871" y="2904500"/>
            <a:ext cx="958692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1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*%</a:t>
            </a:r>
            <a:r>
              <a:rPr lang="en-US" sz="11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100" dirty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4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F9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 – Take #1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78945"/>
            <a:ext cx="7802880" cy="2970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!defined(ASSEMBLY)</a:t>
            </a:r>
          </a:p>
          <a:p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\x48\x8d\x05\x21\x00\x00\x00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0x21(%rip),%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\x48\xc7\x44\x24\x08\x00\x00\x00\x00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$0x0,0x8(%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\x48\xc7\xc2\x00\x00\x00\x00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$0x0,%rdx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\xb8\x3b\x00\x00\x00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$0x3b,%eax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xdb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-0x25(%rip),%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6" name="Rectangle 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11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 ?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fault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796778"/>
            <a:ext cx="69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--all naive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6" name="Rectangle 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9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readelf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00150"/>
            <a:ext cx="864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 Address           Offset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Size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Flags  Link  Info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200150"/>
            <a:ext cx="86410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Type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Offset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Flags  Link  Info  Align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[ 6]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0000000000400390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00000390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000000000009e444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AX       0     0     16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00000000006ca080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000ca080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0000000000001b10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WA       0     0     32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1332: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00000000006ca0a0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57 OBJECT  GLOBAL DEFAULT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719" y="3211830"/>
            <a:ext cx="7315201" cy="1280160"/>
            <a:chOff x="45719" y="3211830"/>
            <a:chExt cx="7315201" cy="1280160"/>
          </a:xfrm>
        </p:grpSpPr>
        <p:sp>
          <p:nvSpPr>
            <p:cNvPr id="12" name="Curved Left Arrow 11"/>
            <p:cNvSpPr/>
            <p:nvPr/>
          </p:nvSpPr>
          <p:spPr>
            <a:xfrm rot="10800000">
              <a:off x="45719" y="3211830"/>
              <a:ext cx="365761" cy="109728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FF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995160" y="4096762"/>
              <a:ext cx="365760" cy="3952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28600" y="1200150"/>
            <a:ext cx="864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Type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Offset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Flags  Link  Info  Align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[ 6]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0000000000400390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00000390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000000000009e444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AX       0     0     16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[25]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00000000006ca080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000ca080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0000000000001b10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WA       0     0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1200150"/>
            <a:ext cx="864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Type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Offset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Flags  Link  Info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[ 6]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0000000000400390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00000390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000000000009e444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0000000000000000  AX       0     0     16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readelf</a:t>
            </a:r>
            <a:r>
              <a:rPr lang="en-US" cap="none" dirty="0" smtClean="0"/>
              <a:t>   -   </a:t>
            </a:r>
            <a:r>
              <a:rPr lang="en-US" b="1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W^X</a:t>
            </a:r>
            <a:endParaRPr lang="en-US" b="1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0" y="1200150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Name              Type             Address           Offset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Size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Link  Info  Align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[ 6] .text             PROGBITS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0000000000400390  00000390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000000000009e444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0     0     16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[25]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.data             PROGBITS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00000000006ca080  000ca080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0000000000001b10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0     0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" y="3384887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Flags: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(write)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(execute)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 (merge), S (strings), l (large)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 (info), L (link order), G (group), T (TLS), E (exclude), x (unknown)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 (extra OS processing required) o (OS specific), p (processor specific)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6" name="Rectangle 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160520" y="1909346"/>
            <a:ext cx="4892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4920" y="2640866"/>
            <a:ext cx="356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May insert code only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 not call g() directly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en-US" cap="none" dirty="0" smtClean="0"/>
              <a:t>et</a:t>
            </a:r>
            <a:r>
              <a:rPr lang="en-US" dirty="0" smtClean="0"/>
              <a:t> </a:t>
            </a:r>
            <a:r>
              <a:rPr lang="en-US" cap="none" dirty="0" smtClean="0"/>
              <a:t>g</a:t>
            </a:r>
            <a:r>
              <a:rPr lang="en-US" dirty="0" smtClean="0"/>
              <a:t>() T</a:t>
            </a:r>
            <a:r>
              <a:rPr lang="en-US" cap="none" dirty="0" smtClean="0"/>
              <a:t>o</a:t>
            </a:r>
            <a:r>
              <a:rPr lang="en-US" dirty="0" smtClean="0"/>
              <a:t> R</a:t>
            </a:r>
            <a:r>
              <a:rPr lang="en-US" cap="none" dirty="0" smtClean="0"/>
              <a:t>un</a:t>
            </a:r>
            <a:r>
              <a:rPr lang="en-US" dirty="0" smtClean="0"/>
              <a:t> D</a:t>
            </a:r>
            <a:r>
              <a:rPr lang="en-US" cap="none" dirty="0" smtClean="0"/>
              <a:t>uring</a:t>
            </a:r>
            <a:r>
              <a:rPr lang="en-US" dirty="0" smtClean="0"/>
              <a:t> E</a:t>
            </a:r>
            <a:r>
              <a:rPr lang="en-US" cap="none" dirty="0" smtClean="0"/>
              <a:t>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" y="1200150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g()!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exit(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" y="2663190"/>
            <a:ext cx="354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7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34">
        <p:fade/>
      </p:transition>
    </mc:Choice>
    <mc:Fallback xmlns="">
      <p:transition spd="med" advTm="182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 – Revised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78945"/>
            <a:ext cx="7802880" cy="2970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!defined(ASSEMBLY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\x48\x8d\x05\x21\x00\x00\x00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0x21(%rip),%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\x48\xc7\x44\x24\x08\x00\x00\x00\x00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$0x0,0x8(%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\x48\xc7\xc2\x00\x00\x00\x00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$0x0,%rdx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\xb8\x3b\x00\x00\x00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$0x3b,%eax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xdb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-0x25(%rip),%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1081565"/>
            <a:ext cx="7802880" cy="2970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!defined(ADDEMBLY)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MALICIOUS __attribute__ ((section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(".text"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MALICIOUS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\x48\x8d\x05\x21\x00\x00\x00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0x21(%rip),%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\x48\xc7\x44\x24\x08\x00\x00\x00\x00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$0x0,0x8(%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\x48\xc7\xc2\x00\x00\x00\x00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$0x0,%rdx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\xb8\x3b\x00\x00\x00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$0x3b,%eax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xdb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-0x25(%rip),%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readelf</a:t>
            </a:r>
            <a:endParaRPr lang="en-US" cap="none" dirty="0"/>
          </a:p>
        </p:txBody>
      </p:sp>
      <p:sp>
        <p:nvSpPr>
          <p:cNvPr id="9" name="Rectangle 8"/>
          <p:cNvSpPr/>
          <p:nvPr/>
        </p:nvSpPr>
        <p:spPr>
          <a:xfrm>
            <a:off x="228600" y="1200150"/>
            <a:ext cx="86410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Headers: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Type   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Offset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Link  Info  Align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[ 6]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00000000004003a0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000003a0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000000000009e484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0     0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PROGBITS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00000000006ca080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000ca080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0000000000001ad0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0     0     32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1332: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00000000004009c0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57 OBJECT  GLOBAL DEFAULT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18" y="2251710"/>
            <a:ext cx="7360922" cy="2240280"/>
            <a:chOff x="45718" y="2251710"/>
            <a:chExt cx="7360922" cy="2240280"/>
          </a:xfrm>
        </p:grpSpPr>
        <p:sp>
          <p:nvSpPr>
            <p:cNvPr id="12" name="Curved Left Arrow 11"/>
            <p:cNvSpPr/>
            <p:nvPr/>
          </p:nvSpPr>
          <p:spPr>
            <a:xfrm rot="10800000">
              <a:off x="45718" y="2251710"/>
              <a:ext cx="365761" cy="20574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FF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040880" y="4096762"/>
              <a:ext cx="365760" cy="3952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5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78945"/>
            <a:ext cx="7802880" cy="2970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!defined(ADDEMBLY)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MALICIOUS __attribute__ ((section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(".text"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MALICIOUS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\x48\x8d\x05\x21\x00\x00\x00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0x21(%rip),%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\x48\xc7\x44\x24\x08\x00\x00\x00\x00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$0x0,0x8(%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\x48\xc7\xc2\x00\x00\x00\x00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$0x0,%rdx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\xb8\x3b\x00\x00\x00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$0x3b,%eax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xdb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-0x25(%rip),%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819626" y="1078945"/>
            <a:ext cx="4572000" cy="263149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\x00\x00\x00</a:t>
            </a: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\x00\x00\x00\x00</a:t>
            </a: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\x00\x00\x00\x00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\x00\x00\x00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\x00</a:t>
            </a:r>
          </a:p>
        </p:txBody>
      </p:sp>
    </p:spTree>
    <p:extLst>
      <p:ext uri="{BB962C8B-B14F-4D97-AF65-F5344CB8AC3E}">
        <p14:creationId xmlns:p14="http://schemas.microsoft.com/office/powerpoint/2010/main" val="41240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4: NULL Terminator Elimination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echnique</a:t>
            </a:r>
            <a:r>
              <a:rPr lang="en-US" dirty="0" smtClean="0"/>
              <a:t> #1   –   (x + a) - A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" y="1971586"/>
            <a:ext cx="8961120" cy="338554"/>
            <a:chOff x="91440" y="1971586"/>
            <a:chExt cx="8961120" cy="338554"/>
          </a:xfrm>
        </p:grpSpPr>
        <p:sp>
          <p:nvSpPr>
            <p:cNvPr id="4" name="Rectangle 3"/>
            <p:cNvSpPr/>
            <p:nvPr/>
          </p:nvSpPr>
          <p:spPr>
            <a:xfrm>
              <a:off x="91440" y="1971586"/>
              <a:ext cx="411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"lea 0x21(%rip</a:t>
              </a:r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),%</a:t>
              </a:r>
              <a:r>
                <a:rPr lang="en-US" sz="1600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74920" y="1971586"/>
              <a:ext cx="39776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16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\x48\x8d\x05\x21\x00\x00\x00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sz="16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" y="1977390"/>
            <a:ext cx="8938260" cy="2057400"/>
            <a:chOff x="114300" y="1977390"/>
            <a:chExt cx="8938260" cy="2057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14300" y="2663190"/>
              <a:ext cx="4732020" cy="1371600"/>
              <a:chOff x="114300" y="2663190"/>
              <a:chExt cx="4732020" cy="1371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4300" y="3450015"/>
                <a:ext cx="47320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asm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__(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"lea </a:t>
                </a:r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0x11111132(%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rip),%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asm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__(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"sub $0x11111111,%rax");</a:t>
                </a: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56032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74920" y="1977390"/>
              <a:ext cx="3977640" cy="2057400"/>
              <a:chOff x="5074920" y="1977390"/>
              <a:chExt cx="3977640" cy="2057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74920" y="3450015"/>
                <a:ext cx="39776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it-IT" sz="16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\x48\x8d\x05\x32\x11\x11\x11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endPara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it-IT" sz="16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\x48\x2d\x11\x11\x11\x11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endPara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685800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74920" y="1977390"/>
                <a:ext cx="39776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</a:t>
                </a:r>
                <a:r>
                  <a:rPr lang="it-IT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\x00\x00\x00</a:t>
                </a:r>
                <a:endPara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9" name="Rectangle 18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5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echnique</a:t>
            </a:r>
            <a:r>
              <a:rPr lang="en-US" dirty="0" smtClean="0"/>
              <a:t> #2   –   x ^ X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" y="1971586"/>
            <a:ext cx="8961120" cy="338554"/>
            <a:chOff x="91440" y="1971586"/>
            <a:chExt cx="8961120" cy="338554"/>
          </a:xfrm>
        </p:grpSpPr>
        <p:sp>
          <p:nvSpPr>
            <p:cNvPr id="4" name="Rectangle 3"/>
            <p:cNvSpPr/>
            <p:nvPr/>
          </p:nvSpPr>
          <p:spPr>
            <a:xfrm>
              <a:off x="91440" y="1971586"/>
              <a:ext cx="411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movq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$0x0,0x8(%</a:t>
              </a:r>
              <a:r>
                <a:rPr lang="en-US" sz="1600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06240" y="1971586"/>
              <a:ext cx="48463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\x48\xc7\x44\x24\x08\x00\x00\x00\x00</a:t>
              </a:r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sz="16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" y="1977390"/>
            <a:ext cx="8938260" cy="2057400"/>
            <a:chOff x="114300" y="1977390"/>
            <a:chExt cx="8938260" cy="2057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14300" y="2663190"/>
              <a:ext cx="4091940" cy="1371600"/>
              <a:chOff x="114300" y="2663190"/>
              <a:chExt cx="4091940" cy="1371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4300" y="3450015"/>
                <a:ext cx="40919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asm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__(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xor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asm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__(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movq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%rax,0x8(%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)");</a:t>
                </a: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56032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06240" y="1977390"/>
              <a:ext cx="4846320" cy="2057400"/>
              <a:chOff x="4206240" y="1977390"/>
              <a:chExt cx="4846320" cy="2057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206240" y="3450015"/>
                <a:ext cx="39776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it-IT" sz="16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\x48\x8d\x05\x32\x11\x11\x11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endPara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it-IT" sz="16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\x48\x2d\x11\x11\x11\x11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endPara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685800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06240" y="1977390"/>
                <a:ext cx="48463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</a:t>
                </a:r>
                <a:r>
                  <a:rPr lang="it-IT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\x00\x00\x00\x00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5" name="Rectangle 1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1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echnique</a:t>
            </a:r>
            <a:r>
              <a:rPr lang="en-US" dirty="0" smtClean="0"/>
              <a:t> #3   –   D</a:t>
            </a:r>
            <a:r>
              <a:rPr lang="en-US" cap="none" dirty="0" smtClean="0"/>
              <a:t>ata</a:t>
            </a:r>
            <a:r>
              <a:rPr lang="en-US" dirty="0" smtClean="0"/>
              <a:t> R</a:t>
            </a:r>
            <a:r>
              <a:rPr lang="en-US" cap="none" dirty="0" smtClean="0"/>
              <a:t>euse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0" y="1971586"/>
            <a:ext cx="8961120" cy="338554"/>
            <a:chOff x="91440" y="1971586"/>
            <a:chExt cx="8961120" cy="338554"/>
          </a:xfrm>
        </p:grpSpPr>
        <p:sp>
          <p:nvSpPr>
            <p:cNvPr id="4" name="Rectangle 3"/>
            <p:cNvSpPr/>
            <p:nvPr/>
          </p:nvSpPr>
          <p:spPr>
            <a:xfrm>
              <a:off x="91440" y="1971586"/>
              <a:ext cx="41148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$0x0,%rdx"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74920" y="1971586"/>
              <a:ext cx="39776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\x48\xc7\xc2\x00\x00\x00\x00</a:t>
              </a:r>
              <a:r>
                <a:rPr lang="en-US" sz="1600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lang="en-US" sz="16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" y="1977390"/>
            <a:ext cx="8938260" cy="1811179"/>
            <a:chOff x="114300" y="1977390"/>
            <a:chExt cx="8938260" cy="1811179"/>
          </a:xfrm>
        </p:grpSpPr>
        <p:grpSp>
          <p:nvGrpSpPr>
            <p:cNvPr id="16" name="Group 15"/>
            <p:cNvGrpSpPr/>
            <p:nvPr/>
          </p:nvGrpSpPr>
          <p:grpSpPr>
            <a:xfrm>
              <a:off x="114300" y="2663190"/>
              <a:ext cx="4091940" cy="1125379"/>
              <a:chOff x="114300" y="2663190"/>
              <a:chExt cx="4091940" cy="112537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4300" y="3450015"/>
                <a:ext cx="40919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asm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__(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mov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0x8(%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r>
                  <a:rPr lang="en-US" sz="1600" dirty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),%</a:t>
                </a:r>
                <a:r>
                  <a:rPr lang="en-US" sz="1600" dirty="0" err="1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sz="1600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256032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074920" y="1977390"/>
              <a:ext cx="3977640" cy="1811179"/>
              <a:chOff x="5074920" y="1977390"/>
              <a:chExt cx="3977640" cy="181117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74920" y="3450015"/>
                <a:ext cx="34594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r>
                  <a:rPr lang="it-IT" sz="16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\x48\x8b\x54\x24\x08</a:t>
                </a:r>
                <a:r>
                  <a:rPr lang="en-US" sz="1600" dirty="0" smtClean="0">
                    <a:solidFill>
                      <a:srgbClr val="FF9F9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</a:t>
                </a:r>
                <a:endParaRPr lang="it-IT" sz="16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>
              <a:xfrm>
                <a:off x="6858000" y="2663190"/>
                <a:ext cx="411480" cy="5209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74920" y="1977390"/>
                <a:ext cx="39776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it-IT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\x00\x00\x00\x00</a:t>
                </a:r>
                <a:endPara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9" name="Rectangle 18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55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78945"/>
            <a:ext cx="7802880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!defined(ASSEMBLY)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MALICIOUS __attribute__ ((section(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".text"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MALICIOUS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\x48\x8d\x05\x39\x11\x11\x11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0x11111139(%rip),%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\x48\x2d\x11\x11\x11\x11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$0x11111111,%rax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\x48\x31\xc0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\x48\x89\x44\x24\x08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%rax,0x8(%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\x48\x8b\x54\x24\x08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0x8(%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\xb8\x4c\x11\x11\x11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1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0x1111114c,%eax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\x2d\x11\x11\x11\x11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$0x11111111,%eax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\x48\x8d\x05\xd9\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-0x27(%rip),%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\x2f\x62\x69\x6e\x2f\x73\x68\x00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31520" y="1078349"/>
            <a:ext cx="7802880" cy="3139321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1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\x39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sz="11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1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\xd9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11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\x00</a:t>
            </a:r>
          </a:p>
        </p:txBody>
      </p:sp>
    </p:spTree>
    <p:extLst>
      <p:ext uri="{BB962C8B-B14F-4D97-AF65-F5344CB8AC3E}">
        <p14:creationId xmlns:p14="http://schemas.microsoft.com/office/powerpoint/2010/main" val="777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5: Moving To The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igrating</a:t>
            </a:r>
            <a:r>
              <a:rPr lang="en-US" dirty="0" smtClean="0"/>
              <a:t> S</a:t>
            </a:r>
            <a:r>
              <a:rPr lang="en-US" cap="none" dirty="0" smtClean="0"/>
              <a:t>hellcode</a:t>
            </a:r>
            <a:r>
              <a:rPr lang="en-US" dirty="0" smtClean="0"/>
              <a:t>   T</a:t>
            </a:r>
            <a:r>
              <a:rPr lang="en-US" cap="none" dirty="0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cap="none" dirty="0" smtClean="0">
                <a:sym typeface="Wingdings" panose="05000000000000000000" pitchFamily="2" charset="2"/>
              </a:rPr>
              <a:t>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520" y="1068855"/>
            <a:ext cx="780288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!defined(ASSEMBLY)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MALICIOUS </a:t>
            </a:r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x48\x8d\x05\x39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defined(ASSEMBLY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1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*%</a:t>
            </a:r>
            <a:r>
              <a:rPr lang="en-US" sz="11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731520" y="1062990"/>
            <a:ext cx="780288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= 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defined(ASSEMBLY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1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1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*%</a:t>
            </a:r>
            <a:r>
              <a:rPr lang="en-US" sz="11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1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1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1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x48\x8d\x05\x39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*(((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*)(&amp;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 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1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2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200150"/>
            <a:ext cx="7924800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Segmentation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dumped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hat</a:t>
            </a:r>
            <a:r>
              <a:rPr lang="en-US" dirty="0"/>
              <a:t> N</a:t>
            </a:r>
            <a:r>
              <a:rPr lang="en-US" cap="none" dirty="0"/>
              <a:t>ow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71750"/>
            <a:ext cx="7924800" cy="96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default, GCC marks executables / shared-objects as not requiring stack execution</a:t>
            </a:r>
          </a:p>
          <a:p>
            <a:pPr marL="0" indent="0" algn="ctr">
              <a:buNone/>
            </a:pPr>
            <a:r>
              <a:rPr lang="en-US" b="1" dirty="0" smtClean="0"/>
              <a:t>Hence, by default – the stack is not executable!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3531870"/>
            <a:ext cx="79248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It is possible to </a:t>
            </a:r>
            <a:r>
              <a:rPr lang="en-US" b="1" dirty="0" smtClean="0"/>
              <a:t>exclude</a:t>
            </a:r>
            <a:r>
              <a:rPr lang="en-US" dirty="0" smtClean="0"/>
              <a:t> the stack program header from being marked this way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none" dirty="0" smtClean="0"/>
              <a:t>nabling</a:t>
            </a:r>
            <a:r>
              <a:rPr lang="en-US" dirty="0" smtClean="0"/>
              <a:t> S</a:t>
            </a:r>
            <a:r>
              <a:rPr lang="en-US" cap="none" dirty="0" smtClean="0"/>
              <a:t>tack</a:t>
            </a:r>
            <a:r>
              <a:rPr lang="en-US" dirty="0" smtClean="0"/>
              <a:t> E</a:t>
            </a:r>
            <a:r>
              <a:rPr lang="en-US" cap="none" dirty="0" smtClean="0"/>
              <a:t>xecution – Linked Binary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6299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94360" y="106299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–q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cs typeface="Courier New" panose="02070309020205020404" pitchFamily="49" charset="0"/>
              </a:rPr>
              <a:t>(</a:t>
            </a:r>
            <a:r>
              <a:rPr lang="fr-FR" dirty="0" err="1">
                <a:cs typeface="Courier New" panose="02070309020205020404" pitchFamily="49" charset="0"/>
              </a:rPr>
              <a:t>stack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cs typeface="Courier New" panose="02070309020205020404" pitchFamily="49" charset="0"/>
              </a:rPr>
              <a:t>execution</a:t>
            </a:r>
            <a:r>
              <a:rPr lang="fr-FR" dirty="0" smtClean="0">
                <a:cs typeface="Courier New" panose="02070309020205020404" pitchFamily="49" charset="0"/>
              </a:rPr>
              <a:t>: </a:t>
            </a:r>
            <a:r>
              <a:rPr lang="fr-FR" b="1" dirty="0" err="1" smtClean="0">
                <a:cs typeface="Courier New" panose="02070309020205020404" pitchFamily="49" charset="0"/>
              </a:rPr>
              <a:t>is</a:t>
            </a:r>
            <a:r>
              <a:rPr lang="fr-FR" dirty="0" smtClean="0">
                <a:cs typeface="Courier New" panose="02070309020205020404" pitchFamily="49" charset="0"/>
              </a:rPr>
              <a:t> </a:t>
            </a:r>
            <a:r>
              <a:rPr lang="fr-FR" dirty="0" err="1">
                <a:cs typeface="Courier New" panose="02070309020205020404" pitchFamily="49" charset="0"/>
              </a:rPr>
              <a:t>enabled</a:t>
            </a:r>
            <a:r>
              <a:rPr lang="fr-FR" dirty="0" smtClean="0">
                <a:cs typeface="Courier New" panose="02070309020205020404" pitchFamily="49" charset="0"/>
              </a:rPr>
              <a:t>)</a:t>
            </a:r>
          </a:p>
          <a:p>
            <a:endParaRPr lang="fr-FR" dirty="0" smtClean="0">
              <a:cs typeface="Courier New" panose="02070309020205020404" pitchFamily="49" charset="0"/>
            </a:endParaRPr>
          </a:p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endParaRPr lang="fr-FR" dirty="0">
              <a:cs typeface="Courier New" panose="02070309020205020404" pitchFamily="49" charset="0"/>
            </a:endParaRPr>
          </a:p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–q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cs typeface="Courier New" panose="02070309020205020404" pitchFamily="49" charset="0"/>
              </a:rPr>
              <a:t>(</a:t>
            </a:r>
            <a:r>
              <a:rPr lang="fr-FR" dirty="0" err="1">
                <a:cs typeface="Courier New" panose="02070309020205020404" pitchFamily="49" charset="0"/>
              </a:rPr>
              <a:t>stack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 err="1">
                <a:cs typeface="Courier New" panose="02070309020205020404" pitchFamily="49" charset="0"/>
              </a:rPr>
              <a:t>execution</a:t>
            </a:r>
            <a:r>
              <a:rPr lang="fr-FR" dirty="0">
                <a:cs typeface="Courier New" panose="02070309020205020404" pitchFamily="49" charset="0"/>
              </a:rPr>
              <a:t>: </a:t>
            </a:r>
            <a:r>
              <a:rPr lang="fr-FR" b="1" dirty="0">
                <a:cs typeface="Courier New" panose="02070309020205020404" pitchFamily="49" charset="0"/>
              </a:rPr>
              <a:t>not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 err="1">
                <a:cs typeface="Courier New" panose="02070309020205020404" pitchFamily="49" charset="0"/>
              </a:rPr>
              <a:t>enabled</a:t>
            </a:r>
            <a:r>
              <a:rPr lang="fr-FR" dirty="0"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none" dirty="0" smtClean="0"/>
              <a:t>nabling</a:t>
            </a:r>
            <a:r>
              <a:rPr lang="en-US" dirty="0" smtClean="0"/>
              <a:t> S</a:t>
            </a:r>
            <a:r>
              <a:rPr lang="en-US" cap="none" dirty="0" smtClean="0"/>
              <a:t>tack</a:t>
            </a:r>
            <a:r>
              <a:rPr lang="en-US" dirty="0" smtClean="0"/>
              <a:t> E</a:t>
            </a:r>
            <a:r>
              <a:rPr lang="en-US" cap="none" dirty="0" smtClean="0"/>
              <a:t>xecution – Link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62990"/>
            <a:ext cx="5974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</a:t>
            </a:r>
            <a:r>
              <a:rPr lang="en-US" b="1" dirty="0"/>
              <a:t>-z</a:t>
            </a:r>
            <a:r>
              <a:rPr lang="en-US" dirty="0"/>
              <a:t> </a:t>
            </a:r>
            <a:r>
              <a:rPr lang="en-US" b="1" dirty="0"/>
              <a:t>keyword</a:t>
            </a:r>
          </a:p>
          <a:p>
            <a:r>
              <a:rPr lang="en-US" dirty="0"/>
              <a:t>           The recognized keywords are:</a:t>
            </a:r>
          </a:p>
          <a:p>
            <a:r>
              <a:rPr lang="en-US" dirty="0"/>
              <a:t> </a:t>
            </a:r>
            <a:r>
              <a:rPr lang="en-US" dirty="0" smtClean="0"/>
              <a:t>            …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    </a:t>
            </a:r>
            <a:r>
              <a:rPr lang="en-US" b="1" dirty="0" err="1"/>
              <a:t>execstack</a:t>
            </a:r>
            <a:endParaRPr lang="en-US" b="1" dirty="0"/>
          </a:p>
          <a:p>
            <a:r>
              <a:rPr lang="en-US" dirty="0"/>
              <a:t>               Marks the object as requiring executable stack.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291661"/>
            <a:ext cx="757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HEAD^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-LDFLASG=-static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+LDFLASG=-static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execstack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" name="Rectangle 7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0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108710"/>
            <a:ext cx="8214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ilan@ias-vm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fr-FR" sz="1400" dirty="0" smtClean="0">
                <a:solidFill>
                  <a:srgbClr val="66FF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naive.readelf-no_stack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naive.readelf-stack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/>
              <a:t>Program Headers: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l-PL" sz="1400" dirty="0" smtClean="0"/>
              <a:t>116c116</a:t>
            </a:r>
            <a:endParaRPr lang="en-US" sz="1400" dirty="0" smtClean="0"/>
          </a:p>
          <a:p>
            <a:r>
              <a:rPr lang="pl-PL" sz="1400" dirty="0"/>
              <a:t> GNU_STACK      0x0000000000000000 0x0000000000000000 0x0000000000000000</a:t>
            </a:r>
          </a:p>
          <a:p>
            <a:r>
              <a:rPr lang="pl-PL" sz="1400" dirty="0"/>
              <a:t>&lt;                  0x0000000000000000 0x0000000000000000  RW     10</a:t>
            </a:r>
          </a:p>
          <a:p>
            <a:r>
              <a:rPr lang="pl-PL" sz="1400" dirty="0" smtClean="0"/>
              <a:t>---</a:t>
            </a:r>
            <a:endParaRPr lang="en-US" sz="1400" dirty="0" smtClean="0"/>
          </a:p>
          <a:p>
            <a:r>
              <a:rPr lang="pl-PL" sz="1400" dirty="0"/>
              <a:t> GNU_STACK      0x0000000000000000 0x0000000000000000 0x0000000000000000</a:t>
            </a:r>
          </a:p>
          <a:p>
            <a:r>
              <a:rPr lang="pl-PL" sz="1400" dirty="0"/>
              <a:t>&gt;                  0x0000000000000000 0x0000000000000000  RW</a:t>
            </a:r>
            <a:r>
              <a:rPr lang="pl-PL" sz="1400" b="1" dirty="0">
                <a:solidFill>
                  <a:srgbClr val="00B050"/>
                </a:solidFill>
              </a:rPr>
              <a:t>E</a:t>
            </a:r>
            <a:r>
              <a:rPr lang="pl-PL" sz="1400" dirty="0"/>
              <a:t>    10</a:t>
            </a:r>
          </a:p>
          <a:p>
            <a:r>
              <a:rPr lang="pl-PL" sz="1400" dirty="0" smtClean="0"/>
              <a:t>2234c2234</a:t>
            </a:r>
            <a:endParaRPr lang="pl-P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none" dirty="0" smtClean="0"/>
              <a:t>nabling</a:t>
            </a:r>
            <a:r>
              <a:rPr lang="en-US" dirty="0" smtClean="0"/>
              <a:t> S</a:t>
            </a:r>
            <a:r>
              <a:rPr lang="en-US" cap="none" dirty="0" smtClean="0"/>
              <a:t>tack</a:t>
            </a:r>
            <a:r>
              <a:rPr lang="en-US" dirty="0" smtClean="0"/>
              <a:t> E</a:t>
            </a:r>
            <a:r>
              <a:rPr lang="en-US" cap="none" dirty="0" smtClean="0"/>
              <a:t>xecution – </a:t>
            </a:r>
            <a:r>
              <a:rPr lang="en-US" cap="none" dirty="0" err="1" smtClean="0"/>
              <a:t>readelf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360" y="3531870"/>
            <a:ext cx="2788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to Flags: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	</a:t>
            </a:r>
            <a:r>
              <a:rPr lang="en-US" b="1" dirty="0" smtClean="0"/>
              <a:t>E </a:t>
            </a:r>
            <a:r>
              <a:rPr lang="en-US" b="1" dirty="0"/>
              <a:t>(exclude</a:t>
            </a:r>
            <a:r>
              <a:rPr lang="en-US" b="1" dirty="0" smtClean="0"/>
              <a:t>)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cap="none" dirty="0" smtClean="0"/>
              <a:t>achine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r>
              <a:rPr lang="en-US" dirty="0" smtClean="0"/>
              <a:t> o</a:t>
            </a:r>
            <a:r>
              <a:rPr lang="en-US" cap="none" dirty="0" smtClean="0"/>
              <a:t>n</a:t>
            </a:r>
            <a:r>
              <a:rPr lang="en-US" dirty="0" smtClean="0"/>
              <a:t> s</a:t>
            </a:r>
            <a:r>
              <a:rPr lang="en-US" cap="none" dirty="0" smtClean="0"/>
              <a:t>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063169"/>
            <a:ext cx="8275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9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 = 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x48\x8d\x05\x39\x11\x11\x11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0x11111139(%rip),%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x48\x2d\x11\x11\x11\x11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$0x11111111,%rax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x48\x31\xc0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x48\x89\x44\x24\x08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%rax,0x8(%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x48\x8b\x3c\x24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x48\x89\xe6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9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x48\x8b\x54\x24\x08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0x8(%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xb8\x4c\x11\x11\x11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0x1111114c,%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 </a:t>
            </a:r>
            <a:r>
              <a:rPr lang="en-US" sz="9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x2d\x11\x11\x11\x11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$0x11111111,%eax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x0f\x05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x48\x8d\x05\xd9\</a:t>
            </a:r>
            <a:r>
              <a:rPr lang="en-US" sz="9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-0x27(%rip),%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x2f\x62\x69\x6e\x2f\x73\x68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9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x00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*(((</a:t>
            </a:r>
            <a:r>
              <a:rPr 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*)((</a:t>
            </a:r>
            <a:r>
              <a:rPr 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*)&amp;ret + 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9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(</a:t>
            </a:r>
            <a:r>
              <a:rPr lang="en-US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ret;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6: Interception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assing</a:t>
            </a:r>
            <a:r>
              <a:rPr lang="en-US" dirty="0" smtClean="0"/>
              <a:t> s</a:t>
            </a:r>
            <a:r>
              <a:rPr lang="en-US" cap="none" dirty="0" smtClean="0"/>
              <a:t>hellcode</a:t>
            </a:r>
            <a:r>
              <a:rPr lang="en-US" dirty="0" smtClean="0"/>
              <a:t> a</a:t>
            </a:r>
            <a:r>
              <a:rPr lang="en-US" cap="none" dirty="0" smtClean="0"/>
              <a:t>s</a:t>
            </a:r>
            <a:r>
              <a:rPr lang="en-US" dirty="0" smtClean="0"/>
              <a:t> f</a:t>
            </a:r>
            <a:r>
              <a:rPr lang="en-US" cap="none" dirty="0" smtClean="0"/>
              <a:t>unction</a:t>
            </a:r>
            <a:r>
              <a:rPr lang="en-US" dirty="0" smtClean="0"/>
              <a:t> p</a:t>
            </a:r>
            <a:r>
              <a:rPr lang="en-US" cap="none" dirty="0" smtClean="0"/>
              <a:t>arameter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1520" y="1313200"/>
            <a:ext cx="3901440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!defined(ASSEMBLY)</a:t>
            </a:r>
          </a:p>
          <a:p>
            <a:r>
              <a:rPr lang="en-US" sz="12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200" dirty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200" dirty="0" smtClean="0">
                <a:solidFill>
                  <a:srgbClr val="FF7C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vulnerable_func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"Got: 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1080" y="1313199"/>
            <a:ext cx="390144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defined(ASSEMBLY)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*%</a:t>
            </a:r>
            <a:r>
              <a:rPr lang="en-US" sz="1200" dirty="0" err="1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vulnerable_func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1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4"/>
          <p:cNvSpPr txBox="1"/>
          <p:nvPr/>
        </p:nvSpPr>
        <p:spPr>
          <a:xfrm>
            <a:off x="3246120" y="3574911"/>
            <a:ext cx="14630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NOP Padding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cap="none" dirty="0" smtClean="0">
                <a:cs typeface="Courier New" panose="02070309020205020404" pitchFamily="49" charset="0"/>
              </a:rPr>
              <a:t>32bit </a:t>
            </a:r>
            <a:r>
              <a:rPr lang="en-US" dirty="0" smtClean="0"/>
              <a:t>T</a:t>
            </a:r>
            <a:r>
              <a:rPr lang="en-US" cap="none" dirty="0" smtClean="0"/>
              <a:t>riggering</a:t>
            </a:r>
            <a:r>
              <a:rPr lang="en-US" dirty="0" smtClean="0"/>
              <a:t> S</a:t>
            </a:r>
            <a:r>
              <a:rPr lang="en-US" cap="none" dirty="0" smtClean="0"/>
              <a:t>trategy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218017" y="2160111"/>
            <a:ext cx="2187634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O D E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H E L </a:t>
            </a:r>
            <a:r>
              <a:rPr lang="en-US" sz="14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b="1" dirty="0" smtClean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17031" y="3226373"/>
            <a:ext cx="2188620" cy="1082737"/>
            <a:chOff x="5994271" y="3226373"/>
            <a:chExt cx="2188620" cy="1082737"/>
          </a:xfrm>
        </p:grpSpPr>
        <p:grpSp>
          <p:nvGrpSpPr>
            <p:cNvPr id="245" name="Group 244"/>
            <p:cNvGrpSpPr/>
            <p:nvPr/>
          </p:nvGrpSpPr>
          <p:grpSpPr>
            <a:xfrm>
              <a:off x="5994271" y="4093666"/>
              <a:ext cx="2187634" cy="215444"/>
              <a:chOff x="3988330" y="1985115"/>
              <a:chExt cx="2187634" cy="215444"/>
            </a:xfrm>
            <a:solidFill>
              <a:schemeClr val="bg1"/>
            </a:solidFill>
          </p:grpSpPr>
          <p:sp>
            <p:nvSpPr>
              <p:cNvPr id="246" name="TextBox 245"/>
              <p:cNvSpPr txBox="1"/>
              <p:nvPr/>
            </p:nvSpPr>
            <p:spPr>
              <a:xfrm>
                <a:off x="3988330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4261661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4534992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901644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808323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628316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081654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5354985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5994271" y="3876608"/>
              <a:ext cx="2187634" cy="215444"/>
              <a:chOff x="3988330" y="1768057"/>
              <a:chExt cx="2187634" cy="215444"/>
            </a:xfrm>
            <a:solidFill>
              <a:schemeClr val="bg1"/>
            </a:solidFill>
          </p:grpSpPr>
          <p:sp>
            <p:nvSpPr>
              <p:cNvPr id="255" name="TextBox 254"/>
              <p:cNvSpPr txBox="1"/>
              <p:nvPr/>
            </p:nvSpPr>
            <p:spPr>
              <a:xfrm>
                <a:off x="3988330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4261661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534992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901644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808323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628316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81654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354985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5994271" y="3661948"/>
              <a:ext cx="2187634" cy="215444"/>
              <a:chOff x="3988330" y="1553397"/>
              <a:chExt cx="2187634" cy="215444"/>
            </a:xfrm>
            <a:solidFill>
              <a:schemeClr val="bg1"/>
            </a:solidFill>
          </p:grpSpPr>
          <p:sp>
            <p:nvSpPr>
              <p:cNvPr id="264" name="TextBox 263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5994271" y="3226373"/>
              <a:ext cx="2187634" cy="215444"/>
              <a:chOff x="3988330" y="1336339"/>
              <a:chExt cx="2187634" cy="215444"/>
            </a:xfrm>
            <a:solidFill>
              <a:schemeClr val="bg1"/>
            </a:solidFill>
          </p:grpSpPr>
          <p:sp>
            <p:nvSpPr>
              <p:cNvPr id="273" name="TextBox 272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0" name="TextBox 289"/>
            <p:cNvSpPr txBox="1"/>
            <p:nvPr/>
          </p:nvSpPr>
          <p:spPr>
            <a:xfrm>
              <a:off x="5995257" y="3443638"/>
              <a:ext cx="2187634" cy="21544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sz="14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3246120" y="2480311"/>
            <a:ext cx="118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Shell Code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18017" y="1078406"/>
            <a:ext cx="2188623" cy="1074800"/>
            <a:chOff x="5995257" y="1078406"/>
            <a:chExt cx="2188623" cy="1074800"/>
          </a:xfrm>
        </p:grpSpPr>
        <p:grpSp>
          <p:nvGrpSpPr>
            <p:cNvPr id="13" name="Group 12"/>
            <p:cNvGrpSpPr/>
            <p:nvPr/>
          </p:nvGrpSpPr>
          <p:grpSpPr>
            <a:xfrm>
              <a:off x="5995750" y="1510908"/>
              <a:ext cx="2187634" cy="215444"/>
              <a:chOff x="3988330" y="2419216"/>
              <a:chExt cx="2187634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988330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261661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34992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01644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08323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28316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81654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4985" y="2419216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95750" y="1293850"/>
              <a:ext cx="2187634" cy="215444"/>
              <a:chOff x="3988330" y="2202158"/>
              <a:chExt cx="2187634" cy="21544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995750" y="1726352"/>
              <a:ext cx="2187634" cy="21544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sz="14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996246" y="1937762"/>
              <a:ext cx="2187634" cy="215444"/>
              <a:chOff x="3988330" y="2202158"/>
              <a:chExt cx="2187634" cy="215444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995257" y="1078406"/>
              <a:ext cx="2187634" cy="215444"/>
              <a:chOff x="3988330" y="1336339"/>
              <a:chExt cx="2187634" cy="215444"/>
            </a:xfrm>
          </p:grpSpPr>
          <p:sp>
            <p:nvSpPr>
              <p:cNvPr id="237" name="TextBox 236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97" name="TextBox 296"/>
          <p:cNvSpPr txBox="1"/>
          <p:nvPr/>
        </p:nvSpPr>
        <p:spPr>
          <a:xfrm>
            <a:off x="3246120" y="1426071"/>
            <a:ext cx="1874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Address Smudging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498080" y="1293850"/>
            <a:ext cx="1280160" cy="2907538"/>
          </a:xfrm>
          <a:prstGeom prst="curvedLeftArrow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85" name="Rectangle 8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2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97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86851" y="497185"/>
            <a:ext cx="4882829" cy="3871164"/>
            <a:chOff x="3986851" y="497185"/>
            <a:chExt cx="4882829" cy="3871164"/>
          </a:xfrm>
        </p:grpSpPr>
        <p:grpSp>
          <p:nvGrpSpPr>
            <p:cNvPr id="15" name="Group 14"/>
            <p:cNvGrpSpPr/>
            <p:nvPr/>
          </p:nvGrpSpPr>
          <p:grpSpPr>
            <a:xfrm>
              <a:off x="3986851" y="497185"/>
              <a:ext cx="2189609" cy="3871164"/>
              <a:chOff x="3986851" y="497185"/>
              <a:chExt cx="2189609" cy="3871164"/>
            </a:xfrm>
            <a:solidFill>
              <a:schemeClr val="bg1"/>
            </a:solidFill>
          </p:grpSpPr>
          <p:grpSp>
            <p:nvGrpSpPr>
              <p:cNvPr id="16" name="Group 15"/>
              <p:cNvGrpSpPr/>
              <p:nvPr/>
            </p:nvGrpSpPr>
            <p:grpSpPr>
              <a:xfrm>
                <a:off x="3987344" y="711845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987344" y="497185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123" name="TextBox 122"/>
              <p:cNvSpPr txBox="1"/>
              <p:nvPr/>
            </p:nvSpPr>
            <p:spPr>
              <a:xfrm>
                <a:off x="3988330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261661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534992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6c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901644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808323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628316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081654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354985" y="415290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</a:t>
                </a:r>
                <a:endParaRPr lang="en-US" sz="1400" b="1" dirty="0">
                  <a:solidFill>
                    <a:srgbClr val="92D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988330" y="1358332"/>
                <a:ext cx="2187634" cy="215444"/>
                <a:chOff x="3988330" y="2419216"/>
                <a:chExt cx="2187634" cy="215444"/>
              </a:xfrm>
              <a:grpFill/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988330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261661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34992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90164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808323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628316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08165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54985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88330" y="1141274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3988330" y="1573776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3987837" y="2007535"/>
                <a:ext cx="2187634" cy="1077218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O D 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H E L </a:t>
                </a:r>
                <a:r>
                  <a:rPr lang="en-US" sz="1400" b="1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b="1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b="1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3988826" y="1785186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3987837" y="925830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3986851" y="3941090"/>
                <a:ext cx="2187634" cy="215444"/>
                <a:chOff x="3988330" y="1985115"/>
                <a:chExt cx="2187634" cy="215444"/>
              </a:xfrm>
              <a:grpFill/>
            </p:grpSpPr>
            <p:sp>
              <p:nvSpPr>
                <p:cNvPr id="246" name="TextBox 245"/>
                <p:cNvSpPr txBox="1"/>
                <p:nvPr/>
              </p:nvSpPr>
              <p:spPr>
                <a:xfrm>
                  <a:off x="3988330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261661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4534992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590164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4808323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5628316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508165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5354985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3986851" y="3724032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255" name="TextBox 254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3986851" y="3509372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264" name="TextBox 263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3986851" y="3073797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273" name="TextBox 272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8" name="TextBox 277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9" name="TextBox 278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0" name="TextBox 279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290" name="TextBox 289"/>
              <p:cNvSpPr txBox="1"/>
              <p:nvPr/>
            </p:nvSpPr>
            <p:spPr>
              <a:xfrm>
                <a:off x="3987837" y="3291062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298663" y="3507156"/>
              <a:ext cx="2571017" cy="852905"/>
              <a:chOff x="6298663" y="3507156"/>
              <a:chExt cx="2571017" cy="852905"/>
            </a:xfrm>
            <a:solidFill>
              <a:schemeClr val="bg1"/>
            </a:solidFill>
          </p:grpSpPr>
          <p:sp>
            <p:nvSpPr>
              <p:cNvPr id="147" name="TextBox 146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dst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src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987344" y="280127"/>
            <a:ext cx="2187634" cy="215444"/>
            <a:chOff x="3988330" y="1336339"/>
            <a:chExt cx="2187634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988330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1661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4992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164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8323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28316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165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54985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02920" y="1364453"/>
            <a:ext cx="1645920" cy="2995608"/>
            <a:chOff x="2535995" y="1370120"/>
            <a:chExt cx="1838071" cy="2995608"/>
          </a:xfrm>
        </p:grpSpPr>
        <p:sp>
          <p:nvSpPr>
            <p:cNvPr id="162" name="TextBox 161"/>
            <p:cNvSpPr txBox="1"/>
            <p:nvPr/>
          </p:nvSpPr>
          <p:spPr>
            <a:xfrm>
              <a:off x="2535995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535995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35995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 e t – a d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35995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535995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6298663" y="3076269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98663" y="3289092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298663" y="2651631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298663" y="2864454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298663" y="2219978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298663" y="2432801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298663" y="1789091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98663" y="2001914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98663" y="1364453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98663" y="1577276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298663" y="1143894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98663" y="713007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98663" y="925830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298663" y="288369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298663" y="501192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77240" y="2178562"/>
            <a:ext cx="183807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1691" y="297596"/>
            <a:ext cx="1840199" cy="4068132"/>
            <a:chOff x="2111691" y="297596"/>
            <a:chExt cx="1840199" cy="4068132"/>
          </a:xfrm>
          <a:noFill/>
        </p:grpSpPr>
        <p:sp>
          <p:nvSpPr>
            <p:cNvPr id="132" name="TextBox 131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d468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0x7fffffffd480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13819" y="2657298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13819" y="2870121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13819" y="2225645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13819" y="1794758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113819" y="2007581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3819" y="1582943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1692" y="1153121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111692" y="722234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11692" y="935057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11692" y="297596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1692" y="510419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8" y="1370470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1691" y="2438250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3984876" y="491191"/>
            <a:ext cx="4884804" cy="3872623"/>
            <a:chOff x="3984876" y="491191"/>
            <a:chExt cx="4884804" cy="3872623"/>
          </a:xfrm>
          <a:solidFill>
            <a:schemeClr val="bg1"/>
          </a:solidFill>
        </p:grpSpPr>
        <p:grpSp>
          <p:nvGrpSpPr>
            <p:cNvPr id="391" name="Group 390"/>
            <p:cNvGrpSpPr/>
            <p:nvPr/>
          </p:nvGrpSpPr>
          <p:grpSpPr>
            <a:xfrm>
              <a:off x="6298663" y="3507156"/>
              <a:ext cx="2571017" cy="852905"/>
              <a:chOff x="6298663" y="3507156"/>
              <a:chExt cx="2571017" cy="852905"/>
            </a:xfrm>
            <a:grpFill/>
          </p:grpSpPr>
          <p:sp>
            <p:nvSpPr>
              <p:cNvPr id="495" name="TextBox 494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6" name="TextBox 495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dst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src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3984876" y="491191"/>
              <a:ext cx="2189609" cy="3872623"/>
              <a:chOff x="3984876" y="491191"/>
              <a:chExt cx="2189609" cy="3872623"/>
            </a:xfrm>
            <a:grpFill/>
          </p:grpSpPr>
          <p:grpSp>
            <p:nvGrpSpPr>
              <p:cNvPr id="393" name="Group 392"/>
              <p:cNvGrpSpPr/>
              <p:nvPr/>
            </p:nvGrpSpPr>
            <p:grpSpPr>
              <a:xfrm>
                <a:off x="3986851" y="4148370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487" name="TextBox 486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8" name="TextBox 487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9" name="TextBox 488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0" name="TextBox 489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1" name="TextBox 490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2" name="TextBox 491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3" name="TextBox 492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4" name="TextBox 493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94" name="Group 393"/>
              <p:cNvGrpSpPr/>
              <p:nvPr/>
            </p:nvGrpSpPr>
            <p:grpSpPr>
              <a:xfrm>
                <a:off x="3986851" y="3933710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479" name="TextBox 478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0" name="TextBox 479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1" name="TextBox 480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2" name="TextBox 481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3" name="TextBox 482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4" name="TextBox 483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5" name="TextBox 484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86" name="TextBox 485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95" name="Group 394"/>
              <p:cNvGrpSpPr/>
              <p:nvPr/>
            </p:nvGrpSpPr>
            <p:grpSpPr>
              <a:xfrm>
                <a:off x="3986355" y="3718266"/>
                <a:ext cx="2187634" cy="215444"/>
                <a:chOff x="3988330" y="4152905"/>
                <a:chExt cx="2187634" cy="215444"/>
              </a:xfrm>
              <a:grpFill/>
            </p:grpSpPr>
            <p:sp>
              <p:nvSpPr>
                <p:cNvPr id="471" name="TextBox 470"/>
                <p:cNvSpPr txBox="1"/>
                <p:nvPr/>
              </p:nvSpPr>
              <p:spPr>
                <a:xfrm>
                  <a:off x="3988330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2" name="TextBox 471"/>
                <p:cNvSpPr txBox="1"/>
                <p:nvPr/>
              </p:nvSpPr>
              <p:spPr>
                <a:xfrm>
                  <a:off x="4261661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4534992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6c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4" name="TextBox 473"/>
                <p:cNvSpPr txBox="1"/>
                <p:nvPr/>
              </p:nvSpPr>
              <p:spPr>
                <a:xfrm>
                  <a:off x="590164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4808323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6" name="TextBox 475"/>
                <p:cNvSpPr txBox="1"/>
                <p:nvPr/>
              </p:nvSpPr>
              <p:spPr>
                <a:xfrm>
                  <a:off x="5628316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7" name="TextBox 476"/>
                <p:cNvSpPr txBox="1"/>
                <p:nvPr/>
              </p:nvSpPr>
              <p:spPr>
                <a:xfrm>
                  <a:off x="508165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8" name="TextBox 477"/>
                <p:cNvSpPr txBox="1"/>
                <p:nvPr/>
              </p:nvSpPr>
              <p:spPr>
                <a:xfrm>
                  <a:off x="5354985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96" name="Group 395"/>
              <p:cNvGrpSpPr/>
              <p:nvPr/>
            </p:nvGrpSpPr>
            <p:grpSpPr>
              <a:xfrm>
                <a:off x="3986355" y="1141274"/>
                <a:ext cx="2187634" cy="215444"/>
                <a:chOff x="3988330" y="2419216"/>
                <a:chExt cx="2187634" cy="215444"/>
              </a:xfrm>
              <a:grpFill/>
            </p:grpSpPr>
            <p:sp>
              <p:nvSpPr>
                <p:cNvPr id="463" name="TextBox 462"/>
                <p:cNvSpPr txBox="1"/>
                <p:nvPr/>
              </p:nvSpPr>
              <p:spPr>
                <a:xfrm>
                  <a:off x="3988330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4261661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4534992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590164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7" name="TextBox 466"/>
                <p:cNvSpPr txBox="1"/>
                <p:nvPr/>
              </p:nvSpPr>
              <p:spPr>
                <a:xfrm>
                  <a:off x="4808323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8" name="TextBox 467"/>
                <p:cNvSpPr txBox="1"/>
                <p:nvPr/>
              </p:nvSpPr>
              <p:spPr>
                <a:xfrm>
                  <a:off x="5628316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9" name="TextBox 468"/>
                <p:cNvSpPr txBox="1"/>
                <p:nvPr/>
              </p:nvSpPr>
              <p:spPr>
                <a:xfrm>
                  <a:off x="508165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0" name="TextBox 469"/>
                <p:cNvSpPr txBox="1"/>
                <p:nvPr/>
              </p:nvSpPr>
              <p:spPr>
                <a:xfrm>
                  <a:off x="5354985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97" name="Group 396"/>
              <p:cNvGrpSpPr/>
              <p:nvPr/>
            </p:nvGrpSpPr>
            <p:grpSpPr>
              <a:xfrm>
                <a:off x="3986355" y="706635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455" name="TextBox 454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7" name="TextBox 456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8" name="TextBox 457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9" name="TextBox 458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0" name="TextBox 459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1" name="TextBox 460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2" name="TextBox 461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98" name="TextBox 397"/>
              <p:cNvSpPr txBox="1"/>
              <p:nvPr/>
            </p:nvSpPr>
            <p:spPr>
              <a:xfrm>
                <a:off x="3985862" y="1572896"/>
                <a:ext cx="2187634" cy="1077218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O D 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H E L </a:t>
                </a:r>
                <a:r>
                  <a:rPr lang="en-US" sz="1400" b="1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b="1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b="1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3986851" y="1350547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447" name="TextBox 446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8" name="TextBox 447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0" name="TextBox 449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1" name="TextBox 450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2" name="TextBox 451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4" name="TextBox 453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00" name="Group 399"/>
              <p:cNvGrpSpPr/>
              <p:nvPr/>
            </p:nvGrpSpPr>
            <p:grpSpPr>
              <a:xfrm>
                <a:off x="3985862" y="491191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439" name="TextBox 438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0" name="TextBox 439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2" name="TextBox 441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3" name="TextBox 442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4" name="TextBox 443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>
                <a:off x="3984876" y="3506451"/>
                <a:ext cx="2187634" cy="215444"/>
                <a:chOff x="3988330" y="1985115"/>
                <a:chExt cx="2187634" cy="215444"/>
              </a:xfrm>
              <a:grpFill/>
            </p:grpSpPr>
            <p:sp>
              <p:nvSpPr>
                <p:cNvPr id="431" name="TextBox 430"/>
                <p:cNvSpPr txBox="1"/>
                <p:nvPr/>
              </p:nvSpPr>
              <p:spPr>
                <a:xfrm>
                  <a:off x="3988330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4261661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3" name="TextBox 432"/>
                <p:cNvSpPr txBox="1"/>
                <p:nvPr/>
              </p:nvSpPr>
              <p:spPr>
                <a:xfrm>
                  <a:off x="4534992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4" name="TextBox 433"/>
                <p:cNvSpPr txBox="1"/>
                <p:nvPr/>
              </p:nvSpPr>
              <p:spPr>
                <a:xfrm>
                  <a:off x="590164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5" name="TextBox 434"/>
                <p:cNvSpPr txBox="1"/>
                <p:nvPr/>
              </p:nvSpPr>
              <p:spPr>
                <a:xfrm>
                  <a:off x="4808323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6" name="TextBox 435"/>
                <p:cNvSpPr txBox="1"/>
                <p:nvPr/>
              </p:nvSpPr>
              <p:spPr>
                <a:xfrm>
                  <a:off x="5628316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7" name="TextBox 436"/>
                <p:cNvSpPr txBox="1"/>
                <p:nvPr/>
              </p:nvSpPr>
              <p:spPr>
                <a:xfrm>
                  <a:off x="508165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8" name="TextBox 437"/>
                <p:cNvSpPr txBox="1"/>
                <p:nvPr/>
              </p:nvSpPr>
              <p:spPr>
                <a:xfrm>
                  <a:off x="5354985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>
                <a:off x="3984876" y="3289393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423" name="TextBox 422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4" name="TextBox 423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7" name="TextBox 426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8" name="TextBox 427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9" name="TextBox 428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0" name="TextBox 429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>
                <a:off x="3984876" y="3074733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415" name="TextBox 414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7" name="TextBox 416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>
                <a:off x="3984876" y="2639158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407" name="TextBox 406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8" name="TextBox 407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0" name="TextBox 409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5" name="TextBox 404"/>
              <p:cNvSpPr txBox="1"/>
              <p:nvPr/>
            </p:nvSpPr>
            <p:spPr>
              <a:xfrm>
                <a:off x="3985862" y="2856423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3986355" y="925830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3986851" y="497185"/>
            <a:ext cx="4882829" cy="3862876"/>
            <a:chOff x="3986851" y="497185"/>
            <a:chExt cx="4882829" cy="3862876"/>
          </a:xfrm>
          <a:solidFill>
            <a:schemeClr val="bg1"/>
          </a:solidFill>
        </p:grpSpPr>
        <p:grpSp>
          <p:nvGrpSpPr>
            <p:cNvPr id="500" name="Group 499"/>
            <p:cNvGrpSpPr/>
            <p:nvPr/>
          </p:nvGrpSpPr>
          <p:grpSpPr>
            <a:xfrm>
              <a:off x="6298663" y="3507156"/>
              <a:ext cx="2571017" cy="852905"/>
              <a:chOff x="6298663" y="3507156"/>
              <a:chExt cx="2571017" cy="852905"/>
            </a:xfrm>
            <a:grpFill/>
          </p:grpSpPr>
          <p:sp>
            <p:nvSpPr>
              <p:cNvPr id="604" name="TextBox 603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src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TextBox 606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dst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3986851" y="497185"/>
              <a:ext cx="2190105" cy="3862876"/>
              <a:chOff x="3986851" y="497185"/>
              <a:chExt cx="2190105" cy="3862876"/>
            </a:xfrm>
            <a:grpFill/>
          </p:grpSpPr>
          <p:grpSp>
            <p:nvGrpSpPr>
              <p:cNvPr id="502" name="Group 501"/>
              <p:cNvGrpSpPr/>
              <p:nvPr/>
            </p:nvGrpSpPr>
            <p:grpSpPr>
              <a:xfrm>
                <a:off x="3987344" y="497185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596" name="TextBox 595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7" name="TextBox 596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8" name="TextBox 597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9" name="TextBox 598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0" name="TextBox 599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1" name="TextBox 600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2" name="TextBox 601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3" name="TextBox 602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3" name="Group 502"/>
              <p:cNvGrpSpPr/>
              <p:nvPr/>
            </p:nvGrpSpPr>
            <p:grpSpPr>
              <a:xfrm>
                <a:off x="3988330" y="3931011"/>
                <a:ext cx="2187634" cy="215444"/>
                <a:chOff x="3988330" y="3931011"/>
                <a:chExt cx="2187634" cy="215444"/>
              </a:xfrm>
              <a:grpFill/>
            </p:grpSpPr>
            <p:sp>
              <p:nvSpPr>
                <p:cNvPr id="588" name="TextBox 587"/>
                <p:cNvSpPr txBox="1"/>
                <p:nvPr/>
              </p:nvSpPr>
              <p:spPr>
                <a:xfrm>
                  <a:off x="3988330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9" name="TextBox 588"/>
                <p:cNvSpPr txBox="1"/>
                <p:nvPr/>
              </p:nvSpPr>
              <p:spPr>
                <a:xfrm>
                  <a:off x="4261661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0" name="TextBox 589"/>
                <p:cNvSpPr txBox="1"/>
                <p:nvPr/>
              </p:nvSpPr>
              <p:spPr>
                <a:xfrm>
                  <a:off x="4534992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6c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1" name="TextBox 590"/>
                <p:cNvSpPr txBox="1"/>
                <p:nvPr/>
              </p:nvSpPr>
              <p:spPr>
                <a:xfrm>
                  <a:off x="5901644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2" name="TextBox 591"/>
                <p:cNvSpPr txBox="1"/>
                <p:nvPr/>
              </p:nvSpPr>
              <p:spPr>
                <a:xfrm>
                  <a:off x="4808323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3" name="TextBox 592"/>
                <p:cNvSpPr txBox="1"/>
                <p:nvPr/>
              </p:nvSpPr>
              <p:spPr>
                <a:xfrm>
                  <a:off x="5628316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4" name="TextBox 593"/>
                <p:cNvSpPr txBox="1"/>
                <p:nvPr/>
              </p:nvSpPr>
              <p:spPr>
                <a:xfrm>
                  <a:off x="5081654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5" name="TextBox 594"/>
                <p:cNvSpPr txBox="1"/>
                <p:nvPr/>
              </p:nvSpPr>
              <p:spPr>
                <a:xfrm>
                  <a:off x="5354985" y="3931011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4" name="Group 503"/>
              <p:cNvGrpSpPr/>
              <p:nvPr/>
            </p:nvGrpSpPr>
            <p:grpSpPr>
              <a:xfrm>
                <a:off x="3988330" y="1129732"/>
                <a:ext cx="2187634" cy="215444"/>
                <a:chOff x="3988330" y="2419216"/>
                <a:chExt cx="2187634" cy="215444"/>
              </a:xfrm>
              <a:grpFill/>
            </p:grpSpPr>
            <p:sp>
              <p:nvSpPr>
                <p:cNvPr id="580" name="TextBox 579"/>
                <p:cNvSpPr txBox="1"/>
                <p:nvPr/>
              </p:nvSpPr>
              <p:spPr>
                <a:xfrm>
                  <a:off x="3988330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1" name="TextBox 580"/>
                <p:cNvSpPr txBox="1"/>
                <p:nvPr/>
              </p:nvSpPr>
              <p:spPr>
                <a:xfrm>
                  <a:off x="4261661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2" name="TextBox 581"/>
                <p:cNvSpPr txBox="1"/>
                <p:nvPr/>
              </p:nvSpPr>
              <p:spPr>
                <a:xfrm>
                  <a:off x="4534992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3" name="TextBox 582"/>
                <p:cNvSpPr txBox="1"/>
                <p:nvPr/>
              </p:nvSpPr>
              <p:spPr>
                <a:xfrm>
                  <a:off x="590164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4" name="TextBox 583"/>
                <p:cNvSpPr txBox="1"/>
                <p:nvPr/>
              </p:nvSpPr>
              <p:spPr>
                <a:xfrm>
                  <a:off x="4808323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5" name="TextBox 584"/>
                <p:cNvSpPr txBox="1"/>
                <p:nvPr/>
              </p:nvSpPr>
              <p:spPr>
                <a:xfrm>
                  <a:off x="5628316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6" name="TextBox 585"/>
                <p:cNvSpPr txBox="1"/>
                <p:nvPr/>
              </p:nvSpPr>
              <p:spPr>
                <a:xfrm>
                  <a:off x="508165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7" name="TextBox 586"/>
                <p:cNvSpPr txBox="1"/>
                <p:nvPr/>
              </p:nvSpPr>
              <p:spPr>
                <a:xfrm>
                  <a:off x="5354985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3988330" y="912674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572" name="TextBox 571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3" name="TextBox 572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4" name="TextBox 573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5" name="TextBox 574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6" name="TextBox 575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7" name="TextBox 576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8" name="TextBox 577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9" name="TextBox 578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506" name="TextBox 505"/>
              <p:cNvSpPr txBox="1"/>
              <p:nvPr/>
            </p:nvSpPr>
            <p:spPr>
              <a:xfrm>
                <a:off x="3988330" y="1345176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7" name="TextBox 506"/>
              <p:cNvSpPr txBox="1"/>
              <p:nvPr/>
            </p:nvSpPr>
            <p:spPr>
              <a:xfrm>
                <a:off x="3987837" y="1778935"/>
                <a:ext cx="2187634" cy="1077218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O D 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H E L </a:t>
                </a:r>
                <a:r>
                  <a:rPr lang="en-US" sz="1400" b="1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b="1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b="1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988826" y="1556586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564" name="TextBox 563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5" name="TextBox 564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6" name="TextBox 565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7" name="TextBox 566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8" name="TextBox 567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9" name="TextBox 568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0" name="TextBox 569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1" name="TextBox 570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3987837" y="697230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556" name="TextBox 555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7" name="TextBox 556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9" name="TextBox 558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0" name="TextBox 559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1" name="TextBox 560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3" name="TextBox 562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10" name="Group 509"/>
              <p:cNvGrpSpPr/>
              <p:nvPr/>
            </p:nvGrpSpPr>
            <p:grpSpPr>
              <a:xfrm>
                <a:off x="3986851" y="3712490"/>
                <a:ext cx="2187634" cy="215444"/>
                <a:chOff x="3988330" y="1985115"/>
                <a:chExt cx="2187634" cy="215444"/>
              </a:xfrm>
              <a:grpFill/>
            </p:grpSpPr>
            <p:sp>
              <p:nvSpPr>
                <p:cNvPr id="548" name="TextBox 547"/>
                <p:cNvSpPr txBox="1"/>
                <p:nvPr/>
              </p:nvSpPr>
              <p:spPr>
                <a:xfrm>
                  <a:off x="3988330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9" name="TextBox 548"/>
                <p:cNvSpPr txBox="1"/>
                <p:nvPr/>
              </p:nvSpPr>
              <p:spPr>
                <a:xfrm>
                  <a:off x="4261661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0" name="TextBox 549"/>
                <p:cNvSpPr txBox="1"/>
                <p:nvPr/>
              </p:nvSpPr>
              <p:spPr>
                <a:xfrm>
                  <a:off x="4534992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1" name="TextBox 550"/>
                <p:cNvSpPr txBox="1"/>
                <p:nvPr/>
              </p:nvSpPr>
              <p:spPr>
                <a:xfrm>
                  <a:off x="590164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2" name="TextBox 551"/>
                <p:cNvSpPr txBox="1"/>
                <p:nvPr/>
              </p:nvSpPr>
              <p:spPr>
                <a:xfrm>
                  <a:off x="4808323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3" name="TextBox 552"/>
                <p:cNvSpPr txBox="1"/>
                <p:nvPr/>
              </p:nvSpPr>
              <p:spPr>
                <a:xfrm>
                  <a:off x="5628316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4" name="TextBox 553"/>
                <p:cNvSpPr txBox="1"/>
                <p:nvPr/>
              </p:nvSpPr>
              <p:spPr>
                <a:xfrm>
                  <a:off x="508165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5" name="TextBox 554"/>
                <p:cNvSpPr txBox="1"/>
                <p:nvPr/>
              </p:nvSpPr>
              <p:spPr>
                <a:xfrm>
                  <a:off x="5354985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11" name="Group 510"/>
              <p:cNvGrpSpPr/>
              <p:nvPr/>
            </p:nvGrpSpPr>
            <p:grpSpPr>
              <a:xfrm>
                <a:off x="3986851" y="3495432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540" name="TextBox 539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1" name="TextBox 540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2" name="TextBox 541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3" name="TextBox 542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4" name="TextBox 543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5" name="TextBox 544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6" name="TextBox 545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7" name="TextBox 546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12" name="Group 511"/>
              <p:cNvGrpSpPr/>
              <p:nvPr/>
            </p:nvGrpSpPr>
            <p:grpSpPr>
              <a:xfrm>
                <a:off x="3986851" y="3280772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532" name="TextBox 531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3" name="TextBox 532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4" name="TextBox 533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5" name="TextBox 534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6" name="TextBox 535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7" name="TextBox 536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8" name="TextBox 537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9" name="TextBox 538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13" name="Group 512"/>
              <p:cNvGrpSpPr/>
              <p:nvPr/>
            </p:nvGrpSpPr>
            <p:grpSpPr>
              <a:xfrm>
                <a:off x="3986851" y="2845197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524" name="TextBox 523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5" name="TextBox 524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6" name="TextBox 525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7" name="TextBox 526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8" name="TextBox 527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9" name="TextBox 528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0" name="TextBox 529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1" name="TextBox 530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514" name="TextBox 513"/>
              <p:cNvSpPr txBox="1"/>
              <p:nvPr/>
            </p:nvSpPr>
            <p:spPr>
              <a:xfrm>
                <a:off x="3987837" y="3062462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515" name="Group 514"/>
              <p:cNvGrpSpPr/>
              <p:nvPr/>
            </p:nvGrpSpPr>
            <p:grpSpPr>
              <a:xfrm>
                <a:off x="3989322" y="4144617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516" name="TextBox 515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7" name="TextBox 516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8" name="TextBox 517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9" name="TextBox 518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0" name="TextBox 519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1" name="TextBox 520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2" name="TextBox 521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3" name="TextBox 522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388" name="Group 387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389" name="Rectangle 388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8" name="Picture 6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03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57800" y="234315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0x7fffffffd48a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cap="none" dirty="0" smtClean="0"/>
              <a:t>oes</a:t>
            </a:r>
            <a:r>
              <a:rPr lang="en-US" dirty="0" smtClean="0"/>
              <a:t> n</a:t>
            </a:r>
            <a:r>
              <a:rPr lang="en-US" cap="none" dirty="0" smtClean="0"/>
              <a:t>ot</a:t>
            </a:r>
            <a:r>
              <a:rPr lang="en-US" dirty="0" smtClean="0"/>
              <a:t> w</a:t>
            </a:r>
            <a:r>
              <a:rPr lang="en-US" cap="none" dirty="0" smtClean="0"/>
              <a:t>ork</a:t>
            </a:r>
            <a:r>
              <a:rPr lang="en-US" dirty="0" smtClean="0"/>
              <a:t> f</a:t>
            </a:r>
            <a:r>
              <a:rPr lang="en-US" cap="none" dirty="0" smtClean="0"/>
              <a:t>or</a:t>
            </a:r>
            <a:r>
              <a:rPr lang="en-US" dirty="0" smtClean="0"/>
              <a:t> 64</a:t>
            </a:r>
            <a:r>
              <a:rPr lang="en-US" cap="none" dirty="0" smtClean="0"/>
              <a:t>bit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8720" y="174879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32bit stack addresses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8720" y="234315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0xbffff31c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174879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64bit stack addresses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709160" y="2343150"/>
            <a:ext cx="2697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0x00007fffffffd48a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9160" y="2343150"/>
            <a:ext cx="2697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7fffffffd48a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4920" y="3006090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ASCII Armoring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5" grpId="0" animBg="1"/>
      <p:bldP spid="1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 A</a:t>
            </a:r>
            <a:r>
              <a:rPr lang="en-US" cap="none" dirty="0" smtClean="0"/>
              <a:t>rtificial</a:t>
            </a:r>
            <a:r>
              <a:rPr lang="en-US" dirty="0" smtClean="0"/>
              <a:t> A</a:t>
            </a:r>
            <a:r>
              <a:rPr lang="en-US" cap="none" dirty="0" smtClean="0"/>
              <a:t>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360" y="1200150"/>
            <a:ext cx="7924800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unsinged long array[2] = { 0xFFF7103C558BE924, 0x0000000000403af2 };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(</a:t>
            </a:r>
            <a:r>
              <a:rPr lang="en-US" dirty="0" err="1"/>
              <a:t>gdb</a:t>
            </a:r>
            <a:r>
              <a:rPr lang="en-US" dirty="0"/>
              <a:t>) </a:t>
            </a:r>
            <a:r>
              <a:rPr lang="en-US" dirty="0" smtClean="0"/>
              <a:t>p[</a:t>
            </a:r>
            <a:r>
              <a:rPr lang="en-US" dirty="0" err="1" smtClean="0"/>
              <a:t>rint</a:t>
            </a:r>
            <a:r>
              <a:rPr lang="en-US" dirty="0" smtClean="0"/>
              <a:t>]/</a:t>
            </a:r>
            <a:r>
              <a:rPr lang="en-US" dirty="0"/>
              <a:t>x </a:t>
            </a:r>
            <a:r>
              <a:rPr lang="en-US" dirty="0" smtClean="0"/>
              <a:t>array[0]@2</a:t>
            </a:r>
            <a:br>
              <a:rPr lang="en-US" dirty="0" smtClean="0"/>
            </a:br>
            <a:r>
              <a:rPr lang="en-US" dirty="0" smtClean="0"/>
              <a:t>$1 </a:t>
            </a:r>
            <a:r>
              <a:rPr lang="en-US" dirty="0"/>
              <a:t>= {0xfff7103c558be924, 0x403af2</a:t>
            </a:r>
            <a:r>
              <a:rPr lang="en-US" dirty="0" smtClean="0"/>
              <a:t>}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p/x *array@2</a:t>
            </a:r>
            <a:br>
              <a:rPr lang="en-US" dirty="0"/>
            </a:br>
            <a:r>
              <a:rPr lang="en-US" dirty="0" smtClean="0"/>
              <a:t>$2 </a:t>
            </a:r>
            <a:r>
              <a:rPr lang="en-US" dirty="0"/>
              <a:t>= {0xfff7103c558be924, 0x403af2}</a:t>
            </a:r>
          </a:p>
          <a:p>
            <a:r>
              <a:rPr lang="en-US" dirty="0" smtClean="0"/>
              <a:t>(</a:t>
            </a:r>
            <a:r>
              <a:rPr lang="en-US" dirty="0" err="1"/>
              <a:t>gdb</a:t>
            </a:r>
            <a:r>
              <a:rPr lang="en-US" dirty="0"/>
              <a:t>) p/x *((unsigned char*)array)@</a:t>
            </a:r>
            <a:r>
              <a:rPr lang="en-US" dirty="0" smtClean="0"/>
              <a:t>8</a:t>
            </a:r>
            <a:br>
              <a:rPr lang="en-US" dirty="0" smtClean="0"/>
            </a:br>
            <a:r>
              <a:rPr lang="en-US" dirty="0" smtClean="0"/>
              <a:t>$3 </a:t>
            </a:r>
            <a:r>
              <a:rPr lang="en-US" dirty="0"/>
              <a:t>= {0x24, 0xe9, 0x8b, 0x55, 0x3c, 0x10, 0xf7, 0xff}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4660" y="1650206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&lt;FIRST_ELEMENT&gt;@&lt;LENGTH&gt;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4" name="Rectangle 13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594360" y="1200150"/>
            <a:ext cx="7924800" cy="3086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unsinged long array[2] = { 0xFFF7103C558BE9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0x0000000000403af2 };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/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p[</a:t>
            </a:r>
            <a:r>
              <a:rPr lang="en-US" dirty="0" err="1" smtClean="0"/>
              <a:t>rint</a:t>
            </a:r>
            <a:r>
              <a:rPr lang="en-US" dirty="0" smtClean="0"/>
              <a:t>]/x array[0]@2</a:t>
            </a:r>
            <a:br>
              <a:rPr lang="en-US" dirty="0" smtClean="0"/>
            </a:br>
            <a:r>
              <a:rPr lang="en-US" dirty="0" smtClean="0"/>
              <a:t>$1 = {0xfff7103c558be924, 0x403af2}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p/x *array@2</a:t>
            </a:r>
            <a:br>
              <a:rPr lang="en-US" dirty="0"/>
            </a:br>
            <a:r>
              <a:rPr lang="en-US" dirty="0" smtClean="0"/>
              <a:t>$2 </a:t>
            </a:r>
            <a:r>
              <a:rPr lang="en-US" dirty="0"/>
              <a:t>= {0xfff7103c558be924, 0x403af2}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p/x *((unsigned char*)array)@8</a:t>
            </a:r>
            <a:br>
              <a:rPr lang="en-US" dirty="0" smtClean="0"/>
            </a:br>
            <a:r>
              <a:rPr lang="en-US" dirty="0" smtClean="0"/>
              <a:t>$3 = {</a:t>
            </a:r>
            <a:r>
              <a:rPr lang="en-US" dirty="0" smtClean="0">
                <a:solidFill>
                  <a:srgbClr val="FF0000"/>
                </a:solidFill>
              </a:rPr>
              <a:t>0x24</a:t>
            </a:r>
            <a:r>
              <a:rPr lang="en-US" dirty="0" smtClean="0"/>
              <a:t>, 0xe9, 0x8b, 0x55, 0x3c, 0x10, 0xf7, 0xff}</a:t>
            </a:r>
          </a:p>
          <a:p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4360" y="1200150"/>
            <a:ext cx="7924800" cy="3086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unsinged long array[2] = { 0xFFF7103C558B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E9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24, 0x0000000000403af2 };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/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p[</a:t>
            </a:r>
            <a:r>
              <a:rPr lang="en-US" dirty="0" err="1" smtClean="0"/>
              <a:t>rint</a:t>
            </a:r>
            <a:r>
              <a:rPr lang="en-US" dirty="0" smtClean="0"/>
              <a:t>]/x array[0]@2</a:t>
            </a:r>
            <a:br>
              <a:rPr lang="en-US" dirty="0" smtClean="0"/>
            </a:br>
            <a:r>
              <a:rPr lang="en-US" dirty="0" smtClean="0"/>
              <a:t>$1 = {0xfff7103c558be924, 0x403af2}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p/x *array@2</a:t>
            </a:r>
            <a:br>
              <a:rPr lang="en-US" dirty="0"/>
            </a:br>
            <a:r>
              <a:rPr lang="en-US" dirty="0" smtClean="0"/>
              <a:t>$2 </a:t>
            </a:r>
            <a:r>
              <a:rPr lang="en-US" dirty="0"/>
              <a:t>= {0xfff7103c558be924, 0x403af2}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p/x *((unsigned char*)array)@8</a:t>
            </a:r>
            <a:br>
              <a:rPr lang="en-US" dirty="0" smtClean="0"/>
            </a:br>
            <a:r>
              <a:rPr lang="en-US" dirty="0" smtClean="0"/>
              <a:t>$3 = {0x24, </a:t>
            </a:r>
            <a:r>
              <a:rPr lang="en-US" dirty="0" smtClean="0">
                <a:solidFill>
                  <a:srgbClr val="FF0000"/>
                </a:solidFill>
              </a:rPr>
              <a:t>0xe9</a:t>
            </a:r>
            <a:r>
              <a:rPr lang="en-US" dirty="0" smtClean="0"/>
              <a:t>, 0x8b, 0x55, 0x3c, 0x10, 0xf7, 0xff}</a:t>
            </a:r>
          </a:p>
          <a:p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94360" y="1200150"/>
            <a:ext cx="7924800" cy="3086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unsinged long array[2] = { 0x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F7103C558BE924, 0x0000000000403af2 };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/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p[</a:t>
            </a:r>
            <a:r>
              <a:rPr lang="en-US" dirty="0" err="1" smtClean="0"/>
              <a:t>rint</a:t>
            </a:r>
            <a:r>
              <a:rPr lang="en-US" dirty="0" smtClean="0"/>
              <a:t>]/x array[0]@2</a:t>
            </a:r>
            <a:br>
              <a:rPr lang="en-US" dirty="0" smtClean="0"/>
            </a:br>
            <a:r>
              <a:rPr lang="en-US" dirty="0" smtClean="0"/>
              <a:t>$1 = {0xfff7103c558be924, 0x403af2}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p/x *array@2</a:t>
            </a:r>
            <a:br>
              <a:rPr lang="en-US" dirty="0" smtClean="0"/>
            </a:br>
            <a:r>
              <a:rPr lang="en-US" dirty="0" smtClean="0"/>
              <a:t>$2 </a:t>
            </a:r>
            <a:r>
              <a:rPr lang="en-US" dirty="0"/>
              <a:t>= {0xfff7103c558be924, 0x403af2}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p/x *((unsigned char*)array)@8</a:t>
            </a:r>
            <a:br>
              <a:rPr lang="en-US" dirty="0" smtClean="0"/>
            </a:br>
            <a:r>
              <a:rPr lang="en-US" dirty="0" smtClean="0"/>
              <a:t>$3 = {0x24, 0xe9, 0x8b, 0x55, 0x3c, 0x10, 0xf7, </a:t>
            </a:r>
            <a:r>
              <a:rPr lang="en-US" dirty="0" smtClean="0">
                <a:solidFill>
                  <a:srgbClr val="FF0000"/>
                </a:solidFill>
              </a:rPr>
              <a:t>0xff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87344" y="280127"/>
            <a:ext cx="2187634" cy="215444"/>
            <a:chOff x="3988330" y="1336339"/>
            <a:chExt cx="2187634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3988330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1661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4992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164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8323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28316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1654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54985" y="1336339"/>
              <a:ext cx="27432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02920" y="1364453"/>
            <a:ext cx="1645920" cy="2995608"/>
            <a:chOff x="2535995" y="1370120"/>
            <a:chExt cx="1838071" cy="2995608"/>
          </a:xfrm>
        </p:grpSpPr>
        <p:sp>
          <p:nvSpPr>
            <p:cNvPr id="162" name="TextBox 161"/>
            <p:cNvSpPr txBox="1"/>
            <p:nvPr/>
          </p:nvSpPr>
          <p:spPr>
            <a:xfrm>
              <a:off x="2535995" y="3937461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535995" y="4150284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35995" y="3512823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 e t – a d </a:t>
              </a:r>
              <a:r>
                <a:rPr lang="en-US" sz="14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35995" y="3725646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535995" y="3081936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535995" y="3294759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35995" y="265729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35995" y="287012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35995" y="2225645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535995" y="2438468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535995" y="1794758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35995" y="2007581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535995" y="1370120"/>
              <a:ext cx="183807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535995" y="1582943"/>
              <a:ext cx="183807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6298663" y="3076269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98663" y="3289092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298663" y="2651631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298663" y="2864454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298663" y="2219978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298663" y="2432801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298663" y="1789091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98663" y="2001914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98663" y="1364453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98663" y="1577276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298663" y="1143894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address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98663" y="713007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98663" y="925830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298663" y="288369"/>
            <a:ext cx="2571017" cy="21544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298663" y="501192"/>
            <a:ext cx="2571017" cy="215444"/>
          </a:xfrm>
          <a:prstGeom prst="rect">
            <a:avLst/>
          </a:prstGeom>
          <a:noFill/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77240" y="2178562"/>
            <a:ext cx="1838071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77240" y="1110214"/>
            <a:ext cx="1838071" cy="21544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1691" y="297596"/>
            <a:ext cx="1840199" cy="4068132"/>
            <a:chOff x="2111691" y="297596"/>
            <a:chExt cx="1840199" cy="4068132"/>
          </a:xfrm>
          <a:noFill/>
        </p:grpSpPr>
        <p:sp>
          <p:nvSpPr>
            <p:cNvPr id="132" name="TextBox 131"/>
            <p:cNvSpPr txBox="1"/>
            <p:nvPr/>
          </p:nvSpPr>
          <p:spPr>
            <a:xfrm>
              <a:off x="2113819" y="3937461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d470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13819" y="4150284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d468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13819" y="3512823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0x7fffffffd480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113819" y="3725646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d478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113819" y="3081936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113819" y="3294759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13819" y="2657298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13819" y="2870121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13819" y="2225645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13819" y="1794758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113819" y="2007581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13819" y="1582943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11692" y="1153121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d578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111692" y="722234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d588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11692" y="935057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d580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11692" y="297596"/>
              <a:ext cx="1838071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111692" y="510419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0x7fffffff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d590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113818" y="1370470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111691" y="2438250"/>
              <a:ext cx="183807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84876" y="491191"/>
            <a:ext cx="4884804" cy="3872623"/>
            <a:chOff x="3984876" y="491191"/>
            <a:chExt cx="4884804" cy="3872623"/>
          </a:xfrm>
          <a:solidFill>
            <a:schemeClr val="bg1"/>
          </a:solidFill>
        </p:grpSpPr>
        <p:grpSp>
          <p:nvGrpSpPr>
            <p:cNvPr id="9" name="Group 8"/>
            <p:cNvGrpSpPr/>
            <p:nvPr/>
          </p:nvGrpSpPr>
          <p:grpSpPr>
            <a:xfrm>
              <a:off x="6298663" y="3507156"/>
              <a:ext cx="2571017" cy="852905"/>
              <a:chOff x="6298663" y="3507156"/>
              <a:chExt cx="2571017" cy="852905"/>
            </a:xfrm>
            <a:grpFill/>
          </p:grpSpPr>
          <p:sp>
            <p:nvSpPr>
              <p:cNvPr id="147" name="TextBox 146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no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dst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no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src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84876" y="491191"/>
              <a:ext cx="2189609" cy="3872623"/>
              <a:chOff x="3984876" y="491191"/>
              <a:chExt cx="2189609" cy="3872623"/>
            </a:xfrm>
            <a:grpFill/>
          </p:grpSpPr>
          <p:grpSp>
            <p:nvGrpSpPr>
              <p:cNvPr id="16" name="Group 15"/>
              <p:cNvGrpSpPr/>
              <p:nvPr/>
            </p:nvGrpSpPr>
            <p:grpSpPr>
              <a:xfrm>
                <a:off x="3986851" y="4148370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986851" y="3933710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986355" y="3718266"/>
                <a:ext cx="2187634" cy="215444"/>
                <a:chOff x="3988330" y="4152905"/>
                <a:chExt cx="2187634" cy="215444"/>
              </a:xfrm>
              <a:grpFill/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3988330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61661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534992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6c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90164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808323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5628316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08165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354985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86355" y="1141274"/>
                <a:ext cx="2187634" cy="215444"/>
                <a:chOff x="3988330" y="2419216"/>
                <a:chExt cx="2187634" cy="215444"/>
              </a:xfrm>
              <a:grpFill/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3988330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261661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34992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90164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808323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5628316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08165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54985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86355" y="706635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3985862" y="1572896"/>
                <a:ext cx="2187634" cy="1077218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O D 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H E L </a:t>
                </a:r>
                <a:r>
                  <a:rPr lang="en-US" sz="1400" b="1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b="1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b="1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3986851" y="1350547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3985862" y="491191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237" name="TextBox 236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e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1" name="TextBox 240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-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3984876" y="3506451"/>
                <a:ext cx="2187634" cy="215444"/>
                <a:chOff x="3988330" y="1985115"/>
                <a:chExt cx="2187634" cy="215444"/>
              </a:xfrm>
              <a:grpFill/>
            </p:grpSpPr>
            <p:sp>
              <p:nvSpPr>
                <p:cNvPr id="246" name="TextBox 245"/>
                <p:cNvSpPr txBox="1"/>
                <p:nvPr/>
              </p:nvSpPr>
              <p:spPr>
                <a:xfrm>
                  <a:off x="3988330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261661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4534992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590164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4808323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5628316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508165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5354985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3984876" y="3289393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255" name="TextBox 254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9" name="TextBox 258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3984876" y="3074733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264" name="TextBox 263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3984876" y="2639158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273" name="TextBox 272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8" name="TextBox 277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9" name="TextBox 278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0" name="TextBox 279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290" name="TextBox 289"/>
              <p:cNvSpPr txBox="1"/>
              <p:nvPr/>
            </p:nvSpPr>
            <p:spPr>
              <a:xfrm>
                <a:off x="3985862" y="2856423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986355" y="925830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984876" y="496489"/>
            <a:ext cx="4884804" cy="3872623"/>
            <a:chOff x="3984876" y="496489"/>
            <a:chExt cx="4884804" cy="3872623"/>
          </a:xfrm>
        </p:grpSpPr>
        <p:grpSp>
          <p:nvGrpSpPr>
            <p:cNvPr id="356" name="Group 355"/>
            <p:cNvGrpSpPr/>
            <p:nvPr/>
          </p:nvGrpSpPr>
          <p:grpSpPr>
            <a:xfrm>
              <a:off x="3984876" y="496489"/>
              <a:ext cx="2189609" cy="3872623"/>
              <a:chOff x="3984876" y="491191"/>
              <a:chExt cx="2189609" cy="3872623"/>
            </a:xfrm>
            <a:solidFill>
              <a:schemeClr val="bg1"/>
            </a:solidFill>
          </p:grpSpPr>
          <p:grpSp>
            <p:nvGrpSpPr>
              <p:cNvPr id="357" name="Group 356"/>
              <p:cNvGrpSpPr/>
              <p:nvPr/>
            </p:nvGrpSpPr>
            <p:grpSpPr>
              <a:xfrm>
                <a:off x="3986851" y="4148370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2" name="TextBox 451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4" name="TextBox 453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5" name="TextBox 454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7" name="TextBox 456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8" name="TextBox 457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8" name="Group 357"/>
              <p:cNvGrpSpPr/>
              <p:nvPr/>
            </p:nvGrpSpPr>
            <p:grpSpPr>
              <a:xfrm>
                <a:off x="3986851" y="3933710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443" name="TextBox 442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4" name="TextBox 443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7" name="TextBox 446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8" name="TextBox 447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0" name="TextBox 449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9" name="Group 358"/>
              <p:cNvGrpSpPr/>
              <p:nvPr/>
            </p:nvGrpSpPr>
            <p:grpSpPr>
              <a:xfrm>
                <a:off x="3986355" y="3718266"/>
                <a:ext cx="2187634" cy="215444"/>
                <a:chOff x="3988330" y="4152905"/>
                <a:chExt cx="2187634" cy="215444"/>
              </a:xfrm>
              <a:grpFill/>
            </p:grpSpPr>
            <p:sp>
              <p:nvSpPr>
                <p:cNvPr id="435" name="TextBox 434"/>
                <p:cNvSpPr txBox="1"/>
                <p:nvPr/>
              </p:nvSpPr>
              <p:spPr>
                <a:xfrm>
                  <a:off x="3988330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6" name="TextBox 435"/>
                <p:cNvSpPr txBox="1"/>
                <p:nvPr/>
              </p:nvSpPr>
              <p:spPr>
                <a:xfrm>
                  <a:off x="4261661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7" name="TextBox 436"/>
                <p:cNvSpPr txBox="1"/>
                <p:nvPr/>
              </p:nvSpPr>
              <p:spPr>
                <a:xfrm>
                  <a:off x="4534992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6c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8" name="TextBox 437"/>
                <p:cNvSpPr txBox="1"/>
                <p:nvPr/>
              </p:nvSpPr>
              <p:spPr>
                <a:xfrm>
                  <a:off x="590164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9" name="TextBox 438"/>
                <p:cNvSpPr txBox="1"/>
                <p:nvPr/>
              </p:nvSpPr>
              <p:spPr>
                <a:xfrm>
                  <a:off x="4808323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0" name="TextBox 439"/>
                <p:cNvSpPr txBox="1"/>
                <p:nvPr/>
              </p:nvSpPr>
              <p:spPr>
                <a:xfrm>
                  <a:off x="5628316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5081654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2" name="TextBox 441"/>
                <p:cNvSpPr txBox="1"/>
                <p:nvPr/>
              </p:nvSpPr>
              <p:spPr>
                <a:xfrm>
                  <a:off x="5354985" y="415290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3986355" y="1141274"/>
                <a:ext cx="2187634" cy="215444"/>
                <a:chOff x="3988330" y="2419216"/>
                <a:chExt cx="2187634" cy="215444"/>
              </a:xfrm>
              <a:grpFill/>
            </p:grpSpPr>
            <p:sp>
              <p:nvSpPr>
                <p:cNvPr id="427" name="TextBox 426"/>
                <p:cNvSpPr txBox="1"/>
                <p:nvPr/>
              </p:nvSpPr>
              <p:spPr>
                <a:xfrm>
                  <a:off x="3988330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8" name="TextBox 427"/>
                <p:cNvSpPr txBox="1"/>
                <p:nvPr/>
              </p:nvSpPr>
              <p:spPr>
                <a:xfrm>
                  <a:off x="4261661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d4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9" name="TextBox 428"/>
                <p:cNvSpPr txBox="1"/>
                <p:nvPr/>
              </p:nvSpPr>
              <p:spPr>
                <a:xfrm>
                  <a:off x="4534992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0" name="TextBox 429"/>
                <p:cNvSpPr txBox="1"/>
                <p:nvPr/>
              </p:nvSpPr>
              <p:spPr>
                <a:xfrm>
                  <a:off x="590164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1" name="TextBox 430"/>
                <p:cNvSpPr txBox="1"/>
                <p:nvPr/>
              </p:nvSpPr>
              <p:spPr>
                <a:xfrm>
                  <a:off x="4808323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5628316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3" name="TextBox 432"/>
                <p:cNvSpPr txBox="1"/>
                <p:nvPr/>
              </p:nvSpPr>
              <p:spPr>
                <a:xfrm>
                  <a:off x="5081654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4" name="TextBox 433"/>
                <p:cNvSpPr txBox="1"/>
                <p:nvPr/>
              </p:nvSpPr>
              <p:spPr>
                <a:xfrm>
                  <a:off x="5354985" y="2419216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1" name="Group 360"/>
              <p:cNvGrpSpPr/>
              <p:nvPr/>
            </p:nvGrpSpPr>
            <p:grpSpPr>
              <a:xfrm>
                <a:off x="3986355" y="706635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419" name="TextBox 418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d4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3" name="TextBox 422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4" name="TextBox 423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5" name="TextBox 424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62" name="TextBox 361"/>
              <p:cNvSpPr txBox="1"/>
              <p:nvPr/>
            </p:nvSpPr>
            <p:spPr>
              <a:xfrm>
                <a:off x="3985862" y="1560516"/>
                <a:ext cx="2187634" cy="1077218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 O D 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 H E L </a:t>
                </a:r>
                <a:r>
                  <a:rPr lang="en-US" sz="1400" b="1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endParaRPr lang="en-US" sz="1400" b="1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US" sz="1400" b="1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3986851" y="1350547"/>
                <a:ext cx="2187634" cy="215444"/>
                <a:chOff x="3988330" y="2202158"/>
                <a:chExt cx="2187634" cy="215444"/>
              </a:xfrm>
              <a:grpFill/>
            </p:grpSpPr>
            <p:sp>
              <p:nvSpPr>
                <p:cNvPr id="411" name="TextBox 410"/>
                <p:cNvSpPr txBox="1"/>
                <p:nvPr/>
              </p:nvSpPr>
              <p:spPr>
                <a:xfrm>
                  <a:off x="3988330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>
                  <a:off x="4261661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d4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>
                <a:xfrm>
                  <a:off x="4534992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>
                <a:xfrm>
                  <a:off x="590164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>
                <a:xfrm>
                  <a:off x="4808323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6" name="TextBox 415"/>
                <p:cNvSpPr txBox="1"/>
                <p:nvPr/>
              </p:nvSpPr>
              <p:spPr>
                <a:xfrm>
                  <a:off x="5628316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7" name="TextBox 416"/>
                <p:cNvSpPr txBox="1"/>
                <p:nvPr/>
              </p:nvSpPr>
              <p:spPr>
                <a:xfrm>
                  <a:off x="5081654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5354985" y="2202158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3985862" y="491191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403" name="TextBox 402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d4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6" name="TextBox 405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8" name="TextBox 407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9" name="TextBox 408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err="1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0" name="TextBox 409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7f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5" name="Group 364"/>
              <p:cNvGrpSpPr/>
              <p:nvPr/>
            </p:nvGrpSpPr>
            <p:grpSpPr>
              <a:xfrm>
                <a:off x="3984876" y="3506451"/>
                <a:ext cx="2187634" cy="215444"/>
                <a:chOff x="3988330" y="1985115"/>
                <a:chExt cx="2187634" cy="215444"/>
              </a:xfrm>
              <a:grpFill/>
            </p:grpSpPr>
            <p:sp>
              <p:nvSpPr>
                <p:cNvPr id="395" name="TextBox 394"/>
                <p:cNvSpPr txBox="1"/>
                <p:nvPr/>
              </p:nvSpPr>
              <p:spPr>
                <a:xfrm>
                  <a:off x="3988330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6" name="TextBox 395"/>
                <p:cNvSpPr txBox="1"/>
                <p:nvPr/>
              </p:nvSpPr>
              <p:spPr>
                <a:xfrm>
                  <a:off x="4261661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7" name="TextBox 396"/>
                <p:cNvSpPr txBox="1"/>
                <p:nvPr/>
              </p:nvSpPr>
              <p:spPr>
                <a:xfrm>
                  <a:off x="4534992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8" name="TextBox 397"/>
                <p:cNvSpPr txBox="1"/>
                <p:nvPr/>
              </p:nvSpPr>
              <p:spPr>
                <a:xfrm>
                  <a:off x="590164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9" name="TextBox 398"/>
                <p:cNvSpPr txBox="1"/>
                <p:nvPr/>
              </p:nvSpPr>
              <p:spPr>
                <a:xfrm>
                  <a:off x="4808323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0" name="TextBox 399"/>
                <p:cNvSpPr txBox="1"/>
                <p:nvPr/>
              </p:nvSpPr>
              <p:spPr>
                <a:xfrm>
                  <a:off x="5628316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081654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5354985" y="1985115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6" name="Group 365"/>
              <p:cNvGrpSpPr/>
              <p:nvPr/>
            </p:nvGrpSpPr>
            <p:grpSpPr>
              <a:xfrm>
                <a:off x="3984876" y="3289393"/>
                <a:ext cx="2187634" cy="215444"/>
                <a:chOff x="3988330" y="1768057"/>
                <a:chExt cx="2187634" cy="215444"/>
              </a:xfrm>
              <a:grpFill/>
            </p:grpSpPr>
            <p:sp>
              <p:nvSpPr>
                <p:cNvPr id="387" name="TextBox 386"/>
                <p:cNvSpPr txBox="1"/>
                <p:nvPr/>
              </p:nvSpPr>
              <p:spPr>
                <a:xfrm>
                  <a:off x="3988330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8" name="TextBox 387"/>
                <p:cNvSpPr txBox="1"/>
                <p:nvPr/>
              </p:nvSpPr>
              <p:spPr>
                <a:xfrm>
                  <a:off x="4261661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9" name="TextBox 388"/>
                <p:cNvSpPr txBox="1"/>
                <p:nvPr/>
              </p:nvSpPr>
              <p:spPr>
                <a:xfrm>
                  <a:off x="4534992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0" name="TextBox 389"/>
                <p:cNvSpPr txBox="1"/>
                <p:nvPr/>
              </p:nvSpPr>
              <p:spPr>
                <a:xfrm>
                  <a:off x="590164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4808323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2" name="TextBox 391"/>
                <p:cNvSpPr txBox="1"/>
                <p:nvPr/>
              </p:nvSpPr>
              <p:spPr>
                <a:xfrm>
                  <a:off x="5628316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3" name="TextBox 392"/>
                <p:cNvSpPr txBox="1"/>
                <p:nvPr/>
              </p:nvSpPr>
              <p:spPr>
                <a:xfrm>
                  <a:off x="5081654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4" name="TextBox 393"/>
                <p:cNvSpPr txBox="1"/>
                <p:nvPr/>
              </p:nvSpPr>
              <p:spPr>
                <a:xfrm>
                  <a:off x="5354985" y="176805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7" name="Group 366"/>
              <p:cNvGrpSpPr/>
              <p:nvPr/>
            </p:nvGrpSpPr>
            <p:grpSpPr>
              <a:xfrm>
                <a:off x="3984876" y="3074733"/>
                <a:ext cx="2187634" cy="215444"/>
                <a:chOff x="3988330" y="1553397"/>
                <a:chExt cx="2187634" cy="215444"/>
              </a:xfrm>
              <a:grpFill/>
            </p:grpSpPr>
            <p:sp>
              <p:nvSpPr>
                <p:cNvPr id="379" name="TextBox 378"/>
                <p:cNvSpPr txBox="1"/>
                <p:nvPr/>
              </p:nvSpPr>
              <p:spPr>
                <a:xfrm>
                  <a:off x="3988330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0" name="TextBox 379"/>
                <p:cNvSpPr txBox="1"/>
                <p:nvPr/>
              </p:nvSpPr>
              <p:spPr>
                <a:xfrm>
                  <a:off x="4261661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1" name="TextBox 380"/>
                <p:cNvSpPr txBox="1"/>
                <p:nvPr/>
              </p:nvSpPr>
              <p:spPr>
                <a:xfrm>
                  <a:off x="4534992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2" name="TextBox 381"/>
                <p:cNvSpPr txBox="1"/>
                <p:nvPr/>
              </p:nvSpPr>
              <p:spPr>
                <a:xfrm>
                  <a:off x="590164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3" name="TextBox 382"/>
                <p:cNvSpPr txBox="1"/>
                <p:nvPr/>
              </p:nvSpPr>
              <p:spPr>
                <a:xfrm>
                  <a:off x="4808323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4" name="TextBox 383"/>
                <p:cNvSpPr txBox="1"/>
                <p:nvPr/>
              </p:nvSpPr>
              <p:spPr>
                <a:xfrm>
                  <a:off x="5628316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5" name="TextBox 384"/>
                <p:cNvSpPr txBox="1"/>
                <p:nvPr/>
              </p:nvSpPr>
              <p:spPr>
                <a:xfrm>
                  <a:off x="5081654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86" name="TextBox 385"/>
                <p:cNvSpPr txBox="1"/>
                <p:nvPr/>
              </p:nvSpPr>
              <p:spPr>
                <a:xfrm>
                  <a:off x="5354985" y="1553397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8" name="Group 367"/>
              <p:cNvGrpSpPr/>
              <p:nvPr/>
            </p:nvGrpSpPr>
            <p:grpSpPr>
              <a:xfrm>
                <a:off x="3984876" y="2639158"/>
                <a:ext cx="2187634" cy="215444"/>
                <a:chOff x="3988330" y="1336339"/>
                <a:chExt cx="2187634" cy="215444"/>
              </a:xfrm>
              <a:grpFill/>
            </p:grpSpPr>
            <p:sp>
              <p:nvSpPr>
                <p:cNvPr id="371" name="TextBox 370"/>
                <p:cNvSpPr txBox="1"/>
                <p:nvPr/>
              </p:nvSpPr>
              <p:spPr>
                <a:xfrm>
                  <a:off x="3988330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2" name="TextBox 371"/>
                <p:cNvSpPr txBox="1"/>
                <p:nvPr/>
              </p:nvSpPr>
              <p:spPr>
                <a:xfrm>
                  <a:off x="4261661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4534992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590164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4808323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6" name="TextBox 375"/>
                <p:cNvSpPr txBox="1"/>
                <p:nvPr/>
              </p:nvSpPr>
              <p:spPr>
                <a:xfrm>
                  <a:off x="5628316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7" name="TextBox 376"/>
                <p:cNvSpPr txBox="1"/>
                <p:nvPr/>
              </p:nvSpPr>
              <p:spPr>
                <a:xfrm>
                  <a:off x="5081654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78" name="TextBox 377"/>
                <p:cNvSpPr txBox="1"/>
                <p:nvPr/>
              </p:nvSpPr>
              <p:spPr>
                <a:xfrm>
                  <a:off x="5354985" y="1336339"/>
                  <a:ext cx="274320" cy="215444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75000"/>
                    </a:schemeClr>
                  </a:solidFill>
                  <a:prstDash val="sys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D757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90</a:t>
                  </a:r>
                  <a:endParaRPr lang="en-US" sz="1400" dirty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69" name="TextBox 368"/>
              <p:cNvSpPr txBox="1"/>
              <p:nvPr/>
            </p:nvSpPr>
            <p:spPr>
              <a:xfrm>
                <a:off x="3985862" y="2856423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986355" y="925830"/>
                <a:ext cx="2187634" cy="215444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298663" y="3512454"/>
              <a:ext cx="2571017" cy="852905"/>
              <a:chOff x="6298663" y="3507156"/>
              <a:chExt cx="2571017" cy="852905"/>
            </a:xfrm>
            <a:noFill/>
          </p:grpSpPr>
          <p:sp>
            <p:nvSpPr>
              <p:cNvPr id="282" name="TextBox 281"/>
              <p:cNvSpPr txBox="1"/>
              <p:nvPr/>
            </p:nvSpPr>
            <p:spPr>
              <a:xfrm>
                <a:off x="6298663" y="3931794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6298663" y="4144617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298663" y="3507156"/>
                <a:ext cx="2571017" cy="215444"/>
              </a:xfrm>
              <a:prstGeom prst="rect">
                <a:avLst/>
              </a:prstGeom>
              <a:grpFill/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dst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6298663" y="3719979"/>
                <a:ext cx="2571017" cy="215444"/>
              </a:xfrm>
              <a:prstGeom prst="rect">
                <a:avLst/>
              </a:prstGeom>
              <a:grpFill/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src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287" name="Rectangle 28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13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18017" y="1078406"/>
            <a:ext cx="2188623" cy="1074800"/>
            <a:chOff x="5995257" y="1078406"/>
            <a:chExt cx="2188623" cy="1074800"/>
          </a:xfrm>
          <a:noFill/>
        </p:grpSpPr>
        <p:grpSp>
          <p:nvGrpSpPr>
            <p:cNvPr id="13" name="Group 12"/>
            <p:cNvGrpSpPr/>
            <p:nvPr/>
          </p:nvGrpSpPr>
          <p:grpSpPr>
            <a:xfrm>
              <a:off x="5995750" y="1510908"/>
              <a:ext cx="2187634" cy="215444"/>
              <a:chOff x="3988330" y="2419216"/>
              <a:chExt cx="2187634" cy="215444"/>
            </a:xfrm>
            <a:grpFill/>
          </p:grpSpPr>
          <p:sp>
            <p:nvSpPr>
              <p:cNvPr id="59" name="TextBox 58"/>
              <p:cNvSpPr txBox="1"/>
              <p:nvPr/>
            </p:nvSpPr>
            <p:spPr>
              <a:xfrm>
                <a:off x="3988330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261661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34992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01644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08323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28316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81654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54985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95750" y="1293850"/>
              <a:ext cx="2187634" cy="215444"/>
              <a:chOff x="3988330" y="2202158"/>
              <a:chExt cx="2187634" cy="215444"/>
            </a:xfrm>
            <a:grpFill/>
          </p:grpSpPr>
          <p:sp>
            <p:nvSpPr>
              <p:cNvPr id="51" name="TextBox 50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995750" y="1726352"/>
              <a:ext cx="2187634" cy="215444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sz="14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996246" y="1937762"/>
              <a:ext cx="2187634" cy="215444"/>
              <a:chOff x="3988330" y="2202158"/>
              <a:chExt cx="2187634" cy="215444"/>
            </a:xfrm>
            <a:grpFill/>
          </p:grpSpPr>
          <p:sp>
            <p:nvSpPr>
              <p:cNvPr id="189" name="TextBox 188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995257" y="1078406"/>
              <a:ext cx="2187634" cy="215444"/>
              <a:chOff x="3988330" y="1336339"/>
              <a:chExt cx="2187634" cy="215444"/>
            </a:xfrm>
            <a:grpFill/>
          </p:grpSpPr>
          <p:sp>
            <p:nvSpPr>
              <p:cNvPr id="237" name="TextBox 236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219007" y="1078406"/>
            <a:ext cx="2188623" cy="1074800"/>
            <a:chOff x="5995257" y="1078406"/>
            <a:chExt cx="2188623" cy="1074800"/>
          </a:xfrm>
          <a:noFill/>
        </p:grpSpPr>
        <p:grpSp>
          <p:nvGrpSpPr>
            <p:cNvPr id="123" name="Group 122"/>
            <p:cNvGrpSpPr/>
            <p:nvPr/>
          </p:nvGrpSpPr>
          <p:grpSpPr>
            <a:xfrm>
              <a:off x="5995750" y="1510908"/>
              <a:ext cx="2187634" cy="215444"/>
              <a:chOff x="3988330" y="2419216"/>
              <a:chExt cx="2187634" cy="215444"/>
            </a:xfrm>
            <a:grpFill/>
          </p:grpSpPr>
          <p:sp>
            <p:nvSpPr>
              <p:cNvPr id="152" name="TextBox 151"/>
              <p:cNvSpPr txBox="1"/>
              <p:nvPr/>
            </p:nvSpPr>
            <p:spPr>
              <a:xfrm>
                <a:off x="3988330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61661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534992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901644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808323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628316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081654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354985" y="2419216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995750" y="1293850"/>
              <a:ext cx="2187634" cy="215444"/>
              <a:chOff x="3988330" y="2202158"/>
              <a:chExt cx="2187634" cy="215444"/>
            </a:xfrm>
            <a:grpFill/>
          </p:grpSpPr>
          <p:sp>
            <p:nvSpPr>
              <p:cNvPr id="144" name="TextBox 143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95750" y="1726352"/>
              <a:ext cx="2187634" cy="215444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sz="14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5996246" y="1937762"/>
              <a:ext cx="2187634" cy="215444"/>
              <a:chOff x="3988330" y="2202158"/>
              <a:chExt cx="2187634" cy="215444"/>
            </a:xfrm>
            <a:grpFill/>
          </p:grpSpPr>
          <p:sp>
            <p:nvSpPr>
              <p:cNvPr id="136" name="TextBox 135"/>
              <p:cNvSpPr txBox="1"/>
              <p:nvPr/>
            </p:nvSpPr>
            <p:spPr>
              <a:xfrm>
                <a:off x="3988330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261661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534992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90164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808323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628316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081654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54985" y="2202158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995257" y="1078406"/>
              <a:ext cx="2187634" cy="215444"/>
              <a:chOff x="3988330" y="1336339"/>
              <a:chExt cx="2187634" cy="215444"/>
            </a:xfrm>
            <a:grpFill/>
          </p:grpSpPr>
          <p:sp>
            <p:nvSpPr>
              <p:cNvPr id="128" name="TextBox 127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05" name="TextBox 204"/>
          <p:cNvSpPr txBox="1"/>
          <p:nvPr/>
        </p:nvSpPr>
        <p:spPr>
          <a:xfrm>
            <a:off x="3246120" y="3574911"/>
            <a:ext cx="14630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NOP Padding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cap="none" dirty="0" smtClean="0">
                <a:cs typeface="Courier New" panose="02070309020205020404" pitchFamily="49" charset="0"/>
              </a:rPr>
              <a:t>64bit </a:t>
            </a:r>
            <a:r>
              <a:rPr lang="en-US" dirty="0" smtClean="0"/>
              <a:t>T</a:t>
            </a:r>
            <a:r>
              <a:rPr lang="en-US" cap="none" dirty="0" smtClean="0"/>
              <a:t>riggering</a:t>
            </a:r>
            <a:r>
              <a:rPr lang="en-US" dirty="0" smtClean="0"/>
              <a:t> S</a:t>
            </a:r>
            <a:r>
              <a:rPr lang="en-US" cap="none" dirty="0" smtClean="0"/>
              <a:t>trategy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218017" y="2160111"/>
            <a:ext cx="2187634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O D E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H E L </a:t>
            </a:r>
            <a:r>
              <a:rPr lang="en-US" sz="14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b="1" dirty="0" smtClean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17031" y="3226373"/>
            <a:ext cx="2188620" cy="1082737"/>
            <a:chOff x="5994271" y="3226373"/>
            <a:chExt cx="2188620" cy="1082737"/>
          </a:xfrm>
        </p:grpSpPr>
        <p:grpSp>
          <p:nvGrpSpPr>
            <p:cNvPr id="245" name="Group 244"/>
            <p:cNvGrpSpPr/>
            <p:nvPr/>
          </p:nvGrpSpPr>
          <p:grpSpPr>
            <a:xfrm>
              <a:off x="5994271" y="4093666"/>
              <a:ext cx="2187634" cy="215444"/>
              <a:chOff x="3988330" y="1985115"/>
              <a:chExt cx="2187634" cy="215444"/>
            </a:xfrm>
            <a:solidFill>
              <a:schemeClr val="bg1"/>
            </a:solidFill>
          </p:grpSpPr>
          <p:sp>
            <p:nvSpPr>
              <p:cNvPr id="246" name="TextBox 245"/>
              <p:cNvSpPr txBox="1"/>
              <p:nvPr/>
            </p:nvSpPr>
            <p:spPr>
              <a:xfrm>
                <a:off x="3988330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4261661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4534992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901644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808323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628316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081654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5354985" y="1985115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5994271" y="3876608"/>
              <a:ext cx="2187634" cy="215444"/>
              <a:chOff x="3988330" y="1768057"/>
              <a:chExt cx="2187634" cy="215444"/>
            </a:xfrm>
            <a:solidFill>
              <a:schemeClr val="bg1"/>
            </a:solidFill>
          </p:grpSpPr>
          <p:sp>
            <p:nvSpPr>
              <p:cNvPr id="255" name="TextBox 254"/>
              <p:cNvSpPr txBox="1"/>
              <p:nvPr/>
            </p:nvSpPr>
            <p:spPr>
              <a:xfrm>
                <a:off x="3988330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4261661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534992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5901644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808323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628316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81654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354985" y="176805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5994271" y="3661948"/>
              <a:ext cx="2187634" cy="215444"/>
              <a:chOff x="3988330" y="1553397"/>
              <a:chExt cx="2187634" cy="215444"/>
            </a:xfrm>
            <a:solidFill>
              <a:schemeClr val="bg1"/>
            </a:solidFill>
          </p:grpSpPr>
          <p:sp>
            <p:nvSpPr>
              <p:cNvPr id="264" name="TextBox 263"/>
              <p:cNvSpPr txBox="1"/>
              <p:nvPr/>
            </p:nvSpPr>
            <p:spPr>
              <a:xfrm>
                <a:off x="3988330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261661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4534992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901644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808323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628316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5081654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5354985" y="1553397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5994271" y="3226373"/>
              <a:ext cx="2187634" cy="215444"/>
              <a:chOff x="3988330" y="1336339"/>
              <a:chExt cx="2187634" cy="215444"/>
            </a:xfrm>
            <a:solidFill>
              <a:schemeClr val="bg1"/>
            </a:solidFill>
          </p:grpSpPr>
          <p:sp>
            <p:nvSpPr>
              <p:cNvPr id="273" name="TextBox 272"/>
              <p:cNvSpPr txBox="1"/>
              <p:nvPr/>
            </p:nvSpPr>
            <p:spPr>
              <a:xfrm>
                <a:off x="3988330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4261661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4534992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590164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4808323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5628316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81654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354985" y="1336339"/>
                <a:ext cx="274320" cy="215444"/>
              </a:xfrm>
              <a:prstGeom prst="rect">
                <a:avLst/>
              </a:prstGeom>
              <a:grpFill/>
              <a:ln>
                <a:solidFill>
                  <a:schemeClr val="tx1">
                    <a:lumMod val="75000"/>
                  </a:schemeClr>
                </a:solidFill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D75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90</a:t>
                </a:r>
                <a:endParaRPr lang="en-US" sz="1400" dirty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0" name="TextBox 289"/>
            <p:cNvSpPr txBox="1"/>
            <p:nvPr/>
          </p:nvSpPr>
          <p:spPr>
            <a:xfrm>
              <a:off x="5995257" y="3443638"/>
              <a:ext cx="2187634" cy="21544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sz="14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3246120" y="2480311"/>
            <a:ext cx="118872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Shell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246120" y="1654671"/>
            <a:ext cx="187452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Non-NULL Padding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498080" y="1017270"/>
            <a:ext cx="1280160" cy="3184118"/>
          </a:xfrm>
          <a:prstGeom prst="curvedLeftArrow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46120" y="1017270"/>
            <a:ext cx="1874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Smudging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62" name="Rectangle 161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97" grpId="0" animBg="1"/>
      <p:bldP spid="11" grpId="0" animBg="1"/>
      <p:bldP spid="1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cs typeface="Courier New" panose="02070309020205020404" pitchFamily="49" charset="0"/>
              </a:rPr>
              <a:t>Final Snag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218017" y="2160111"/>
            <a:ext cx="2187634" cy="107721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O D E</a:t>
            </a: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H E L </a:t>
            </a:r>
            <a:r>
              <a:rPr lang="en-US" sz="14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b="1" dirty="0" smtClean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17031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490362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763693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130345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037024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857017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310355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583686" y="4093666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217031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490362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763693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130345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037024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857017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310355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583686" y="387660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217031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490362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763693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130345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037024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57017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310355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583686" y="3661948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217031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490362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763693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130345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037024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857017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6310355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583686" y="3226373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218017" y="3443638"/>
            <a:ext cx="2187634" cy="21544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216538" y="2155904"/>
            <a:ext cx="2187634" cy="215444"/>
            <a:chOff x="3988330" y="2202158"/>
            <a:chExt cx="2187634" cy="215444"/>
          </a:xfrm>
          <a:solidFill>
            <a:schemeClr val="bg1"/>
          </a:solidFill>
        </p:grpSpPr>
        <p:sp>
          <p:nvSpPr>
            <p:cNvPr id="162" name="TextBox 161"/>
            <p:cNvSpPr txBox="1"/>
            <p:nvPr/>
          </p:nvSpPr>
          <p:spPr>
            <a:xfrm>
              <a:off x="3988330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261661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34992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901644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808323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628316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081654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54985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218017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491348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64679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131331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038010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858003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311341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84672" y="1078406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219500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92831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766162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132814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039493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859486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312824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586155" y="1510908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219500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492831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766162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132814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039493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859486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312824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586155" y="1293850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219500" y="1726352"/>
            <a:ext cx="2187634" cy="21544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219996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493327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766658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133310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039989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859982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313320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6651" y="1937762"/>
            <a:ext cx="274320" cy="21544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4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220492" y="2155904"/>
            <a:ext cx="2187634" cy="215444"/>
            <a:chOff x="3988330" y="2202158"/>
            <a:chExt cx="2187634" cy="215444"/>
          </a:xfrm>
          <a:solidFill>
            <a:schemeClr val="bg1"/>
          </a:solidFill>
        </p:grpSpPr>
        <p:sp>
          <p:nvSpPr>
            <p:cNvPr id="220" name="TextBox 219"/>
            <p:cNvSpPr txBox="1"/>
            <p:nvPr/>
          </p:nvSpPr>
          <p:spPr>
            <a:xfrm>
              <a:off x="3988330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261661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534992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01644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D75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ff</a:t>
              </a:r>
              <a:endParaRPr lang="en-US" sz="1400" b="1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808323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628316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081654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354985" y="2202158"/>
              <a:ext cx="274320" cy="215444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</a:schemeClr>
              </a:solidFill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en-US" sz="1400" b="1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600" y="942112"/>
            <a:ext cx="4411980" cy="3458438"/>
            <a:chOff x="228600" y="942112"/>
            <a:chExt cx="4411980" cy="3458438"/>
          </a:xfrm>
        </p:grpSpPr>
        <p:sp>
          <p:nvSpPr>
            <p:cNvPr id="327" name="Content Placeholder 3"/>
            <p:cNvSpPr txBox="1">
              <a:spLocks/>
            </p:cNvSpPr>
            <p:nvPr/>
          </p:nvSpPr>
          <p:spPr>
            <a:xfrm>
              <a:off x="228600" y="942112"/>
              <a:ext cx="4411980" cy="345843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sv-SE" sz="1600" dirty="0" smtClean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sv-SE" sz="1600" dirty="0" smtClean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argc, </a:t>
              </a:r>
              <a:r>
                <a:rPr lang="sv-SE" sz="1600" dirty="0" smtClean="0">
                  <a:solidFill>
                    <a:srgbClr val="8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**argv)</a:t>
              </a: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endPara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sv-S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marL="0" indent="0">
                <a:buFont typeface="Arial" pitchFamily="34" charset="0"/>
                <a:buNone/>
              </a:pPr>
              <a:endParaRPr lang="sv-S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234441" y="1899103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movq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$0x0,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0x8(%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239788" y="1683659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0x7(%rip)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1" name="Group 330"/>
            <p:cNvGrpSpPr/>
            <p:nvPr/>
          </p:nvGrpSpPr>
          <p:grpSpPr>
            <a:xfrm>
              <a:off x="521016" y="1717153"/>
              <a:ext cx="492221" cy="2140083"/>
              <a:chOff x="521016" y="1717153"/>
              <a:chExt cx="492221" cy="2140083"/>
            </a:xfrm>
          </p:grpSpPr>
          <p:sp>
            <p:nvSpPr>
              <p:cNvPr id="338" name="TextBox 337"/>
              <p:cNvSpPr txBox="1"/>
              <p:nvPr/>
            </p:nvSpPr>
            <p:spPr>
              <a:xfrm>
                <a:off x="521016" y="3428969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521016" y="3641792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0x9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521016" y="3004331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0x6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521016" y="3217154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0x7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521016" y="2572678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521016" y="2785501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0x5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521016" y="2141791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521016" y="2354614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0x3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521016" y="1717153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0x0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521016" y="1929976"/>
                <a:ext cx="49222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  <a:endParaRPr lang="en-US" sz="1400" b="1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1234441" y="2110918"/>
              <a:ext cx="2234931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0x0(%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%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234441" y="3179266"/>
              <a:ext cx="223493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 -</a:t>
              </a:r>
              <a:r>
                <a:rPr lang="sv-S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0x6(%</a:t>
              </a:r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rip)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234441" y="2754628"/>
              <a:ext cx="2234931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0x3b, %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234441" y="2541805"/>
              <a:ext cx="2234932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 0x0, %rdx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234441" y="2966443"/>
              <a:ext cx="2285635" cy="2154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syscall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230471" y="3613699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400" dirty="0">
                  <a:solidFill>
                    <a:srgbClr val="E5EF6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239789" y="3394710"/>
              <a:ext cx="2285635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.string </a:t>
              </a:r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\"/bin/</a:t>
              </a:r>
              <a:r>
                <a:rPr lang="en-US" sz="1400" b="1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\"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34441" y="2323741"/>
              <a:ext cx="2234932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530065" y="2331894"/>
            <a:ext cx="2999061" cy="1744413"/>
            <a:chOff x="521015" y="2110918"/>
            <a:chExt cx="2999061" cy="1744413"/>
          </a:xfrm>
          <a:solidFill>
            <a:schemeClr val="bg1"/>
          </a:solidFill>
        </p:grpSpPr>
        <p:sp>
          <p:nvSpPr>
            <p:cNvPr id="349" name="TextBox 348"/>
            <p:cNvSpPr txBox="1"/>
            <p:nvPr/>
          </p:nvSpPr>
          <p:spPr>
            <a:xfrm>
              <a:off x="1088231" y="2110918"/>
              <a:ext cx="2381142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234441" y="3179266"/>
              <a:ext cx="223493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 -</a:t>
              </a:r>
              <a:r>
                <a:rPr lang="sv-S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0x6(%</a:t>
              </a:r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rip)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118712" y="2759152"/>
              <a:ext cx="223493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0x3b, %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118711" y="2543708"/>
              <a:ext cx="2234932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 </a:t>
              </a:r>
              <a:r>
                <a:rPr lang="da-DK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0x0, %rdx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234441" y="2966443"/>
              <a:ext cx="2285635" cy="215444"/>
            </a:xfrm>
            <a:prstGeom prst="rect">
              <a:avLst/>
            </a:prstGeom>
            <a:grpFill/>
            <a:ln w="12700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syscall</a:t>
              </a:r>
              <a:endPara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230471" y="3613699"/>
              <a:ext cx="2285635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sv-SE" sz="1400" dirty="0">
                  <a:solidFill>
                    <a:srgbClr val="E5EF6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sv-S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0;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118711" y="3394710"/>
              <a:ext cx="2285635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.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\"/bin/</a:t>
              </a:r>
              <a:r>
                <a:rPr lang="en-US" sz="1400" b="1" dirty="0" err="1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r>
                <a:rPr lang="en-US" sz="1400" b="1" dirty="0">
                  <a:solidFill>
                    <a:srgbClr val="FF9F9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\"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234441" y="2323741"/>
              <a:ext cx="2234932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%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1015" y="3639887"/>
              <a:ext cx="492221" cy="215444"/>
            </a:xfrm>
            <a:prstGeom prst="rect">
              <a:avLst/>
            </a:prstGeom>
            <a:grpFill/>
            <a:ln w="9525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0xa</a:t>
              </a:r>
              <a:endParaRPr lang="en-US" sz="1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58" name="TextBox 357"/>
          <p:cNvSpPr txBox="1"/>
          <p:nvPr/>
        </p:nvSpPr>
        <p:spPr>
          <a:xfrm>
            <a:off x="1013237" y="2326003"/>
            <a:ext cx="2234932" cy="215444"/>
          </a:xfrm>
          <a:prstGeom prst="rect">
            <a:avLst/>
          </a:prstGeom>
          <a:solidFill>
            <a:schemeClr val="bg1"/>
          </a:solidFill>
          <a:ln w="9525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0x0,0x7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585892" y="1693544"/>
            <a:ext cx="424642" cy="218959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0x8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1732275" y="3400242"/>
            <a:ext cx="471294" cy="213575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-0x7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25" name="Rectangle 12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27" name="TextBox 126"/>
          <p:cNvSpPr txBox="1"/>
          <p:nvPr/>
        </p:nvSpPr>
        <p:spPr>
          <a:xfrm>
            <a:off x="7132320" y="2155904"/>
            <a:ext cx="2743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animBg="1"/>
      <p:bldP spid="249" grpId="0" animBg="1"/>
      <p:bldP spid="251" grpId="0" animBg="1"/>
      <p:bldP spid="253" grpId="0" animBg="1"/>
      <p:bldP spid="255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4" grpId="0" animBg="1"/>
      <p:bldP spid="265" grpId="0" animBg="1"/>
      <p:bldP spid="267" grpId="0" animBg="1"/>
      <p:bldP spid="269" grpId="0" animBg="1"/>
      <p:bldP spid="271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9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8" grpId="0" animBg="1"/>
      <p:bldP spid="179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7" grpId="0" animBg="1"/>
      <p:bldP spid="198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358" grpId="0" animBg="1"/>
      <p:bldP spid="360" grpId="0" animBg="1"/>
      <p:bldP spid="361" grpId="0" animBg="1"/>
      <p:bldP spid="1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he</a:t>
            </a:r>
            <a:r>
              <a:rPr lang="en-US" dirty="0" smtClean="0"/>
              <a:t> S</a:t>
            </a:r>
            <a:r>
              <a:rPr lang="en-US" cap="none" dirty="0" smtClean="0"/>
              <a:t>hellcode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17270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my_execve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10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x90\x90\x90\x90\x90\x90\x90\x90</a:t>
            </a:r>
            <a:r>
              <a:rPr lang="en-US" sz="10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000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\x90\x90\x90\x90\x90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\x48\x8d\x05\x3c\x11\x11\x11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0x1111113c(%rip),%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\x48\x2d\x11\x11\x11\x11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$0x11111111,%rax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\xe0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jmpq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\x48\x31\xc0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\x48\x89\x44\x24\x08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%rax,0x8(%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\x48\x8b\x3c\x24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\x88\x47\x07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%al,0x7(%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\x48\x89\xe6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\x48\x8b\x54\x24\x08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0x8(%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\xb8\x4c\x11\x11\x11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0x1111114c,%eax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\x2d\x11\x11\x11\x11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sub    $0x11111111,%eax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\x0f\x05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\x48\x8d\x05\xd6\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lea    -0x2a(%rip),%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\xd0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*%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\x2f\x62\x69\x6e\x2f\x73\x68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.string \"/bin/</a:t>
            </a:r>
            <a:r>
              <a:rPr lang="en-US" sz="1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   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non-NULL padding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xf0\xd3\</a:t>
            </a:r>
            <a:r>
              <a:rPr lang="en-US" sz="10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0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sz="10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\x7f\x00\x00</a:t>
            </a:r>
            <a:r>
              <a:rPr lang="en-US" sz="10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address            */</a:t>
            </a:r>
            <a:endParaRPr lang="en-US" sz="1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5" name="Rectangle 4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3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Phase 7: The Real Deal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5000" y="1691938"/>
            <a:ext cx="33375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200" dirty="0" smtClean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cap="none" dirty="0" smtClean="0"/>
              <a:t>ulnerable</a:t>
            </a:r>
            <a:r>
              <a:rPr lang="en-US" dirty="0" smtClean="0"/>
              <a:t> c</a:t>
            </a:r>
            <a:r>
              <a:rPr lang="en-US" cap="none" dirty="0" smtClean="0"/>
              <a:t>ode</a:t>
            </a:r>
            <a:r>
              <a:rPr lang="en-US" dirty="0" smtClean="0"/>
              <a:t>   &amp;   m</a:t>
            </a:r>
            <a:r>
              <a:rPr lang="en-US" cap="none" dirty="0" smtClean="0"/>
              <a:t>alicious</a:t>
            </a:r>
            <a:r>
              <a:rPr lang="en-US" dirty="0" smtClean="0"/>
              <a:t> i</a:t>
            </a:r>
            <a:r>
              <a:rPr lang="en-US" cap="none" dirty="0" smtClean="0"/>
              <a:t>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" y="1677174"/>
            <a:ext cx="5120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buffer[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"Got: </a:t>
            </a:r>
            <a:r>
              <a:rPr lang="en-US" sz="1200" dirty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" y="133373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naive.c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3731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input.sh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11" name="Rectangle 10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5715000" y="1691461"/>
            <a:ext cx="33375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E5EF6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1200" dirty="0" smtClean="0">
              <a:solidFill>
                <a:srgbClr val="FF9F9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b="1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200" b="1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b="1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 err="1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7f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sz="1200" dirty="0" smtClean="0">
                <a:solidFill>
                  <a:srgbClr val="FF9F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1200" dirty="0" smtClean="0">
                <a:solidFill>
                  <a:srgbClr val="FFD7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rgbClr val="FFD7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2571750"/>
            <a:ext cx="960120" cy="3200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Epilog: </a:t>
            </a:r>
            <a:r>
              <a:rPr lang="en-US" dirty="0" err="1" smtClean="0"/>
              <a:t>Defence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cap="none" dirty="0" smtClean="0"/>
              <a:t>efense</a:t>
            </a:r>
            <a:r>
              <a:rPr lang="en-US" dirty="0" smtClean="0"/>
              <a:t> s</a:t>
            </a:r>
            <a:r>
              <a:rPr lang="en-US" cap="none" dirty="0" smtClean="0"/>
              <a:t>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40230"/>
            <a:ext cx="7924800" cy="244602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b="1" dirty="0" smtClean="0"/>
              <a:t>W^X Section Attributes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/>
              <a:t>Non Executable 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execstac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c|s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b="1" dirty="0"/>
              <a:t>ASCII </a:t>
            </a:r>
            <a:r>
              <a:rPr lang="en-US" b="1" dirty="0" smtClean="0"/>
              <a:t>Armoring </a:t>
            </a:r>
            <a:r>
              <a:rPr lang="en-US" b="1" dirty="0"/>
              <a:t>/ 64bit </a:t>
            </a:r>
            <a:r>
              <a:rPr lang="en-US" b="1" dirty="0" smtClean="0"/>
              <a:t>Stack Addresses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--all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-section=.text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/>
              <a:t>Linux </a:t>
            </a:r>
            <a:r>
              <a:rPr lang="en-US" b="1" dirty="0"/>
              <a:t>ASLR (Address Space Layout Randomization)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proc/sys/kernel/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randomize_va_space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Stack Canaries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CFLAGS +=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-protector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8740" y="1200150"/>
            <a:ext cx="6446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Numerous defense strategies are usually employed simultaneously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7" name="Rectangle 6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9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8486" y="2005446"/>
            <a:ext cx="7831137" cy="646331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57533" y="1974669"/>
            <a:ext cx="7831137" cy="70788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lang="en-US" sz="3600" b="1" kern="1200" spc="3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4537710"/>
            <a:ext cx="2240280" cy="5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cap="none" dirty="0" smtClean="0"/>
              <a:t>ittle</a:t>
            </a:r>
            <a:r>
              <a:rPr lang="en-US" dirty="0" smtClean="0"/>
              <a:t> e</a:t>
            </a:r>
            <a:r>
              <a:rPr lang="en-US" cap="none" dirty="0" smtClean="0"/>
              <a:t>ndian</a:t>
            </a:r>
            <a:r>
              <a:rPr lang="en-US" dirty="0" smtClean="0"/>
              <a:t> r</a:t>
            </a:r>
            <a:r>
              <a:rPr lang="en-US" cap="none" dirty="0" smtClean="0"/>
              <a:t>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Lower Significant Bytes </a:t>
            </a:r>
            <a:r>
              <a:rPr lang="en-US" b="1" dirty="0" smtClean="0">
                <a:sym typeface="Wingdings" panose="05000000000000000000" pitchFamily="2" charset="2"/>
              </a:rPr>
              <a:t> Lower Memory Address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unsinged long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0xFFF7103C558BE924;</a:t>
            </a: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gdb</a:t>
            </a:r>
            <a:r>
              <a:rPr lang="en-US" dirty="0"/>
              <a:t>) p/x </a:t>
            </a:r>
            <a:r>
              <a:rPr lang="en-US" b="1" dirty="0"/>
              <a:t>*((unsigned char</a:t>
            </a:r>
            <a:r>
              <a:rPr lang="en-US" b="1" dirty="0" smtClean="0"/>
              <a:t>*)&amp;</a:t>
            </a:r>
            <a:r>
              <a:rPr lang="en-US" b="1" dirty="0" err="1" smtClean="0"/>
              <a:t>val</a:t>
            </a:r>
            <a:r>
              <a:rPr lang="en-US" b="1" dirty="0" smtClean="0"/>
              <a:t>)@8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$3 </a:t>
            </a:r>
            <a:r>
              <a:rPr lang="en-US" dirty="0"/>
              <a:t>= {0x24, 0xe9, 0x8b, 0x55, 0x3c, 0x10, 0xf7, 0xff</a:t>
            </a:r>
            <a:r>
              <a:rPr lang="en-US" dirty="0" smtClean="0"/>
              <a:t>}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97880" y="2057670"/>
            <a:ext cx="2514600" cy="2160000"/>
            <a:chOff x="6035040" y="2205989"/>
            <a:chExt cx="2514600" cy="2160000"/>
          </a:xfrm>
        </p:grpSpPr>
        <p:grpSp>
          <p:nvGrpSpPr>
            <p:cNvPr id="28" name="Group 27"/>
            <p:cNvGrpSpPr/>
            <p:nvPr/>
          </p:nvGrpSpPr>
          <p:grpSpPr>
            <a:xfrm>
              <a:off x="7909561" y="2205989"/>
              <a:ext cx="640079" cy="2160000"/>
              <a:chOff x="6355080" y="2205989"/>
              <a:chExt cx="640079" cy="21600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355080" y="2616488"/>
                <a:ext cx="640079" cy="1714679"/>
                <a:chOff x="3896852" y="2215515"/>
                <a:chExt cx="1786192" cy="1714679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896852" y="2643782"/>
                  <a:ext cx="1786192" cy="1286412"/>
                  <a:chOff x="3896852" y="2643782"/>
                  <a:chExt cx="1786192" cy="1286412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896852" y="3714750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0x24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896852" y="3501927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0xe9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896852" y="3290114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0x8b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896852" y="3074670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0x55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896852" y="2859226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0x3c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896852" y="2643782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0x10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3896852" y="2215515"/>
                  <a:ext cx="1786192" cy="428267"/>
                  <a:chOff x="3896852" y="3501927"/>
                  <a:chExt cx="1786192" cy="428267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896852" y="3714750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0xf7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896852" y="3501927"/>
                    <a:ext cx="1786192" cy="2154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92D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0xff</a:t>
                    </a:r>
                    <a:endParaRPr lang="en-US" sz="1400" b="1" dirty="0">
                      <a:solidFill>
                        <a:srgbClr val="92D05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6364352" y="2205989"/>
                <a:ext cx="630807" cy="2160000"/>
                <a:chOff x="6364352" y="2205989"/>
                <a:chExt cx="1828800" cy="2160000"/>
              </a:xfrm>
            </p:grpSpPr>
            <p:cxnSp>
              <p:nvCxnSpPr>
                <p:cNvPr id="7" name="Shape 146"/>
                <p:cNvCxnSpPr/>
                <p:nvPr/>
              </p:nvCxnSpPr>
              <p:spPr>
                <a:xfrm>
                  <a:off x="6364352" y="2205990"/>
                  <a:ext cx="0" cy="2159999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8" name="Shape 147"/>
                <p:cNvCxnSpPr/>
                <p:nvPr/>
              </p:nvCxnSpPr>
              <p:spPr>
                <a:xfrm>
                  <a:off x="6364352" y="4348349"/>
                  <a:ext cx="18288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25" name="Shape 146"/>
                <p:cNvCxnSpPr/>
                <p:nvPr/>
              </p:nvCxnSpPr>
              <p:spPr>
                <a:xfrm>
                  <a:off x="8193151" y="2205989"/>
                  <a:ext cx="0" cy="2159999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6035040" y="2616488"/>
              <a:ext cx="1838071" cy="1714679"/>
              <a:chOff x="6035040" y="2616488"/>
              <a:chExt cx="1838071" cy="171467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035040" y="3902900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79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35040" y="2829311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prstDash val="solid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7e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35040" y="411572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78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35040" y="3691087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7a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035040" y="3475643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7b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35040" y="3260199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7c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35040" y="3044755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7d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35040" y="2616488"/>
                <a:ext cx="1838071" cy="2154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prstDash val="sysDash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0x7fffffffd5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7f</a:t>
                </a:r>
                <a:endPara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37160" y="4829085"/>
            <a:ext cx="8503920" cy="257265"/>
            <a:chOff x="137160" y="4829085"/>
            <a:chExt cx="8503920" cy="257265"/>
          </a:xfrm>
        </p:grpSpPr>
        <p:sp>
          <p:nvSpPr>
            <p:cNvPr id="36" name="Rectangle 35"/>
            <p:cNvSpPr/>
            <p:nvPr/>
          </p:nvSpPr>
          <p:spPr>
            <a:xfrm>
              <a:off x="137160" y="4857750"/>
              <a:ext cx="850392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94" y="4829085"/>
              <a:ext cx="1124786" cy="257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2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282EDAF20804FA2C7AAC7E3777011" ma:contentTypeVersion="0" ma:contentTypeDescription="Create a new document." ma:contentTypeScope="" ma:versionID="098cf24d7851e78797363548fd634f01">
  <xsd:schema xmlns:xsd="http://www.w3.org/2001/XMLSchema" xmlns:p="http://schemas.microsoft.com/office/2006/metadata/properties" targetNamespace="http://schemas.microsoft.com/office/2006/metadata/properties" ma:root="true" ma:fieldsID="f512008dbfe5795c71b71d662bf9dd5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8D4073-762F-437D-A36E-7C5E13B03AD4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121721-DA64-483D-9347-15F6903BB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FDF8C65-E2B6-449E-950F-176A3F60DE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17314</TotalTime>
  <Words>5216</Words>
  <Application>Microsoft Office PowerPoint</Application>
  <PresentationFormat>On-screen Show (16:9)</PresentationFormat>
  <Paragraphs>3228</Paragraphs>
  <Slides>88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Arial Narrow</vt:lpstr>
      <vt:lpstr>Calibri</vt:lpstr>
      <vt:lpstr>Courier New</vt:lpstr>
      <vt:lpstr>Wingdings</vt:lpstr>
      <vt:lpstr>Horizon</vt:lpstr>
      <vt:lpstr>PowerPoint Presentation</vt:lpstr>
      <vt:lpstr>Demo Shellcode components</vt:lpstr>
      <vt:lpstr>Demo Shellcode components</vt:lpstr>
      <vt:lpstr>Demo Shellcode components</vt:lpstr>
      <vt:lpstr>PowerPoint Presentation</vt:lpstr>
      <vt:lpstr>Get g() To Run During Execution</vt:lpstr>
      <vt:lpstr>PowerPoint Presentation</vt:lpstr>
      <vt:lpstr>GDB Artificial Arrays</vt:lpstr>
      <vt:lpstr>little endian representation</vt:lpstr>
      <vt:lpstr>representation Perspective</vt:lpstr>
      <vt:lpstr>PowerPoint Presentation</vt:lpstr>
      <vt:lpstr>objdump</vt:lpstr>
      <vt:lpstr>Output</vt:lpstr>
      <vt:lpstr>Function Offset</vt:lpstr>
      <vt:lpstr>Instruction Offsets</vt:lpstr>
      <vt:lpstr>C Code (-S)</vt:lpstr>
      <vt:lpstr>Assembly Code (-d)</vt:lpstr>
      <vt:lpstr>Machine Code</vt:lpstr>
      <vt:lpstr>ABI   –   Application Binary Interface</vt:lpstr>
      <vt:lpstr>ABI   –   x86-64 Register Usage</vt:lpstr>
      <vt:lpstr>ABI   –   x86-64 Register Usage</vt:lpstr>
      <vt:lpstr>ABI   –   x86-64 Register Usage</vt:lpstr>
      <vt:lpstr>ABI   –   x86-64 Register Usage</vt:lpstr>
      <vt:lpstr>ABI   –   x86-64 Register Usage</vt:lpstr>
      <vt:lpstr>x86-64 Register Access</vt:lpstr>
      <vt:lpstr>ABI - Calling Conventions (Stack Frame Management)</vt:lpstr>
      <vt:lpstr>Analyzing the stack</vt:lpstr>
      <vt:lpstr>stack layout</vt:lpstr>
      <vt:lpstr>buffer overflow</vt:lpstr>
      <vt:lpstr>solution</vt:lpstr>
      <vt:lpstr>PowerPoint Presentation</vt:lpstr>
      <vt:lpstr>execve()</vt:lpstr>
      <vt:lpstr>PowerPoint Presentation</vt:lpstr>
      <vt:lpstr>_start:   –   calling main</vt:lpstr>
      <vt:lpstr>main()   –   Prolog</vt:lpstr>
      <vt:lpstr>main()   –   Automatic / Local   Variables</vt:lpstr>
      <vt:lpstr>main()   –   Calling   execve()</vt:lpstr>
      <vt:lpstr>execve()   –   System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execve()</vt:lpstr>
      <vt:lpstr>Design</vt:lpstr>
      <vt:lpstr>Design</vt:lpstr>
      <vt:lpstr>Design</vt:lpstr>
      <vt:lpstr>Design</vt:lpstr>
      <vt:lpstr>Design</vt:lpstr>
      <vt:lpstr>Design – Revised</vt:lpstr>
      <vt:lpstr>PowerPoint Presentation</vt:lpstr>
      <vt:lpstr>Machine code development Location</vt:lpstr>
      <vt:lpstr>Assembly / machine code   toggling</vt:lpstr>
      <vt:lpstr>Assembly / machine code   toggling</vt:lpstr>
      <vt:lpstr>Machine code – Take #1</vt:lpstr>
      <vt:lpstr>? ? ?</vt:lpstr>
      <vt:lpstr>readelf</vt:lpstr>
      <vt:lpstr>readelf   -   W^X</vt:lpstr>
      <vt:lpstr>Machine code – Revised</vt:lpstr>
      <vt:lpstr>readelf</vt:lpstr>
      <vt:lpstr>Machine code</vt:lpstr>
      <vt:lpstr>PowerPoint Presentation</vt:lpstr>
      <vt:lpstr>Technique #1   –   (x + a) - A</vt:lpstr>
      <vt:lpstr>Technique #2   –   x ^ X</vt:lpstr>
      <vt:lpstr>Technique #3   –   Data Reuse</vt:lpstr>
      <vt:lpstr>Machine code</vt:lpstr>
      <vt:lpstr>PowerPoint Presentation</vt:lpstr>
      <vt:lpstr>Migrating Shellcode   Text  stack</vt:lpstr>
      <vt:lpstr>What Now ?</vt:lpstr>
      <vt:lpstr>Enabling Stack Execution – Linked Binary</vt:lpstr>
      <vt:lpstr>Enabling Stack Execution – Link Time</vt:lpstr>
      <vt:lpstr>Enabling Stack Execution – readelf</vt:lpstr>
      <vt:lpstr>Machine code on stack</vt:lpstr>
      <vt:lpstr>PowerPoint Presentation</vt:lpstr>
      <vt:lpstr>Passing shellcode as function parameter</vt:lpstr>
      <vt:lpstr>my_execve 32bit Triggering Strategy</vt:lpstr>
      <vt:lpstr>PowerPoint Presentation</vt:lpstr>
      <vt:lpstr>Does not work for 64bit </vt:lpstr>
      <vt:lpstr>PowerPoint Presentation</vt:lpstr>
      <vt:lpstr>my_execve 64bit Triggering Strategy</vt:lpstr>
      <vt:lpstr>Final Snag</vt:lpstr>
      <vt:lpstr>The Shellcode</vt:lpstr>
      <vt:lpstr>PowerPoint Presentation</vt:lpstr>
      <vt:lpstr>Vulnerable code   &amp;   malicious input</vt:lpstr>
      <vt:lpstr>PowerPoint Presentation</vt:lpstr>
      <vt:lpstr>Defense strategies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Ilan Smith</cp:lastModifiedBy>
  <cp:revision>2875</cp:revision>
  <dcterms:created xsi:type="dcterms:W3CDTF">2011-11-14T23:18:55Z</dcterms:created>
  <dcterms:modified xsi:type="dcterms:W3CDTF">2017-07-13T19:19:24Z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0x0101007ED282EDAF20804FA2C7AAC7E3777011</vt:lpwstr>
  </property>
  <property fmtid="{D5CDD505-2E9C-101B-9397-08002B2CF9AE}" pid="3" name="_AdHocReviewCycleID">
    <vt:i4>-631067705</vt:i4>
  </property>
  <property fmtid="{D5CDD505-2E9C-101B-9397-08002B2CF9AE}" pid="4" name="_NewReviewCycle">
    <vt:lpwstr/>
  </property>
  <property fmtid="{D5CDD505-2E9C-101B-9397-08002B2CF9AE}" pid="5" name="_EmailSubject">
    <vt:lpwstr>PowerPoint template Title page options</vt:lpwstr>
  </property>
  <property fmtid="{D5CDD505-2E9C-101B-9397-08002B2CF9AE}" pid="6" name="_AuthorEmail">
    <vt:lpwstr>Tania.Biswas@sandisk.com</vt:lpwstr>
  </property>
  <property fmtid="{D5CDD505-2E9C-101B-9397-08002B2CF9AE}" pid="7" name="_AuthorEmailDisplayName">
    <vt:lpwstr>Tania Biswas</vt:lpwstr>
  </property>
  <property fmtid="{D5CDD505-2E9C-101B-9397-08002B2CF9AE}" pid="8" name="_PreviousAdHocReviewCycleID">
    <vt:i4>1356594785</vt:i4>
  </property>
</Properties>
</file>