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igNHOZPAqgqxr56W/KNdalwrbc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d068d31f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e1d068d3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1d068d31f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e1d068d3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d068d31f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e1d068d3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1d068d31f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e1d068d31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Set up NFS /ect/fstab → mount /data check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</a:t>
            </a:r>
            <a:r>
              <a:rPr lang="en"/>
              <a:t>ibsvm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1ea3e631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e1ea3e63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ea3e63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e1ea3e63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SKIP too long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1d068d31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e1d068d31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1ea3e631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e1ea3e631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1ea3e63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e1ea3e63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1ea3e631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e1ea3e631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SKIP too long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1ea3e631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e1ea3e631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SKIP too long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1ea3e631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e1ea3e631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SKIP too long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1ea3e6319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e1ea3e6319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5 - M to 31 M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1ea3e6319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e1ea3e6319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Transferring more than 1 input file per job instance → transfer_input_files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1ea3e6319_2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e1ea3e6319_2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1ea3e6319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e1ea3e6319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1ea3e6319_2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e1ea3e6319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1ea3e6319_2_3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e1ea3e6319_2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1ea3e6319_2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e1ea3e6319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1ea3e6319_2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e1ea3e6319_2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Transferring more than 1 input file per job instance → transfer_input_files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1ea3e6319_2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e1ea3e6319_2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1ea3e6319_2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e1ea3e6319_2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1ea3e6319_2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e1ea3e6319_2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1ea3e63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e1ea3e63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1ea3e631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e1ea3e631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1ea3e6319_2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e1ea3e6319_2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1ea3e631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e1ea3e631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1ea3e6319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e1ea3e6319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1ea3e6319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e1ea3e6319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Might use Docker if I had time to implement the multithreaded version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ea3e63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1ea3e63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1d068d31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ge1d068d31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All Transfer Control Protocol → everything I send will arrive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Different from UDP → very fast but might lose data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SSH from every where std p. 22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1d068d31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1d068d3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hub.docker.com/repository/docker/ilante/centos8_libsvm/" TargetMode="External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6.png"/><Relationship Id="rId6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an Infrastructure as a Service </a:t>
            </a:r>
            <a:endParaRPr sz="358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2892"/>
              <a:buNone/>
            </a:pPr>
            <a:r>
              <a:rPr b="1" lang="en" sz="5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Amazon Web Service Cloud 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1800" y="515075"/>
            <a:ext cx="85802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d068d31f_0_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MN &amp; WN</a:t>
            </a: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: Setting up HTCodondor</a:t>
            </a:r>
            <a:endParaRPr sz="2488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e1d068d31f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000" y="536475"/>
            <a:ext cx="2763000" cy="83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e1d068d31f_0_17"/>
          <p:cNvSpPr txBox="1"/>
          <p:nvPr/>
        </p:nvSpPr>
        <p:spPr>
          <a:xfrm>
            <a:off x="729450" y="1767900"/>
            <a:ext cx="7804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Modified</a:t>
            </a:r>
            <a:r>
              <a:rPr lang="en" sz="1200"/>
              <a:t> global condor configuration files: 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/etc/condor/condor_config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9" name="Google Shape;179;ge1d068d31f_0_17"/>
          <p:cNvSpPr txBox="1"/>
          <p:nvPr/>
        </p:nvSpPr>
        <p:spPr>
          <a:xfrm>
            <a:off x="704825" y="2792450"/>
            <a:ext cx="39534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 Main Node IP</a:t>
            </a:r>
            <a:b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CONDOR_HOST = &lt;Main_Node_private_IP&gt;</a:t>
            </a:r>
            <a:b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 Main Node config </a:t>
            </a:r>
            <a:b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DAEMON_LIST = COLLECTOR, MASTER, NEGOTIATOR, SCHEDD</a:t>
            </a:r>
            <a:b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HOSTALLOW_READ = *</a:t>
            </a:r>
            <a:b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HOSTALLOW_WRITE = *</a:t>
            </a:r>
            <a:b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HOSTALLOW_ADMINISTRATOR = *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ge1d068d31f_0_17"/>
          <p:cNvSpPr txBox="1"/>
          <p:nvPr/>
        </p:nvSpPr>
        <p:spPr>
          <a:xfrm>
            <a:off x="5703750" y="2792450"/>
            <a:ext cx="31161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# Main Node IP</a:t>
            </a:r>
            <a:endParaRPr sz="1100">
              <a:solidFill>
                <a:srgbClr val="5260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CONDOR_HOST = &lt;Main_Node_private_IP&gt;</a:t>
            </a:r>
            <a:endParaRPr sz="1100">
              <a:solidFill>
                <a:srgbClr val="5260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260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# Worker Node config</a:t>
            </a:r>
            <a:endParaRPr sz="1100">
              <a:solidFill>
                <a:srgbClr val="5260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DAEMON_LIST = MASTER, STARTD</a:t>
            </a:r>
            <a:endParaRPr sz="1100">
              <a:solidFill>
                <a:srgbClr val="5260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260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HOSTALLOW_READ = *</a:t>
            </a:r>
            <a:endParaRPr sz="1100">
              <a:solidFill>
                <a:srgbClr val="5260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HOSTALLOW_WRITE = *</a:t>
            </a:r>
            <a:endParaRPr sz="1100">
              <a:solidFill>
                <a:srgbClr val="5260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HOSTALLOW_ADMINISTRATOR = *</a:t>
            </a:r>
            <a:endParaRPr sz="1100"/>
          </a:p>
        </p:txBody>
      </p:sp>
      <p:sp>
        <p:nvSpPr>
          <p:cNvPr id="181" name="Google Shape;181;ge1d068d31f_0_17"/>
          <p:cNvSpPr txBox="1"/>
          <p:nvPr/>
        </p:nvSpPr>
        <p:spPr>
          <a:xfrm>
            <a:off x="700525" y="2514750"/>
            <a:ext cx="20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 node config: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ge1d068d31f_0_17"/>
          <p:cNvSpPr txBox="1"/>
          <p:nvPr/>
        </p:nvSpPr>
        <p:spPr>
          <a:xfrm>
            <a:off x="5653525" y="2514750"/>
            <a:ext cx="20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Worker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node config: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d068d31f_0_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Main Node: Creating DAS </a:t>
            </a:r>
            <a:endParaRPr sz="2800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88" name="Google Shape;188;ge1d068d31f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3078" y="547362"/>
            <a:ext cx="8191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e1d068d31f_0_8"/>
          <p:cNvSpPr txBox="1"/>
          <p:nvPr/>
        </p:nvSpPr>
        <p:spPr>
          <a:xfrm>
            <a:off x="729450" y="1996500"/>
            <a:ext cx="7804800" cy="288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Attaching a new volume: Elastic Block Storage (EBS) 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EC2 console: </a:t>
            </a:r>
            <a:r>
              <a:rPr i="1" lang="en" sz="1200"/>
              <a:t>Volumes &gt; Create Volume: </a:t>
            </a:r>
            <a:r>
              <a:rPr lang="en" sz="1200"/>
              <a:t>30 GiB, same availability zone us-east-1b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 sz="1200"/>
              <a:t>Actions &gt; Attach Volume</a:t>
            </a:r>
            <a:endParaRPr i="1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Added volume via the </a:t>
            </a:r>
            <a:r>
              <a:rPr b="1" lang="en" sz="1200"/>
              <a:t>terminal</a:t>
            </a:r>
            <a:r>
              <a:rPr lang="en" sz="1200"/>
              <a:t> to the partition list: 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fdisk /dev/&lt;my_new_volume&gt;</a:t>
            </a:r>
            <a:endParaRPr sz="1200">
              <a:solidFill>
                <a:srgbClr val="5260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Formatted new partition as ext4 FS:</a:t>
            </a:r>
            <a:br>
              <a:rPr lang="en" sz="8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mkfs.ext4 /dev/&lt;my_partition&gt;</a:t>
            </a:r>
            <a:endParaRPr sz="1200">
              <a:solidFill>
                <a:srgbClr val="5260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Created a new directory </a:t>
            </a: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/data</a:t>
            </a:r>
            <a:r>
              <a:rPr lang="en" sz="1200"/>
              <a:t>; set as mount point for new volume on boot by adding the following line to </a:t>
            </a: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/etc/fstab </a:t>
            </a:r>
            <a:r>
              <a:rPr lang="en" sz="1200"/>
              <a:t>file:</a:t>
            </a:r>
            <a:endParaRPr sz="1200">
              <a:solidFill>
                <a:srgbClr val="5260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/dev/&lt;newly_formatted_partition&gt; 	/data 	ext4		defaults 		00</a:t>
            </a:r>
            <a:endParaRPr sz="1200">
              <a:solidFill>
                <a:srgbClr val="5260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90" name="Google Shape;190;ge1d068d31f_0_8"/>
          <p:cNvGrpSpPr/>
          <p:nvPr/>
        </p:nvGrpSpPr>
        <p:grpSpPr>
          <a:xfrm>
            <a:off x="7981775" y="1745600"/>
            <a:ext cx="957025" cy="1613125"/>
            <a:chOff x="8286575" y="1745600"/>
            <a:chExt cx="957025" cy="1613125"/>
          </a:xfrm>
        </p:grpSpPr>
        <p:pic>
          <p:nvPicPr>
            <p:cNvPr id="191" name="Google Shape;191;ge1d068d31f_0_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68950" y="1745600"/>
              <a:ext cx="628650" cy="628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2" name="Google Shape;192;ge1d068d31f_0_8"/>
            <p:cNvCxnSpPr/>
            <p:nvPr/>
          </p:nvCxnSpPr>
          <p:spPr>
            <a:xfrm>
              <a:off x="8686538" y="2363850"/>
              <a:ext cx="0" cy="22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93" name="Google Shape;193;ge1d068d31f_0_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286575" y="2536075"/>
              <a:ext cx="804079" cy="822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ge1d068d31f_0_8"/>
            <p:cNvSpPr txBox="1"/>
            <p:nvPr/>
          </p:nvSpPr>
          <p:spPr>
            <a:xfrm>
              <a:off x="8440200" y="2697700"/>
              <a:ext cx="8034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MN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NFS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e1d068d31f_0_8"/>
            <p:cNvSpPr txBox="1"/>
            <p:nvPr/>
          </p:nvSpPr>
          <p:spPr>
            <a:xfrm>
              <a:off x="8455900" y="1868100"/>
              <a:ext cx="5058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/>
                <a:t>EBS</a:t>
              </a:r>
              <a:endParaRPr sz="1000"/>
            </a:p>
          </p:txBody>
        </p:sp>
        <p:sp>
          <p:nvSpPr>
            <p:cNvPr id="196" name="Google Shape;196;ge1d068d31f_0_8"/>
            <p:cNvSpPr txBox="1"/>
            <p:nvPr/>
          </p:nvSpPr>
          <p:spPr>
            <a:xfrm rot="1375">
              <a:off x="8447212" y="2086168"/>
              <a:ext cx="75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30 GiB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1d068d31f_0_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Main Node: Installing Network File System </a:t>
            </a:r>
            <a:endParaRPr sz="2800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202" name="Google Shape;202;ge1d068d31f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3078" y="547362"/>
            <a:ext cx="8191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1d068d31f_0_27"/>
          <p:cNvSpPr txBox="1"/>
          <p:nvPr/>
        </p:nvSpPr>
        <p:spPr>
          <a:xfrm>
            <a:off x="729450" y="1996500"/>
            <a:ext cx="7804800" cy="1385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NFS is a protocol to access remote FS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Allows main node to expose FS to worker nodes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Configuring the </a:t>
            </a: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/etc/exports </a:t>
            </a:r>
            <a:r>
              <a:rPr lang="en" sz="1200"/>
              <a:t>to expose </a:t>
            </a: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/data </a:t>
            </a:r>
            <a:b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/>
              <a:t>to all nodes within the same VPC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/data 172.31.0.0/16(rw,sync,no_wdelay)</a:t>
            </a:r>
            <a:endParaRPr sz="1200"/>
          </a:p>
        </p:txBody>
      </p:sp>
      <p:pic>
        <p:nvPicPr>
          <p:cNvPr id="204" name="Google Shape;204;ge1d068d31f_0_27"/>
          <p:cNvPicPr preferRelativeResize="0"/>
          <p:nvPr/>
        </p:nvPicPr>
        <p:blipFill rotWithShape="1">
          <a:blip r:embed="rId4">
            <a:alphaModFix/>
          </a:blip>
          <a:srcRect b="0" l="0" r="15661" t="0"/>
          <a:stretch/>
        </p:blipFill>
        <p:spPr>
          <a:xfrm>
            <a:off x="5181950" y="1898900"/>
            <a:ext cx="3277950" cy="31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1d068d31f_0_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Worker Node Configuration</a:t>
            </a:r>
            <a:endParaRPr/>
          </a:p>
        </p:txBody>
      </p:sp>
      <p:pic>
        <p:nvPicPr>
          <p:cNvPr id="210" name="Google Shape;210;ge1d068d31f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3078" y="547362"/>
            <a:ext cx="8191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e1d068d31f_0_61"/>
          <p:cNvSpPr txBox="1"/>
          <p:nvPr/>
        </p:nvSpPr>
        <p:spPr>
          <a:xfrm>
            <a:off x="729450" y="1996500"/>
            <a:ext cx="7804800" cy="277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Installed </a:t>
            </a:r>
            <a:r>
              <a:rPr lang="en" sz="1200"/>
              <a:t>NFS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Configuring the </a:t>
            </a: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/etc/fstab </a:t>
            </a:r>
            <a:r>
              <a:rPr lang="en" sz="1200"/>
              <a:t>to mount </a:t>
            </a: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/data </a:t>
            </a:r>
            <a:r>
              <a:rPr lang="en" sz="1200"/>
              <a:t>upon boot: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&lt;private_IP_of_MAIN_node&gt;:/data      /data    nfs    defaults                0 0 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br>
              <a:rPr lang="en" sz="1200"/>
            </a:br>
            <a:br>
              <a:rPr lang="en" sz="1200"/>
            </a:b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Installed libsvm - a library for Support Vector Machines (SVM)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12" name="Google Shape;212;ge1d068d31f_0_61"/>
          <p:cNvPicPr preferRelativeResize="0"/>
          <p:nvPr/>
        </p:nvPicPr>
        <p:blipFill rotWithShape="1">
          <a:blip r:embed="rId4">
            <a:alphaModFix/>
          </a:blip>
          <a:srcRect b="0" l="0" r="1661" t="0"/>
          <a:stretch/>
        </p:blipFill>
        <p:spPr>
          <a:xfrm>
            <a:off x="838075" y="3124200"/>
            <a:ext cx="45054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</a:t>
            </a:r>
            <a:r>
              <a:rPr lang="en"/>
              <a:t>ibsvm SVM Library by Chang &amp; Lin</a:t>
            </a:r>
            <a:endParaRPr/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729450" y="2078875"/>
            <a:ext cx="4161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Support Vector Machine (SVM) learning approach for classification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Training model for prediction of protein secondary structure from primary sequence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Two programs: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svm-train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AutoNum type="arabicParenR"/>
            </a:pP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svm-predict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9" name="Google Shape;21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500" y="1766775"/>
            <a:ext cx="3481051" cy="29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4929200" y="4592425"/>
            <a:ext cx="3888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Image: </a:t>
            </a:r>
            <a:r>
              <a:rPr lang="en" sz="1200">
                <a:solidFill>
                  <a:srgbClr val="000000"/>
                </a:solidFill>
              </a:rPr>
              <a:t>modified</a:t>
            </a:r>
            <a:r>
              <a:rPr lang="en" sz="1200">
                <a:solidFill>
                  <a:srgbClr val="000000"/>
                </a:solidFill>
              </a:rPr>
              <a:t> from Gholami, R. &amp; Fakhari, N. en. in Handbook of Neural Computation (eds Samui, P., Sekhar, S. &amp; Balas, V. E.) 515–535 (Academic Press, Jan. 2017). isbn: 978-0-12-811318-9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1ea3e6319_0_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</a:t>
            </a:r>
            <a:r>
              <a:rPr lang="en"/>
              <a:t>at’s the Goal?</a:t>
            </a:r>
            <a:endParaRPr/>
          </a:p>
        </p:txBody>
      </p:sp>
      <p:sp>
        <p:nvSpPr>
          <p:cNvPr id="226" name="Google Shape;226;ge1ea3e6319_0_48"/>
          <p:cNvSpPr txBox="1"/>
          <p:nvPr>
            <p:ph idx="1" type="body"/>
          </p:nvPr>
        </p:nvSpPr>
        <p:spPr>
          <a:xfrm>
            <a:off x="729450" y="2307475"/>
            <a:ext cx="41616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Considered only 3 super-classes of protein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secondary structure (</a:t>
            </a:r>
            <a:r>
              <a:rPr lang="en">
                <a:solidFill>
                  <a:srgbClr val="000000"/>
                </a:solidFill>
              </a:rPr>
              <a:t>H,E,C)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Input: Labeled protein primary sequences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Output: Model capable of generalizing to unseen data.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Model predicts secondary structure from primary sequence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7" name="Google Shape;227;ge1ea3e6319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500" y="1766775"/>
            <a:ext cx="3481051" cy="29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e1ea3e6319_0_48"/>
          <p:cNvSpPr txBox="1"/>
          <p:nvPr>
            <p:ph idx="1" type="body"/>
          </p:nvPr>
        </p:nvSpPr>
        <p:spPr>
          <a:xfrm>
            <a:off x="4929200" y="4592425"/>
            <a:ext cx="3888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Image: modified from Gholami, R. &amp; Fakhari, N. en. in Handbook of Neural Computation (eds Samui, P., Sekhar, S. &amp; Balas, V. E.) 515–535 (Academic Press, Jan. 2017). isbn: 978-0-12-811318-9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1ea3e6319_0_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this use-case?</a:t>
            </a:r>
            <a:endParaRPr/>
          </a:p>
        </p:txBody>
      </p:sp>
      <p:sp>
        <p:nvSpPr>
          <p:cNvPr id="234" name="Google Shape;234;ge1ea3e6319_0_55"/>
          <p:cNvSpPr txBox="1"/>
          <p:nvPr>
            <p:ph idx="1" type="body"/>
          </p:nvPr>
        </p:nvSpPr>
        <p:spPr>
          <a:xfrm>
            <a:off x="256875" y="2078875"/>
            <a:ext cx="46344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Need to find optimal values for the hyperparameters: </a:t>
            </a:r>
            <a:br>
              <a:rPr lang="en">
                <a:solidFill>
                  <a:srgbClr val="000000"/>
                </a:solidFill>
              </a:rPr>
            </a:br>
            <a:r>
              <a:rPr i="1" lang="en">
                <a:solidFill>
                  <a:srgbClr val="000000"/>
                </a:solidFill>
              </a:rPr>
              <a:t>C 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i="1" lang="en">
                <a:solidFill>
                  <a:srgbClr val="000000"/>
                </a:solidFill>
              </a:rPr>
              <a:t> ɣ</a:t>
            </a:r>
            <a:endParaRPr i="1">
              <a:solidFill>
                <a:srgbClr val="000000"/>
              </a:solidFill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i="1"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 hypermeter in SVM to control error - low C = low error</a:t>
            </a:r>
            <a:endParaRPr>
              <a:solidFill>
                <a:srgbClr val="000000"/>
              </a:solidFill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Gamma decides that how much curvature we want in a decision boundary.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This takes a long time</a:t>
            </a:r>
            <a:endParaRPr>
              <a:solidFill>
                <a:srgbClr val="000000"/>
              </a:solidFill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l</a:t>
            </a:r>
            <a:r>
              <a:rPr lang="en">
                <a:solidFill>
                  <a:srgbClr val="000000"/>
                </a:solidFill>
              </a:rPr>
              <a:t>ibsvm does not support </a:t>
            </a:r>
            <a:r>
              <a:rPr lang="en">
                <a:solidFill>
                  <a:srgbClr val="000000"/>
                </a:solidFill>
              </a:rPr>
              <a:t>multiple</a:t>
            </a:r>
            <a:r>
              <a:rPr lang="en">
                <a:solidFill>
                  <a:srgbClr val="000000"/>
                </a:solidFill>
              </a:rPr>
              <a:t> threads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Gridsearch: run </a:t>
            </a:r>
            <a:r>
              <a:rPr lang="en" sz="1200">
                <a:solidFill>
                  <a:srgbClr val="526057"/>
                </a:solidFill>
                <a:latin typeface="Consolas"/>
                <a:ea typeface="Consolas"/>
                <a:cs typeface="Consolas"/>
                <a:sym typeface="Consolas"/>
              </a:rPr>
              <a:t>svm-train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for several different values of </a:t>
            </a:r>
            <a:r>
              <a:rPr i="1"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i="1" lang="en">
                <a:solidFill>
                  <a:srgbClr val="000000"/>
                </a:solidFill>
              </a:rPr>
              <a:t>ɣ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Optimized hyper parameters give best model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5" name="Google Shape;235;ge1ea3e6319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500" y="1766775"/>
            <a:ext cx="3481051" cy="29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e1ea3e6319_0_55"/>
          <p:cNvSpPr txBox="1"/>
          <p:nvPr>
            <p:ph idx="1" type="body"/>
          </p:nvPr>
        </p:nvSpPr>
        <p:spPr>
          <a:xfrm>
            <a:off x="4929200" y="4592425"/>
            <a:ext cx="3888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Image: modified from Gholami, R. &amp; Fakhari, N. en. in Handbook of Neural Computation (eds Samui, P., Sekhar, S. &amp; Balas, V. E.) 515–535 (Academic Press, Jan. 2017). isbn: 978-0-12-811318-9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068d31f_0_73"/>
          <p:cNvSpPr txBox="1"/>
          <p:nvPr>
            <p:ph idx="1" type="body"/>
          </p:nvPr>
        </p:nvSpPr>
        <p:spPr>
          <a:xfrm rot="-5400000">
            <a:off x="98050" y="3624525"/>
            <a:ext cx="1630200" cy="5352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C </a:t>
            </a:r>
            <a:r>
              <a:rPr lang="en" sz="1200">
                <a:solidFill>
                  <a:srgbClr val="000000"/>
                </a:solidFill>
              </a:rPr>
              <a:t>1</a:t>
            </a:r>
            <a:r>
              <a:rPr lang="en" sz="1800">
                <a:solidFill>
                  <a:srgbClr val="000000"/>
                </a:solidFill>
              </a:rPr>
              <a:t> , </a:t>
            </a:r>
            <a:r>
              <a:rPr i="1" lang="en" sz="1800">
                <a:solidFill>
                  <a:srgbClr val="000000"/>
                </a:solidFill>
              </a:rPr>
              <a:t>ɣ</a:t>
            </a:r>
            <a:r>
              <a:rPr lang="en" sz="1100">
                <a:solidFill>
                  <a:srgbClr val="000000"/>
                </a:solidFill>
              </a:rPr>
              <a:t>1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42" name="Google Shape;242;ge1d068d31f_0_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Non-Trivial Application </a:t>
            </a:r>
            <a:endParaRPr/>
          </a:p>
        </p:txBody>
      </p:sp>
      <p:sp>
        <p:nvSpPr>
          <p:cNvPr id="243" name="Google Shape;243;ge1d068d31f_0_73"/>
          <p:cNvSpPr txBox="1"/>
          <p:nvPr>
            <p:ph idx="1" type="body"/>
          </p:nvPr>
        </p:nvSpPr>
        <p:spPr>
          <a:xfrm>
            <a:off x="805650" y="20026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Grid search: 10 combinations of </a:t>
            </a:r>
            <a:r>
              <a:rPr i="1" lang="en">
                <a:solidFill>
                  <a:srgbClr val="000000"/>
                </a:solidFill>
              </a:rPr>
              <a:t>C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i="1" lang="en">
                <a:solidFill>
                  <a:srgbClr val="000000"/>
                </a:solidFill>
              </a:rPr>
              <a:t>ɣ</a:t>
            </a:r>
            <a:endParaRPr i="1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Do a 5-fold cross validation for each of these value pairs: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4" name="Google Shape;244;ge1d068d31f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750" y="2708049"/>
            <a:ext cx="3543651" cy="21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e1d068d31f_0_73"/>
          <p:cNvSpPr txBox="1"/>
          <p:nvPr>
            <p:ph idx="1" type="body"/>
          </p:nvPr>
        </p:nvSpPr>
        <p:spPr>
          <a:xfrm rot="-5400000">
            <a:off x="4289050" y="3624525"/>
            <a:ext cx="1630200" cy="5352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Evaluate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1ea3e6319_0_73"/>
          <p:cNvSpPr txBox="1"/>
          <p:nvPr>
            <p:ph idx="1" type="body"/>
          </p:nvPr>
        </p:nvSpPr>
        <p:spPr>
          <a:xfrm rot="-5400000">
            <a:off x="98050" y="3624525"/>
            <a:ext cx="1630200" cy="5352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C </a:t>
            </a:r>
            <a:r>
              <a:rPr lang="en" sz="12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 , </a:t>
            </a:r>
            <a:r>
              <a:rPr i="1" lang="en" sz="1800">
                <a:solidFill>
                  <a:srgbClr val="000000"/>
                </a:solidFill>
              </a:rPr>
              <a:t>ɣ</a:t>
            </a:r>
            <a:r>
              <a:rPr lang="en" sz="1100">
                <a:solidFill>
                  <a:srgbClr val="000000"/>
                </a:solidFill>
              </a:rPr>
              <a:t>2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51" name="Google Shape;251;ge1ea3e6319_0_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Non-Trivial Application </a:t>
            </a:r>
            <a:endParaRPr/>
          </a:p>
        </p:txBody>
      </p:sp>
      <p:sp>
        <p:nvSpPr>
          <p:cNvPr id="252" name="Google Shape;252;ge1ea3e6319_0_73"/>
          <p:cNvSpPr txBox="1"/>
          <p:nvPr>
            <p:ph idx="1" type="body"/>
          </p:nvPr>
        </p:nvSpPr>
        <p:spPr>
          <a:xfrm>
            <a:off x="805650" y="1850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Grid search: 10 combinations of </a:t>
            </a:r>
            <a:r>
              <a:rPr i="1" lang="en">
                <a:solidFill>
                  <a:srgbClr val="000000"/>
                </a:solidFill>
              </a:rPr>
              <a:t>C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i="1" lang="en">
                <a:solidFill>
                  <a:srgbClr val="000000"/>
                </a:solidFill>
              </a:rPr>
              <a:t>ɣ</a:t>
            </a:r>
            <a:endParaRPr i="1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Do a 5-fold cross validation for each of these value pairs: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3" name="Google Shape;253;ge1ea3e6319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750" y="2708049"/>
            <a:ext cx="3543651" cy="21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e1ea3e6319_0_73"/>
          <p:cNvSpPr txBox="1"/>
          <p:nvPr>
            <p:ph idx="1" type="body"/>
          </p:nvPr>
        </p:nvSpPr>
        <p:spPr>
          <a:xfrm rot="-5400000">
            <a:off x="4289050" y="3624525"/>
            <a:ext cx="1630200" cy="5352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Evaluate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1ea3e6319_0_82"/>
          <p:cNvSpPr txBox="1"/>
          <p:nvPr>
            <p:ph idx="1" type="body"/>
          </p:nvPr>
        </p:nvSpPr>
        <p:spPr>
          <a:xfrm rot="-5400000">
            <a:off x="98050" y="3624525"/>
            <a:ext cx="1630200" cy="5352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C </a:t>
            </a:r>
            <a:r>
              <a:rPr lang="en" sz="1200">
                <a:solidFill>
                  <a:srgbClr val="000000"/>
                </a:solidFill>
              </a:rPr>
              <a:t>10</a:t>
            </a:r>
            <a:r>
              <a:rPr lang="en" sz="1800">
                <a:solidFill>
                  <a:srgbClr val="000000"/>
                </a:solidFill>
              </a:rPr>
              <a:t> , </a:t>
            </a:r>
            <a:r>
              <a:rPr i="1" lang="en" sz="1800">
                <a:solidFill>
                  <a:srgbClr val="000000"/>
                </a:solidFill>
              </a:rPr>
              <a:t>ɣ</a:t>
            </a:r>
            <a:r>
              <a:rPr lang="en" sz="1100">
                <a:solidFill>
                  <a:srgbClr val="000000"/>
                </a:solidFill>
              </a:rPr>
              <a:t>10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60" name="Google Shape;260;ge1ea3e6319_0_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Non-Trivial Application </a:t>
            </a:r>
            <a:endParaRPr/>
          </a:p>
        </p:txBody>
      </p:sp>
      <p:sp>
        <p:nvSpPr>
          <p:cNvPr id="261" name="Google Shape;261;ge1ea3e6319_0_82"/>
          <p:cNvSpPr txBox="1"/>
          <p:nvPr>
            <p:ph idx="1" type="body"/>
          </p:nvPr>
        </p:nvSpPr>
        <p:spPr>
          <a:xfrm>
            <a:off x="805650" y="1850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Grid search: 10 combinations of </a:t>
            </a:r>
            <a:r>
              <a:rPr i="1" lang="en">
                <a:solidFill>
                  <a:srgbClr val="000000"/>
                </a:solidFill>
              </a:rPr>
              <a:t>C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i="1" lang="en">
                <a:solidFill>
                  <a:srgbClr val="000000"/>
                </a:solidFill>
              </a:rPr>
              <a:t>ɣ</a:t>
            </a:r>
            <a:endParaRPr i="1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Do a 5-fold cross validation for each of these value pairs: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2" name="Google Shape;262;ge1ea3e6319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750" y="2708049"/>
            <a:ext cx="3543651" cy="21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e1ea3e6319_0_82"/>
          <p:cNvSpPr txBox="1"/>
          <p:nvPr>
            <p:ph idx="1" type="body"/>
          </p:nvPr>
        </p:nvSpPr>
        <p:spPr>
          <a:xfrm rot="-5400000">
            <a:off x="4289050" y="3624525"/>
            <a:ext cx="1630200" cy="5352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Evaluate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64" name="Google Shape;264;ge1ea3e6319_0_82"/>
          <p:cNvSpPr txBox="1"/>
          <p:nvPr>
            <p:ph idx="1" type="body"/>
          </p:nvPr>
        </p:nvSpPr>
        <p:spPr>
          <a:xfrm>
            <a:off x="5882375" y="3383975"/>
            <a:ext cx="31143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10 x 5 = 50 job instances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Infrastructure as a Service (IaaS)</a:t>
            </a:r>
            <a:endParaRPr sz="2800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2907951" y="2790982"/>
            <a:ext cx="1986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Vendor Manages:</a:t>
            </a:r>
            <a:endParaRPr b="0" i="0" sz="1700" u="none" cap="none" strike="noStrike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O/S</a:t>
            </a:r>
            <a:endParaRPr b="0" i="0" sz="1700" u="none" cap="none" strike="noStrike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Virtualization</a:t>
            </a:r>
            <a:endParaRPr b="0" i="0" sz="1700" u="none" cap="none" strike="noStrike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 b="0" i="0" sz="1700" u="none" cap="none" strike="noStrike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b="0" i="0" sz="1700" u="none" cap="none" strike="noStrike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Networking</a:t>
            </a:r>
            <a:endParaRPr b="0" i="0" sz="1700" u="none" cap="none" strike="noStrike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941456" y="2790982"/>
            <a:ext cx="1986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161E2D"/>
                </a:solidFill>
              </a:rPr>
              <a:t>User</a:t>
            </a:r>
            <a:r>
              <a:rPr b="0" i="0" lang="en" sz="17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 manages:</a:t>
            </a:r>
            <a:endParaRPr b="0" i="0" sz="1700" u="none" cap="none" strike="noStrike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 b="0" i="0" sz="1700" u="none" cap="none" strike="noStrike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700" u="none" cap="none" strike="noStrike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  <a:endParaRPr b="0" i="0" sz="1700" u="none" cap="none" strike="noStrike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Middleware</a:t>
            </a:r>
            <a:endParaRPr b="0" i="0" sz="1700" u="none" cap="none" strike="noStrike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74350" y="1939650"/>
            <a:ext cx="64593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97497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Form of cloud computing</a:t>
            </a:r>
            <a:endParaRPr b="0" i="0" sz="1800" u="none" cap="none" strike="noStrike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49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Delivers compute, network and storage resources to consumers on-demand</a:t>
            </a:r>
            <a:endParaRPr b="0" i="0" sz="1800" u="none" cap="none" strike="noStrike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2413" l="32301" r="2641" t="2556"/>
          <a:stretch/>
        </p:blipFill>
        <p:spPr>
          <a:xfrm>
            <a:off x="6084750" y="2630725"/>
            <a:ext cx="2089776" cy="22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1ea3e6319_0_3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 jobs</a:t>
            </a:r>
            <a:endParaRPr/>
          </a:p>
        </p:txBody>
      </p:sp>
      <p:sp>
        <p:nvSpPr>
          <p:cNvPr id="270" name="Google Shape;270;ge1ea3e6319_0_360"/>
          <p:cNvSpPr txBox="1"/>
          <p:nvPr>
            <p:ph idx="1" type="body"/>
          </p:nvPr>
        </p:nvSpPr>
        <p:spPr>
          <a:xfrm>
            <a:off x="805650" y="1850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Input file numerical vector of 340 features (sequence profile window 17 x 20, </a:t>
            </a:r>
            <a:r>
              <a:rPr i="1" lang="en">
                <a:solidFill>
                  <a:srgbClr val="000000"/>
                </a:solidFill>
              </a:rPr>
              <a:t>d=8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1" name="Google Shape;271;ge1ea3e6319_0_360"/>
          <p:cNvPicPr preferRelativeResize="0"/>
          <p:nvPr/>
        </p:nvPicPr>
        <p:blipFill rotWithShape="1">
          <a:blip r:embed="rId3">
            <a:alphaModFix/>
          </a:blip>
          <a:srcRect b="0" l="0" r="0" t="8382"/>
          <a:stretch/>
        </p:blipFill>
        <p:spPr>
          <a:xfrm>
            <a:off x="152400" y="2743500"/>
            <a:ext cx="8323075" cy="22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1ea3e6319_0_3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 jobs</a:t>
            </a:r>
            <a:endParaRPr/>
          </a:p>
        </p:txBody>
      </p:sp>
      <p:sp>
        <p:nvSpPr>
          <p:cNvPr id="277" name="Google Shape;277;ge1ea3e6319_0_370"/>
          <p:cNvSpPr txBox="1"/>
          <p:nvPr>
            <p:ph idx="1" type="body"/>
          </p:nvPr>
        </p:nvSpPr>
        <p:spPr>
          <a:xfrm>
            <a:off x="805650" y="1850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Input file numerical vector of 340 features (sequence profile window 17 x 20, </a:t>
            </a:r>
            <a:r>
              <a:rPr i="1" lang="en">
                <a:solidFill>
                  <a:srgbClr val="000000"/>
                </a:solidFill>
              </a:rPr>
              <a:t>d=8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Each is assigned to a class H → 1 ; E → 2; C → 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8" name="Google Shape;278;ge1ea3e6319_0_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25" y="2889824"/>
            <a:ext cx="6056365" cy="158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ge1ea3e6319_0_370"/>
          <p:cNvGrpSpPr/>
          <p:nvPr/>
        </p:nvGrpSpPr>
        <p:grpSpPr>
          <a:xfrm>
            <a:off x="5579200" y="2330575"/>
            <a:ext cx="3530425" cy="2635350"/>
            <a:chOff x="5579200" y="2330575"/>
            <a:chExt cx="3530425" cy="2635350"/>
          </a:xfrm>
        </p:grpSpPr>
        <p:grpSp>
          <p:nvGrpSpPr>
            <p:cNvPr id="280" name="Google Shape;280;ge1ea3e6319_0_370"/>
            <p:cNvGrpSpPr/>
            <p:nvPr/>
          </p:nvGrpSpPr>
          <p:grpSpPr>
            <a:xfrm>
              <a:off x="5773325" y="2415325"/>
              <a:ext cx="3336300" cy="2550600"/>
              <a:chOff x="5620925" y="2415325"/>
              <a:chExt cx="3336300" cy="2550600"/>
            </a:xfrm>
          </p:grpSpPr>
          <p:sp>
            <p:nvSpPr>
              <p:cNvPr id="281" name="Google Shape;281;ge1ea3e6319_0_370"/>
              <p:cNvSpPr/>
              <p:nvPr/>
            </p:nvSpPr>
            <p:spPr>
              <a:xfrm>
                <a:off x="5620925" y="24153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ge1ea3e6319_0_370"/>
              <p:cNvSpPr/>
              <p:nvPr/>
            </p:nvSpPr>
            <p:spPr>
              <a:xfrm>
                <a:off x="5773325" y="25677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ge1ea3e6319_0_370"/>
              <p:cNvSpPr/>
              <p:nvPr/>
            </p:nvSpPr>
            <p:spPr>
              <a:xfrm>
                <a:off x="5925725" y="27201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ge1ea3e6319_0_370"/>
              <p:cNvSpPr/>
              <p:nvPr/>
            </p:nvSpPr>
            <p:spPr>
              <a:xfrm>
                <a:off x="6078125" y="28725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ge1ea3e6319_0_370"/>
              <p:cNvSpPr/>
              <p:nvPr/>
            </p:nvSpPr>
            <p:spPr>
              <a:xfrm>
                <a:off x="6230525" y="30249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ge1ea3e6319_0_370"/>
              <p:cNvSpPr/>
              <p:nvPr/>
            </p:nvSpPr>
            <p:spPr>
              <a:xfrm>
                <a:off x="6382925" y="31773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ge1ea3e6319_0_370"/>
              <p:cNvSpPr/>
              <p:nvPr/>
            </p:nvSpPr>
            <p:spPr>
              <a:xfrm>
                <a:off x="6535325" y="33297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ge1ea3e6319_0_370"/>
              <p:cNvSpPr/>
              <p:nvPr/>
            </p:nvSpPr>
            <p:spPr>
              <a:xfrm>
                <a:off x="6687725" y="34821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ge1ea3e6319_0_370"/>
              <p:cNvSpPr/>
              <p:nvPr/>
            </p:nvSpPr>
            <p:spPr>
              <a:xfrm>
                <a:off x="6840125" y="36345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ge1ea3e6319_0_370"/>
              <p:cNvSpPr/>
              <p:nvPr/>
            </p:nvSpPr>
            <p:spPr>
              <a:xfrm>
                <a:off x="6992525" y="37869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ge1ea3e6319_0_370"/>
              <p:cNvSpPr/>
              <p:nvPr/>
            </p:nvSpPr>
            <p:spPr>
              <a:xfrm>
                <a:off x="7144925" y="39393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ge1ea3e6319_0_370"/>
              <p:cNvSpPr/>
              <p:nvPr/>
            </p:nvSpPr>
            <p:spPr>
              <a:xfrm>
                <a:off x="7297325" y="40917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ge1ea3e6319_0_370"/>
              <p:cNvSpPr/>
              <p:nvPr/>
            </p:nvSpPr>
            <p:spPr>
              <a:xfrm>
                <a:off x="7449725" y="42441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ge1ea3e6319_0_370"/>
              <p:cNvSpPr/>
              <p:nvPr/>
            </p:nvSpPr>
            <p:spPr>
              <a:xfrm>
                <a:off x="7602125" y="43965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ge1ea3e6319_0_370"/>
              <p:cNvSpPr/>
              <p:nvPr/>
            </p:nvSpPr>
            <p:spPr>
              <a:xfrm>
                <a:off x="7754525" y="45489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ge1ea3e6319_0_370"/>
              <p:cNvSpPr/>
              <p:nvPr/>
            </p:nvSpPr>
            <p:spPr>
              <a:xfrm>
                <a:off x="7906925" y="47013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ge1ea3e6319_0_370"/>
              <p:cNvSpPr/>
              <p:nvPr/>
            </p:nvSpPr>
            <p:spPr>
              <a:xfrm>
                <a:off x="8059325" y="4853725"/>
                <a:ext cx="897900" cy="11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" name="Google Shape;298;ge1ea3e6319_0_370"/>
            <p:cNvSpPr txBox="1"/>
            <p:nvPr/>
          </p:nvSpPr>
          <p:spPr>
            <a:xfrm>
              <a:off x="5579200" y="23305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-8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9" name="Google Shape;299;ge1ea3e6319_0_370"/>
            <p:cNvSpPr txBox="1"/>
            <p:nvPr/>
          </p:nvSpPr>
          <p:spPr>
            <a:xfrm>
              <a:off x="5731600" y="24829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-7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0" name="Google Shape;300;ge1ea3e6319_0_370"/>
            <p:cNvSpPr txBox="1"/>
            <p:nvPr/>
          </p:nvSpPr>
          <p:spPr>
            <a:xfrm>
              <a:off x="5884000" y="26353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-6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1" name="Google Shape;301;ge1ea3e6319_0_370"/>
            <p:cNvSpPr txBox="1"/>
            <p:nvPr/>
          </p:nvSpPr>
          <p:spPr>
            <a:xfrm>
              <a:off x="6036400" y="27877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-5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2" name="Google Shape;302;ge1ea3e6319_0_370"/>
            <p:cNvSpPr txBox="1"/>
            <p:nvPr/>
          </p:nvSpPr>
          <p:spPr>
            <a:xfrm>
              <a:off x="6188800" y="29401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-4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3" name="Google Shape;303;ge1ea3e6319_0_370"/>
            <p:cNvSpPr txBox="1"/>
            <p:nvPr/>
          </p:nvSpPr>
          <p:spPr>
            <a:xfrm>
              <a:off x="6341200" y="30925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-3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4" name="Google Shape;304;ge1ea3e6319_0_370"/>
            <p:cNvSpPr txBox="1"/>
            <p:nvPr/>
          </p:nvSpPr>
          <p:spPr>
            <a:xfrm>
              <a:off x="6493600" y="32449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-2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5" name="Google Shape;305;ge1ea3e6319_0_370"/>
            <p:cNvSpPr txBox="1"/>
            <p:nvPr/>
          </p:nvSpPr>
          <p:spPr>
            <a:xfrm>
              <a:off x="6646000" y="33973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-1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6" name="Google Shape;306;ge1ea3e6319_0_370"/>
            <p:cNvSpPr txBox="1"/>
            <p:nvPr/>
          </p:nvSpPr>
          <p:spPr>
            <a:xfrm>
              <a:off x="6798400" y="35497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7" name="Google Shape;307;ge1ea3e6319_0_370"/>
            <p:cNvSpPr txBox="1"/>
            <p:nvPr/>
          </p:nvSpPr>
          <p:spPr>
            <a:xfrm>
              <a:off x="6950800" y="37021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8" name="Google Shape;308;ge1ea3e6319_0_370"/>
            <p:cNvSpPr txBox="1"/>
            <p:nvPr/>
          </p:nvSpPr>
          <p:spPr>
            <a:xfrm>
              <a:off x="7103200" y="38545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9" name="Google Shape;309;ge1ea3e6319_0_370"/>
            <p:cNvSpPr txBox="1"/>
            <p:nvPr/>
          </p:nvSpPr>
          <p:spPr>
            <a:xfrm>
              <a:off x="7255600" y="40069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0" name="Google Shape;310;ge1ea3e6319_0_370"/>
            <p:cNvSpPr txBox="1"/>
            <p:nvPr/>
          </p:nvSpPr>
          <p:spPr>
            <a:xfrm>
              <a:off x="7408000" y="41593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1" name="Google Shape;311;ge1ea3e6319_0_370"/>
            <p:cNvSpPr txBox="1"/>
            <p:nvPr/>
          </p:nvSpPr>
          <p:spPr>
            <a:xfrm>
              <a:off x="7560400" y="43117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2" name="Google Shape;312;ge1ea3e6319_0_370"/>
            <p:cNvSpPr txBox="1"/>
            <p:nvPr/>
          </p:nvSpPr>
          <p:spPr>
            <a:xfrm>
              <a:off x="7712800" y="44641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6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3" name="Google Shape;313;ge1ea3e6319_0_370"/>
            <p:cNvSpPr txBox="1"/>
            <p:nvPr/>
          </p:nvSpPr>
          <p:spPr>
            <a:xfrm>
              <a:off x="7865200" y="46165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7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4" name="Google Shape;314;ge1ea3e6319_0_370"/>
            <p:cNvSpPr txBox="1"/>
            <p:nvPr/>
          </p:nvSpPr>
          <p:spPr>
            <a:xfrm>
              <a:off x="8017600" y="4768975"/>
              <a:ext cx="2904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8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1ea3e6319_2_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 jobs</a:t>
            </a:r>
            <a:endParaRPr/>
          </a:p>
        </p:txBody>
      </p:sp>
      <p:sp>
        <p:nvSpPr>
          <p:cNvPr id="320" name="Google Shape;320;ge1ea3e6319_2_22"/>
          <p:cNvSpPr txBox="1"/>
          <p:nvPr>
            <p:ph idx="1" type="body"/>
          </p:nvPr>
        </p:nvSpPr>
        <p:spPr>
          <a:xfrm>
            <a:off x="805650" y="1850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Input file numerical vector of 340 features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Each is assigned to a class H → 1 ; E → 2; C → 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1" name="Google Shape;321;ge1ea3e6319_2_22"/>
          <p:cNvSpPr/>
          <p:nvPr/>
        </p:nvSpPr>
        <p:spPr>
          <a:xfrm>
            <a:off x="121979" y="2452059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e1ea3e6319_2_22"/>
          <p:cNvSpPr/>
          <p:nvPr/>
        </p:nvSpPr>
        <p:spPr>
          <a:xfrm>
            <a:off x="626024" y="2452059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e1ea3e6319_2_22"/>
          <p:cNvSpPr/>
          <p:nvPr/>
        </p:nvSpPr>
        <p:spPr>
          <a:xfrm>
            <a:off x="1116754" y="2452042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e1ea3e6319_2_22"/>
          <p:cNvSpPr/>
          <p:nvPr/>
        </p:nvSpPr>
        <p:spPr>
          <a:xfrm>
            <a:off x="1607474" y="2457009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e1ea3e6319_2_22"/>
          <p:cNvSpPr/>
          <p:nvPr/>
        </p:nvSpPr>
        <p:spPr>
          <a:xfrm>
            <a:off x="2098204" y="2452059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e1ea3e6319_2_22"/>
          <p:cNvSpPr/>
          <p:nvPr/>
        </p:nvSpPr>
        <p:spPr>
          <a:xfrm>
            <a:off x="2588924" y="2452059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e1ea3e6319_2_22"/>
          <p:cNvSpPr/>
          <p:nvPr/>
        </p:nvSpPr>
        <p:spPr>
          <a:xfrm>
            <a:off x="3079644" y="2452059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e1ea3e6319_2_22"/>
          <p:cNvSpPr/>
          <p:nvPr/>
        </p:nvSpPr>
        <p:spPr>
          <a:xfrm>
            <a:off x="3583664" y="2452059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e1ea3e6319_2_22"/>
          <p:cNvSpPr/>
          <p:nvPr/>
        </p:nvSpPr>
        <p:spPr>
          <a:xfrm>
            <a:off x="4087700" y="2452055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e1ea3e6319_2_22"/>
          <p:cNvSpPr/>
          <p:nvPr/>
        </p:nvSpPr>
        <p:spPr>
          <a:xfrm>
            <a:off x="4591721" y="2452055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e1ea3e6319_2_22"/>
          <p:cNvSpPr/>
          <p:nvPr/>
        </p:nvSpPr>
        <p:spPr>
          <a:xfrm>
            <a:off x="5069154" y="2452054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e1ea3e6319_2_22"/>
          <p:cNvSpPr/>
          <p:nvPr/>
        </p:nvSpPr>
        <p:spPr>
          <a:xfrm>
            <a:off x="5546586" y="2452054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e1ea3e6319_2_22"/>
          <p:cNvSpPr/>
          <p:nvPr/>
        </p:nvSpPr>
        <p:spPr>
          <a:xfrm>
            <a:off x="6050607" y="2452053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e1ea3e6319_2_22"/>
          <p:cNvSpPr/>
          <p:nvPr/>
        </p:nvSpPr>
        <p:spPr>
          <a:xfrm>
            <a:off x="6541327" y="2452053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e1ea3e6319_2_22"/>
          <p:cNvSpPr/>
          <p:nvPr/>
        </p:nvSpPr>
        <p:spPr>
          <a:xfrm>
            <a:off x="7032048" y="2452052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e1ea3e6319_2_22"/>
          <p:cNvSpPr/>
          <p:nvPr/>
        </p:nvSpPr>
        <p:spPr>
          <a:xfrm>
            <a:off x="7522768" y="2452052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e1ea3e6319_2_22"/>
          <p:cNvSpPr/>
          <p:nvPr/>
        </p:nvSpPr>
        <p:spPr>
          <a:xfrm>
            <a:off x="8013488" y="2452051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e1ea3e6319_2_22"/>
          <p:cNvSpPr txBox="1"/>
          <p:nvPr/>
        </p:nvSpPr>
        <p:spPr>
          <a:xfrm>
            <a:off x="259525" y="2486450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-8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ge1ea3e6319_2_22"/>
          <p:cNvSpPr txBox="1"/>
          <p:nvPr/>
        </p:nvSpPr>
        <p:spPr>
          <a:xfrm>
            <a:off x="716725" y="2486450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-7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ge1ea3e6319_2_22"/>
          <p:cNvSpPr txBox="1"/>
          <p:nvPr/>
        </p:nvSpPr>
        <p:spPr>
          <a:xfrm>
            <a:off x="1188750" y="2489537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-6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ge1ea3e6319_2_22"/>
          <p:cNvSpPr txBox="1"/>
          <p:nvPr/>
        </p:nvSpPr>
        <p:spPr>
          <a:xfrm>
            <a:off x="1707325" y="2489525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-5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ge1ea3e6319_2_22"/>
          <p:cNvSpPr txBox="1"/>
          <p:nvPr/>
        </p:nvSpPr>
        <p:spPr>
          <a:xfrm>
            <a:off x="2171938" y="2489525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-4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ge1ea3e6319_2_22"/>
          <p:cNvSpPr txBox="1"/>
          <p:nvPr/>
        </p:nvSpPr>
        <p:spPr>
          <a:xfrm>
            <a:off x="2665125" y="2489525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-3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ge1ea3e6319_2_22"/>
          <p:cNvSpPr txBox="1"/>
          <p:nvPr/>
        </p:nvSpPr>
        <p:spPr>
          <a:xfrm>
            <a:off x="3124400" y="2489525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-2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ge1ea3e6319_2_22"/>
          <p:cNvSpPr txBox="1"/>
          <p:nvPr/>
        </p:nvSpPr>
        <p:spPr>
          <a:xfrm>
            <a:off x="3688525" y="2486450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-1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ge1ea3e6319_2_22"/>
          <p:cNvSpPr txBox="1"/>
          <p:nvPr/>
        </p:nvSpPr>
        <p:spPr>
          <a:xfrm>
            <a:off x="4159700" y="2489525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0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ge1ea3e6319_2_22"/>
          <p:cNvSpPr txBox="1"/>
          <p:nvPr/>
        </p:nvSpPr>
        <p:spPr>
          <a:xfrm>
            <a:off x="4711925" y="2510400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1	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ge1ea3e6319_2_22"/>
          <p:cNvSpPr txBox="1"/>
          <p:nvPr/>
        </p:nvSpPr>
        <p:spPr>
          <a:xfrm>
            <a:off x="5169125" y="2510400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2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ge1ea3e6319_2_22"/>
          <p:cNvSpPr txBox="1"/>
          <p:nvPr/>
        </p:nvSpPr>
        <p:spPr>
          <a:xfrm>
            <a:off x="5641150" y="2513487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3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ge1ea3e6319_2_22"/>
          <p:cNvSpPr txBox="1"/>
          <p:nvPr/>
        </p:nvSpPr>
        <p:spPr>
          <a:xfrm>
            <a:off x="6159725" y="2513475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4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ge1ea3e6319_2_22"/>
          <p:cNvSpPr txBox="1"/>
          <p:nvPr/>
        </p:nvSpPr>
        <p:spPr>
          <a:xfrm>
            <a:off x="6624338" y="2513475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5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ge1ea3e6319_2_22"/>
          <p:cNvSpPr txBox="1"/>
          <p:nvPr/>
        </p:nvSpPr>
        <p:spPr>
          <a:xfrm>
            <a:off x="7117525" y="2513475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6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ge1ea3e6319_2_22"/>
          <p:cNvSpPr txBox="1"/>
          <p:nvPr/>
        </p:nvSpPr>
        <p:spPr>
          <a:xfrm>
            <a:off x="7576800" y="2513475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7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ge1ea3e6319_2_22"/>
          <p:cNvSpPr txBox="1"/>
          <p:nvPr/>
        </p:nvSpPr>
        <p:spPr>
          <a:xfrm>
            <a:off x="8140925" y="2510400"/>
            <a:ext cx="312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8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ge1ea3e6319_2_22"/>
          <p:cNvSpPr/>
          <p:nvPr/>
        </p:nvSpPr>
        <p:spPr>
          <a:xfrm rot="5400000">
            <a:off x="4167700" y="-1041725"/>
            <a:ext cx="312900" cy="8160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e1ea3e6319_2_22"/>
          <p:cNvSpPr txBox="1"/>
          <p:nvPr/>
        </p:nvSpPr>
        <p:spPr>
          <a:xfrm>
            <a:off x="2698550" y="3351875"/>
            <a:ext cx="323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sequence profile window 17 x 20, </a:t>
            </a:r>
            <a:r>
              <a:rPr i="1" lang="en" sz="1300">
                <a:latin typeface="Lato"/>
                <a:ea typeface="Lato"/>
                <a:cs typeface="Lato"/>
                <a:sym typeface="Lato"/>
              </a:rPr>
              <a:t>d=8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1ea3e6319_2_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 jobs</a:t>
            </a:r>
            <a:endParaRPr/>
          </a:p>
        </p:txBody>
      </p:sp>
      <p:sp>
        <p:nvSpPr>
          <p:cNvPr id="362" name="Google Shape;362;ge1ea3e6319_2_136"/>
          <p:cNvSpPr txBox="1"/>
          <p:nvPr>
            <p:ph idx="1" type="body"/>
          </p:nvPr>
        </p:nvSpPr>
        <p:spPr>
          <a:xfrm>
            <a:off x="805650" y="1850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Input file  for training: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5 files of increasing sizes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3" name="Google Shape;363;ge1ea3e6319_2_136"/>
          <p:cNvSpPr/>
          <p:nvPr/>
        </p:nvSpPr>
        <p:spPr>
          <a:xfrm>
            <a:off x="1074074" y="2985459"/>
            <a:ext cx="456900" cy="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ge1ea3e6319_2_136"/>
          <p:cNvGrpSpPr/>
          <p:nvPr/>
        </p:nvGrpSpPr>
        <p:grpSpPr>
          <a:xfrm>
            <a:off x="1074074" y="3200842"/>
            <a:ext cx="951505" cy="53418"/>
            <a:chOff x="198174" y="2667442"/>
            <a:chExt cx="951505" cy="53418"/>
          </a:xfrm>
        </p:grpSpPr>
        <p:sp>
          <p:nvSpPr>
            <p:cNvPr id="365" name="Google Shape;365;ge1ea3e6319_2_136"/>
            <p:cNvSpPr/>
            <p:nvPr/>
          </p:nvSpPr>
          <p:spPr>
            <a:xfrm>
              <a:off x="692779" y="2667442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ge1ea3e6319_2_136"/>
            <p:cNvSpPr/>
            <p:nvPr/>
          </p:nvSpPr>
          <p:spPr>
            <a:xfrm>
              <a:off x="198174" y="2667459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ge1ea3e6319_2_136"/>
          <p:cNvGrpSpPr/>
          <p:nvPr/>
        </p:nvGrpSpPr>
        <p:grpSpPr>
          <a:xfrm>
            <a:off x="1074074" y="3442659"/>
            <a:ext cx="1438350" cy="58350"/>
            <a:chOff x="159674" y="2909259"/>
            <a:chExt cx="1438350" cy="58350"/>
          </a:xfrm>
        </p:grpSpPr>
        <p:sp>
          <p:nvSpPr>
            <p:cNvPr id="368" name="Google Shape;368;ge1ea3e6319_2_136"/>
            <p:cNvSpPr/>
            <p:nvPr/>
          </p:nvSpPr>
          <p:spPr>
            <a:xfrm>
              <a:off x="650404" y="2909259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ge1ea3e6319_2_136"/>
            <p:cNvSpPr/>
            <p:nvPr/>
          </p:nvSpPr>
          <p:spPr>
            <a:xfrm>
              <a:off x="1141124" y="2909259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ge1ea3e6319_2_136"/>
            <p:cNvSpPr/>
            <p:nvPr/>
          </p:nvSpPr>
          <p:spPr>
            <a:xfrm>
              <a:off x="159674" y="2914209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ge1ea3e6319_2_136"/>
          <p:cNvGrpSpPr/>
          <p:nvPr/>
        </p:nvGrpSpPr>
        <p:grpSpPr>
          <a:xfrm>
            <a:off x="1074074" y="3671253"/>
            <a:ext cx="1915786" cy="53402"/>
            <a:chOff x="172121" y="3137853"/>
            <a:chExt cx="1915786" cy="53402"/>
          </a:xfrm>
        </p:grpSpPr>
        <p:sp>
          <p:nvSpPr>
            <p:cNvPr id="372" name="Google Shape;372;ge1ea3e6319_2_136"/>
            <p:cNvSpPr/>
            <p:nvPr/>
          </p:nvSpPr>
          <p:spPr>
            <a:xfrm>
              <a:off x="649554" y="3137854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ge1ea3e6319_2_136"/>
            <p:cNvSpPr/>
            <p:nvPr/>
          </p:nvSpPr>
          <p:spPr>
            <a:xfrm>
              <a:off x="1126986" y="3137854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ge1ea3e6319_2_136"/>
            <p:cNvSpPr/>
            <p:nvPr/>
          </p:nvSpPr>
          <p:spPr>
            <a:xfrm>
              <a:off x="1631007" y="3137853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ge1ea3e6319_2_136"/>
            <p:cNvSpPr/>
            <p:nvPr/>
          </p:nvSpPr>
          <p:spPr>
            <a:xfrm>
              <a:off x="172121" y="3137855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ge1ea3e6319_2_136"/>
          <p:cNvGrpSpPr/>
          <p:nvPr/>
        </p:nvGrpSpPr>
        <p:grpSpPr>
          <a:xfrm>
            <a:off x="1074074" y="3899851"/>
            <a:ext cx="2419791" cy="53408"/>
            <a:chOff x="216727" y="3366451"/>
            <a:chExt cx="2419791" cy="53408"/>
          </a:xfrm>
        </p:grpSpPr>
        <p:sp>
          <p:nvSpPr>
            <p:cNvPr id="377" name="Google Shape;377;ge1ea3e6319_2_136"/>
            <p:cNvSpPr/>
            <p:nvPr/>
          </p:nvSpPr>
          <p:spPr>
            <a:xfrm>
              <a:off x="2179619" y="3366459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ge1ea3e6319_2_136"/>
            <p:cNvSpPr/>
            <p:nvPr/>
          </p:nvSpPr>
          <p:spPr>
            <a:xfrm>
              <a:off x="216727" y="3366453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ge1ea3e6319_2_136"/>
            <p:cNvSpPr/>
            <p:nvPr/>
          </p:nvSpPr>
          <p:spPr>
            <a:xfrm>
              <a:off x="707448" y="3366452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ge1ea3e6319_2_136"/>
            <p:cNvSpPr/>
            <p:nvPr/>
          </p:nvSpPr>
          <p:spPr>
            <a:xfrm>
              <a:off x="1198168" y="3366452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ge1ea3e6319_2_136"/>
            <p:cNvSpPr/>
            <p:nvPr/>
          </p:nvSpPr>
          <p:spPr>
            <a:xfrm>
              <a:off x="1688888" y="3366451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ge1ea3e6319_2_136"/>
          <p:cNvSpPr txBox="1"/>
          <p:nvPr/>
        </p:nvSpPr>
        <p:spPr>
          <a:xfrm>
            <a:off x="4211900" y="2681875"/>
            <a:ext cx="49197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centos@main:~/BDP-projcect-aws-main/in_train_tiny$ ll -h *.svm</a:t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-rw-rw-r--. 1 centos centos 5.1M Jun 16 16:44 </a:t>
            </a:r>
            <a:r>
              <a:rPr lang="en" sz="1000">
                <a:solidFill>
                  <a:srgbClr val="161E2D"/>
                </a:solidFill>
                <a:latin typeface="Consolas"/>
                <a:ea typeface="Consolas"/>
                <a:cs typeface="Consolas"/>
                <a:sym typeface="Consolas"/>
              </a:rPr>
              <a:t>train0.svm</a:t>
            </a:r>
            <a:endParaRPr sz="1000">
              <a:solidFill>
                <a:srgbClr val="161E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-rw-rw-r--. 1 centos centos  11M Jun 16 16:47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train1.svm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-rw-rw-r--. 1 centos centos  16M Jun 16 16:50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train2.svm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-rw-rw-r--. 1 centos centos  21M Jun 16 16:52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train3.svm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-rw-rw-r--. 1 centos centos  26M Jun 16 16:53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train4.svm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-rw-rw-r--. 1 centos centos  31M Jun 16 16:54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train5.svm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83" name="Google Shape;383;ge1ea3e6319_2_136"/>
          <p:cNvGrpSpPr/>
          <p:nvPr/>
        </p:nvGrpSpPr>
        <p:grpSpPr>
          <a:xfrm>
            <a:off x="1074074" y="4128451"/>
            <a:ext cx="2895300" cy="53408"/>
            <a:chOff x="1226474" y="4052251"/>
            <a:chExt cx="2895300" cy="53408"/>
          </a:xfrm>
        </p:grpSpPr>
        <p:grpSp>
          <p:nvGrpSpPr>
            <p:cNvPr id="384" name="Google Shape;384;ge1ea3e6319_2_136"/>
            <p:cNvGrpSpPr/>
            <p:nvPr/>
          </p:nvGrpSpPr>
          <p:grpSpPr>
            <a:xfrm>
              <a:off x="1226474" y="4052251"/>
              <a:ext cx="2419791" cy="53408"/>
              <a:chOff x="216727" y="3366451"/>
              <a:chExt cx="2419791" cy="53408"/>
            </a:xfrm>
          </p:grpSpPr>
          <p:sp>
            <p:nvSpPr>
              <p:cNvPr id="385" name="Google Shape;385;ge1ea3e6319_2_136"/>
              <p:cNvSpPr/>
              <p:nvPr/>
            </p:nvSpPr>
            <p:spPr>
              <a:xfrm>
                <a:off x="2179619" y="3366459"/>
                <a:ext cx="456900" cy="53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ge1ea3e6319_2_136"/>
              <p:cNvSpPr/>
              <p:nvPr/>
            </p:nvSpPr>
            <p:spPr>
              <a:xfrm>
                <a:off x="216727" y="3366453"/>
                <a:ext cx="456900" cy="53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ge1ea3e6319_2_136"/>
              <p:cNvSpPr/>
              <p:nvPr/>
            </p:nvSpPr>
            <p:spPr>
              <a:xfrm>
                <a:off x="707448" y="3366452"/>
                <a:ext cx="456900" cy="53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ge1ea3e6319_2_136"/>
              <p:cNvSpPr/>
              <p:nvPr/>
            </p:nvSpPr>
            <p:spPr>
              <a:xfrm>
                <a:off x="1198168" y="3366452"/>
                <a:ext cx="456900" cy="53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ge1ea3e6319_2_136"/>
              <p:cNvSpPr/>
              <p:nvPr/>
            </p:nvSpPr>
            <p:spPr>
              <a:xfrm>
                <a:off x="1688888" y="3366451"/>
                <a:ext cx="456900" cy="53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0" name="Google Shape;390;ge1ea3e6319_2_136"/>
            <p:cNvSpPr/>
            <p:nvPr/>
          </p:nvSpPr>
          <p:spPr>
            <a:xfrm>
              <a:off x="3664874" y="4052259"/>
              <a:ext cx="456900" cy="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1ea3e6319_2_202"/>
          <p:cNvSpPr txBox="1"/>
          <p:nvPr>
            <p:ph type="title"/>
          </p:nvPr>
        </p:nvSpPr>
        <p:spPr>
          <a:xfrm>
            <a:off x="651450" y="1232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Running Test Jobs on Cluster via HTCondor </a:t>
            </a:r>
            <a:endParaRPr/>
          </a:p>
        </p:txBody>
      </p:sp>
      <p:sp>
        <p:nvSpPr>
          <p:cNvPr id="396" name="Google Shape;396;ge1ea3e6319_2_202"/>
          <p:cNvSpPr txBox="1"/>
          <p:nvPr/>
        </p:nvSpPr>
        <p:spPr>
          <a:xfrm>
            <a:off x="661650" y="1617475"/>
            <a:ext cx="7820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####################################################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Executable = svm_test_predict_exec.sh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####################################################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 Allocating resources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####################################################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request_memory = 1024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request_cpus = 1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############ Input Sandbox  #########################</a:t>
            </a: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##################################################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Input = /home/centos/BDP-projcect-aws-main/in_train_tiny/train$(Process).svm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transfer_input_files = /home/centos/BDP-projcect-aws-main/in_train_tiny/test_data.svm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Arguments = "train$(Process).svm /data/svm_outputs/train/train$(Process).model test_data.svm prediction$(Process).out"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###### Output Sandbox ###############################</a:t>
            </a: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##################################################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Log        = condor_out/train$(Process).log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Output     = condor_out/train$(Process).out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Error      = condor_out/train$(Process).error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transfer_output_remaps = "prediction$(Process).out=out_predict_tiny/prediction$(Process).out" # not in same dir as log, out, err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should_transfer_files = YES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when_to_transfer_output = ON_EXIT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Universe = vanilla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Queue 6 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1ea3e6319_2_277"/>
          <p:cNvSpPr txBox="1"/>
          <p:nvPr>
            <p:ph type="title"/>
          </p:nvPr>
        </p:nvSpPr>
        <p:spPr>
          <a:xfrm>
            <a:off x="651450" y="1232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Running Test Jobs the Executable</a:t>
            </a:r>
            <a:endParaRPr/>
          </a:p>
        </p:txBody>
      </p:sp>
      <p:sp>
        <p:nvSpPr>
          <p:cNvPr id="402" name="Google Shape;402;ge1ea3e6319_2_277"/>
          <p:cNvSpPr txBox="1"/>
          <p:nvPr/>
        </p:nvSpPr>
        <p:spPr>
          <a:xfrm>
            <a:off x="661650" y="1693675"/>
            <a:ext cx="78207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#!/usr/bin/bash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#################################################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 Run svm-train then svm-predict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#################################################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#################################################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 1 arg: &lt;path_to_input_parameter&gt;/train0.svm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 2 arg: &lt;path_to_output_parameter&gt;/svm_outputs/train/train0.model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 2 arg: serves also as input to svm-predict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 3 arg: &lt;path_to_input_parameter&gt;/in_predict_tiny/test0.svm 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 4 arg: &lt;path_to_output_parameter&gt;/svm_outputs/predict/prediction0.out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#################################################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 Measure time of each jobinstance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SECONDS=0 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svm-train -c 2 -g 0.5 -m 1024 $1 $2 &amp;&amp; \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svm-predict $3 $2 $4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echo "Duration" $SECONDS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1ea3e6319_2_283"/>
          <p:cNvSpPr txBox="1"/>
          <p:nvPr>
            <p:ph type="title"/>
          </p:nvPr>
        </p:nvSpPr>
        <p:spPr>
          <a:xfrm>
            <a:off x="651450" y="1232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Jobs Measurement</a:t>
            </a:r>
            <a:endParaRPr/>
          </a:p>
        </p:txBody>
      </p:sp>
      <p:pic>
        <p:nvPicPr>
          <p:cNvPr id="408" name="Google Shape;408;ge1ea3e6319_2_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0" y="1920400"/>
            <a:ext cx="4954851" cy="1281800"/>
          </a:xfrm>
          <a:prstGeom prst="rect">
            <a:avLst/>
          </a:prstGeom>
          <a:noFill/>
          <a:ln cap="flat" cmpd="sng" w="9525">
            <a:solidFill>
              <a:srgbClr val="D4D4D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9" name="Google Shape;409;ge1ea3e6319_2_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00" y="3510900"/>
            <a:ext cx="9032219" cy="1281800"/>
          </a:xfrm>
          <a:prstGeom prst="rect">
            <a:avLst/>
          </a:prstGeom>
          <a:noFill/>
          <a:ln cap="flat" cmpd="sng" w="9525">
            <a:solidFill>
              <a:srgbClr val="D4D4D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1ea3e6319_2_3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Setting up Docker on the Cluster</a:t>
            </a:r>
            <a:endParaRPr sz="2488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e1ea3e6319_2_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0" y="2360575"/>
            <a:ext cx="8948951" cy="24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e1ea3e6319_2_327"/>
          <p:cNvPicPr preferRelativeResize="0"/>
          <p:nvPr/>
        </p:nvPicPr>
        <p:blipFill rotWithShape="1">
          <a:blip r:embed="rId4">
            <a:alphaModFix/>
          </a:blip>
          <a:srcRect b="7352" l="4385" r="6654" t="4277"/>
          <a:stretch/>
        </p:blipFill>
        <p:spPr>
          <a:xfrm>
            <a:off x="7217950" y="548475"/>
            <a:ext cx="1876374" cy="15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1ea3e6319_2_3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Setting up HTCondor to use Docker</a:t>
            </a:r>
            <a:endParaRPr sz="2488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ge1ea3e6319_2_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000" y="536475"/>
            <a:ext cx="2763000" cy="839624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e1ea3e6319_2_334"/>
          <p:cNvSpPr txBox="1"/>
          <p:nvPr/>
        </p:nvSpPr>
        <p:spPr>
          <a:xfrm>
            <a:off x="729450" y="1844100"/>
            <a:ext cx="7804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Modified condor configuration file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/etc/condor/condor_config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Bind mounting </a:t>
            </a: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/data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4" name="Google Shape;424;ge1ea3e6319_2_334"/>
          <p:cNvSpPr txBox="1"/>
          <p:nvPr/>
        </p:nvSpPr>
        <p:spPr>
          <a:xfrm>
            <a:off x="704825" y="2640050"/>
            <a:ext cx="60570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##--------------------------------------------------------------------</a:t>
            </a:r>
            <a:endParaRPr sz="11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 Docker Volume Config</a:t>
            </a:r>
            <a:endParaRPr sz="11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##--------------------------------------------------------------------</a:t>
            </a:r>
            <a:endParaRPr sz="11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 Defining only one docker volume</a:t>
            </a:r>
            <a:endParaRPr sz="11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DOCKER_VOLUMES = SHARED_DATA</a:t>
            </a:r>
            <a:endParaRPr sz="11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 Assigning the /data directory to docker volume</a:t>
            </a:r>
            <a:endParaRPr sz="11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DOCKER_VOLUME_DIR_SHARED_DATA = /data</a:t>
            </a:r>
            <a:endParaRPr sz="11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# Mount SHARED_DATA volume in all containers handled by HTcondor</a:t>
            </a:r>
            <a:endParaRPr sz="11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DOCKER_MOUNT_VOLUMES = SHARED_DATA</a:t>
            </a:r>
            <a:endParaRPr sz="11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ge1ea3e6319_2_334"/>
          <p:cNvSpPr txBox="1"/>
          <p:nvPr/>
        </p:nvSpPr>
        <p:spPr>
          <a:xfrm>
            <a:off x="700525" y="2362350"/>
            <a:ext cx="20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Worker node config: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6" name="Google Shape;426;ge1ea3e6319_2_334"/>
          <p:cNvPicPr preferRelativeResize="0"/>
          <p:nvPr/>
        </p:nvPicPr>
        <p:blipFill rotWithShape="1">
          <a:blip r:embed="rId4">
            <a:alphaModFix/>
          </a:blip>
          <a:srcRect b="7352" l="4385" r="6654" t="4277"/>
          <a:stretch/>
        </p:blipFill>
        <p:spPr>
          <a:xfrm>
            <a:off x="7217950" y="1615275"/>
            <a:ext cx="1876374" cy="15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e1ea3e6319_2_334"/>
          <p:cNvSpPr txBox="1"/>
          <p:nvPr/>
        </p:nvSpPr>
        <p:spPr>
          <a:xfrm>
            <a:off x="700525" y="4572150"/>
            <a:ext cx="600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[root@ip~]# condor_status -l | grep -i docker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1ea3e6319_2_290"/>
          <p:cNvSpPr txBox="1"/>
          <p:nvPr>
            <p:ph type="title"/>
          </p:nvPr>
        </p:nvSpPr>
        <p:spPr>
          <a:xfrm>
            <a:off x="422850" y="1232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Creating Docker Image on Local Machine</a:t>
            </a:r>
            <a:endParaRPr/>
          </a:p>
        </p:txBody>
      </p:sp>
      <p:sp>
        <p:nvSpPr>
          <p:cNvPr id="433" name="Google Shape;433;ge1ea3e6319_2_290"/>
          <p:cNvSpPr txBox="1"/>
          <p:nvPr/>
        </p:nvSpPr>
        <p:spPr>
          <a:xfrm>
            <a:off x="416625" y="2204075"/>
            <a:ext cx="258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FROM centos:8</a:t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RUN yum install -y epel-release  </a:t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RUN yum install -y libsvm</a:t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ge1ea3e6319_2_290"/>
          <p:cNvSpPr txBox="1"/>
          <p:nvPr/>
        </p:nvSpPr>
        <p:spPr>
          <a:xfrm>
            <a:off x="424150" y="1803875"/>
            <a:ext cx="16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file:</a:t>
            </a:r>
            <a:endParaRPr/>
          </a:p>
        </p:txBody>
      </p:sp>
      <p:sp>
        <p:nvSpPr>
          <p:cNvPr id="435" name="Google Shape;435;ge1ea3e6319_2_290"/>
          <p:cNvSpPr txBox="1"/>
          <p:nvPr/>
        </p:nvSpPr>
        <p:spPr>
          <a:xfrm>
            <a:off x="461450" y="3154625"/>
            <a:ext cx="73083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i$ docker </a:t>
            </a: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build -t ilante/centos8_</a:t>
            </a: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libsvm</a:t>
            </a: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:1.0.0</a:t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i$ docker push ilante/centos8_libsvm:1.0.0</a:t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The push refers to repository [docker.io/ilante/centos8_libsvm]</a:t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d86f07b0b8d9: Pushed</a:t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6a016089002c: Pushed</a:t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2653d992f4ef: Pushed</a:t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1.0.0: digest: sha256:c92ae898ac81f930e60f095e9c258d9f86388517b3f2c76701db16d28d2fc107 size: 953</a:t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https://hub.docker.com/repository/docker/ilante/centos8_libsvm/</a:t>
            </a:r>
            <a:r>
              <a:rPr lang="en" sz="10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6" name="Google Shape;436;ge1ea3e6319_2_290"/>
          <p:cNvPicPr preferRelativeResize="0"/>
          <p:nvPr/>
        </p:nvPicPr>
        <p:blipFill rotWithShape="1">
          <a:blip r:embed="rId4">
            <a:alphaModFix/>
          </a:blip>
          <a:srcRect b="7352" l="4385" r="6654" t="4277"/>
          <a:stretch/>
        </p:blipFill>
        <p:spPr>
          <a:xfrm>
            <a:off x="7217950" y="548475"/>
            <a:ext cx="1876374" cy="15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Cluster on AWS 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Main node acts as NFS server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t2.micro 1 vCPU 1GiB RAM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2 worker nodes for executing jobs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t2.small 2 vCPU 2 GiB RAM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CentOS 8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US East (N. Virginia)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us-east-1b allowing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private communication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675" y="547075"/>
            <a:ext cx="858025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7905697" y="3903776"/>
            <a:ext cx="6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1900" y="470875"/>
            <a:ext cx="1212700" cy="1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8312633" y="912628"/>
            <a:ext cx="6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1175" y="3753473"/>
            <a:ext cx="647527" cy="647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4426433" y="3884428"/>
            <a:ext cx="6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 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3295650" y="1589550"/>
            <a:ext cx="5838198" cy="3076226"/>
            <a:chOff x="3295650" y="1589550"/>
            <a:chExt cx="5838198" cy="3076226"/>
          </a:xfrm>
        </p:grpSpPr>
        <p:pic>
          <p:nvPicPr>
            <p:cNvPr id="111" name="Google Shape;111;p3"/>
            <p:cNvPicPr preferRelativeResize="0"/>
            <p:nvPr/>
          </p:nvPicPr>
          <p:blipFill rotWithShape="1">
            <a:blip r:embed="rId6">
              <a:alphaModFix/>
            </a:blip>
            <a:srcRect b="23178" l="0" r="0" t="24127"/>
            <a:stretch/>
          </p:blipFill>
          <p:spPr>
            <a:xfrm>
              <a:off x="3295650" y="1589550"/>
              <a:ext cx="5838198" cy="3076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70971" y="3753473"/>
              <a:ext cx="647527" cy="6475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3" name="Google Shape;113;p3"/>
            <p:cNvCxnSpPr/>
            <p:nvPr/>
          </p:nvCxnSpPr>
          <p:spPr>
            <a:xfrm flipH="1">
              <a:off x="4961025" y="3276725"/>
              <a:ext cx="1384200" cy="54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6928650" y="3276725"/>
              <a:ext cx="999600" cy="53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15" name="Google Shape;115;p3"/>
            <p:cNvGrpSpPr/>
            <p:nvPr/>
          </p:nvGrpSpPr>
          <p:grpSpPr>
            <a:xfrm>
              <a:off x="6229175" y="1745600"/>
              <a:ext cx="957025" cy="1613125"/>
              <a:chOff x="8286575" y="1745600"/>
              <a:chExt cx="957025" cy="1613125"/>
            </a:xfrm>
          </p:grpSpPr>
          <p:pic>
            <p:nvPicPr>
              <p:cNvPr id="116" name="Google Shape;116;p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368950" y="1745600"/>
                <a:ext cx="628650" cy="6286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7" name="Google Shape;117;p3"/>
              <p:cNvCxnSpPr/>
              <p:nvPr/>
            </p:nvCxnSpPr>
            <p:spPr>
              <a:xfrm>
                <a:off x="8686538" y="2363850"/>
                <a:ext cx="0" cy="2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pic>
            <p:nvPicPr>
              <p:cNvPr id="118" name="Google Shape;118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286575" y="2536075"/>
                <a:ext cx="804079" cy="822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" name="Google Shape;119;p3"/>
              <p:cNvSpPr txBox="1"/>
              <p:nvPr/>
            </p:nvSpPr>
            <p:spPr>
              <a:xfrm>
                <a:off x="8440200" y="2697700"/>
                <a:ext cx="803400" cy="53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MN</a:t>
                </a:r>
                <a:endParaRPr b="0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NFS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 txBox="1"/>
              <p:nvPr/>
            </p:nvSpPr>
            <p:spPr>
              <a:xfrm>
                <a:off x="8455900" y="1868100"/>
                <a:ext cx="5058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/>
                  <a:t>EBS</a:t>
                </a:r>
                <a:endParaRPr sz="1000"/>
              </a:p>
            </p:txBody>
          </p:sp>
          <p:sp>
            <p:nvSpPr>
              <p:cNvPr id="121" name="Google Shape;121;p3"/>
              <p:cNvSpPr txBox="1"/>
              <p:nvPr/>
            </p:nvSpPr>
            <p:spPr>
              <a:xfrm rot="1375">
                <a:off x="8447212" y="2086168"/>
                <a:ext cx="7500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30 GiB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pic>
          <p:nvPicPr>
            <p:cNvPr id="122" name="Google Shape;12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65771" y="3753473"/>
              <a:ext cx="647527" cy="647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3"/>
            <p:cNvSpPr txBox="1"/>
            <p:nvPr/>
          </p:nvSpPr>
          <p:spPr>
            <a:xfrm>
              <a:off x="7931633" y="3884428"/>
              <a:ext cx="64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WN </a:t>
              </a:r>
              <a:r>
                <a:rPr lang="en" sz="1200"/>
                <a:t>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3"/>
          <p:cNvSpPr txBox="1"/>
          <p:nvPr/>
        </p:nvSpPr>
        <p:spPr>
          <a:xfrm>
            <a:off x="4426433" y="3884428"/>
            <a:ext cx="6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 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1ea3e6319_2_344"/>
          <p:cNvSpPr txBox="1"/>
          <p:nvPr>
            <p:ph type="title"/>
          </p:nvPr>
        </p:nvSpPr>
        <p:spPr>
          <a:xfrm>
            <a:off x="651450" y="1232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Running Test Jobs on Cluster via HTCondor </a:t>
            </a:r>
            <a:endParaRPr/>
          </a:p>
        </p:txBody>
      </p:sp>
      <p:sp>
        <p:nvSpPr>
          <p:cNvPr id="442" name="Google Shape;442;ge1ea3e6319_2_344"/>
          <p:cNvSpPr txBox="1"/>
          <p:nvPr/>
        </p:nvSpPr>
        <p:spPr>
          <a:xfrm>
            <a:off x="661650" y="1693675"/>
            <a:ext cx="78207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Executable = svm_test_predict_exec.sh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docker_image</a:t>
            </a: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 = ilante/centos8_libsvm:1.0.0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request_memory = 1024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request_cpus = 1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Input      = /home/centos/BDP-projcect-aws-main/in_train_tiny/train$(Process).svm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transfer_input_files = /home/centos/BDP-projcect-aws-main/in_train_tiny/test_data.svm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Arguments = "train$(Process).svm /data/svm_outputs/train/train_docker$(Process).model test_data.svm prediction$(Process).out"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Log        = condor_out_docker/train$(Process).log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Output     = condor_out_docker/train$(Process).out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Error      = condor_out_docker/train$(Process).error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transfer_output_remaps = "prediction$(Process).out=out_predict_tiny/prediction$(Process).out"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should_transfer_files = YES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when_to_transfer_output = ON_EXIT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Universe = </a:t>
            </a:r>
            <a:r>
              <a:rPr lang="en" sz="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docker </a:t>
            </a:r>
            <a:endParaRPr sz="9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Queue 6</a:t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3" name="Google Shape;443;ge1ea3e6319_2_344"/>
          <p:cNvPicPr preferRelativeResize="0"/>
          <p:nvPr/>
        </p:nvPicPr>
        <p:blipFill rotWithShape="1">
          <a:blip r:embed="rId3">
            <a:alphaModFix/>
          </a:blip>
          <a:srcRect b="7352" l="4385" r="6654" t="4277"/>
          <a:stretch/>
        </p:blipFill>
        <p:spPr>
          <a:xfrm>
            <a:off x="7217950" y="548475"/>
            <a:ext cx="1876374" cy="15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1ea3e6319_2_365"/>
          <p:cNvSpPr txBox="1"/>
          <p:nvPr>
            <p:ph type="title"/>
          </p:nvPr>
        </p:nvSpPr>
        <p:spPr>
          <a:xfrm>
            <a:off x="651450" y="1232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Docker </a:t>
            </a:r>
            <a:r>
              <a:rPr lang="en"/>
              <a:t>Jobs Measurement</a:t>
            </a:r>
            <a:endParaRPr/>
          </a:p>
        </p:txBody>
      </p:sp>
      <p:pic>
        <p:nvPicPr>
          <p:cNvPr id="449" name="Google Shape;449;ge1ea3e6319_2_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0400"/>
            <a:ext cx="6300274" cy="12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ge1ea3e6319_2_365"/>
          <p:cNvPicPr preferRelativeResize="0"/>
          <p:nvPr/>
        </p:nvPicPr>
        <p:blipFill rotWithShape="1">
          <a:blip r:embed="rId4">
            <a:alphaModFix/>
          </a:blip>
          <a:srcRect b="0" l="0" r="1205" t="0"/>
          <a:stretch/>
        </p:blipFill>
        <p:spPr>
          <a:xfrm>
            <a:off x="0" y="3505200"/>
            <a:ext cx="9079625" cy="12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1ea3e6319_2_377"/>
          <p:cNvSpPr txBox="1"/>
          <p:nvPr>
            <p:ph type="title"/>
          </p:nvPr>
        </p:nvSpPr>
        <p:spPr>
          <a:xfrm>
            <a:off x="651450" y="1232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Native                       Docker</a:t>
            </a:r>
            <a:endParaRPr/>
          </a:p>
        </p:txBody>
      </p:sp>
      <p:pic>
        <p:nvPicPr>
          <p:cNvPr id="456" name="Google Shape;456;ge1ea3e6319_2_377"/>
          <p:cNvPicPr preferRelativeResize="0"/>
          <p:nvPr/>
        </p:nvPicPr>
        <p:blipFill rotWithShape="1">
          <a:blip r:embed="rId3">
            <a:alphaModFix/>
          </a:blip>
          <a:srcRect b="0" l="0" r="65287" t="12823"/>
          <a:stretch/>
        </p:blipFill>
        <p:spPr>
          <a:xfrm>
            <a:off x="3124200" y="2006575"/>
            <a:ext cx="2186949" cy="1103725"/>
          </a:xfrm>
          <a:prstGeom prst="rect">
            <a:avLst/>
          </a:prstGeom>
          <a:noFill/>
          <a:ln cap="flat" cmpd="sng" w="9525">
            <a:solidFill>
              <a:srgbClr val="D4D4D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7" name="Google Shape;457;ge1ea3e6319_2_377"/>
          <p:cNvPicPr preferRelativeResize="0"/>
          <p:nvPr/>
        </p:nvPicPr>
        <p:blipFill rotWithShape="1">
          <a:blip r:embed="rId4">
            <a:alphaModFix/>
          </a:blip>
          <a:srcRect b="0" l="0" r="58037" t="13889"/>
          <a:stretch/>
        </p:blipFill>
        <p:spPr>
          <a:xfrm>
            <a:off x="806650" y="1965077"/>
            <a:ext cx="2186950" cy="1160923"/>
          </a:xfrm>
          <a:prstGeom prst="rect">
            <a:avLst/>
          </a:prstGeom>
          <a:noFill/>
          <a:ln cap="flat" cmpd="sng" w="9525">
            <a:solidFill>
              <a:srgbClr val="D4D4D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8" name="Google Shape;458;ge1ea3e6319_2_377"/>
          <p:cNvSpPr txBox="1"/>
          <p:nvPr/>
        </p:nvSpPr>
        <p:spPr>
          <a:xfrm>
            <a:off x="669000" y="3187350"/>
            <a:ext cx="609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Docker adds another layer of abstraction to the VM in the cluster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Dockerized jobs ran slower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Time is money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9" name="Google Shape;459;ge1ea3e6319_2_3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125" y="591225"/>
            <a:ext cx="8580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e1ea3e6319_2_377"/>
          <p:cNvPicPr preferRelativeResize="0"/>
          <p:nvPr/>
        </p:nvPicPr>
        <p:blipFill rotWithShape="1">
          <a:blip r:embed="rId6">
            <a:alphaModFix/>
          </a:blip>
          <a:srcRect b="7352" l="4385" r="6654" t="4277"/>
          <a:stretch/>
        </p:blipFill>
        <p:spPr>
          <a:xfrm>
            <a:off x="3285975" y="591225"/>
            <a:ext cx="769800" cy="6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1ea3e6319_2_405"/>
          <p:cNvSpPr txBox="1"/>
          <p:nvPr>
            <p:ph type="title"/>
          </p:nvPr>
        </p:nvSpPr>
        <p:spPr>
          <a:xfrm>
            <a:off x="5770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libsvm Scales Linearly with Respect to Input Size</a:t>
            </a:r>
            <a:endParaRPr/>
          </a:p>
        </p:txBody>
      </p:sp>
      <p:pic>
        <p:nvPicPr>
          <p:cNvPr id="466" name="Google Shape;466;ge1ea3e6319_2_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675" y="547075"/>
            <a:ext cx="8580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e1ea3e6319_2_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1900" y="0"/>
            <a:ext cx="1212700" cy="1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e1ea3e6319_2_405"/>
          <p:cNvSpPr txBox="1"/>
          <p:nvPr/>
        </p:nvSpPr>
        <p:spPr>
          <a:xfrm>
            <a:off x="8312633" y="441753"/>
            <a:ext cx="6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ge1ea3e6319_2_4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24325"/>
            <a:ext cx="4600147" cy="30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e1ea3e6319_2_4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0203" y="1924325"/>
            <a:ext cx="4600147" cy="30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1ea3e6319_0_91"/>
          <p:cNvSpPr txBox="1"/>
          <p:nvPr>
            <p:ph type="title"/>
          </p:nvPr>
        </p:nvSpPr>
        <p:spPr>
          <a:xfrm>
            <a:off x="5770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Cluster for n</a:t>
            </a:r>
            <a:r>
              <a:rPr lang="en"/>
              <a:t>on-Trivial Application </a:t>
            </a:r>
            <a:endParaRPr/>
          </a:p>
        </p:txBody>
      </p:sp>
      <p:sp>
        <p:nvSpPr>
          <p:cNvPr id="476" name="Google Shape;476;ge1ea3e6319_0_91"/>
          <p:cNvSpPr txBox="1"/>
          <p:nvPr>
            <p:ph idx="1" type="body"/>
          </p:nvPr>
        </p:nvSpPr>
        <p:spPr>
          <a:xfrm>
            <a:off x="653250" y="1850275"/>
            <a:ext cx="7688700" cy="22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Grid search: 10 combinations of </a:t>
            </a:r>
            <a:r>
              <a:rPr i="1" lang="en">
                <a:solidFill>
                  <a:srgbClr val="000000"/>
                </a:solidFill>
              </a:rPr>
              <a:t>C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i="1" lang="en">
                <a:solidFill>
                  <a:srgbClr val="000000"/>
                </a:solidFill>
              </a:rPr>
              <a:t>ɣ</a:t>
            </a:r>
            <a:endParaRPr i="1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Do a 5-fold cross validation for each of these value pairs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Train 50 </a:t>
            </a:r>
            <a:r>
              <a:rPr lang="en">
                <a:solidFill>
                  <a:srgbClr val="000000"/>
                </a:solidFill>
              </a:rPr>
              <a:t>models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2 </a:t>
            </a:r>
            <a:r>
              <a:rPr lang="en">
                <a:solidFill>
                  <a:srgbClr val="000000"/>
                </a:solidFill>
              </a:rPr>
              <a:t>models</a:t>
            </a:r>
            <a:r>
              <a:rPr lang="en">
                <a:solidFill>
                  <a:srgbClr val="000000"/>
                </a:solidFill>
              </a:rPr>
              <a:t> per WN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477" name="Google Shape;477;ge1ea3e6319_0_91"/>
          <p:cNvGrpSpPr/>
          <p:nvPr/>
        </p:nvGrpSpPr>
        <p:grpSpPr>
          <a:xfrm>
            <a:off x="3149853" y="1589550"/>
            <a:ext cx="5977762" cy="3076226"/>
            <a:chOff x="3143250" y="1589550"/>
            <a:chExt cx="5977762" cy="3076226"/>
          </a:xfrm>
        </p:grpSpPr>
        <p:pic>
          <p:nvPicPr>
            <p:cNvPr id="478" name="Google Shape;478;ge1ea3e6319_0_91"/>
            <p:cNvPicPr preferRelativeResize="0"/>
            <p:nvPr/>
          </p:nvPicPr>
          <p:blipFill rotWithShape="1">
            <a:blip r:embed="rId3">
              <a:alphaModFix/>
            </a:blip>
            <a:srcRect b="23175" l="0" r="0" t="24129"/>
            <a:stretch/>
          </p:blipFill>
          <p:spPr>
            <a:xfrm>
              <a:off x="3143250" y="1589550"/>
              <a:ext cx="5838198" cy="30762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9" name="Google Shape;479;ge1ea3e6319_0_91"/>
            <p:cNvGrpSpPr/>
            <p:nvPr/>
          </p:nvGrpSpPr>
          <p:grpSpPr>
            <a:xfrm>
              <a:off x="7295975" y="3221875"/>
              <a:ext cx="1825037" cy="822650"/>
              <a:chOff x="9353375" y="3221875"/>
              <a:chExt cx="1825037" cy="822650"/>
            </a:xfrm>
          </p:grpSpPr>
          <p:pic>
            <p:nvPicPr>
              <p:cNvPr id="480" name="Google Shape;480;ge1ea3e6319_0_9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0350150" y="3269600"/>
                <a:ext cx="628650" cy="6286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81" name="Google Shape;481;ge1ea3e6319_0_91"/>
              <p:cNvCxnSpPr/>
              <p:nvPr/>
            </p:nvCxnSpPr>
            <p:spPr>
              <a:xfrm flipH="1">
                <a:off x="10175972" y="3625775"/>
                <a:ext cx="221700" cy="7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pic>
            <p:nvPicPr>
              <p:cNvPr id="482" name="Google Shape;482;ge1ea3e6319_0_9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9353375" y="3221875"/>
                <a:ext cx="804079" cy="822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3" name="Google Shape;483;ge1ea3e6319_0_91"/>
              <p:cNvSpPr txBox="1"/>
              <p:nvPr/>
            </p:nvSpPr>
            <p:spPr>
              <a:xfrm>
                <a:off x="9507000" y="3383500"/>
                <a:ext cx="803400" cy="53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MN</a:t>
                </a:r>
                <a:endParaRPr b="0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NFS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ge1ea3e6319_0_91"/>
              <p:cNvSpPr txBox="1"/>
              <p:nvPr/>
            </p:nvSpPr>
            <p:spPr>
              <a:xfrm>
                <a:off x="10437100" y="3392100"/>
                <a:ext cx="5058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/>
                  <a:t>EBS</a:t>
                </a:r>
                <a:endParaRPr sz="1000"/>
              </a:p>
            </p:txBody>
          </p:sp>
          <p:sp>
            <p:nvSpPr>
              <p:cNvPr id="485" name="Google Shape;485;ge1ea3e6319_0_91"/>
              <p:cNvSpPr txBox="1"/>
              <p:nvPr/>
            </p:nvSpPr>
            <p:spPr>
              <a:xfrm rot="1375">
                <a:off x="10428412" y="3610168"/>
                <a:ext cx="7500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30 GiB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pic>
          <p:nvPicPr>
            <p:cNvPr id="486" name="Google Shape;486;ge1ea3e6319_0_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58099" y="4045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7" name="Google Shape;487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8099" y="3287177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9099" y="4045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9099" y="3664801"/>
            <a:ext cx="355200" cy="3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e1ea3e6319_0_91"/>
          <p:cNvSpPr txBox="1"/>
          <p:nvPr/>
        </p:nvSpPr>
        <p:spPr>
          <a:xfrm>
            <a:off x="4658107" y="2504321"/>
            <a:ext cx="3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 </a:t>
            </a:r>
            <a:r>
              <a:rPr lang="en" sz="600"/>
              <a:t>1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9099" y="3283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0099" y="2521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8099" y="2521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9099" y="2521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8099" y="2902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9099" y="2902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0099" y="2902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0099" y="3283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0099" y="3664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0099" y="4045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1099" y="2902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1099" y="3283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1099" y="3664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1099" y="4045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2099" y="2902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2099" y="3283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2099" y="3664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2099" y="4045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1099" y="2521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2099" y="2521801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e1ea3e6319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8099" y="3664801"/>
            <a:ext cx="355200" cy="3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e1ea3e6319_0_91"/>
          <p:cNvSpPr txBox="1"/>
          <p:nvPr/>
        </p:nvSpPr>
        <p:spPr>
          <a:xfrm>
            <a:off x="6182107" y="2504321"/>
            <a:ext cx="3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 </a:t>
            </a:r>
            <a:r>
              <a:rPr lang="en" sz="600"/>
              <a:t>5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e1ea3e6319_0_91"/>
          <p:cNvSpPr txBox="1"/>
          <p:nvPr/>
        </p:nvSpPr>
        <p:spPr>
          <a:xfrm>
            <a:off x="6182107" y="2885321"/>
            <a:ext cx="3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 </a:t>
            </a:r>
            <a:r>
              <a:rPr lang="en" sz="600"/>
              <a:t>10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e1ea3e6319_0_91"/>
          <p:cNvSpPr txBox="1"/>
          <p:nvPr/>
        </p:nvSpPr>
        <p:spPr>
          <a:xfrm>
            <a:off x="6182107" y="3647321"/>
            <a:ext cx="3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 </a:t>
            </a:r>
            <a:r>
              <a:rPr lang="en" sz="600"/>
              <a:t>20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e1ea3e6319_0_91"/>
          <p:cNvSpPr txBox="1"/>
          <p:nvPr/>
        </p:nvSpPr>
        <p:spPr>
          <a:xfrm>
            <a:off x="6182107" y="4028321"/>
            <a:ext cx="3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 </a:t>
            </a:r>
            <a:r>
              <a:rPr lang="en" sz="600"/>
              <a:t>25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e1ea3e6319_0_91"/>
          <p:cNvSpPr txBox="1"/>
          <p:nvPr/>
        </p:nvSpPr>
        <p:spPr>
          <a:xfrm>
            <a:off x="6182107" y="3266321"/>
            <a:ext cx="3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 </a:t>
            </a:r>
            <a:r>
              <a:rPr lang="en" sz="600"/>
              <a:t>15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e1ea3e6319_0_91"/>
          <p:cNvSpPr/>
          <p:nvPr/>
        </p:nvSpPr>
        <p:spPr>
          <a:xfrm rot="5400000">
            <a:off x="6106975" y="3139625"/>
            <a:ext cx="1657200" cy="653700"/>
          </a:xfrm>
          <a:prstGeom prst="triangle">
            <a:avLst>
              <a:gd fmla="val 5936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ge1ea3e6319_0_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7675" y="547075"/>
            <a:ext cx="8580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e1ea3e6319_0_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61900" y="0"/>
            <a:ext cx="1212700" cy="1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e1ea3e6319_0_91"/>
          <p:cNvSpPr txBox="1"/>
          <p:nvPr/>
        </p:nvSpPr>
        <p:spPr>
          <a:xfrm>
            <a:off x="8312633" y="441753"/>
            <a:ext cx="6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1ea3e6319_0_262"/>
          <p:cNvSpPr txBox="1"/>
          <p:nvPr>
            <p:ph type="title"/>
          </p:nvPr>
        </p:nvSpPr>
        <p:spPr>
          <a:xfrm>
            <a:off x="5770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Non-Trivial Application </a:t>
            </a:r>
            <a:endParaRPr/>
          </a:p>
        </p:txBody>
      </p:sp>
      <p:sp>
        <p:nvSpPr>
          <p:cNvPr id="526" name="Google Shape;526;ge1ea3e6319_0_262"/>
          <p:cNvSpPr txBox="1"/>
          <p:nvPr>
            <p:ph idx="1" type="body"/>
          </p:nvPr>
        </p:nvSpPr>
        <p:spPr>
          <a:xfrm>
            <a:off x="653250" y="1850275"/>
            <a:ext cx="768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26 nodes of type:  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t4g_medium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ge1ea3e6319_0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675" y="547075"/>
            <a:ext cx="8580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e1ea3e6319_0_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1900" y="0"/>
            <a:ext cx="1212700" cy="1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e1ea3e6319_0_262"/>
          <p:cNvSpPr txBox="1"/>
          <p:nvPr/>
        </p:nvSpPr>
        <p:spPr>
          <a:xfrm>
            <a:off x="8312633" y="441753"/>
            <a:ext cx="6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ge1ea3e6319_0_262"/>
          <p:cNvGrpSpPr/>
          <p:nvPr/>
        </p:nvGrpSpPr>
        <p:grpSpPr>
          <a:xfrm>
            <a:off x="5054695" y="1665967"/>
            <a:ext cx="3868390" cy="1704537"/>
            <a:chOff x="3149853" y="1589550"/>
            <a:chExt cx="5838198" cy="3076226"/>
          </a:xfrm>
        </p:grpSpPr>
        <p:pic>
          <p:nvPicPr>
            <p:cNvPr id="531" name="Google Shape;531;ge1ea3e6319_0_262"/>
            <p:cNvPicPr preferRelativeResize="0"/>
            <p:nvPr/>
          </p:nvPicPr>
          <p:blipFill rotWithShape="1">
            <a:blip r:embed="rId5">
              <a:alphaModFix/>
            </a:blip>
            <a:srcRect b="23175" l="0" r="0" t="24129"/>
            <a:stretch/>
          </p:blipFill>
          <p:spPr>
            <a:xfrm>
              <a:off x="3149853" y="1589550"/>
              <a:ext cx="5838198" cy="30762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2" name="Google Shape;532;ge1ea3e6319_0_262"/>
            <p:cNvGrpSpPr/>
            <p:nvPr/>
          </p:nvGrpSpPr>
          <p:grpSpPr>
            <a:xfrm>
              <a:off x="7302578" y="3221875"/>
              <a:ext cx="1625425" cy="822650"/>
              <a:chOff x="9353375" y="3221875"/>
              <a:chExt cx="1625425" cy="822650"/>
            </a:xfrm>
          </p:grpSpPr>
          <p:pic>
            <p:nvPicPr>
              <p:cNvPr id="533" name="Google Shape;533;ge1ea3e6319_0_26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350150" y="3269600"/>
                <a:ext cx="628650" cy="6286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34" name="Google Shape;534;ge1ea3e6319_0_262"/>
              <p:cNvCxnSpPr/>
              <p:nvPr/>
            </p:nvCxnSpPr>
            <p:spPr>
              <a:xfrm flipH="1">
                <a:off x="10175972" y="3625775"/>
                <a:ext cx="221700" cy="7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pic>
            <p:nvPicPr>
              <p:cNvPr id="535" name="Google Shape;535;ge1ea3e6319_0_26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9353375" y="3221875"/>
                <a:ext cx="804079" cy="822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6" name="Google Shape;536;ge1ea3e6319_0_262"/>
              <p:cNvSpPr txBox="1"/>
              <p:nvPr/>
            </p:nvSpPr>
            <p:spPr>
              <a:xfrm>
                <a:off x="9507000" y="3383500"/>
                <a:ext cx="803400" cy="63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MN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NFS</a:t>
                </a:r>
                <a:endParaRPr b="0" i="0" sz="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ge1ea3e6319_0_262"/>
              <p:cNvSpPr txBox="1"/>
              <p:nvPr/>
            </p:nvSpPr>
            <p:spPr>
              <a:xfrm>
                <a:off x="10437100" y="3392100"/>
                <a:ext cx="5058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500"/>
                  <a:t>EBS</a:t>
                </a:r>
                <a:endParaRPr sz="500"/>
              </a:p>
            </p:txBody>
          </p:sp>
        </p:grpSp>
        <p:pic>
          <p:nvPicPr>
            <p:cNvPr id="538" name="Google Shape;538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09706" y="4045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Google Shape;539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03104" y="3287177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84104" y="4045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1" name="Google Shape;541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84104" y="3664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84104" y="3283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65104" y="2521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03104" y="2521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84104" y="2521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03104" y="2902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84104" y="2902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65104" y="2902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65104" y="3283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65104" y="3664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65104" y="4045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46104" y="2902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46104" y="3283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46104" y="3664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46104" y="4045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6" name="Google Shape;556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46104" y="2521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ge1ea3e6319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03104" y="3664801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" name="Google Shape;558;ge1ea3e6319_0_262"/>
            <p:cNvSpPr/>
            <p:nvPr/>
          </p:nvSpPr>
          <p:spPr>
            <a:xfrm rot="5400000">
              <a:off x="6106975" y="3139625"/>
              <a:ext cx="1657200" cy="653700"/>
            </a:xfrm>
            <a:prstGeom prst="triangle">
              <a:avLst>
                <a:gd fmla="val 59365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9" name="Google Shape;559;ge1ea3e6319_0_2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575" y="3432350"/>
            <a:ext cx="6600274" cy="14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ge1ea3e6319_0_262"/>
          <p:cNvSpPr txBox="1"/>
          <p:nvPr/>
        </p:nvSpPr>
        <p:spPr>
          <a:xfrm>
            <a:off x="639900" y="2294525"/>
            <a:ext cx="767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Why so many?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ge1ea3e6319_0_262"/>
          <p:cNvSpPr/>
          <p:nvPr/>
        </p:nvSpPr>
        <p:spPr>
          <a:xfrm>
            <a:off x="1513950" y="4589225"/>
            <a:ext cx="2020500" cy="38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e1ea3e6319_0_262"/>
          <p:cNvSpPr/>
          <p:nvPr/>
        </p:nvSpPr>
        <p:spPr>
          <a:xfrm>
            <a:off x="1513950" y="4132025"/>
            <a:ext cx="2020500" cy="384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e1ea3e6319_0_262"/>
          <p:cNvSpPr txBox="1"/>
          <p:nvPr/>
        </p:nvSpPr>
        <p:spPr>
          <a:xfrm>
            <a:off x="659725" y="2584500"/>
            <a:ext cx="4628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If only a few jobs fail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Autoscaler shuts down idle instances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Pay only the ones that need to re-run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e1ea3e6319_2_391"/>
          <p:cNvSpPr txBox="1"/>
          <p:nvPr>
            <p:ph type="title"/>
          </p:nvPr>
        </p:nvSpPr>
        <p:spPr>
          <a:xfrm>
            <a:off x="5770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Extrapolating to Input </a:t>
            </a:r>
            <a:r>
              <a:rPr lang="en"/>
              <a:t> Size 200 MiB</a:t>
            </a:r>
            <a:endParaRPr/>
          </a:p>
        </p:txBody>
      </p:sp>
      <p:sp>
        <p:nvSpPr>
          <p:cNvPr id="569" name="Google Shape;569;ge1ea3e6319_2_391"/>
          <p:cNvSpPr txBox="1"/>
          <p:nvPr>
            <p:ph idx="1" type="body"/>
          </p:nvPr>
        </p:nvSpPr>
        <p:spPr>
          <a:xfrm>
            <a:off x="653250" y="1850275"/>
            <a:ext cx="7688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ge1ea3e6319_2_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675" y="547075"/>
            <a:ext cx="8580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e1ea3e6319_2_3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1900" y="0"/>
            <a:ext cx="1212700" cy="1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e1ea3e6319_2_391"/>
          <p:cNvSpPr txBox="1"/>
          <p:nvPr/>
        </p:nvSpPr>
        <p:spPr>
          <a:xfrm>
            <a:off x="8312633" y="441753"/>
            <a:ext cx="6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3" name="Google Shape;573;ge1ea3e6319_2_3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90225"/>
            <a:ext cx="3911951" cy="29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ge1ea3e6319_2_3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7774" y="2090225"/>
            <a:ext cx="3911951" cy="2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e1ea3e6319_0_318"/>
          <p:cNvSpPr txBox="1"/>
          <p:nvPr>
            <p:ph type="title"/>
          </p:nvPr>
        </p:nvSpPr>
        <p:spPr>
          <a:xfrm>
            <a:off x="5770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Non-Trivial Application </a:t>
            </a:r>
            <a:endParaRPr/>
          </a:p>
        </p:txBody>
      </p:sp>
      <p:sp>
        <p:nvSpPr>
          <p:cNvPr id="580" name="Google Shape;580;ge1ea3e6319_0_318"/>
          <p:cNvSpPr txBox="1"/>
          <p:nvPr>
            <p:ph idx="1" type="body"/>
          </p:nvPr>
        </p:nvSpPr>
        <p:spPr>
          <a:xfrm>
            <a:off x="653250" y="1850275"/>
            <a:ext cx="7688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26 nodes of type:  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t4g_medium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2 vCPU 4 GiB RAM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Cost $ 0.0336 / hr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ge1ea3e6319_0_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675" y="547075"/>
            <a:ext cx="8580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ge1ea3e6319_0_3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1900" y="0"/>
            <a:ext cx="1212700" cy="1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ge1ea3e6319_0_318"/>
          <p:cNvSpPr txBox="1"/>
          <p:nvPr/>
        </p:nvSpPr>
        <p:spPr>
          <a:xfrm>
            <a:off x="8312633" y="441753"/>
            <a:ext cx="6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Google Shape;584;ge1ea3e6319_0_3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2657575"/>
            <a:ext cx="3271687" cy="21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ge1ea3e6319_0_3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6087" y="2657575"/>
            <a:ext cx="3271687" cy="21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e1ea3e6319_2_82"/>
          <p:cNvSpPr txBox="1"/>
          <p:nvPr>
            <p:ph type="title"/>
          </p:nvPr>
        </p:nvSpPr>
        <p:spPr>
          <a:xfrm>
            <a:off x="5770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Non-Trivial Application </a:t>
            </a:r>
            <a:endParaRPr/>
          </a:p>
        </p:txBody>
      </p:sp>
      <p:sp>
        <p:nvSpPr>
          <p:cNvPr id="591" name="Google Shape;591;ge1ea3e6319_2_82"/>
          <p:cNvSpPr txBox="1"/>
          <p:nvPr>
            <p:ph idx="1" type="body"/>
          </p:nvPr>
        </p:nvSpPr>
        <p:spPr>
          <a:xfrm>
            <a:off x="653250" y="2536075"/>
            <a:ext cx="7688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Price plateaus from about 20 nodes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Ranges between $ 5.534 and $ 5.492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2" name="Google Shape;592;ge1ea3e6319_2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675" y="547075"/>
            <a:ext cx="8580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ge1ea3e6319_2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1900" y="0"/>
            <a:ext cx="1212700" cy="1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e1ea3e6319_2_82"/>
          <p:cNvSpPr txBox="1"/>
          <p:nvPr/>
        </p:nvSpPr>
        <p:spPr>
          <a:xfrm>
            <a:off x="8312633" y="441753"/>
            <a:ext cx="6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5" name="Google Shape;595;ge1ea3e6319_2_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3400" y="1753100"/>
            <a:ext cx="4798149" cy="31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e1ea3e6319_2_99"/>
          <p:cNvSpPr txBox="1"/>
          <p:nvPr>
            <p:ph type="title"/>
          </p:nvPr>
        </p:nvSpPr>
        <p:spPr>
          <a:xfrm>
            <a:off x="5770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Non-Trivial Application </a:t>
            </a:r>
            <a:endParaRPr/>
          </a:p>
        </p:txBody>
      </p:sp>
      <p:sp>
        <p:nvSpPr>
          <p:cNvPr id="601" name="Google Shape;601;ge1ea3e6319_2_99"/>
          <p:cNvSpPr txBox="1"/>
          <p:nvPr>
            <p:ph idx="1" type="body"/>
          </p:nvPr>
        </p:nvSpPr>
        <p:spPr>
          <a:xfrm>
            <a:off x="653250" y="1850275"/>
            <a:ext cx="7688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Price plateaus from about 20 nodes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Rangs between $ 5.534 and $ 5.492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Google Shape;602;ge1ea3e6319_2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675" y="547075"/>
            <a:ext cx="8580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ge1ea3e6319_2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1900" y="0"/>
            <a:ext cx="1212700" cy="1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ge1ea3e6319_2_99"/>
          <p:cNvSpPr txBox="1"/>
          <p:nvPr/>
        </p:nvSpPr>
        <p:spPr>
          <a:xfrm>
            <a:off x="8312633" y="441753"/>
            <a:ext cx="6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ge1ea3e6319_2_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900" y="2505175"/>
            <a:ext cx="3620502" cy="24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ge1ea3e6319_2_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4800" y="470725"/>
            <a:ext cx="1398100" cy="464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e1ea3e6319_2_99"/>
          <p:cNvSpPr/>
          <p:nvPr/>
        </p:nvSpPr>
        <p:spPr>
          <a:xfrm>
            <a:off x="4997625" y="3849100"/>
            <a:ext cx="1294200" cy="1212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e1ea3e6319_2_99"/>
          <p:cNvSpPr/>
          <p:nvPr/>
        </p:nvSpPr>
        <p:spPr>
          <a:xfrm>
            <a:off x="2759300" y="4377400"/>
            <a:ext cx="810300" cy="247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1ea3e6319_0_0"/>
          <p:cNvSpPr txBox="1"/>
          <p:nvPr>
            <p:ph type="title"/>
          </p:nvPr>
        </p:nvSpPr>
        <p:spPr>
          <a:xfrm>
            <a:off x="1921175" y="1318650"/>
            <a:ext cx="649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</a:t>
            </a:r>
            <a:endParaRPr/>
          </a:p>
        </p:txBody>
      </p:sp>
      <p:sp>
        <p:nvSpPr>
          <p:cNvPr id="130" name="Google Shape;130;ge1ea3e6319_0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NB: </a:t>
            </a:r>
            <a:br>
              <a:rPr lang="en"/>
            </a:br>
            <a:br>
              <a:rPr lang="en"/>
            </a:b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ssh -i ~/.ssh/my_key.pem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centos</a:t>
            </a:r>
            <a:r>
              <a:rPr lang="en" sz="1100">
                <a:solidFill>
                  <a:srgbClr val="5F6D64"/>
                </a:solidFill>
                <a:latin typeface="Consolas"/>
                <a:ea typeface="Consolas"/>
                <a:cs typeface="Consolas"/>
                <a:sym typeface="Consolas"/>
              </a:rPr>
              <a:t>@&lt;public_ip&gt;</a:t>
            </a:r>
            <a:endParaRPr sz="11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F6D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ge1ea3e631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75" y="547397"/>
            <a:ext cx="1311200" cy="12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e1ea3e631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575" y="1285875"/>
            <a:ext cx="3387375" cy="31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e1d068d31f_0_78"/>
          <p:cNvSpPr txBox="1"/>
          <p:nvPr>
            <p:ph idx="1" type="body"/>
          </p:nvPr>
        </p:nvSpPr>
        <p:spPr>
          <a:xfrm>
            <a:off x="729450" y="1806350"/>
            <a:ext cx="7688700" cy="25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019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Chang, C.-C. &amp; Lin, C.-J. LIBSVM: A library for support vector machines. ACM Transactions on Intelligent Systems and Technology 2, 27:1–27:27 (2011).</a:t>
            </a:r>
            <a:endParaRPr/>
          </a:p>
          <a:p>
            <a:pPr indent="-2801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Gholami, R. &amp; Fakhari, N. en. in Handbook of Neural Computation (eds Samui, P., Sekhar, S. &amp; Balas, V. E.) 515–535 (Academic Press, Jan. 2017). isbn: 978-0-12-811318-9. http://www.sciencedirect.com/ science/article/pii/B9780128113189000272 (2021).</a:t>
            </a:r>
            <a:endParaRPr/>
          </a:p>
          <a:p>
            <a:pPr indent="-2801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Cerf, V. &amp; Kahn, R. A Protocol for Packet Network Intercommunication. IEEE Transactions on Commu- nications 22. Conference Name: IEEE Transactions on Communications, 637–648. issn: 1558-0857 (May 1974).</a:t>
            </a:r>
            <a:endParaRPr/>
          </a:p>
          <a:p>
            <a:pPr indent="-2801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Thain, D., Tannenbaum, T. &amp; Livny, M. Distributed computing in practice: the Condor experience. Concurrency - Practice and Experience 17, 323–356 (2005).</a:t>
            </a:r>
            <a:endParaRPr/>
          </a:p>
          <a:p>
            <a:pPr indent="-2801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Merkel, D. Docker: lightweight linux containers for consistent development and deployment. Linux journal 2014, 2 (2014).</a:t>
            </a:r>
            <a:endParaRPr/>
          </a:p>
          <a:p>
            <a:pPr indent="-2801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Docker Hub https://hub.docker.com/ (2021).</a:t>
            </a:r>
            <a:endParaRPr/>
          </a:p>
          <a:p>
            <a:pPr indent="-2801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11</a:t>
            </a:r>
            <a:endParaRPr/>
          </a:p>
          <a:p>
            <a:pPr indent="-2801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7. Cortes, C. &amp; Vapnik, V. Support-vector networks. en. Machine Learning 20, 273–297. issn: 1573-0565. https://doi.org/10.1007/BF00994018 (2021) (Sept. 1995).</a:t>
            </a:r>
            <a:endParaRPr/>
          </a:p>
          <a:p>
            <a:pPr indent="-2801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8. Bottou, L., Chapelle, O., DeCoste, D. &amp; Weston, J. Support Vector Machine Solvers in (2007).</a:t>
            </a:r>
            <a:endParaRPr/>
          </a:p>
          <a:p>
            <a:pPr indent="-2801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9. Drozdetskiy, A., Cole, C., Procter, J. &amp; Barton, G. J. JPred4: a protein secondary structure prediction server. Nucleic Acids Research 43, W389–W394. issn: 0305-1048. https://doi.org/10.1093/nar/gkv332</a:t>
            </a:r>
            <a:endParaRPr/>
          </a:p>
          <a:p>
            <a:pPr indent="-2801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(2020) (July 2015).</a:t>
            </a:r>
            <a:endParaRPr/>
          </a:p>
          <a:p>
            <a:pPr indent="-2801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10. EC2 On-Demand Instance Pricing – Amazon Web Services https://aws.amazon.com/ec2/pricing/on- demand/ (2021).</a:t>
            </a:r>
            <a:endParaRPr/>
          </a:p>
        </p:txBody>
      </p:sp>
      <p:sp>
        <p:nvSpPr>
          <p:cNvPr id="614" name="Google Shape;614;ge1d068d31f_0_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Configuring the Security Groups</a:t>
            </a:r>
            <a:endParaRPr sz="2800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1753" y="628387"/>
            <a:ext cx="819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086" y="1791222"/>
            <a:ext cx="5711868" cy="3199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Configuring the Security Groups</a:t>
            </a:r>
            <a:endParaRPr sz="2800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1753" y="628387"/>
            <a:ext cx="819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17403" l="0" r="0" t="47169"/>
          <a:stretch/>
        </p:blipFill>
        <p:spPr>
          <a:xfrm>
            <a:off x="883086" y="3300608"/>
            <a:ext cx="5711868" cy="113360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845507" y="2098110"/>
            <a:ext cx="517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/>
              <a:t>A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 Transmission </a:t>
            </a:r>
            <a:r>
              <a:rPr lang="en" sz="1200"/>
              <a:t>Control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Protocol (TCP) within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security group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Configuring the Security Groups</a:t>
            </a:r>
            <a:endParaRPr sz="2800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1753" y="628387"/>
            <a:ext cx="819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 b="13880" l="0" r="0" t="58717"/>
          <a:stretch/>
        </p:blipFill>
        <p:spPr>
          <a:xfrm>
            <a:off x="883086" y="3670126"/>
            <a:ext cx="5711868" cy="87682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845507" y="2098110"/>
            <a:ext cx="51795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</a:t>
            </a:r>
            <a:r>
              <a:rPr lang="en" sz="1200"/>
              <a:t>ll Transmission Control Protocol (TCP) within </a:t>
            </a:r>
            <a:r>
              <a:rPr b="1" lang="en" sz="1200"/>
              <a:t>same</a:t>
            </a:r>
            <a:r>
              <a:rPr lang="en" sz="1200"/>
              <a:t> security group</a:t>
            </a:r>
            <a:endParaRPr sz="12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All Secure Shell Protocol (SSH) from port 22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Provided the user has a key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Configuring the Security Groups</a:t>
            </a:r>
            <a:endParaRPr sz="2800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1753" y="628387"/>
            <a:ext cx="819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 b="0" l="0" r="0" t="58499"/>
          <a:stretch/>
        </p:blipFill>
        <p:spPr>
          <a:xfrm>
            <a:off x="883075" y="3663150"/>
            <a:ext cx="5711876" cy="132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845507" y="2098110"/>
            <a:ext cx="5179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Transmission Control Protocol (TCP) within </a:t>
            </a:r>
            <a:r>
              <a:rPr b="1" lang="en" sz="1200"/>
              <a:t>same</a:t>
            </a:r>
            <a:r>
              <a:rPr lang="en" sz="1200"/>
              <a:t> security group: For NFS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Secure Shell Protocol (SSH) from port 22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Provided the user has a key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Internet Control Message Protocol (ICMP)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ping and debugging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1d068d31f_0_1"/>
          <p:cNvSpPr txBox="1"/>
          <p:nvPr>
            <p:ph type="title"/>
          </p:nvPr>
        </p:nvSpPr>
        <p:spPr>
          <a:xfrm>
            <a:off x="436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MN &amp; WN: </a:t>
            </a:r>
            <a:r>
              <a:rPr lang="en" sz="28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Setting up HTCodondor</a:t>
            </a:r>
            <a:endParaRPr/>
          </a:p>
        </p:txBody>
      </p:sp>
      <p:sp>
        <p:nvSpPr>
          <p:cNvPr id="169" name="Google Shape;169;ge1d068d31f_0_1"/>
          <p:cNvSpPr txBox="1"/>
          <p:nvPr/>
        </p:nvSpPr>
        <p:spPr>
          <a:xfrm>
            <a:off x="43650" y="1767900"/>
            <a:ext cx="7804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Changed</a:t>
            </a:r>
            <a:r>
              <a:rPr lang="en" sz="1200"/>
              <a:t> the prompt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Set up HTCondor and dependencies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High-throughput computing software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Correct functioning was </a:t>
            </a:r>
            <a:r>
              <a:rPr lang="en" sz="1200"/>
              <a:t>verified</a:t>
            </a:r>
            <a:r>
              <a:rPr lang="en" sz="1200"/>
              <a:t>: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0" name="Google Shape;170;ge1d068d31f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0" y="2885950"/>
            <a:ext cx="9143999" cy="2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e1d068d31f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8000" y="536475"/>
            <a:ext cx="2763000" cy="8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