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  <p:embeddedFont>
      <p:font typeface="Public Sans Italics" charset="1" panose="00000000000000000000"/>
      <p:regular r:id="rId12"/>
    </p:embeddedFont>
    <p:embeddedFont>
      <p:font typeface="Public Sans Bold Italics" charset="1" panose="00000000000000000000"/>
      <p:regular r:id="rId13"/>
    </p:embeddedFont>
    <p:embeddedFont>
      <p:font typeface="Public Sans Thin" charset="1" panose="00000000000000000000"/>
      <p:regular r:id="rId14"/>
    </p:embeddedFont>
    <p:embeddedFont>
      <p:font typeface="Public Sans Thin Italics" charset="1" panose="00000000000000000000"/>
      <p:regular r:id="rId15"/>
    </p:embeddedFont>
    <p:embeddedFont>
      <p:font typeface="Public Sans Medium" charset="1" panose="00000000000000000000"/>
      <p:regular r:id="rId16"/>
    </p:embeddedFont>
    <p:embeddedFont>
      <p:font typeface="Public Sans Medium Italics" charset="1" panose="00000000000000000000"/>
      <p:regular r:id="rId17"/>
    </p:embeddedFont>
    <p:embeddedFont>
      <p:font typeface="Public Sans Heavy" charset="1" panose="00000000000000000000"/>
      <p:regular r:id="rId18"/>
    </p:embeddedFont>
    <p:embeddedFont>
      <p:font typeface="Public Sans Heavy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www.deviantart.com/benjaminflouw/gallery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https://www.kaggle.com/datasets/farazrahman/earthquake" TargetMode="External" Type="http://schemas.openxmlformats.org/officeDocument/2006/relationships/hyperlink"/><Relationship Id="rId4" Target="https://www.bgs.ac.uk/discovering-geology/earth-hazards/earthquakes/what-causes-earthquakes/" TargetMode="External" Type="http://schemas.openxmlformats.org/officeDocument/2006/relationships/hyperlink"/><Relationship Id="rId5" Target="https://www.bgs.ac.uk/discovering-geology/earth-hazards/earthquakes/what-causes-earthquakes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69346" y="0"/>
            <a:ext cx="6895304" cy="7315200"/>
            <a:chOff x="0" y="0"/>
            <a:chExt cx="255381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1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53816">
                  <a:moveTo>
                    <a:pt x="0" y="0"/>
                  </a:moveTo>
                  <a:lnTo>
                    <a:pt x="2553816" y="0"/>
                  </a:lnTo>
                  <a:lnTo>
                    <a:pt x="25538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3C0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55381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4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5120" y="426272"/>
            <a:ext cx="4285936" cy="6331832"/>
          </a:xfrm>
          <a:custGeom>
            <a:avLst/>
            <a:gdLst/>
            <a:ahLst/>
            <a:cxnLst/>
            <a:rect r="r" b="b" t="t" l="l"/>
            <a:pathLst>
              <a:path h="6331832" w="4285936">
                <a:moveTo>
                  <a:pt x="0" y="0"/>
                </a:moveTo>
                <a:lnTo>
                  <a:pt x="4285937" y="0"/>
                </a:lnTo>
                <a:lnTo>
                  <a:pt x="4285937" y="6331832"/>
                </a:lnTo>
                <a:lnTo>
                  <a:pt x="0" y="6331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78" t="-3474" r="-13898" b="-70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95137" y="175845"/>
            <a:ext cx="4026943" cy="220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ublic Sans Bold"/>
              </a:rPr>
              <a:t>KEEP YOUR FEET ON THE 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95137" y="2592939"/>
            <a:ext cx="4281701" cy="50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42"/>
              </a:lnSpc>
            </a:pPr>
          </a:p>
          <a:p>
            <a:pPr>
              <a:lnSpc>
                <a:spcPts val="2482"/>
              </a:lnSpc>
            </a:pPr>
            <a:r>
              <a:rPr lang="en-US" sz="1773" spc="177">
                <a:solidFill>
                  <a:srgbClr val="000000"/>
                </a:solidFill>
                <a:latin typeface="Public Sans"/>
              </a:rPr>
              <a:t>THE REALITY OF  EARTHQUAKES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40379" y="5921029"/>
            <a:ext cx="4281701" cy="50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42"/>
              </a:lnSpc>
            </a:pPr>
          </a:p>
          <a:p>
            <a:pPr>
              <a:lnSpc>
                <a:spcPts val="2482"/>
              </a:lnSpc>
            </a:pPr>
            <a:r>
              <a:rPr lang="en-US" sz="1773" spc="177">
                <a:solidFill>
                  <a:srgbClr val="000000"/>
                </a:solidFill>
                <a:latin typeface="Public Sans"/>
              </a:rPr>
              <a:t>By Ilaria Cannava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39309" y="6555105"/>
            <a:ext cx="5329906" cy="39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42"/>
              </a:lnSpc>
            </a:pPr>
            <a:r>
              <a:rPr lang="en-US" sz="1173" spc="117">
                <a:solidFill>
                  <a:srgbClr val="000000"/>
                </a:solidFill>
                <a:latin typeface="Public Sans"/>
              </a:rPr>
              <a:t>THE DEVELOPER ACADEMY - DATA SCIENCE BOOTCAMP</a:t>
            </a:r>
          </a:p>
          <a:p>
            <a:pPr>
              <a:lnSpc>
                <a:spcPts val="1642"/>
              </a:lnSpc>
              <a:spcBef>
                <a:spcPct val="0"/>
              </a:spcBef>
            </a:pPr>
            <a:r>
              <a:rPr lang="en-US" sz="1173" spc="117">
                <a:solidFill>
                  <a:srgbClr val="000000"/>
                </a:solidFill>
                <a:latin typeface="Public Sans"/>
              </a:rPr>
              <a:t> JANUARY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72038" y="3530261"/>
            <a:ext cx="9525" cy="21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41667" y="6819701"/>
            <a:ext cx="3692843" cy="495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"/>
              </a:lnSpc>
            </a:pPr>
            <a:r>
              <a:rPr lang="en-US" sz="975" spc="97">
                <a:solidFill>
                  <a:srgbClr val="000000"/>
                </a:solidFill>
                <a:latin typeface="Public Sans"/>
              </a:rPr>
              <a:t>NAMAZU THE EARTHSHAKER, NAMAZU</a:t>
            </a:r>
          </a:p>
          <a:p>
            <a:pPr algn="ctr">
              <a:lnSpc>
                <a:spcPts val="1365"/>
              </a:lnSpc>
            </a:pPr>
            <a:r>
              <a:rPr lang="en-US" sz="975" spc="97">
                <a:solidFill>
                  <a:srgbClr val="000000"/>
                </a:solidFill>
                <a:latin typeface="Public Sans"/>
              </a:rPr>
              <a:t>BY </a:t>
            </a:r>
            <a:r>
              <a:rPr lang="en-US" sz="975" spc="97">
                <a:solidFill>
                  <a:srgbClr val="000000"/>
                </a:solidFill>
                <a:latin typeface="Public Sans"/>
                <a:hlinkClick r:id="rId3" tooltip="https://www.deviantart.com/benjaminflouw/gallery"/>
              </a:rPr>
              <a:t>BENJAMINFLOUW</a:t>
            </a:r>
          </a:p>
          <a:p>
            <a:pPr algn="ctr">
              <a:lnSpc>
                <a:spcPts val="13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60344" y="530225"/>
            <a:ext cx="5680111" cy="6916773"/>
            <a:chOff x="0" y="0"/>
            <a:chExt cx="2879587" cy="35065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79587" cy="3506524"/>
            </a:xfrm>
            <a:custGeom>
              <a:avLst/>
              <a:gdLst/>
              <a:ahLst/>
              <a:cxnLst/>
              <a:rect r="r" b="b" t="t" l="l"/>
              <a:pathLst>
                <a:path h="3506524" w="2879587">
                  <a:moveTo>
                    <a:pt x="0" y="0"/>
                  </a:moveTo>
                  <a:lnTo>
                    <a:pt x="2879587" y="0"/>
                  </a:lnTo>
                  <a:lnTo>
                    <a:pt x="2879587" y="3506524"/>
                  </a:lnTo>
                  <a:lnTo>
                    <a:pt x="0" y="3506524"/>
                  </a:lnTo>
                  <a:close/>
                </a:path>
              </a:pathLst>
            </a:custGeom>
            <a:solidFill>
              <a:srgbClr val="C3C0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879587" cy="3525574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3535" y="1251721"/>
            <a:ext cx="9400240" cy="4588466"/>
          </a:xfrm>
          <a:custGeom>
            <a:avLst/>
            <a:gdLst/>
            <a:ahLst/>
            <a:cxnLst/>
            <a:rect r="r" b="b" t="t" l="l"/>
            <a:pathLst>
              <a:path h="4588466" w="9400240">
                <a:moveTo>
                  <a:pt x="0" y="0"/>
                </a:moveTo>
                <a:lnTo>
                  <a:pt x="9400240" y="0"/>
                </a:lnTo>
                <a:lnTo>
                  <a:pt x="9400240" y="4588466"/>
                </a:lnTo>
                <a:lnTo>
                  <a:pt x="0" y="4588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98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79733" y="39370"/>
            <a:ext cx="6185841" cy="4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spc="140">
                <a:solidFill>
                  <a:srgbClr val="000000"/>
                </a:solidFill>
                <a:latin typeface="Public Sans Bold"/>
              </a:rPr>
              <a:t>WHY AND WHERE?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367" y="7018336"/>
            <a:ext cx="5590523" cy="17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93"/>
              </a:lnSpc>
            </a:pPr>
            <a:r>
              <a:rPr lang="en-US" sz="1066" spc="106">
                <a:solidFill>
                  <a:srgbClr val="000000"/>
                </a:solidFill>
                <a:latin typeface="Public Sans"/>
              </a:rPr>
              <a:t>THE DEVELOPER ACADEMY - DATA SCIENCE BOOTCAMP -JANUARY 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44491" y="6956953"/>
            <a:ext cx="2460636" cy="17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93"/>
              </a:lnSpc>
            </a:pPr>
            <a:r>
              <a:rPr lang="en-US" sz="1066" spc="106">
                <a:solidFill>
                  <a:srgbClr val="000000"/>
                </a:solidFill>
                <a:latin typeface="Public Sans"/>
              </a:rPr>
              <a:t>PAGE 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48121" y="614702"/>
            <a:ext cx="4561192" cy="37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251" indent="-226625" lvl="1">
              <a:lnSpc>
                <a:spcPts val="2939"/>
              </a:lnSpc>
              <a:buFont typeface="Arial"/>
              <a:buChar char="•"/>
            </a:pPr>
            <a:r>
              <a:rPr lang="en-US" sz="2099" spc="209">
                <a:solidFill>
                  <a:srgbClr val="000000"/>
                </a:solidFill>
                <a:latin typeface="Public Sans"/>
              </a:rPr>
              <a:t>TETONICS PLATES THEORY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63927" y="6183016"/>
            <a:ext cx="4925394" cy="22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3"/>
              </a:lnSpc>
              <a:spcBef>
                <a:spcPct val="0"/>
              </a:spcBef>
            </a:pPr>
            <a:r>
              <a:rPr lang="en-US" sz="1259" spc="125">
                <a:solidFill>
                  <a:srgbClr val="000000"/>
                </a:solidFill>
                <a:latin typeface="Public Sans Bold"/>
              </a:rPr>
              <a:t>TOTAL EARTHQUAKES FOR THE  TIME PERIOD = 8886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188" y="0"/>
            <a:ext cx="9659412" cy="7315200"/>
            <a:chOff x="0" y="0"/>
            <a:chExt cx="12879216" cy="9753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686636" y="0"/>
              <a:ext cx="9192580" cy="9753600"/>
              <a:chOff x="0" y="0"/>
              <a:chExt cx="3404659" cy="361244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04659" cy="3612445"/>
              </a:xfrm>
              <a:custGeom>
                <a:avLst/>
                <a:gdLst/>
                <a:ahLst/>
                <a:cxnLst/>
                <a:rect r="r" b="b" t="t" l="l"/>
                <a:pathLst>
                  <a:path h="3612445" w="3404659">
                    <a:moveTo>
                      <a:pt x="0" y="0"/>
                    </a:moveTo>
                    <a:lnTo>
                      <a:pt x="3404659" y="0"/>
                    </a:lnTo>
                    <a:lnTo>
                      <a:pt x="3404659" y="3612445"/>
                    </a:lnTo>
                    <a:lnTo>
                      <a:pt x="0" y="3612445"/>
                    </a:lnTo>
                    <a:close/>
                  </a:path>
                </a:pathLst>
              </a:custGeom>
              <a:solidFill>
                <a:srgbClr val="E3E4E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3404659" cy="3631494"/>
              </a:xfrm>
              <a:prstGeom prst="rect">
                <a:avLst/>
              </a:prstGeom>
            </p:spPr>
            <p:txBody>
              <a:bodyPr anchor="ctr" rtlCol="false" tIns="27093" lIns="27093" bIns="27093" rIns="27093"/>
              <a:lstStyle/>
              <a:p>
                <a:pPr algn="ctr">
                  <a:lnSpc>
                    <a:spcPts val="1493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4536801" y="300828"/>
              <a:ext cx="7492250" cy="8567022"/>
            </a:xfrm>
            <a:custGeom>
              <a:avLst/>
              <a:gdLst/>
              <a:ahLst/>
              <a:cxnLst/>
              <a:rect r="r" b="b" t="t" l="l"/>
              <a:pathLst>
                <a:path h="8567022" w="7492250">
                  <a:moveTo>
                    <a:pt x="0" y="0"/>
                  </a:moveTo>
                  <a:lnTo>
                    <a:pt x="7492250" y="0"/>
                  </a:lnTo>
                  <a:lnTo>
                    <a:pt x="7492250" y="8567022"/>
                  </a:lnTo>
                  <a:lnTo>
                    <a:pt x="0" y="856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9331814"/>
              <a:ext cx="7454030" cy="233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93"/>
                </a:lnSpc>
              </a:pPr>
              <a:r>
                <a:rPr lang="en-US" sz="1066" spc="106">
                  <a:solidFill>
                    <a:srgbClr val="000000"/>
                  </a:solidFill>
                  <a:latin typeface="Public Sans"/>
                </a:rPr>
                <a:t>THE DEVELOPER ACADEMY - DATA SCIENCE BOOTCAMP -JANUARY 2024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9059141" y="9331814"/>
              <a:ext cx="3280848" cy="233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493"/>
                </a:lnSpc>
              </a:pPr>
              <a:r>
                <a:rPr lang="en-US" sz="1066" spc="106">
                  <a:solidFill>
                    <a:srgbClr val="000000"/>
                  </a:solidFill>
                  <a:latin typeface="Public Sans"/>
                </a:rPr>
                <a:t>PAGE 02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40080" y="5382385"/>
            <a:ext cx="2764002" cy="63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 Bold"/>
              </a:rPr>
              <a:t>MAG&lt;4 </a:t>
            </a:r>
            <a:r>
              <a:rPr lang="en-US" sz="1223" spc="122">
                <a:solidFill>
                  <a:srgbClr val="000000"/>
                </a:solidFill>
                <a:latin typeface="Public Sans"/>
              </a:rPr>
              <a:t>                             MINOR EARTHQUAKE</a:t>
            </a:r>
          </a:p>
          <a:p>
            <a:pPr algn="r">
              <a:lnSpc>
                <a:spcPts val="1712"/>
              </a:lnSpc>
              <a:spcBef>
                <a:spcPct val="0"/>
              </a:spcBef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FELT BY HUMANS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1204" y="3018151"/>
            <a:ext cx="2072878" cy="63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 Bold"/>
              </a:rPr>
              <a:t>6&lt;MAG&lt;7</a:t>
            </a:r>
          </a:p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STRONG EARTHQUAKE</a:t>
            </a:r>
          </a:p>
          <a:p>
            <a:pPr algn="r">
              <a:lnSpc>
                <a:spcPts val="1712"/>
              </a:lnSpc>
              <a:spcBef>
                <a:spcPct val="0"/>
              </a:spcBef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DAMAGE, LOSS OF LIFE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9008" y="2017352"/>
            <a:ext cx="2495074" cy="84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 Bold"/>
              </a:rPr>
              <a:t>7&lt;MAG&lt;8</a:t>
            </a:r>
          </a:p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MAJOR EARTHQUAKE</a:t>
            </a:r>
          </a:p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SEVERE ECONOMIC IMPACT</a:t>
            </a:r>
          </a:p>
          <a:p>
            <a:pPr algn="r">
              <a:lnSpc>
                <a:spcPts val="1712"/>
              </a:lnSpc>
              <a:spcBef>
                <a:spcPct val="0"/>
              </a:spcBef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LARGE LOSS OF LIFE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9026" y="3806229"/>
            <a:ext cx="2355056" cy="63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 Bold"/>
              </a:rPr>
              <a:t>5&lt;MAG&lt;6</a:t>
            </a:r>
          </a:p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MODERATE  EARTHQUAKE</a:t>
            </a:r>
          </a:p>
          <a:p>
            <a:pPr algn="r">
              <a:lnSpc>
                <a:spcPts val="1712"/>
              </a:lnSpc>
              <a:spcBef>
                <a:spcPct val="0"/>
              </a:spcBef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PROPERTY DAMAGE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0196" y="4594307"/>
            <a:ext cx="2783885" cy="63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 Bold"/>
              </a:rPr>
              <a:t>4&lt;MAG&lt;5</a:t>
            </a:r>
          </a:p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  LIGHT EARTHQUAKE</a:t>
            </a:r>
          </a:p>
          <a:p>
            <a:pPr algn="r">
              <a:lnSpc>
                <a:spcPts val="1712"/>
              </a:lnSpc>
              <a:spcBef>
                <a:spcPct val="0"/>
              </a:spcBef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SOME PROPERTY DAMAGE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1748" y="1019724"/>
            <a:ext cx="2482334" cy="84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 Bold"/>
              </a:rPr>
              <a:t>8&lt;MAG&lt;9 AND  ABOVE</a:t>
            </a:r>
          </a:p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GREAT EARTHQUAKE</a:t>
            </a:r>
          </a:p>
          <a:p>
            <a:pPr algn="r">
              <a:lnSpc>
                <a:spcPts val="1712"/>
              </a:lnSpc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NEAR TOTAL DESTRUCTION</a:t>
            </a:r>
          </a:p>
          <a:p>
            <a:pPr algn="r">
              <a:lnSpc>
                <a:spcPts val="1712"/>
              </a:lnSpc>
              <a:spcBef>
                <a:spcPct val="0"/>
              </a:spcBef>
            </a:pPr>
            <a:r>
              <a:rPr lang="en-US" sz="1223" spc="122">
                <a:solidFill>
                  <a:srgbClr val="000000"/>
                </a:solidFill>
                <a:latin typeface="Public Sans"/>
              </a:rPr>
              <a:t>MASSIVE LOSS OF LIFE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1520" y="-52782"/>
            <a:ext cx="2836710" cy="49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9"/>
              </a:lnSpc>
            </a:pPr>
            <a:r>
              <a:rPr lang="en-US" sz="2828" spc="141">
                <a:solidFill>
                  <a:srgbClr val="000000"/>
                </a:solidFill>
                <a:latin typeface="Public Sans Bold"/>
              </a:rPr>
              <a:t>MAGNITUDE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3760" y="-141185"/>
            <a:ext cx="10341121" cy="7619191"/>
            <a:chOff x="0" y="0"/>
            <a:chExt cx="5106726" cy="3762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06726" cy="3762564"/>
            </a:xfrm>
            <a:custGeom>
              <a:avLst/>
              <a:gdLst/>
              <a:ahLst/>
              <a:cxnLst/>
              <a:rect r="r" b="b" t="t" l="l"/>
              <a:pathLst>
                <a:path h="3762564" w="5106726">
                  <a:moveTo>
                    <a:pt x="0" y="0"/>
                  </a:moveTo>
                  <a:lnTo>
                    <a:pt x="5106726" y="0"/>
                  </a:lnTo>
                  <a:lnTo>
                    <a:pt x="5106726" y="3762564"/>
                  </a:lnTo>
                  <a:lnTo>
                    <a:pt x="0" y="3762564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5106726" cy="3781614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01330"/>
            <a:ext cx="4876800" cy="3703196"/>
          </a:xfrm>
          <a:custGeom>
            <a:avLst/>
            <a:gdLst/>
            <a:ahLst/>
            <a:cxnLst/>
            <a:rect r="r" b="b" t="t" l="l"/>
            <a:pathLst>
              <a:path h="3703196" w="4876800">
                <a:moveTo>
                  <a:pt x="0" y="0"/>
                </a:moveTo>
                <a:lnTo>
                  <a:pt x="4876800" y="0"/>
                </a:lnTo>
                <a:lnTo>
                  <a:pt x="4876800" y="3703197"/>
                </a:lnTo>
                <a:lnTo>
                  <a:pt x="0" y="3703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84711" y="101330"/>
            <a:ext cx="4309259" cy="4356549"/>
          </a:xfrm>
          <a:custGeom>
            <a:avLst/>
            <a:gdLst/>
            <a:ahLst/>
            <a:cxnLst/>
            <a:rect r="r" b="b" t="t" l="l"/>
            <a:pathLst>
              <a:path h="4356549" w="4309259">
                <a:moveTo>
                  <a:pt x="0" y="0"/>
                </a:moveTo>
                <a:lnTo>
                  <a:pt x="4309259" y="0"/>
                </a:lnTo>
                <a:lnTo>
                  <a:pt x="4309259" y="4356549"/>
                </a:lnTo>
                <a:lnTo>
                  <a:pt x="0" y="43565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188" y="6994098"/>
            <a:ext cx="5590523" cy="17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93"/>
              </a:lnSpc>
            </a:pPr>
            <a:r>
              <a:rPr lang="en-US" sz="1066" spc="106">
                <a:solidFill>
                  <a:srgbClr val="000000"/>
                </a:solidFill>
                <a:latin typeface="Public Sans"/>
              </a:rPr>
              <a:t>THE DEVELOPER ACADEMY - DATA SCIENCE BOOTCAMP -JANUARY 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46447" y="6994098"/>
            <a:ext cx="2460636" cy="17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93"/>
              </a:lnSpc>
            </a:pPr>
            <a:r>
              <a:rPr lang="en-US" sz="1066" spc="106">
                <a:solidFill>
                  <a:srgbClr val="000000"/>
                </a:solidFill>
                <a:latin typeface="Public Sans"/>
              </a:rPr>
              <a:t>PAGE 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48064" y="5851966"/>
            <a:ext cx="6159019" cy="700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29"/>
              </a:lnSpc>
            </a:pPr>
            <a:r>
              <a:rPr lang="en-US" sz="2021" spc="202">
                <a:solidFill>
                  <a:srgbClr val="000000"/>
                </a:solidFill>
                <a:latin typeface="Public Sans"/>
              </a:rPr>
              <a:t>IS EARTHQUAKES ACTIVITY INCREASING?</a:t>
            </a:r>
          </a:p>
          <a:p>
            <a:pPr>
              <a:lnSpc>
                <a:spcPts val="2829"/>
              </a:lnSpc>
            </a:pPr>
            <a:r>
              <a:rPr lang="en-US" sz="2021" spc="202">
                <a:solidFill>
                  <a:srgbClr val="000000"/>
                </a:solidFill>
                <a:latin typeface="Public Sans"/>
              </a:rPr>
              <a:t>IS MAGNITUDE DISTRIBUTION CHANGING?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1011750" y="4552888"/>
            <a:ext cx="7958197" cy="978681"/>
            <a:chOff x="0" y="0"/>
            <a:chExt cx="10610929" cy="130490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2393871" y="470037"/>
              <a:ext cx="8217059" cy="834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264113" indent="-132056" lvl="1">
                <a:lnSpc>
                  <a:spcPts val="1712"/>
                </a:lnSpc>
                <a:buFont typeface="Arial"/>
                <a:buChar char="•"/>
              </a:pPr>
              <a:r>
                <a:rPr lang="en-US" sz="1223" spc="122">
                  <a:solidFill>
                    <a:srgbClr val="000000"/>
                  </a:solidFill>
                  <a:latin typeface="Public Sans"/>
                </a:rPr>
                <a:t>CIRCA 15 EARTQUAKES OF MAG&gt;=7 PER YEAR</a:t>
              </a:r>
            </a:p>
            <a:p>
              <a:pPr marL="264113" indent="-132056" lvl="1">
                <a:lnSpc>
                  <a:spcPts val="1712"/>
                </a:lnSpc>
                <a:buFont typeface="Arial"/>
                <a:buChar char="•"/>
              </a:pPr>
              <a:r>
                <a:rPr lang="en-US" sz="1223" spc="122">
                  <a:solidFill>
                    <a:srgbClr val="000000"/>
                  </a:solidFill>
                  <a:latin typeface="Public Sans"/>
                </a:rPr>
                <a:t>MILLIONS OF EARTHQUAKES PER YEAR</a:t>
              </a:r>
            </a:p>
            <a:p>
              <a:pPr marL="264113" indent="-132056" lvl="1">
                <a:lnSpc>
                  <a:spcPts val="1712"/>
                </a:lnSpc>
                <a:buFont typeface="Arial"/>
                <a:buChar char="•"/>
              </a:pPr>
              <a:r>
                <a:rPr lang="en-US" sz="1223" spc="122">
                  <a:solidFill>
                    <a:srgbClr val="000000"/>
                  </a:solidFill>
                  <a:latin typeface="Public Sans"/>
                </a:rPr>
                <a:t>QUASI-RANDOM PHENOMA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8217059" cy="3956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12"/>
                </a:lnSpc>
                <a:spcBef>
                  <a:spcPct val="0"/>
                </a:spcBef>
              </a:pPr>
              <a:r>
                <a:rPr lang="en-US" sz="1723" spc="172">
                  <a:solidFill>
                    <a:srgbClr val="000000"/>
                  </a:solidFill>
                  <a:latin typeface="Public Sans Bold"/>
                </a:rPr>
                <a:t>SOME KEY FACTS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477659"/>
            <a:ext cx="3757500" cy="1859827"/>
            <a:chOff x="0" y="0"/>
            <a:chExt cx="1855556" cy="9184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5556" cy="918433"/>
            </a:xfrm>
            <a:custGeom>
              <a:avLst/>
              <a:gdLst/>
              <a:ahLst/>
              <a:cxnLst/>
              <a:rect r="r" b="b" t="t" l="l"/>
              <a:pathLst>
                <a:path h="918433" w="1855556">
                  <a:moveTo>
                    <a:pt x="0" y="0"/>
                  </a:moveTo>
                  <a:lnTo>
                    <a:pt x="1855556" y="0"/>
                  </a:lnTo>
                  <a:lnTo>
                    <a:pt x="1855556" y="918433"/>
                  </a:lnTo>
                  <a:lnTo>
                    <a:pt x="0" y="918433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855556" cy="937483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39163" y="371639"/>
            <a:ext cx="4449479" cy="6212041"/>
            <a:chOff x="0" y="0"/>
            <a:chExt cx="2197273" cy="30676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7273" cy="3067675"/>
            </a:xfrm>
            <a:custGeom>
              <a:avLst/>
              <a:gdLst/>
              <a:ahLst/>
              <a:cxnLst/>
              <a:rect r="r" b="b" t="t" l="l"/>
              <a:pathLst>
                <a:path h="3067675" w="2197273">
                  <a:moveTo>
                    <a:pt x="0" y="0"/>
                  </a:moveTo>
                  <a:lnTo>
                    <a:pt x="2197273" y="0"/>
                  </a:lnTo>
                  <a:lnTo>
                    <a:pt x="2197273" y="3067675"/>
                  </a:lnTo>
                  <a:lnTo>
                    <a:pt x="0" y="3067675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97273" cy="3086725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431030" y="-358271"/>
            <a:ext cx="2963406" cy="7673471"/>
          </a:xfrm>
          <a:custGeom>
            <a:avLst/>
            <a:gdLst/>
            <a:ahLst/>
            <a:cxnLst/>
            <a:rect r="r" b="b" t="t" l="l"/>
            <a:pathLst>
              <a:path h="7673471" w="2963406">
                <a:moveTo>
                  <a:pt x="0" y="0"/>
                </a:moveTo>
                <a:lnTo>
                  <a:pt x="2963406" y="0"/>
                </a:lnTo>
                <a:lnTo>
                  <a:pt x="2963406" y="7673471"/>
                </a:lnTo>
                <a:lnTo>
                  <a:pt x="0" y="7673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179" t="-220" r="-7533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124" y="314489"/>
            <a:ext cx="2156908" cy="422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414" spc="120">
                <a:solidFill>
                  <a:srgbClr val="000000"/>
                </a:solidFill>
                <a:latin typeface="Public Sans Bold"/>
              </a:rPr>
              <a:t>SOURCES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9124" y="881759"/>
            <a:ext cx="5720269" cy="147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spc="140">
                <a:solidFill>
                  <a:srgbClr val="000000"/>
                </a:solidFill>
                <a:latin typeface="Public Sans Bold"/>
              </a:rPr>
              <a:t>Data set from Kaggle.com  at </a:t>
            </a:r>
            <a:r>
              <a:rPr lang="en-US" sz="1400" spc="140" u="sng">
                <a:solidFill>
                  <a:srgbClr val="000000"/>
                </a:solidFill>
                <a:latin typeface="Public Sans Bold"/>
                <a:hlinkClick r:id="rId3" tooltip="https://www.kaggle.com/datasets/farazrahman/earthquake"/>
              </a:rPr>
              <a:t>Earthquakes data set</a:t>
            </a:r>
            <a:r>
              <a:rPr lang="en-US" sz="1400" spc="140">
                <a:solidFill>
                  <a:srgbClr val="000000"/>
                </a:solidFill>
                <a:latin typeface="Public Sans"/>
              </a:rPr>
              <a:t>:</a:t>
            </a:r>
          </a:p>
          <a:p>
            <a:pPr>
              <a:lnSpc>
                <a:spcPts val="1960"/>
              </a:lnSpc>
            </a:pPr>
            <a:r>
              <a:rPr lang="en-US" sz="1400" spc="140">
                <a:solidFill>
                  <a:srgbClr val="000000"/>
                </a:solidFill>
                <a:latin typeface="Public Sans"/>
              </a:rPr>
              <a:t>&lt;https://www.kaggle.com/datasets/farazrahman/earthquake&gt;</a:t>
            </a:r>
          </a:p>
          <a:p>
            <a:pPr>
              <a:lnSpc>
                <a:spcPts val="1960"/>
              </a:lnSpc>
            </a:pPr>
            <a:r>
              <a:rPr lang="en-US" sz="1400" spc="140">
                <a:solidFill>
                  <a:srgbClr val="000000"/>
                </a:solidFill>
                <a:latin typeface="Public Sans Bold"/>
              </a:rPr>
              <a:t>Info on Earthquakes  from </a:t>
            </a:r>
            <a:r>
              <a:rPr lang="en-US" sz="1400" spc="140" u="sng">
                <a:solidFill>
                  <a:srgbClr val="000000"/>
                </a:solidFill>
                <a:latin typeface="Public Sans Bold"/>
                <a:hlinkClick r:id="rId4" tooltip="https://www.bgs.ac.uk/discovering-geology/earth-hazards/earthquakes/what-causes-earthquakes/"/>
              </a:rPr>
              <a:t>British Geological Survey</a:t>
            </a:r>
            <a:r>
              <a:rPr lang="en-US" sz="1400" spc="140">
                <a:solidFill>
                  <a:srgbClr val="000000"/>
                </a:solidFill>
                <a:latin typeface="Public Sans"/>
              </a:rPr>
              <a:t>:</a:t>
            </a:r>
          </a:p>
          <a:p>
            <a:pPr>
              <a:lnSpc>
                <a:spcPts val="1960"/>
              </a:lnSpc>
              <a:spcBef>
                <a:spcPct val="0"/>
              </a:spcBef>
            </a:pPr>
            <a:r>
              <a:rPr lang="en-US" sz="1400" spc="140">
                <a:solidFill>
                  <a:srgbClr val="000000"/>
                </a:solidFill>
                <a:latin typeface="Public Sans"/>
              </a:rPr>
              <a:t>&lt;</a:t>
            </a:r>
            <a:r>
              <a:rPr lang="en-US" sz="1400" spc="140">
                <a:solidFill>
                  <a:srgbClr val="000000"/>
                </a:solidFill>
                <a:latin typeface="Public Sans"/>
                <a:hlinkClick r:id="rId5" tooltip="https://www.bgs.ac.uk/discovering-geology/earth-hazards/earthquakes/what-causes-earthquakes/"/>
              </a:rPr>
              <a:t>https://www.bgs.ac.uk/discovering-geology/earth-hazards/earthquakes/what-causes-earthquakes/</a:t>
            </a:r>
            <a:r>
              <a:rPr lang="en-US" sz="1400" spc="140">
                <a:solidFill>
                  <a:srgbClr val="000000"/>
                </a:solidFill>
                <a:latin typeface="Public Sans"/>
              </a:rPr>
              <a:t>&gt;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838" y="7037386"/>
            <a:ext cx="5590523" cy="17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93"/>
              </a:lnSpc>
            </a:pPr>
            <a:r>
              <a:rPr lang="en-US" sz="1066" spc="106">
                <a:solidFill>
                  <a:srgbClr val="000000"/>
                </a:solidFill>
                <a:latin typeface="Public Sans"/>
              </a:rPr>
              <a:t>THE DEVELOPER ACADEMY - DATA SCIENCE BOOTCAMP -JANUARY 2024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48640" y="3659555"/>
            <a:ext cx="2860134" cy="968648"/>
            <a:chOff x="0" y="0"/>
            <a:chExt cx="3813513" cy="129153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951652"/>
              <a:ext cx="1195166" cy="339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101"/>
                </a:lnSpc>
              </a:pPr>
              <a:r>
                <a:rPr lang="en-US" sz="1500">
                  <a:solidFill>
                    <a:srgbClr val="000000"/>
                  </a:solidFill>
                  <a:latin typeface="Public Sans Bold"/>
                </a:rPr>
                <a:t>E-mail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65282" y="951652"/>
              <a:ext cx="2748230" cy="339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101"/>
                </a:lnSpc>
              </a:pPr>
              <a:r>
                <a:rPr lang="en-US" sz="1500">
                  <a:solidFill>
                    <a:srgbClr val="000000"/>
                  </a:solidFill>
                  <a:latin typeface="Public Sans"/>
                </a:rPr>
                <a:t>ilaria.cnnv@gmail.com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3127674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120">
                  <a:solidFill>
                    <a:srgbClr val="000000"/>
                  </a:solidFill>
                  <a:latin typeface="Public Sans Bold"/>
                </a:rPr>
                <a:t>CONTACT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91505"/>
              <a:ext cx="3567225" cy="398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7"/>
                </a:lnSpc>
              </a:pPr>
              <a:r>
                <a:rPr lang="en-US" sz="1791">
                  <a:solidFill>
                    <a:srgbClr val="000000"/>
                  </a:solidFill>
                  <a:latin typeface="Public Sans"/>
                </a:rPr>
                <a:t>Ilaria Cannava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07387" y="5613657"/>
            <a:ext cx="5572006" cy="85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24"/>
              </a:lnSpc>
            </a:pPr>
            <a:r>
              <a:rPr lang="en-US" sz="1017" spc="101">
                <a:solidFill>
                  <a:srgbClr val="000000"/>
                </a:solidFill>
                <a:latin typeface="Public Sans"/>
              </a:rPr>
              <a:t>POSEIDON</a:t>
            </a:r>
          </a:p>
          <a:p>
            <a:pPr algn="r">
              <a:lnSpc>
                <a:spcPts val="1424"/>
              </a:lnSpc>
            </a:pPr>
            <a:r>
              <a:rPr lang="en-US" sz="1017" spc="101">
                <a:solidFill>
                  <a:srgbClr val="000000"/>
                </a:solidFill>
                <a:latin typeface="Public Sans"/>
              </a:rPr>
              <a:t>Poseidon, marble statue from Melos</a:t>
            </a:r>
          </a:p>
          <a:p>
            <a:pPr algn="r">
              <a:lnSpc>
                <a:spcPts val="1424"/>
              </a:lnSpc>
            </a:pPr>
            <a:r>
              <a:rPr lang="en-US" sz="1017" spc="101">
                <a:solidFill>
                  <a:srgbClr val="000000"/>
                </a:solidFill>
                <a:latin typeface="Public Sans"/>
              </a:rPr>
              <a:t>2nd century BCE; in the National Archaeological Museum, Athens</a:t>
            </a:r>
          </a:p>
          <a:p>
            <a:pPr algn="r">
              <a:lnSpc>
                <a:spcPts val="1424"/>
              </a:lnSpc>
            </a:pPr>
            <a:r>
              <a:rPr lang="en-US" sz="1017" spc="101">
                <a:solidFill>
                  <a:srgbClr val="000000"/>
                </a:solidFill>
                <a:latin typeface="Public Sans"/>
              </a:rPr>
              <a:t>Alinari/Art Resource, New York</a:t>
            </a:r>
          </a:p>
          <a:p>
            <a:pPr algn="r">
              <a:lnSpc>
                <a:spcPts val="1424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849631" y="7037386"/>
            <a:ext cx="2460636" cy="17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93"/>
              </a:lnSpc>
            </a:pPr>
            <a:r>
              <a:rPr lang="en-US" sz="1066" spc="106">
                <a:solidFill>
                  <a:srgbClr val="FFFFFF"/>
                </a:solidFill>
                <a:latin typeface="Public Sans"/>
              </a:rPr>
              <a:t>PAGE 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9124" y="2436895"/>
            <a:ext cx="5556091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spc="140">
                <a:solidFill>
                  <a:srgbClr val="000000"/>
                </a:solidFill>
                <a:latin typeface="Public Sans Bold"/>
              </a:rPr>
              <a:t>Namazu Illustration</a:t>
            </a:r>
            <a:r>
              <a:rPr lang="en-US" sz="1400" spc="140">
                <a:solidFill>
                  <a:srgbClr val="000000"/>
                </a:solidFill>
                <a:latin typeface="Public Sans"/>
              </a:rPr>
              <a:t> :</a:t>
            </a:r>
          </a:p>
          <a:p>
            <a:pPr>
              <a:lnSpc>
                <a:spcPts val="1960"/>
              </a:lnSpc>
            </a:pPr>
            <a:r>
              <a:rPr lang="en-US" sz="1400" spc="140">
                <a:solidFill>
                  <a:srgbClr val="000000"/>
                </a:solidFill>
                <a:latin typeface="Public Sans"/>
              </a:rPr>
              <a:t>&lt;https://www.deviantart.com/benjaminflouw/gallery&gt;</a:t>
            </a:r>
          </a:p>
          <a:p>
            <a:pPr>
              <a:lnSpc>
                <a:spcPts val="1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DAF64JbVf2k</dc:identifier>
  <dcterms:modified xsi:type="dcterms:W3CDTF">2011-08-01T06:04:30Z</dcterms:modified>
  <cp:revision>1</cp:revision>
  <dc:title>KEEP YOUR FEET ON THE GROUND</dc:title>
</cp:coreProperties>
</file>