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75" d="100"/>
          <a:sy n="75" d="100"/>
        </p:scale>
        <p:origin x="1224" y="93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CDF2A-7799-47AF-856B-AC8933E6343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A8CC5-1337-4D64-80C7-072410C9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3ED8-BA43-4761-B1B9-85D3848A1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C4CB5-25F9-4D7E-AEB3-535E2158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1BBFA-CC87-4F25-8B98-51D5AF2D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FDF4-6C90-49B5-8C48-DD9F205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A265-9CB2-4F94-816A-4A15F419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984C-5256-45EA-8C99-C6135FB7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1E7E2-3698-4BD0-9F0D-CC5698A8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B42A-E089-4AE5-9D43-9D4DC73A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E3C9-6284-4EAA-A83F-FF9EF27E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9894-C080-484A-A555-51036980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8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6742E-FE14-438E-9CD7-2B68FA4E9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F1D8F-6062-47E0-A0FF-3299DDCD6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FED0-2D15-4847-9E09-5DAE2A97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E3D-4D8C-4DA1-8561-6C753DBE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067E-230F-4626-861D-94CCE731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C545-BA6B-44E9-83CA-03485493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4057-6722-4979-8871-5635EBD8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5A06-9380-43AC-97F9-817F0A2E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9C9E-726C-42CF-BC2D-9D5CDDAD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0CF95-6E6B-460C-8E56-C6285636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1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EF45-646F-4BBF-9E80-F26B69E4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A788-3099-4174-9F33-8CDE6018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4CE6-84EB-4EC7-BAFF-9DE0E362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B0F45-D2CB-414B-9410-6558AE3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4D7C-7A30-488F-9A0A-019A3F1A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5BA1-852D-4047-A566-D09EDADA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741D-EF6F-410C-BAB9-51D06193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95717-474E-4DBB-89CF-351003B14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06DD2-3D22-4B3C-AFC7-00F3C148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BC0B-04E1-46D2-8DB2-0EC004DE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D8CCD-6364-4A49-93AD-89510F23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844E-128A-419A-944F-CA7E035D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01E34-6B77-4E8C-806C-0EE37035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C7622-7F63-47A1-9427-8C832A51E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49472-1A84-4B5A-A31F-25A5E97A9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49E55-6376-44D8-AF1A-6812E42D1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259CD-D191-4944-84E2-2EB403B8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7F21B-FDF8-450B-B55F-51E03D4B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113FA-6F8B-43BE-91F8-E12683C0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1D67-27D6-4EC2-86B0-68BA241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1AD71-157C-494C-BE00-867DE937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3246F-234B-46EF-B1BE-71F1A3B9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10BFE-82D7-41DF-BCB8-CCD49046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59B53-885F-41F8-B806-70F3DD78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5C560-C064-4435-B4F6-780D5881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004E1-2963-4D7B-837A-D8B42AFE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4561-4231-45C9-B602-4F41D3C9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B049D-B49A-466B-90B4-38355BE1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D2E9D-2160-4EC2-8669-224D5BFEE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CAC62-AA8C-48DD-B746-9C9B9E61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92CD2-450D-459A-83F9-2D0A6D97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FFDEE-6B87-4B80-9B28-E03BBB43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1480-8D0E-4C04-A694-24082D49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054A8-B777-466F-A95F-96EC10A85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9FD70-1345-4C3C-BB62-BF882D331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BBA94-1888-465C-AAE9-C04655EE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B861D-10FF-4056-B9E8-22117681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5B5E9-6867-4911-81F3-EE8F0FD7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39973-35FD-4B82-B117-0DC548A2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D4884-D610-4EBF-B3FA-AEF174A13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FC431-E4E9-459F-8729-EEB1BE30E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1/31/2021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D8B1-F2A2-48B4-83EF-1A7E65180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Ilari Kankare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2143D-988D-4611-846B-C3F57255D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8E3E-A935-4FE1-A9BA-7455C8F2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ilari.kankare@aalto.f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933423-FA35-4EB5-9451-E23CB546D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0848"/>
            <a:ext cx="9144000" cy="319695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Assignment for Business Intelligence Summer 2021 Internship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3500" dirty="0">
                <a:solidFill>
                  <a:schemeClr val="bg1"/>
                </a:solidFill>
              </a:rPr>
              <a:t>Customer Retention Analysis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Ilari Kankare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ilari.kankare@aalto.fi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+358505333905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666D9-5F71-4D4F-B95E-C64D8D56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1</a:t>
            </a:fld>
            <a:endParaRPr lang="en-US" dirty="0"/>
          </a:p>
        </p:txBody>
      </p:sp>
      <p:pic>
        <p:nvPicPr>
          <p:cNvPr id="2050" name="Picture 2" descr="Wolt - Crunchbase Company Profile &amp; Funding">
            <a:extLst>
              <a:ext uri="{FF2B5EF4-FFF2-40B4-BE49-F238E27FC236}">
                <a16:creationId xmlns:a16="http://schemas.microsoft.com/office/drawing/2014/main" id="{59B098BB-EB7A-48B3-8BFB-3296D9313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59"/>
          <a:stretch/>
        </p:blipFill>
        <p:spPr bwMode="auto">
          <a:xfrm>
            <a:off x="1199456" y="-13816"/>
            <a:ext cx="2710098" cy="19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72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c29">
            <a:extLst>
              <a:ext uri="{FF2B5EF4-FFF2-40B4-BE49-F238E27FC236}">
                <a16:creationId xmlns:a16="http://schemas.microsoft.com/office/drawing/2014/main" id="{227F57DA-C13B-46B5-A5DB-A30DDD88DF26}"/>
              </a:ext>
            </a:extLst>
          </p:cNvPr>
          <p:cNvSpPr/>
          <p:nvPr/>
        </p:nvSpPr>
        <p:spPr>
          <a:xfrm>
            <a:off x="11647234" y="5317096"/>
            <a:ext cx="392732" cy="0"/>
          </a:xfrm>
          <a:prstGeom prst="rect">
            <a:avLst/>
          </a:prstGeom>
          <a:solidFill>
            <a:srgbClr val="00B0F6">
              <a:alpha val="100000"/>
            </a:srgbClr>
          </a:solidFill>
        </p:spPr>
        <p:txBody>
          <a:bodyPr/>
          <a:lstStyle/>
          <a:p>
            <a:endParaRPr sz="2800" dirty="0">
              <a:latin typeface="+mj-lt"/>
            </a:endParaRPr>
          </a:p>
        </p:txBody>
      </p:sp>
      <p:sp>
        <p:nvSpPr>
          <p:cNvPr id="122" name="rc34">
            <a:extLst>
              <a:ext uri="{FF2B5EF4-FFF2-40B4-BE49-F238E27FC236}">
                <a16:creationId xmlns:a16="http://schemas.microsoft.com/office/drawing/2014/main" id="{07B5FA0C-4B59-4EF1-A942-4304B97B0535}"/>
              </a:ext>
            </a:extLst>
          </p:cNvPr>
          <p:cNvSpPr/>
          <p:nvPr/>
        </p:nvSpPr>
        <p:spPr>
          <a:xfrm>
            <a:off x="12039972" y="5317096"/>
            <a:ext cx="392732" cy="0"/>
          </a:xfrm>
          <a:prstGeom prst="rect">
            <a:avLst/>
          </a:prstGeom>
          <a:solidFill>
            <a:srgbClr val="E76BF3">
              <a:alpha val="100000"/>
            </a:srgbClr>
          </a:solidFill>
        </p:spPr>
        <p:txBody>
          <a:bodyPr/>
          <a:lstStyle/>
          <a:p>
            <a:endParaRPr sz="2800" dirty="0">
              <a:latin typeface="+mj-lt"/>
            </a:endParaRPr>
          </a:p>
        </p:txBody>
      </p:sp>
      <p:sp>
        <p:nvSpPr>
          <p:cNvPr id="142" name="tx54">
            <a:extLst>
              <a:ext uri="{FF2B5EF4-FFF2-40B4-BE49-F238E27FC236}">
                <a16:creationId xmlns:a16="http://schemas.microsoft.com/office/drawing/2014/main" id="{76094171-7773-4010-BBD1-CEFBFEB40FE7}"/>
              </a:ext>
            </a:extLst>
          </p:cNvPr>
          <p:cNvSpPr/>
          <p:nvPr/>
        </p:nvSpPr>
        <p:spPr>
          <a:xfrm rot="16200000">
            <a:off x="11630854" y="5280803"/>
            <a:ext cx="305111" cy="4997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>
                    <a:alpha val="100000"/>
                  </a:srgbClr>
                </a:solidFill>
                <a:latin typeface="+mj-lt"/>
                <a:cs typeface="Arial"/>
              </a:rPr>
              <a:t>0%</a:t>
            </a:r>
          </a:p>
        </p:txBody>
      </p:sp>
      <p:sp>
        <p:nvSpPr>
          <p:cNvPr id="147" name="tx59">
            <a:extLst>
              <a:ext uri="{FF2B5EF4-FFF2-40B4-BE49-F238E27FC236}">
                <a16:creationId xmlns:a16="http://schemas.microsoft.com/office/drawing/2014/main" id="{CAEDA23C-93F0-4AC9-B30F-A9C77D650D66}"/>
              </a:ext>
            </a:extLst>
          </p:cNvPr>
          <p:cNvSpPr/>
          <p:nvPr/>
        </p:nvSpPr>
        <p:spPr>
          <a:xfrm rot="16200000" flipH="1">
            <a:off x="12121870" y="5145292"/>
            <a:ext cx="37228" cy="4284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>
                    <a:alpha val="100000"/>
                  </a:srgbClr>
                </a:solidFill>
                <a:latin typeface="+mj-lt"/>
                <a:cs typeface="Arial"/>
              </a:rPr>
              <a:t>0%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AFDBD05-08D3-4100-9153-F1F90A0E71A2}"/>
              </a:ext>
            </a:extLst>
          </p:cNvPr>
          <p:cNvGrpSpPr/>
          <p:nvPr/>
        </p:nvGrpSpPr>
        <p:grpSpPr>
          <a:xfrm>
            <a:off x="600185" y="2436069"/>
            <a:ext cx="10910150" cy="2955664"/>
            <a:chOff x="407367" y="2204864"/>
            <a:chExt cx="11239866" cy="3774018"/>
          </a:xfrm>
        </p:grpSpPr>
        <p:sp>
          <p:nvSpPr>
            <p:cNvPr id="94" name="pl6">
              <a:extLst>
                <a:ext uri="{FF2B5EF4-FFF2-40B4-BE49-F238E27FC236}">
                  <a16:creationId xmlns:a16="http://schemas.microsoft.com/office/drawing/2014/main" id="{7FB31D55-C4E8-40F6-9F20-E842334CE380}"/>
                </a:ext>
              </a:extLst>
            </p:cNvPr>
            <p:cNvSpPr/>
            <p:nvPr/>
          </p:nvSpPr>
          <p:spPr>
            <a:xfrm flipV="1">
              <a:off x="1414293" y="5279868"/>
              <a:ext cx="9726508" cy="37228"/>
            </a:xfrm>
            <a:custGeom>
              <a:avLst/>
              <a:gdLst/>
              <a:ahLst/>
              <a:cxnLst/>
              <a:rect l="0" t="0" r="0" b="0"/>
              <a:pathLst>
                <a:path w="2401289">
                  <a:moveTo>
                    <a:pt x="0" y="0"/>
                  </a:moveTo>
                  <a:lnTo>
                    <a:pt x="2401289" y="0"/>
                  </a:lnTo>
                  <a:lnTo>
                    <a:pt x="24012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95" name="pl7">
              <a:extLst>
                <a:ext uri="{FF2B5EF4-FFF2-40B4-BE49-F238E27FC236}">
                  <a16:creationId xmlns:a16="http://schemas.microsoft.com/office/drawing/2014/main" id="{EAB6A25A-F1A3-444F-A397-2C0F6A3DBA4F}"/>
                </a:ext>
              </a:extLst>
            </p:cNvPr>
            <p:cNvSpPr/>
            <p:nvPr/>
          </p:nvSpPr>
          <p:spPr>
            <a:xfrm flipV="1">
              <a:off x="1414293" y="4416039"/>
              <a:ext cx="9726508" cy="37228"/>
            </a:xfrm>
            <a:custGeom>
              <a:avLst/>
              <a:gdLst/>
              <a:ahLst/>
              <a:cxnLst/>
              <a:rect l="0" t="0" r="0" b="0"/>
              <a:pathLst>
                <a:path w="2401289">
                  <a:moveTo>
                    <a:pt x="0" y="0"/>
                  </a:moveTo>
                  <a:lnTo>
                    <a:pt x="2401289" y="0"/>
                  </a:lnTo>
                  <a:lnTo>
                    <a:pt x="24012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96" name="pl8">
              <a:extLst>
                <a:ext uri="{FF2B5EF4-FFF2-40B4-BE49-F238E27FC236}">
                  <a16:creationId xmlns:a16="http://schemas.microsoft.com/office/drawing/2014/main" id="{29324F2F-D435-4FA1-AC0F-934F6682C89D}"/>
                </a:ext>
              </a:extLst>
            </p:cNvPr>
            <p:cNvSpPr/>
            <p:nvPr/>
          </p:nvSpPr>
          <p:spPr>
            <a:xfrm flipV="1">
              <a:off x="1414293" y="3552211"/>
              <a:ext cx="9726508" cy="37228"/>
            </a:xfrm>
            <a:custGeom>
              <a:avLst/>
              <a:gdLst/>
              <a:ahLst/>
              <a:cxnLst/>
              <a:rect l="0" t="0" r="0" b="0"/>
              <a:pathLst>
                <a:path w="2401289">
                  <a:moveTo>
                    <a:pt x="0" y="0"/>
                  </a:moveTo>
                  <a:lnTo>
                    <a:pt x="2401289" y="0"/>
                  </a:lnTo>
                  <a:lnTo>
                    <a:pt x="24012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97" name="pl9">
              <a:extLst>
                <a:ext uri="{FF2B5EF4-FFF2-40B4-BE49-F238E27FC236}">
                  <a16:creationId xmlns:a16="http://schemas.microsoft.com/office/drawing/2014/main" id="{E7A816AD-0675-48F9-A1B8-4C907E825FC0}"/>
                </a:ext>
              </a:extLst>
            </p:cNvPr>
            <p:cNvSpPr/>
            <p:nvPr/>
          </p:nvSpPr>
          <p:spPr>
            <a:xfrm>
              <a:off x="1414293" y="2725609"/>
              <a:ext cx="9726508" cy="81854"/>
            </a:xfrm>
            <a:custGeom>
              <a:avLst/>
              <a:gdLst/>
              <a:ahLst/>
              <a:cxnLst/>
              <a:rect l="0" t="0" r="0" b="0"/>
              <a:pathLst>
                <a:path w="2401289">
                  <a:moveTo>
                    <a:pt x="0" y="0"/>
                  </a:moveTo>
                  <a:lnTo>
                    <a:pt x="2401289" y="0"/>
                  </a:lnTo>
                  <a:lnTo>
                    <a:pt x="24012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98" name="rc10">
              <a:extLst>
                <a:ext uri="{FF2B5EF4-FFF2-40B4-BE49-F238E27FC236}">
                  <a16:creationId xmlns:a16="http://schemas.microsoft.com/office/drawing/2014/main" id="{CAAB1F38-848A-47AA-82A9-44F20FF1CFE3}"/>
                </a:ext>
              </a:extLst>
            </p:cNvPr>
            <p:cNvSpPr/>
            <p:nvPr/>
          </p:nvSpPr>
          <p:spPr>
            <a:xfrm>
              <a:off x="1741572" y="2204864"/>
              <a:ext cx="392732" cy="3112231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99" name="rc11">
              <a:extLst>
                <a:ext uri="{FF2B5EF4-FFF2-40B4-BE49-F238E27FC236}">
                  <a16:creationId xmlns:a16="http://schemas.microsoft.com/office/drawing/2014/main" id="{872B0FA3-B159-42E1-A33F-531A16E9B583}"/>
                </a:ext>
              </a:extLst>
            </p:cNvPr>
            <p:cNvSpPr/>
            <p:nvPr/>
          </p:nvSpPr>
          <p:spPr>
            <a:xfrm>
              <a:off x="3923436" y="2892469"/>
              <a:ext cx="392732" cy="2424627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00" name="rc12">
              <a:extLst>
                <a:ext uri="{FF2B5EF4-FFF2-40B4-BE49-F238E27FC236}">
                  <a16:creationId xmlns:a16="http://schemas.microsoft.com/office/drawing/2014/main" id="{3A054DC2-BBFB-44E7-A746-5959E231F29E}"/>
                </a:ext>
              </a:extLst>
            </p:cNvPr>
            <p:cNvSpPr/>
            <p:nvPr/>
          </p:nvSpPr>
          <p:spPr>
            <a:xfrm>
              <a:off x="6105302" y="3036575"/>
              <a:ext cx="392732" cy="2280518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01" name="rc13">
              <a:extLst>
                <a:ext uri="{FF2B5EF4-FFF2-40B4-BE49-F238E27FC236}">
                  <a16:creationId xmlns:a16="http://schemas.microsoft.com/office/drawing/2014/main" id="{214221CE-0ED3-415C-A94A-FFF8F1E3DFFF}"/>
                </a:ext>
              </a:extLst>
            </p:cNvPr>
            <p:cNvSpPr/>
            <p:nvPr/>
          </p:nvSpPr>
          <p:spPr>
            <a:xfrm>
              <a:off x="8287162" y="2897615"/>
              <a:ext cx="392732" cy="2419481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02" name="rc14">
              <a:extLst>
                <a:ext uri="{FF2B5EF4-FFF2-40B4-BE49-F238E27FC236}">
                  <a16:creationId xmlns:a16="http://schemas.microsoft.com/office/drawing/2014/main" id="{27DD89DB-A01B-49AF-9E32-B28618FD2B8D}"/>
                </a:ext>
              </a:extLst>
            </p:cNvPr>
            <p:cNvSpPr/>
            <p:nvPr/>
          </p:nvSpPr>
          <p:spPr>
            <a:xfrm>
              <a:off x="10469031" y="3564118"/>
              <a:ext cx="392732" cy="1752977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03" name="rc15">
              <a:extLst>
                <a:ext uri="{FF2B5EF4-FFF2-40B4-BE49-F238E27FC236}">
                  <a16:creationId xmlns:a16="http://schemas.microsoft.com/office/drawing/2014/main" id="{ADF85A8E-961A-4A7B-A230-7E8B9D5B2746}"/>
                </a:ext>
              </a:extLst>
            </p:cNvPr>
            <p:cNvSpPr/>
            <p:nvPr/>
          </p:nvSpPr>
          <p:spPr>
            <a:xfrm>
              <a:off x="2134306" y="2303383"/>
              <a:ext cx="392732" cy="3013712"/>
            </a:xfrm>
            <a:prstGeom prst="rect">
              <a:avLst/>
            </a:prstGeom>
            <a:solidFill>
              <a:schemeClr val="accent2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04" name="rc16">
              <a:extLst>
                <a:ext uri="{FF2B5EF4-FFF2-40B4-BE49-F238E27FC236}">
                  <a16:creationId xmlns:a16="http://schemas.microsoft.com/office/drawing/2014/main" id="{781516DB-13EF-4A81-92EE-D7A5939387AB}"/>
                </a:ext>
              </a:extLst>
            </p:cNvPr>
            <p:cNvSpPr/>
            <p:nvPr/>
          </p:nvSpPr>
          <p:spPr>
            <a:xfrm>
              <a:off x="4316173" y="2744677"/>
              <a:ext cx="392732" cy="2572418"/>
            </a:xfrm>
            <a:prstGeom prst="rect">
              <a:avLst/>
            </a:prstGeom>
            <a:solidFill>
              <a:schemeClr val="accent2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05" name="rc17">
              <a:extLst>
                <a:ext uri="{FF2B5EF4-FFF2-40B4-BE49-F238E27FC236}">
                  <a16:creationId xmlns:a16="http://schemas.microsoft.com/office/drawing/2014/main" id="{7DE198CD-FBA3-4C7A-BF9C-A5E6F8416559}"/>
                </a:ext>
              </a:extLst>
            </p:cNvPr>
            <p:cNvSpPr/>
            <p:nvPr/>
          </p:nvSpPr>
          <p:spPr>
            <a:xfrm>
              <a:off x="6498033" y="2788498"/>
              <a:ext cx="392732" cy="2528596"/>
            </a:xfrm>
            <a:prstGeom prst="rect">
              <a:avLst/>
            </a:prstGeom>
            <a:solidFill>
              <a:schemeClr val="accent2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06" name="rc18">
              <a:extLst>
                <a:ext uri="{FF2B5EF4-FFF2-40B4-BE49-F238E27FC236}">
                  <a16:creationId xmlns:a16="http://schemas.microsoft.com/office/drawing/2014/main" id="{9C7ADDA1-3C99-4027-B551-6B53D3F3F200}"/>
                </a:ext>
              </a:extLst>
            </p:cNvPr>
            <p:cNvSpPr/>
            <p:nvPr/>
          </p:nvSpPr>
          <p:spPr>
            <a:xfrm>
              <a:off x="8679902" y="3561916"/>
              <a:ext cx="392732" cy="1755179"/>
            </a:xfrm>
            <a:prstGeom prst="rect">
              <a:avLst/>
            </a:prstGeom>
            <a:solidFill>
              <a:schemeClr val="accent2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07" name="rc19">
              <a:extLst>
                <a:ext uri="{FF2B5EF4-FFF2-40B4-BE49-F238E27FC236}">
                  <a16:creationId xmlns:a16="http://schemas.microsoft.com/office/drawing/2014/main" id="{7D388F6B-B3AA-4863-B775-5801FCB2C8FC}"/>
                </a:ext>
              </a:extLst>
            </p:cNvPr>
            <p:cNvSpPr/>
            <p:nvPr/>
          </p:nvSpPr>
          <p:spPr>
            <a:xfrm>
              <a:off x="10861763" y="5317096"/>
              <a:ext cx="392732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08" name="rc20">
              <a:extLst>
                <a:ext uri="{FF2B5EF4-FFF2-40B4-BE49-F238E27FC236}">
                  <a16:creationId xmlns:a16="http://schemas.microsoft.com/office/drawing/2014/main" id="{A8C27B30-7854-4510-A8A9-93C4402FA95B}"/>
                </a:ext>
              </a:extLst>
            </p:cNvPr>
            <p:cNvSpPr/>
            <p:nvPr/>
          </p:nvSpPr>
          <p:spPr>
            <a:xfrm>
              <a:off x="2527043" y="2452917"/>
              <a:ext cx="392732" cy="2864177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09" name="rc21">
              <a:extLst>
                <a:ext uri="{FF2B5EF4-FFF2-40B4-BE49-F238E27FC236}">
                  <a16:creationId xmlns:a16="http://schemas.microsoft.com/office/drawing/2014/main" id="{64922257-60D5-4059-9627-C620B9214282}"/>
                </a:ext>
              </a:extLst>
            </p:cNvPr>
            <p:cNvSpPr/>
            <p:nvPr/>
          </p:nvSpPr>
          <p:spPr>
            <a:xfrm>
              <a:off x="4708904" y="2742672"/>
              <a:ext cx="392732" cy="257442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10" name="rc22">
              <a:extLst>
                <a:ext uri="{FF2B5EF4-FFF2-40B4-BE49-F238E27FC236}">
                  <a16:creationId xmlns:a16="http://schemas.microsoft.com/office/drawing/2014/main" id="{151FD6F8-44CD-44FA-A484-581924B62437}"/>
                </a:ext>
              </a:extLst>
            </p:cNvPr>
            <p:cNvSpPr/>
            <p:nvPr/>
          </p:nvSpPr>
          <p:spPr>
            <a:xfrm>
              <a:off x="6890772" y="3514713"/>
              <a:ext cx="392732" cy="1802383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11" name="rc23">
              <a:extLst>
                <a:ext uri="{FF2B5EF4-FFF2-40B4-BE49-F238E27FC236}">
                  <a16:creationId xmlns:a16="http://schemas.microsoft.com/office/drawing/2014/main" id="{2C994994-48A1-4E98-A390-17D8EF7CE3E1}"/>
                </a:ext>
              </a:extLst>
            </p:cNvPr>
            <p:cNvSpPr/>
            <p:nvPr/>
          </p:nvSpPr>
          <p:spPr>
            <a:xfrm>
              <a:off x="9072634" y="5317096"/>
              <a:ext cx="392732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12" name="rc24">
              <a:extLst>
                <a:ext uri="{FF2B5EF4-FFF2-40B4-BE49-F238E27FC236}">
                  <a16:creationId xmlns:a16="http://schemas.microsoft.com/office/drawing/2014/main" id="{8F234009-F4F8-4F67-A7A5-B65933EDFE1A}"/>
                </a:ext>
              </a:extLst>
            </p:cNvPr>
            <p:cNvSpPr/>
            <p:nvPr/>
          </p:nvSpPr>
          <p:spPr>
            <a:xfrm>
              <a:off x="11254501" y="5317096"/>
              <a:ext cx="392732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13" name="rc25">
              <a:extLst>
                <a:ext uri="{FF2B5EF4-FFF2-40B4-BE49-F238E27FC236}">
                  <a16:creationId xmlns:a16="http://schemas.microsoft.com/office/drawing/2014/main" id="{5C2BA456-E0D4-4667-9146-E1E54BCEF409}"/>
                </a:ext>
              </a:extLst>
            </p:cNvPr>
            <p:cNvSpPr/>
            <p:nvPr/>
          </p:nvSpPr>
          <p:spPr>
            <a:xfrm>
              <a:off x="2919777" y="2333744"/>
              <a:ext cx="392732" cy="2983351"/>
            </a:xfrm>
            <a:prstGeom prst="rect">
              <a:avLst/>
            </a:prstGeom>
            <a:solidFill>
              <a:schemeClr val="accent4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14" name="rc26">
              <a:extLst>
                <a:ext uri="{FF2B5EF4-FFF2-40B4-BE49-F238E27FC236}">
                  <a16:creationId xmlns:a16="http://schemas.microsoft.com/office/drawing/2014/main" id="{7CA72DF6-2D12-4F10-A618-716A88E76A26}"/>
                </a:ext>
              </a:extLst>
            </p:cNvPr>
            <p:cNvSpPr/>
            <p:nvPr/>
          </p:nvSpPr>
          <p:spPr>
            <a:xfrm>
              <a:off x="5101643" y="3403429"/>
              <a:ext cx="392732" cy="1913665"/>
            </a:xfrm>
            <a:prstGeom prst="rect">
              <a:avLst/>
            </a:prstGeom>
            <a:solidFill>
              <a:schemeClr val="accent4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15" name="rc27">
              <a:extLst>
                <a:ext uri="{FF2B5EF4-FFF2-40B4-BE49-F238E27FC236}">
                  <a16:creationId xmlns:a16="http://schemas.microsoft.com/office/drawing/2014/main" id="{63878EC4-9C6E-45EE-AA83-4995C4C63A9A}"/>
                </a:ext>
              </a:extLst>
            </p:cNvPr>
            <p:cNvSpPr/>
            <p:nvPr/>
          </p:nvSpPr>
          <p:spPr>
            <a:xfrm>
              <a:off x="7283505" y="5317096"/>
              <a:ext cx="392732" cy="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16" name="rc28">
              <a:extLst>
                <a:ext uri="{FF2B5EF4-FFF2-40B4-BE49-F238E27FC236}">
                  <a16:creationId xmlns:a16="http://schemas.microsoft.com/office/drawing/2014/main" id="{FD232F51-A643-4248-AF92-CB0521244FF7}"/>
                </a:ext>
              </a:extLst>
            </p:cNvPr>
            <p:cNvSpPr/>
            <p:nvPr/>
          </p:nvSpPr>
          <p:spPr>
            <a:xfrm>
              <a:off x="9465372" y="5317096"/>
              <a:ext cx="392732" cy="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18" name="rc30">
              <a:extLst>
                <a:ext uri="{FF2B5EF4-FFF2-40B4-BE49-F238E27FC236}">
                  <a16:creationId xmlns:a16="http://schemas.microsoft.com/office/drawing/2014/main" id="{62FEB822-89D6-4036-B619-CD6939495C3D}"/>
                </a:ext>
              </a:extLst>
            </p:cNvPr>
            <p:cNvSpPr/>
            <p:nvPr/>
          </p:nvSpPr>
          <p:spPr>
            <a:xfrm>
              <a:off x="3312514" y="2851848"/>
              <a:ext cx="392732" cy="2465246"/>
            </a:xfrm>
            <a:prstGeom prst="rect">
              <a:avLst/>
            </a:prstGeom>
            <a:solidFill>
              <a:schemeClr val="accent5"/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19" name="rc31">
              <a:extLst>
                <a:ext uri="{FF2B5EF4-FFF2-40B4-BE49-F238E27FC236}">
                  <a16:creationId xmlns:a16="http://schemas.microsoft.com/office/drawing/2014/main" id="{F44F5F00-A9D9-4379-8B09-AE98C8CB14E6}"/>
                </a:ext>
              </a:extLst>
            </p:cNvPr>
            <p:cNvSpPr/>
            <p:nvPr/>
          </p:nvSpPr>
          <p:spPr>
            <a:xfrm>
              <a:off x="5494379" y="5317096"/>
              <a:ext cx="392732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20" name="rc32">
              <a:extLst>
                <a:ext uri="{FF2B5EF4-FFF2-40B4-BE49-F238E27FC236}">
                  <a16:creationId xmlns:a16="http://schemas.microsoft.com/office/drawing/2014/main" id="{4C02F884-AB6B-4380-89EE-08251D085FB4}"/>
                </a:ext>
              </a:extLst>
            </p:cNvPr>
            <p:cNvSpPr/>
            <p:nvPr/>
          </p:nvSpPr>
          <p:spPr>
            <a:xfrm>
              <a:off x="7676243" y="5317096"/>
              <a:ext cx="392732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21" name="rc33">
              <a:extLst>
                <a:ext uri="{FF2B5EF4-FFF2-40B4-BE49-F238E27FC236}">
                  <a16:creationId xmlns:a16="http://schemas.microsoft.com/office/drawing/2014/main" id="{5F1CA4CD-BFC0-4FFF-8968-EAF6788B1F9B}"/>
                </a:ext>
              </a:extLst>
            </p:cNvPr>
            <p:cNvSpPr/>
            <p:nvPr/>
          </p:nvSpPr>
          <p:spPr>
            <a:xfrm>
              <a:off x="9858104" y="5317096"/>
              <a:ext cx="392732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 sz="2800" dirty="0">
                <a:latin typeface="+mj-lt"/>
              </a:endParaRPr>
            </a:p>
          </p:txBody>
        </p:sp>
        <p:sp>
          <p:nvSpPr>
            <p:cNvPr id="123" name="tx35">
              <a:extLst>
                <a:ext uri="{FF2B5EF4-FFF2-40B4-BE49-F238E27FC236}">
                  <a16:creationId xmlns:a16="http://schemas.microsoft.com/office/drawing/2014/main" id="{8D565F79-E52E-4793-BA6F-9A500662758F}"/>
                </a:ext>
              </a:extLst>
            </p:cNvPr>
            <p:cNvSpPr/>
            <p:nvPr/>
          </p:nvSpPr>
          <p:spPr>
            <a:xfrm rot="16200000">
              <a:off x="1770090" y="2278006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36%</a:t>
              </a:r>
            </a:p>
          </p:txBody>
        </p:sp>
        <p:sp>
          <p:nvSpPr>
            <p:cNvPr id="124" name="tx36">
              <a:extLst>
                <a:ext uri="{FF2B5EF4-FFF2-40B4-BE49-F238E27FC236}">
                  <a16:creationId xmlns:a16="http://schemas.microsoft.com/office/drawing/2014/main" id="{45570892-C86F-427A-99C9-A4BB2792CCE7}"/>
                </a:ext>
              </a:extLst>
            </p:cNvPr>
            <p:cNvSpPr/>
            <p:nvPr/>
          </p:nvSpPr>
          <p:spPr>
            <a:xfrm rot="16200000">
              <a:off x="3951953" y="2965611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28%</a:t>
              </a:r>
            </a:p>
          </p:txBody>
        </p:sp>
        <p:sp>
          <p:nvSpPr>
            <p:cNvPr id="125" name="tx37">
              <a:extLst>
                <a:ext uri="{FF2B5EF4-FFF2-40B4-BE49-F238E27FC236}">
                  <a16:creationId xmlns:a16="http://schemas.microsoft.com/office/drawing/2014/main" id="{D45A16EC-44EA-4406-B407-2C74218633B4}"/>
                </a:ext>
              </a:extLst>
            </p:cNvPr>
            <p:cNvSpPr/>
            <p:nvPr/>
          </p:nvSpPr>
          <p:spPr>
            <a:xfrm rot="16200000">
              <a:off x="6133819" y="3109719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26%</a:t>
              </a:r>
            </a:p>
          </p:txBody>
        </p:sp>
        <p:sp>
          <p:nvSpPr>
            <p:cNvPr id="126" name="tx38">
              <a:extLst>
                <a:ext uri="{FF2B5EF4-FFF2-40B4-BE49-F238E27FC236}">
                  <a16:creationId xmlns:a16="http://schemas.microsoft.com/office/drawing/2014/main" id="{AB8CBB50-8F9B-4238-AAC8-7FA0596852F0}"/>
                </a:ext>
              </a:extLst>
            </p:cNvPr>
            <p:cNvSpPr/>
            <p:nvPr/>
          </p:nvSpPr>
          <p:spPr>
            <a:xfrm rot="16200000">
              <a:off x="8315683" y="2970759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28%</a:t>
              </a:r>
            </a:p>
          </p:txBody>
        </p:sp>
        <p:sp>
          <p:nvSpPr>
            <p:cNvPr id="127" name="tx39">
              <a:extLst>
                <a:ext uri="{FF2B5EF4-FFF2-40B4-BE49-F238E27FC236}">
                  <a16:creationId xmlns:a16="http://schemas.microsoft.com/office/drawing/2014/main" id="{ADCDC106-2824-4CFE-8284-26AE5300B6C3}"/>
                </a:ext>
              </a:extLst>
            </p:cNvPr>
            <p:cNvSpPr/>
            <p:nvPr/>
          </p:nvSpPr>
          <p:spPr>
            <a:xfrm rot="16200000">
              <a:off x="10497548" y="3637259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20%</a:t>
              </a:r>
            </a:p>
          </p:txBody>
        </p:sp>
        <p:sp>
          <p:nvSpPr>
            <p:cNvPr id="128" name="tx40">
              <a:extLst>
                <a:ext uri="{FF2B5EF4-FFF2-40B4-BE49-F238E27FC236}">
                  <a16:creationId xmlns:a16="http://schemas.microsoft.com/office/drawing/2014/main" id="{28C2E7FA-B0AE-4FD4-A9B9-2FD19E2224C8}"/>
                </a:ext>
              </a:extLst>
            </p:cNvPr>
            <p:cNvSpPr/>
            <p:nvPr/>
          </p:nvSpPr>
          <p:spPr>
            <a:xfrm rot="16200000">
              <a:off x="2162824" y="2376526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35%</a:t>
              </a:r>
            </a:p>
          </p:txBody>
        </p:sp>
        <p:sp>
          <p:nvSpPr>
            <p:cNvPr id="129" name="tx41">
              <a:extLst>
                <a:ext uri="{FF2B5EF4-FFF2-40B4-BE49-F238E27FC236}">
                  <a16:creationId xmlns:a16="http://schemas.microsoft.com/office/drawing/2014/main" id="{623561E7-28BB-4CEA-91AB-4346F72D669E}"/>
                </a:ext>
              </a:extLst>
            </p:cNvPr>
            <p:cNvSpPr/>
            <p:nvPr/>
          </p:nvSpPr>
          <p:spPr>
            <a:xfrm rot="16200000">
              <a:off x="4344690" y="2817820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30%</a:t>
              </a:r>
            </a:p>
          </p:txBody>
        </p:sp>
        <p:sp>
          <p:nvSpPr>
            <p:cNvPr id="130" name="tx42">
              <a:extLst>
                <a:ext uri="{FF2B5EF4-FFF2-40B4-BE49-F238E27FC236}">
                  <a16:creationId xmlns:a16="http://schemas.microsoft.com/office/drawing/2014/main" id="{B71D2DA7-26E4-4383-9E2E-9F5D24D3ACCD}"/>
                </a:ext>
              </a:extLst>
            </p:cNvPr>
            <p:cNvSpPr/>
            <p:nvPr/>
          </p:nvSpPr>
          <p:spPr>
            <a:xfrm rot="16200000">
              <a:off x="6526554" y="2861642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29%</a:t>
              </a:r>
            </a:p>
          </p:txBody>
        </p:sp>
        <p:sp>
          <p:nvSpPr>
            <p:cNvPr id="131" name="tx43">
              <a:extLst>
                <a:ext uri="{FF2B5EF4-FFF2-40B4-BE49-F238E27FC236}">
                  <a16:creationId xmlns:a16="http://schemas.microsoft.com/office/drawing/2014/main" id="{F0946460-AE03-479F-BCE2-EDED402DB262}"/>
                </a:ext>
              </a:extLst>
            </p:cNvPr>
            <p:cNvSpPr/>
            <p:nvPr/>
          </p:nvSpPr>
          <p:spPr>
            <a:xfrm rot="16200000">
              <a:off x="8708419" y="3635058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20%</a:t>
              </a:r>
            </a:p>
          </p:txBody>
        </p:sp>
        <p:sp>
          <p:nvSpPr>
            <p:cNvPr id="132" name="tx44">
              <a:extLst>
                <a:ext uri="{FF2B5EF4-FFF2-40B4-BE49-F238E27FC236}">
                  <a16:creationId xmlns:a16="http://schemas.microsoft.com/office/drawing/2014/main" id="{906029F7-8C60-47AA-AB2C-7889E026AB32}"/>
                </a:ext>
              </a:extLst>
            </p:cNvPr>
            <p:cNvSpPr/>
            <p:nvPr/>
          </p:nvSpPr>
          <p:spPr>
            <a:xfrm rot="16200000">
              <a:off x="10738378" y="5311245"/>
              <a:ext cx="305111" cy="4997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0%</a:t>
              </a:r>
            </a:p>
          </p:txBody>
        </p:sp>
        <p:sp>
          <p:nvSpPr>
            <p:cNvPr id="133" name="tx45">
              <a:extLst>
                <a:ext uri="{FF2B5EF4-FFF2-40B4-BE49-F238E27FC236}">
                  <a16:creationId xmlns:a16="http://schemas.microsoft.com/office/drawing/2014/main" id="{AB193DFC-2643-4B9E-A7C2-2C4AEC69C951}"/>
                </a:ext>
              </a:extLst>
            </p:cNvPr>
            <p:cNvSpPr/>
            <p:nvPr/>
          </p:nvSpPr>
          <p:spPr>
            <a:xfrm rot="16200000">
              <a:off x="2555562" y="2526061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33%</a:t>
              </a:r>
            </a:p>
          </p:txBody>
        </p:sp>
        <p:sp>
          <p:nvSpPr>
            <p:cNvPr id="134" name="tx46">
              <a:extLst>
                <a:ext uri="{FF2B5EF4-FFF2-40B4-BE49-F238E27FC236}">
                  <a16:creationId xmlns:a16="http://schemas.microsoft.com/office/drawing/2014/main" id="{101E700A-24A0-436E-B526-6E50AE5D2297}"/>
                </a:ext>
              </a:extLst>
            </p:cNvPr>
            <p:cNvSpPr/>
            <p:nvPr/>
          </p:nvSpPr>
          <p:spPr>
            <a:xfrm rot="16200000">
              <a:off x="4737425" y="2815815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30%</a:t>
              </a:r>
            </a:p>
          </p:txBody>
        </p:sp>
        <p:sp>
          <p:nvSpPr>
            <p:cNvPr id="135" name="tx47">
              <a:extLst>
                <a:ext uri="{FF2B5EF4-FFF2-40B4-BE49-F238E27FC236}">
                  <a16:creationId xmlns:a16="http://schemas.microsoft.com/office/drawing/2014/main" id="{46CFDD22-EEB4-4A23-8FF8-94D6FD7908AA}"/>
                </a:ext>
              </a:extLst>
            </p:cNvPr>
            <p:cNvSpPr/>
            <p:nvPr/>
          </p:nvSpPr>
          <p:spPr>
            <a:xfrm rot="16200000">
              <a:off x="6919290" y="3587857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21%</a:t>
              </a:r>
            </a:p>
          </p:txBody>
        </p:sp>
        <p:sp>
          <p:nvSpPr>
            <p:cNvPr id="136" name="tx48">
              <a:extLst>
                <a:ext uri="{FF2B5EF4-FFF2-40B4-BE49-F238E27FC236}">
                  <a16:creationId xmlns:a16="http://schemas.microsoft.com/office/drawing/2014/main" id="{F20F4679-ABBD-4469-B640-15179A27FE93}"/>
                </a:ext>
              </a:extLst>
            </p:cNvPr>
            <p:cNvSpPr/>
            <p:nvPr/>
          </p:nvSpPr>
          <p:spPr>
            <a:xfrm rot="16200000">
              <a:off x="9056255" y="5280803"/>
              <a:ext cx="305111" cy="4997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0%</a:t>
              </a:r>
            </a:p>
          </p:txBody>
        </p:sp>
        <p:sp>
          <p:nvSpPr>
            <p:cNvPr id="137" name="tx49">
              <a:extLst>
                <a:ext uri="{FF2B5EF4-FFF2-40B4-BE49-F238E27FC236}">
                  <a16:creationId xmlns:a16="http://schemas.microsoft.com/office/drawing/2014/main" id="{E2A31857-0722-4927-91BC-743C92BFFEB2}"/>
                </a:ext>
              </a:extLst>
            </p:cNvPr>
            <p:cNvSpPr/>
            <p:nvPr/>
          </p:nvSpPr>
          <p:spPr>
            <a:xfrm rot="16200000">
              <a:off x="11238116" y="5280803"/>
              <a:ext cx="305111" cy="4997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0%</a:t>
              </a:r>
            </a:p>
          </p:txBody>
        </p:sp>
        <p:sp>
          <p:nvSpPr>
            <p:cNvPr id="138" name="tx50">
              <a:extLst>
                <a:ext uri="{FF2B5EF4-FFF2-40B4-BE49-F238E27FC236}">
                  <a16:creationId xmlns:a16="http://schemas.microsoft.com/office/drawing/2014/main" id="{67E24310-AB62-45CD-902D-AAD6FF5BDE37}"/>
                </a:ext>
              </a:extLst>
            </p:cNvPr>
            <p:cNvSpPr/>
            <p:nvPr/>
          </p:nvSpPr>
          <p:spPr>
            <a:xfrm rot="16200000">
              <a:off x="2948299" y="2406885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35%</a:t>
              </a:r>
            </a:p>
          </p:txBody>
        </p:sp>
        <p:sp>
          <p:nvSpPr>
            <p:cNvPr id="139" name="tx51">
              <a:extLst>
                <a:ext uri="{FF2B5EF4-FFF2-40B4-BE49-F238E27FC236}">
                  <a16:creationId xmlns:a16="http://schemas.microsoft.com/office/drawing/2014/main" id="{66B2462A-9ABA-483A-A184-8BD9A9CE3AA6}"/>
                </a:ext>
              </a:extLst>
            </p:cNvPr>
            <p:cNvSpPr/>
            <p:nvPr/>
          </p:nvSpPr>
          <p:spPr>
            <a:xfrm rot="16200000">
              <a:off x="5130160" y="3476572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22%</a:t>
              </a:r>
            </a:p>
          </p:txBody>
        </p:sp>
        <p:sp>
          <p:nvSpPr>
            <p:cNvPr id="140" name="tx52">
              <a:extLst>
                <a:ext uri="{FF2B5EF4-FFF2-40B4-BE49-F238E27FC236}">
                  <a16:creationId xmlns:a16="http://schemas.microsoft.com/office/drawing/2014/main" id="{AB7F592D-19AA-4663-813B-3ED542C91ED6}"/>
                </a:ext>
              </a:extLst>
            </p:cNvPr>
            <p:cNvSpPr/>
            <p:nvPr/>
          </p:nvSpPr>
          <p:spPr>
            <a:xfrm rot="16200000">
              <a:off x="7267125" y="5280803"/>
              <a:ext cx="305111" cy="4997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0%</a:t>
              </a:r>
            </a:p>
          </p:txBody>
        </p:sp>
        <p:sp>
          <p:nvSpPr>
            <p:cNvPr id="141" name="tx53">
              <a:extLst>
                <a:ext uri="{FF2B5EF4-FFF2-40B4-BE49-F238E27FC236}">
                  <a16:creationId xmlns:a16="http://schemas.microsoft.com/office/drawing/2014/main" id="{42D363E9-9355-4EF8-A857-9528A97D53C9}"/>
                </a:ext>
              </a:extLst>
            </p:cNvPr>
            <p:cNvSpPr/>
            <p:nvPr/>
          </p:nvSpPr>
          <p:spPr>
            <a:xfrm rot="16200000">
              <a:off x="9448987" y="5280803"/>
              <a:ext cx="305111" cy="4997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0%</a:t>
              </a:r>
            </a:p>
          </p:txBody>
        </p:sp>
        <p:sp>
          <p:nvSpPr>
            <p:cNvPr id="143" name="tx55">
              <a:extLst>
                <a:ext uri="{FF2B5EF4-FFF2-40B4-BE49-F238E27FC236}">
                  <a16:creationId xmlns:a16="http://schemas.microsoft.com/office/drawing/2014/main" id="{8D494285-0791-427C-AF87-600490214E83}"/>
                </a:ext>
              </a:extLst>
            </p:cNvPr>
            <p:cNvSpPr/>
            <p:nvPr/>
          </p:nvSpPr>
          <p:spPr>
            <a:xfrm rot="16200000">
              <a:off x="3341031" y="2924991"/>
              <a:ext cx="422515" cy="499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29%</a:t>
              </a:r>
            </a:p>
          </p:txBody>
        </p:sp>
        <p:sp>
          <p:nvSpPr>
            <p:cNvPr id="144" name="tx56">
              <a:extLst>
                <a:ext uri="{FF2B5EF4-FFF2-40B4-BE49-F238E27FC236}">
                  <a16:creationId xmlns:a16="http://schemas.microsoft.com/office/drawing/2014/main" id="{F358EC1A-5024-40EA-8424-625E32D1E3FD}"/>
                </a:ext>
              </a:extLst>
            </p:cNvPr>
            <p:cNvSpPr/>
            <p:nvPr/>
          </p:nvSpPr>
          <p:spPr>
            <a:xfrm rot="16200000">
              <a:off x="5477996" y="5280803"/>
              <a:ext cx="305111" cy="4997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0%</a:t>
              </a:r>
            </a:p>
          </p:txBody>
        </p:sp>
        <p:sp>
          <p:nvSpPr>
            <p:cNvPr id="145" name="tx57">
              <a:extLst>
                <a:ext uri="{FF2B5EF4-FFF2-40B4-BE49-F238E27FC236}">
                  <a16:creationId xmlns:a16="http://schemas.microsoft.com/office/drawing/2014/main" id="{F84070C0-A44F-473C-B7CC-EB5C108C3F9A}"/>
                </a:ext>
              </a:extLst>
            </p:cNvPr>
            <p:cNvSpPr/>
            <p:nvPr/>
          </p:nvSpPr>
          <p:spPr>
            <a:xfrm rot="16200000">
              <a:off x="7659857" y="5280803"/>
              <a:ext cx="305111" cy="4997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0%</a:t>
              </a:r>
            </a:p>
          </p:txBody>
        </p:sp>
        <p:sp>
          <p:nvSpPr>
            <p:cNvPr id="146" name="tx58">
              <a:extLst>
                <a:ext uri="{FF2B5EF4-FFF2-40B4-BE49-F238E27FC236}">
                  <a16:creationId xmlns:a16="http://schemas.microsoft.com/office/drawing/2014/main" id="{F28DE0A2-B238-48CE-A6F9-5B3F921EEC72}"/>
                </a:ext>
              </a:extLst>
            </p:cNvPr>
            <p:cNvSpPr/>
            <p:nvPr/>
          </p:nvSpPr>
          <p:spPr>
            <a:xfrm rot="16200000">
              <a:off x="9841725" y="5280803"/>
              <a:ext cx="305111" cy="4997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+mj-lt"/>
                  <a:cs typeface="Arial"/>
                </a:rPr>
                <a:t>0%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EE03EF60-1A93-4241-AF40-CC7481128588}"/>
                </a:ext>
              </a:extLst>
            </p:cNvPr>
            <p:cNvGrpSpPr/>
            <p:nvPr/>
          </p:nvGrpSpPr>
          <p:grpSpPr>
            <a:xfrm>
              <a:off x="407367" y="2693580"/>
              <a:ext cx="1056867" cy="2718431"/>
              <a:chOff x="1103779" y="2151045"/>
              <a:chExt cx="842230" cy="3338457"/>
            </a:xfrm>
          </p:grpSpPr>
          <p:sp>
            <p:nvSpPr>
              <p:cNvPr id="148" name="tx60">
                <a:extLst>
                  <a:ext uri="{FF2B5EF4-FFF2-40B4-BE49-F238E27FC236}">
                    <a16:creationId xmlns:a16="http://schemas.microsoft.com/office/drawing/2014/main" id="{9D1193AF-5002-426A-A576-4F6FE5696F4D}"/>
                  </a:ext>
                </a:extLst>
              </p:cNvPr>
              <p:cNvSpPr/>
              <p:nvPr/>
            </p:nvSpPr>
            <p:spPr>
              <a:xfrm>
                <a:off x="1337811" y="5333601"/>
                <a:ext cx="608198" cy="15590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Arial"/>
                  </a:rPr>
                  <a:t>0%</a:t>
                </a:r>
              </a:p>
            </p:txBody>
          </p:sp>
          <p:sp>
            <p:nvSpPr>
              <p:cNvPr id="149" name="tx61">
                <a:extLst>
                  <a:ext uri="{FF2B5EF4-FFF2-40B4-BE49-F238E27FC236}">
                    <a16:creationId xmlns:a16="http://schemas.microsoft.com/office/drawing/2014/main" id="{70DBEDF7-DA57-4175-B4BC-B05AF9C144D9}"/>
                  </a:ext>
                </a:extLst>
              </p:cNvPr>
              <p:cNvSpPr/>
              <p:nvPr/>
            </p:nvSpPr>
            <p:spPr>
              <a:xfrm>
                <a:off x="1103779" y="4272749"/>
                <a:ext cx="842229" cy="15590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Arial"/>
                  </a:rPr>
                  <a:t>10%</a:t>
                </a:r>
              </a:p>
            </p:txBody>
          </p:sp>
          <p:sp>
            <p:nvSpPr>
              <p:cNvPr id="150" name="tx62">
                <a:extLst>
                  <a:ext uri="{FF2B5EF4-FFF2-40B4-BE49-F238E27FC236}">
                    <a16:creationId xmlns:a16="http://schemas.microsoft.com/office/drawing/2014/main" id="{0B2D3493-4AB4-487C-900F-A0CC1CEEA139}"/>
                  </a:ext>
                </a:extLst>
              </p:cNvPr>
              <p:cNvSpPr/>
              <p:nvPr/>
            </p:nvSpPr>
            <p:spPr>
              <a:xfrm>
                <a:off x="1103779" y="3211898"/>
                <a:ext cx="842229" cy="15590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Arial"/>
                  </a:rPr>
                  <a:t>20%</a:t>
                </a:r>
              </a:p>
            </p:txBody>
          </p:sp>
          <p:sp>
            <p:nvSpPr>
              <p:cNvPr id="151" name="tx63">
                <a:extLst>
                  <a:ext uri="{FF2B5EF4-FFF2-40B4-BE49-F238E27FC236}">
                    <a16:creationId xmlns:a16="http://schemas.microsoft.com/office/drawing/2014/main" id="{E4296C17-96DF-4D67-85C3-907D86A7489B}"/>
                  </a:ext>
                </a:extLst>
              </p:cNvPr>
              <p:cNvSpPr/>
              <p:nvPr/>
            </p:nvSpPr>
            <p:spPr>
              <a:xfrm>
                <a:off x="1103779" y="2151045"/>
                <a:ext cx="842229" cy="15590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Arial"/>
                  </a:rPr>
                  <a:t>30%</a:t>
                </a: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121E0A54-6DE8-4C24-9DE9-4E22992CB836}"/>
                </a:ext>
              </a:extLst>
            </p:cNvPr>
            <p:cNvGrpSpPr/>
            <p:nvPr/>
          </p:nvGrpSpPr>
          <p:grpSpPr>
            <a:xfrm>
              <a:off x="1857577" y="5463094"/>
              <a:ext cx="9737059" cy="273221"/>
              <a:chOff x="1908653" y="5557939"/>
              <a:chExt cx="10442226" cy="146162"/>
            </a:xfrm>
          </p:grpSpPr>
          <p:sp>
            <p:nvSpPr>
              <p:cNvPr id="152" name="tx64">
                <a:extLst>
                  <a:ext uri="{FF2B5EF4-FFF2-40B4-BE49-F238E27FC236}">
                    <a16:creationId xmlns:a16="http://schemas.microsoft.com/office/drawing/2014/main" id="{EB36042D-3A25-4484-9838-BEC49B616F12}"/>
                  </a:ext>
                </a:extLst>
              </p:cNvPr>
              <p:cNvSpPr/>
              <p:nvPr/>
            </p:nvSpPr>
            <p:spPr>
              <a:xfrm>
                <a:off x="1908653" y="5560517"/>
                <a:ext cx="1878329" cy="1269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i-FI" dirty="0">
                    <a:solidFill>
                      <a:srgbClr val="4D4D4D">
                        <a:alpha val="100000"/>
                      </a:srgbClr>
                    </a:solidFill>
                    <a:latin typeface="+mj-lt"/>
                    <a:cs typeface="Arial"/>
                  </a:rPr>
                  <a:t>1</a:t>
                </a:r>
                <a:endParaRPr dirty="0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endParaRPr>
              </a:p>
            </p:txBody>
          </p:sp>
          <p:sp>
            <p:nvSpPr>
              <p:cNvPr id="153" name="tx65">
                <a:extLst>
                  <a:ext uri="{FF2B5EF4-FFF2-40B4-BE49-F238E27FC236}">
                    <a16:creationId xmlns:a16="http://schemas.microsoft.com/office/drawing/2014/main" id="{0EF1239B-FC35-43A0-BAE8-5BA5D600B2A5}"/>
                  </a:ext>
                </a:extLst>
              </p:cNvPr>
              <p:cNvSpPr/>
              <p:nvPr/>
            </p:nvSpPr>
            <p:spPr>
              <a:xfrm>
                <a:off x="4141093" y="5557939"/>
                <a:ext cx="1878329" cy="1269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i-FI" dirty="0">
                    <a:solidFill>
                      <a:srgbClr val="4D4D4D">
                        <a:alpha val="100000"/>
                      </a:srgbClr>
                    </a:solidFill>
                    <a:latin typeface="+mj-lt"/>
                    <a:cs typeface="Arial"/>
                  </a:rPr>
                  <a:t>2</a:t>
                </a:r>
                <a:endParaRPr dirty="0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endParaRPr>
              </a:p>
            </p:txBody>
          </p:sp>
          <p:sp>
            <p:nvSpPr>
              <p:cNvPr id="154" name="tx66">
                <a:extLst>
                  <a:ext uri="{FF2B5EF4-FFF2-40B4-BE49-F238E27FC236}">
                    <a16:creationId xmlns:a16="http://schemas.microsoft.com/office/drawing/2014/main" id="{E6988F53-20B8-477B-9AE7-15D29FB83538}"/>
                  </a:ext>
                </a:extLst>
              </p:cNvPr>
              <p:cNvSpPr/>
              <p:nvPr/>
            </p:nvSpPr>
            <p:spPr>
              <a:xfrm>
                <a:off x="6213973" y="5560517"/>
                <a:ext cx="1878329" cy="1269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i-FI" dirty="0">
                    <a:solidFill>
                      <a:srgbClr val="4D4D4D">
                        <a:alpha val="100000"/>
                      </a:srgbClr>
                    </a:solidFill>
                    <a:latin typeface="+mj-lt"/>
                    <a:cs typeface="Arial"/>
                  </a:rPr>
                  <a:t>3</a:t>
                </a:r>
                <a:endParaRPr dirty="0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endParaRPr>
              </a:p>
            </p:txBody>
          </p:sp>
          <p:sp>
            <p:nvSpPr>
              <p:cNvPr id="155" name="tx67">
                <a:extLst>
                  <a:ext uri="{FF2B5EF4-FFF2-40B4-BE49-F238E27FC236}">
                    <a16:creationId xmlns:a16="http://schemas.microsoft.com/office/drawing/2014/main" id="{0F0B884C-D6E4-4428-8384-DF3122533719}"/>
                  </a:ext>
                </a:extLst>
              </p:cNvPr>
              <p:cNvSpPr/>
              <p:nvPr/>
            </p:nvSpPr>
            <p:spPr>
              <a:xfrm>
                <a:off x="8363163" y="5577154"/>
                <a:ext cx="1878329" cy="1269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i-FI" dirty="0">
                    <a:solidFill>
                      <a:srgbClr val="4D4D4D">
                        <a:alpha val="100000"/>
                      </a:srgbClr>
                    </a:solidFill>
                    <a:latin typeface="+mj-lt"/>
                    <a:cs typeface="Arial"/>
                  </a:rPr>
                  <a:t>4</a:t>
                </a:r>
                <a:endParaRPr dirty="0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endParaRPr>
              </a:p>
            </p:txBody>
          </p:sp>
          <p:sp>
            <p:nvSpPr>
              <p:cNvPr id="156" name="tx68">
                <a:extLst>
                  <a:ext uri="{FF2B5EF4-FFF2-40B4-BE49-F238E27FC236}">
                    <a16:creationId xmlns:a16="http://schemas.microsoft.com/office/drawing/2014/main" id="{96919B2D-7461-459A-AD30-2965087B3A0A}"/>
                  </a:ext>
                </a:extLst>
              </p:cNvPr>
              <p:cNvSpPr/>
              <p:nvPr/>
            </p:nvSpPr>
            <p:spPr>
              <a:xfrm>
                <a:off x="10472550" y="5574116"/>
                <a:ext cx="1878329" cy="1269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i-FI" dirty="0">
                    <a:solidFill>
                      <a:srgbClr val="4D4D4D">
                        <a:alpha val="100000"/>
                      </a:srgbClr>
                    </a:solidFill>
                    <a:latin typeface="+mj-lt"/>
                    <a:cs typeface="Arial"/>
                  </a:rPr>
                  <a:t>5</a:t>
                </a:r>
                <a:endParaRPr dirty="0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endParaRPr>
              </a:p>
            </p:txBody>
          </p:sp>
        </p:grpSp>
        <p:sp>
          <p:nvSpPr>
            <p:cNvPr id="157" name="tx69">
              <a:extLst>
                <a:ext uri="{FF2B5EF4-FFF2-40B4-BE49-F238E27FC236}">
                  <a16:creationId xmlns:a16="http://schemas.microsoft.com/office/drawing/2014/main" id="{6D001A64-33D4-4170-9726-2B95F557C426}"/>
                </a:ext>
              </a:extLst>
            </p:cNvPr>
            <p:cNvSpPr/>
            <p:nvPr/>
          </p:nvSpPr>
          <p:spPr>
            <a:xfrm>
              <a:off x="4656306" y="5874341"/>
              <a:ext cx="3489524" cy="1045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600" b="1" dirty="0" err="1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Number</a:t>
              </a:r>
              <a:r>
                <a:rPr lang="fi-FI" sz="1600" b="1" dirty="0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 of </a:t>
              </a:r>
              <a:r>
                <a:rPr lang="fi-FI" sz="1600" b="1" dirty="0" err="1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months</a:t>
              </a:r>
              <a:r>
                <a:rPr lang="fi-FI" sz="1600" b="1" dirty="0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 </a:t>
              </a:r>
              <a:r>
                <a:rPr lang="fi-FI" sz="1600" b="1" dirty="0" err="1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after</a:t>
              </a:r>
              <a:r>
                <a:rPr lang="fi-FI" sz="1600" b="1" dirty="0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 </a:t>
              </a:r>
              <a:r>
                <a:rPr lang="fi-FI" sz="1600" b="1" dirty="0" err="1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the</a:t>
              </a:r>
              <a:r>
                <a:rPr lang="fi-FI" sz="1600" b="1" dirty="0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 </a:t>
              </a:r>
              <a:r>
                <a:rPr lang="fi-FI" sz="1600" b="1" dirty="0" err="1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first</a:t>
              </a:r>
              <a:r>
                <a:rPr lang="fi-FI" sz="1600" b="1" dirty="0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 </a:t>
              </a:r>
              <a:r>
                <a:rPr lang="fi-FI" sz="1600" b="1" dirty="0" err="1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purchase</a:t>
              </a:r>
              <a:r>
                <a:rPr lang="fi-FI" sz="1600" b="1" dirty="0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 </a:t>
              </a:r>
              <a:r>
                <a:rPr lang="fi-FI" sz="1600" b="1" dirty="0" err="1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was</a:t>
              </a:r>
              <a:r>
                <a:rPr lang="fi-FI" sz="1600" b="1" dirty="0">
                  <a:solidFill>
                    <a:srgbClr val="000000">
                      <a:alpha val="100000"/>
                    </a:srgbClr>
                  </a:solidFill>
                  <a:latin typeface="+mj-lt"/>
                  <a:cs typeface="Arial"/>
                </a:rPr>
                <a:t> made </a:t>
              </a:r>
              <a:endParaRPr sz="1600" b="1" dirty="0">
                <a:solidFill>
                  <a:srgbClr val="000000">
                    <a:alpha val="100000"/>
                  </a:srgbClr>
                </a:solidFill>
                <a:latin typeface="+mj-lt"/>
                <a:cs typeface="Arial"/>
              </a:endParaRP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C8701E7E-8D38-4CC6-8C68-5141D918EDE4}"/>
              </a:ext>
            </a:extLst>
          </p:cNvPr>
          <p:cNvSpPr txBox="1"/>
          <p:nvPr/>
        </p:nvSpPr>
        <p:spPr>
          <a:xfrm>
            <a:off x="497703" y="1105808"/>
            <a:ext cx="1063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Customer retention of restaurant product line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Percentage of first-time customers who continue ordering by months after the first purchase between 1.5.2020 and 31.10.2020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6CCE238-F866-4590-B0E4-EFD50DEBEEFC}"/>
              </a:ext>
            </a:extLst>
          </p:cNvPr>
          <p:cNvSpPr txBox="1"/>
          <p:nvPr/>
        </p:nvSpPr>
        <p:spPr>
          <a:xfrm>
            <a:off x="497703" y="1854875"/>
            <a:ext cx="1041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+mj-lt"/>
              </a:rPr>
              <a:t>Month of first purchase:  </a:t>
            </a:r>
            <a:r>
              <a:rPr lang="en-US" sz="1600" i="0" dirty="0">
                <a:solidFill>
                  <a:schemeClr val="accent1"/>
                </a:solidFill>
                <a:effectLst/>
                <a:latin typeface="+mj-lt"/>
              </a:rPr>
              <a:t>⬤ </a:t>
            </a:r>
            <a:r>
              <a:rPr lang="en-US" sz="1600" i="0" dirty="0">
                <a:solidFill>
                  <a:srgbClr val="333333"/>
                </a:solidFill>
                <a:effectLst/>
                <a:latin typeface="+mj-lt"/>
              </a:rPr>
              <a:t> May  </a:t>
            </a:r>
            <a:r>
              <a:rPr lang="en-US" sz="1600" i="0" dirty="0">
                <a:solidFill>
                  <a:schemeClr val="accent2"/>
                </a:solidFill>
                <a:effectLst/>
                <a:latin typeface="+mj-lt"/>
              </a:rPr>
              <a:t>⬤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June </a:t>
            </a:r>
            <a:r>
              <a:rPr lang="en-US" sz="16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600" i="0" dirty="0">
                <a:solidFill>
                  <a:schemeClr val="accent3"/>
                </a:solidFill>
                <a:effectLst/>
                <a:latin typeface="+mj-lt"/>
              </a:rPr>
              <a:t>⬤</a:t>
            </a:r>
            <a:r>
              <a:rPr lang="en-US" sz="1600" i="0" dirty="0">
                <a:solidFill>
                  <a:srgbClr val="333333"/>
                </a:solidFill>
                <a:effectLst/>
                <a:latin typeface="+mj-lt"/>
              </a:rPr>
              <a:t> July   </a:t>
            </a:r>
            <a:r>
              <a:rPr lang="en-US" sz="1600" i="0" dirty="0">
                <a:solidFill>
                  <a:schemeClr val="accent4"/>
                </a:solidFill>
                <a:effectLst/>
                <a:latin typeface="+mj-lt"/>
              </a:rPr>
              <a:t>⬤</a:t>
            </a:r>
            <a:r>
              <a:rPr lang="en-US" sz="1600" i="0" dirty="0">
                <a:solidFill>
                  <a:srgbClr val="333333"/>
                </a:solidFill>
                <a:effectLst/>
                <a:latin typeface="+mj-lt"/>
              </a:rPr>
              <a:t> August   </a:t>
            </a:r>
            <a:r>
              <a:rPr lang="en-US" sz="1600" i="0" dirty="0">
                <a:solidFill>
                  <a:schemeClr val="accent5"/>
                </a:solidFill>
                <a:effectLst/>
                <a:latin typeface="+mj-lt"/>
              </a:rPr>
              <a:t>⬤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September</a:t>
            </a:r>
            <a:r>
              <a:rPr lang="en-US" sz="16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600" dirty="0">
                <a:solidFill>
                  <a:srgbClr val="202124"/>
                </a:solidFill>
                <a:latin typeface="+mj-lt"/>
              </a:rPr>
              <a:t> </a:t>
            </a:r>
            <a:endParaRPr lang="en-US" sz="1600" dirty="0">
              <a:latin typeface="+mj-lt"/>
            </a:endParaRP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79B620F-5B84-4D89-9AE2-E5854DF0408E}"/>
              </a:ext>
            </a:extLst>
          </p:cNvPr>
          <p:cNvCxnSpPr>
            <a:cxnSpLocks/>
          </p:cNvCxnSpPr>
          <p:nvPr/>
        </p:nvCxnSpPr>
        <p:spPr>
          <a:xfrm flipH="1">
            <a:off x="1415481" y="5317096"/>
            <a:ext cx="2165919" cy="695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AF08292-3DAA-4F69-8440-A37D55740396}"/>
              </a:ext>
            </a:extLst>
          </p:cNvPr>
          <p:cNvCxnSpPr>
            <a:cxnSpLocks/>
          </p:cNvCxnSpPr>
          <p:nvPr/>
        </p:nvCxnSpPr>
        <p:spPr>
          <a:xfrm flipV="1">
            <a:off x="2462210" y="5031409"/>
            <a:ext cx="0" cy="28710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D6F343B9-17DD-4C92-9628-0B6959BEDE56}"/>
              </a:ext>
            </a:extLst>
          </p:cNvPr>
          <p:cNvSpPr txBox="1"/>
          <p:nvPr/>
        </p:nvSpPr>
        <p:spPr>
          <a:xfrm>
            <a:off x="1385758" y="5351361"/>
            <a:ext cx="2524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ability to get first time customers to order next month is declining </a:t>
            </a:r>
          </a:p>
        </p:txBody>
      </p:sp>
      <p:sp>
        <p:nvSpPr>
          <p:cNvPr id="242" name="Footer Placeholder 241">
            <a:extLst>
              <a:ext uri="{FF2B5EF4-FFF2-40B4-BE49-F238E27FC236}">
                <a16:creationId xmlns:a16="http://schemas.microsoft.com/office/drawing/2014/main" id="{08F2081E-BC51-4FF6-BD0D-A3B23309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Ilari Kankare</a:t>
            </a:r>
          </a:p>
        </p:txBody>
      </p:sp>
      <p:sp>
        <p:nvSpPr>
          <p:cNvPr id="243" name="Slide Number Placeholder 242">
            <a:extLst>
              <a:ext uri="{FF2B5EF4-FFF2-40B4-BE49-F238E27FC236}">
                <a16:creationId xmlns:a16="http://schemas.microsoft.com/office/drawing/2014/main" id="{174FEC98-DFAA-482D-973B-7414BAFD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2</a:t>
            </a:fld>
            <a:endParaRPr lang="en-US"/>
          </a:p>
        </p:txBody>
      </p:sp>
      <p:sp>
        <p:nvSpPr>
          <p:cNvPr id="244" name="Date Placeholder 243">
            <a:extLst>
              <a:ext uri="{FF2B5EF4-FFF2-40B4-BE49-F238E27FC236}">
                <a16:creationId xmlns:a16="http://schemas.microsoft.com/office/drawing/2014/main" id="{A86BA4A4-EF82-45CD-8167-25441CCF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1/31/2021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0F43F4-2426-4D99-A7FF-6EAD63A5D23B}"/>
              </a:ext>
            </a:extLst>
          </p:cNvPr>
          <p:cNvSpPr txBox="1"/>
          <p:nvPr/>
        </p:nvSpPr>
        <p:spPr>
          <a:xfrm>
            <a:off x="505534" y="401401"/>
            <a:ext cx="1072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Restaurants: 30% customer order after first month and 20% after 5 months </a:t>
            </a:r>
            <a:endParaRPr lang="en-US" sz="2400" dirty="0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FD36459-E9CC-47DF-A738-C4FB736C7C96}"/>
              </a:ext>
            </a:extLst>
          </p:cNvPr>
          <p:cNvCxnSpPr/>
          <p:nvPr/>
        </p:nvCxnSpPr>
        <p:spPr>
          <a:xfrm>
            <a:off x="573015" y="1673463"/>
            <a:ext cx="1109632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0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076974E-5DA9-4DF8-B05E-A10980A5067D}"/>
              </a:ext>
            </a:extLst>
          </p:cNvPr>
          <p:cNvGrpSpPr/>
          <p:nvPr/>
        </p:nvGrpSpPr>
        <p:grpSpPr>
          <a:xfrm>
            <a:off x="593834" y="2372176"/>
            <a:ext cx="11910878" cy="2993401"/>
            <a:chOff x="1951628" y="1197509"/>
            <a:chExt cx="4764088" cy="4300696"/>
          </a:xfrm>
        </p:grpSpPr>
        <p:sp>
          <p:nvSpPr>
            <p:cNvPr id="12" name="pl6">
              <a:extLst>
                <a:ext uri="{FF2B5EF4-FFF2-40B4-BE49-F238E27FC236}">
                  <a16:creationId xmlns:a16="http://schemas.microsoft.com/office/drawing/2014/main" id="{F402B730-DB07-4F64-858A-C75F9E5DE5FC}"/>
                </a:ext>
              </a:extLst>
            </p:cNvPr>
            <p:cNvSpPr/>
            <p:nvPr/>
          </p:nvSpPr>
          <p:spPr>
            <a:xfrm flipV="1">
              <a:off x="2264249" y="5000523"/>
              <a:ext cx="4035951" cy="44990"/>
            </a:xfrm>
            <a:custGeom>
              <a:avLst/>
              <a:gdLst/>
              <a:ahLst/>
              <a:cxnLst/>
              <a:rect l="0" t="0" r="0" b="0"/>
              <a:pathLst>
                <a:path w="2401289">
                  <a:moveTo>
                    <a:pt x="0" y="0"/>
                  </a:moveTo>
                  <a:lnTo>
                    <a:pt x="2401289" y="0"/>
                  </a:lnTo>
                  <a:lnTo>
                    <a:pt x="24012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13" name="pl7">
              <a:extLst>
                <a:ext uri="{FF2B5EF4-FFF2-40B4-BE49-F238E27FC236}">
                  <a16:creationId xmlns:a16="http://schemas.microsoft.com/office/drawing/2014/main" id="{7DFDF397-22A9-486A-9303-9A8019711345}"/>
                </a:ext>
              </a:extLst>
            </p:cNvPr>
            <p:cNvSpPr/>
            <p:nvPr/>
          </p:nvSpPr>
          <p:spPr>
            <a:xfrm flipV="1">
              <a:off x="2264249" y="3516295"/>
              <a:ext cx="4035951" cy="44990"/>
            </a:xfrm>
            <a:custGeom>
              <a:avLst/>
              <a:gdLst/>
              <a:ahLst/>
              <a:cxnLst/>
              <a:rect l="0" t="0" r="0" b="0"/>
              <a:pathLst>
                <a:path w="2401289">
                  <a:moveTo>
                    <a:pt x="0" y="0"/>
                  </a:moveTo>
                  <a:lnTo>
                    <a:pt x="2401289" y="0"/>
                  </a:lnTo>
                  <a:lnTo>
                    <a:pt x="24012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2800" dirty="0"/>
            </a:p>
          </p:txBody>
        </p:sp>
        <p:sp>
          <p:nvSpPr>
            <p:cNvPr id="14" name="pl8">
              <a:extLst>
                <a:ext uri="{FF2B5EF4-FFF2-40B4-BE49-F238E27FC236}">
                  <a16:creationId xmlns:a16="http://schemas.microsoft.com/office/drawing/2014/main" id="{731E4C35-5F67-481A-8970-6B608A031627}"/>
                </a:ext>
              </a:extLst>
            </p:cNvPr>
            <p:cNvSpPr/>
            <p:nvPr/>
          </p:nvSpPr>
          <p:spPr>
            <a:xfrm>
              <a:off x="2264249" y="2077051"/>
              <a:ext cx="4035951" cy="119638"/>
            </a:xfrm>
            <a:custGeom>
              <a:avLst/>
              <a:gdLst/>
              <a:ahLst/>
              <a:cxnLst/>
              <a:rect l="0" t="0" r="0" b="0"/>
              <a:pathLst>
                <a:path w="2401289">
                  <a:moveTo>
                    <a:pt x="0" y="0"/>
                  </a:moveTo>
                  <a:lnTo>
                    <a:pt x="2401289" y="0"/>
                  </a:lnTo>
                  <a:lnTo>
                    <a:pt x="24012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2800" dirty="0"/>
            </a:p>
          </p:txBody>
        </p:sp>
        <p:sp>
          <p:nvSpPr>
            <p:cNvPr id="15" name="rc9">
              <a:extLst>
                <a:ext uri="{FF2B5EF4-FFF2-40B4-BE49-F238E27FC236}">
                  <a16:creationId xmlns:a16="http://schemas.microsoft.com/office/drawing/2014/main" id="{0263A7DF-2337-4F98-A9BD-64DED5B78FAF}"/>
                </a:ext>
              </a:extLst>
            </p:cNvPr>
            <p:cNvSpPr/>
            <p:nvPr/>
          </p:nvSpPr>
          <p:spPr>
            <a:xfrm>
              <a:off x="2396470" y="1897146"/>
              <a:ext cx="158665" cy="3148367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2800" dirty="0"/>
            </a:p>
          </p:txBody>
        </p:sp>
        <p:sp>
          <p:nvSpPr>
            <p:cNvPr id="16" name="rc10">
              <a:extLst>
                <a:ext uri="{FF2B5EF4-FFF2-40B4-BE49-F238E27FC236}">
                  <a16:creationId xmlns:a16="http://schemas.microsoft.com/office/drawing/2014/main" id="{7E24A753-1BB8-4A16-866E-4E44C11DAE4F}"/>
                </a:ext>
              </a:extLst>
            </p:cNvPr>
            <p:cNvSpPr/>
            <p:nvPr/>
          </p:nvSpPr>
          <p:spPr>
            <a:xfrm>
              <a:off x="3277948" y="3546290"/>
              <a:ext cx="158665" cy="1499222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17" name="rc11">
              <a:extLst>
                <a:ext uri="{FF2B5EF4-FFF2-40B4-BE49-F238E27FC236}">
                  <a16:creationId xmlns:a16="http://schemas.microsoft.com/office/drawing/2014/main" id="{78F594DE-3785-4723-B85A-3A29A3C33FB7}"/>
                </a:ext>
              </a:extLst>
            </p:cNvPr>
            <p:cNvSpPr/>
            <p:nvPr/>
          </p:nvSpPr>
          <p:spPr>
            <a:xfrm>
              <a:off x="4159428" y="2946602"/>
              <a:ext cx="158665" cy="2098911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18" name="rc12">
              <a:extLst>
                <a:ext uri="{FF2B5EF4-FFF2-40B4-BE49-F238E27FC236}">
                  <a16:creationId xmlns:a16="http://schemas.microsoft.com/office/drawing/2014/main" id="{FB0B88D7-5D64-44B5-927C-681B06BF4CEA}"/>
                </a:ext>
              </a:extLst>
            </p:cNvPr>
            <p:cNvSpPr/>
            <p:nvPr/>
          </p:nvSpPr>
          <p:spPr>
            <a:xfrm>
              <a:off x="5040907" y="2796678"/>
              <a:ext cx="158665" cy="2248835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19" name="rc13">
              <a:extLst>
                <a:ext uri="{FF2B5EF4-FFF2-40B4-BE49-F238E27FC236}">
                  <a16:creationId xmlns:a16="http://schemas.microsoft.com/office/drawing/2014/main" id="{4F96E72D-7EB8-439C-9D2D-EFE917504C6E}"/>
                </a:ext>
              </a:extLst>
            </p:cNvPr>
            <p:cNvSpPr/>
            <p:nvPr/>
          </p:nvSpPr>
          <p:spPr>
            <a:xfrm>
              <a:off x="5922387" y="3996057"/>
              <a:ext cx="158665" cy="1049455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0" name="rc14">
              <a:extLst>
                <a:ext uri="{FF2B5EF4-FFF2-40B4-BE49-F238E27FC236}">
                  <a16:creationId xmlns:a16="http://schemas.microsoft.com/office/drawing/2014/main" id="{8DE35434-317B-4311-AAF1-2661871AE099}"/>
                </a:ext>
              </a:extLst>
            </p:cNvPr>
            <p:cNvSpPr/>
            <p:nvPr/>
          </p:nvSpPr>
          <p:spPr>
            <a:xfrm>
              <a:off x="2555135" y="2077052"/>
              <a:ext cx="158665" cy="2968462"/>
            </a:xfrm>
            <a:prstGeom prst="rect">
              <a:avLst/>
            </a:prstGeom>
            <a:solidFill>
              <a:schemeClr val="accent2"/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1" name="rc15">
              <a:extLst>
                <a:ext uri="{FF2B5EF4-FFF2-40B4-BE49-F238E27FC236}">
                  <a16:creationId xmlns:a16="http://schemas.microsoft.com/office/drawing/2014/main" id="{DFBB8A92-E950-4553-A84C-BBBD46719C2B}"/>
                </a:ext>
              </a:extLst>
            </p:cNvPr>
            <p:cNvSpPr/>
            <p:nvPr/>
          </p:nvSpPr>
          <p:spPr>
            <a:xfrm>
              <a:off x="3436615" y="3264437"/>
              <a:ext cx="158665" cy="1781077"/>
            </a:xfrm>
            <a:prstGeom prst="rect">
              <a:avLst/>
            </a:prstGeom>
            <a:solidFill>
              <a:schemeClr val="accent2"/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2" name="rc16">
              <a:extLst>
                <a:ext uri="{FF2B5EF4-FFF2-40B4-BE49-F238E27FC236}">
                  <a16:creationId xmlns:a16="http://schemas.microsoft.com/office/drawing/2014/main" id="{C08D9022-5FC2-4C93-A358-76F3E2ACA22A}"/>
                </a:ext>
              </a:extLst>
            </p:cNvPr>
            <p:cNvSpPr/>
            <p:nvPr/>
          </p:nvSpPr>
          <p:spPr>
            <a:xfrm>
              <a:off x="4318093" y="3561283"/>
              <a:ext cx="158665" cy="1484230"/>
            </a:xfrm>
            <a:prstGeom prst="rect">
              <a:avLst/>
            </a:prstGeom>
            <a:solidFill>
              <a:schemeClr val="accent2"/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3" name="rc17">
              <a:extLst>
                <a:ext uri="{FF2B5EF4-FFF2-40B4-BE49-F238E27FC236}">
                  <a16:creationId xmlns:a16="http://schemas.microsoft.com/office/drawing/2014/main" id="{F8A60401-5A29-4E2F-B202-BE8F2A82D0A8}"/>
                </a:ext>
              </a:extLst>
            </p:cNvPr>
            <p:cNvSpPr/>
            <p:nvPr/>
          </p:nvSpPr>
          <p:spPr>
            <a:xfrm>
              <a:off x="5199573" y="5045513"/>
              <a:ext cx="158665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4" name="rc18">
              <a:extLst>
                <a:ext uri="{FF2B5EF4-FFF2-40B4-BE49-F238E27FC236}">
                  <a16:creationId xmlns:a16="http://schemas.microsoft.com/office/drawing/2014/main" id="{BE2BC63E-6EFD-4D46-B513-10AFDEE13B93}"/>
                </a:ext>
              </a:extLst>
            </p:cNvPr>
            <p:cNvSpPr/>
            <p:nvPr/>
          </p:nvSpPr>
          <p:spPr>
            <a:xfrm>
              <a:off x="6081051" y="5045513"/>
              <a:ext cx="158665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5" name="rc19">
              <a:extLst>
                <a:ext uri="{FF2B5EF4-FFF2-40B4-BE49-F238E27FC236}">
                  <a16:creationId xmlns:a16="http://schemas.microsoft.com/office/drawing/2014/main" id="{DAED10EA-2B76-40CC-9533-A837AA618FBB}"/>
                </a:ext>
              </a:extLst>
            </p:cNvPr>
            <p:cNvSpPr/>
            <p:nvPr/>
          </p:nvSpPr>
          <p:spPr>
            <a:xfrm>
              <a:off x="2713801" y="1197509"/>
              <a:ext cx="158665" cy="3848005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6" name="rc20">
              <a:extLst>
                <a:ext uri="{FF2B5EF4-FFF2-40B4-BE49-F238E27FC236}">
                  <a16:creationId xmlns:a16="http://schemas.microsoft.com/office/drawing/2014/main" id="{80BEA012-BA03-4FB9-A9E3-342F08CF2E12}"/>
                </a:ext>
              </a:extLst>
            </p:cNvPr>
            <p:cNvSpPr/>
            <p:nvPr/>
          </p:nvSpPr>
          <p:spPr>
            <a:xfrm>
              <a:off x="3595280" y="1472366"/>
              <a:ext cx="158665" cy="3573147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7" name="rc21">
              <a:extLst>
                <a:ext uri="{FF2B5EF4-FFF2-40B4-BE49-F238E27FC236}">
                  <a16:creationId xmlns:a16="http://schemas.microsoft.com/office/drawing/2014/main" id="{B7D4B0CC-C535-4D7D-828E-3BB79A8B74A6}"/>
                </a:ext>
              </a:extLst>
            </p:cNvPr>
            <p:cNvSpPr/>
            <p:nvPr/>
          </p:nvSpPr>
          <p:spPr>
            <a:xfrm>
              <a:off x="4476760" y="4770656"/>
              <a:ext cx="158665" cy="274857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8" name="rc22">
              <a:extLst>
                <a:ext uri="{FF2B5EF4-FFF2-40B4-BE49-F238E27FC236}">
                  <a16:creationId xmlns:a16="http://schemas.microsoft.com/office/drawing/2014/main" id="{B1BD3F3C-6DD2-43A3-A04F-D76ADEEA475B}"/>
                </a:ext>
              </a:extLst>
            </p:cNvPr>
            <p:cNvSpPr/>
            <p:nvPr/>
          </p:nvSpPr>
          <p:spPr>
            <a:xfrm>
              <a:off x="5358238" y="5045513"/>
              <a:ext cx="158665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9" name="rc23">
              <a:extLst>
                <a:ext uri="{FF2B5EF4-FFF2-40B4-BE49-F238E27FC236}">
                  <a16:creationId xmlns:a16="http://schemas.microsoft.com/office/drawing/2014/main" id="{67A947AD-4DC5-4D09-B72B-BD6A47130DCD}"/>
                </a:ext>
              </a:extLst>
            </p:cNvPr>
            <p:cNvSpPr/>
            <p:nvPr/>
          </p:nvSpPr>
          <p:spPr>
            <a:xfrm>
              <a:off x="6239718" y="5045513"/>
              <a:ext cx="158665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0" name="rc24">
              <a:extLst>
                <a:ext uri="{FF2B5EF4-FFF2-40B4-BE49-F238E27FC236}">
                  <a16:creationId xmlns:a16="http://schemas.microsoft.com/office/drawing/2014/main" id="{C52B611B-5D15-47CF-A5C3-A482202C3787}"/>
                </a:ext>
              </a:extLst>
            </p:cNvPr>
            <p:cNvSpPr/>
            <p:nvPr/>
          </p:nvSpPr>
          <p:spPr>
            <a:xfrm>
              <a:off x="2872468" y="2249136"/>
              <a:ext cx="158665" cy="2796375"/>
            </a:xfrm>
            <a:prstGeom prst="rect">
              <a:avLst/>
            </a:prstGeom>
            <a:solidFill>
              <a:schemeClr val="accent4"/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1" name="rc25">
              <a:extLst>
                <a:ext uri="{FF2B5EF4-FFF2-40B4-BE49-F238E27FC236}">
                  <a16:creationId xmlns:a16="http://schemas.microsoft.com/office/drawing/2014/main" id="{B773D9CA-CEDC-4C8A-858D-BA6D7BCD2DE7}"/>
                </a:ext>
              </a:extLst>
            </p:cNvPr>
            <p:cNvSpPr/>
            <p:nvPr/>
          </p:nvSpPr>
          <p:spPr>
            <a:xfrm>
              <a:off x="3753946" y="3109559"/>
              <a:ext cx="158665" cy="1935950"/>
            </a:xfrm>
            <a:prstGeom prst="rect">
              <a:avLst/>
            </a:prstGeom>
            <a:solidFill>
              <a:schemeClr val="accent4"/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2" name="rc26">
              <a:extLst>
                <a:ext uri="{FF2B5EF4-FFF2-40B4-BE49-F238E27FC236}">
                  <a16:creationId xmlns:a16="http://schemas.microsoft.com/office/drawing/2014/main" id="{4AF62434-57A0-4092-AB5E-ACF6BDB03FA2}"/>
                </a:ext>
              </a:extLst>
            </p:cNvPr>
            <p:cNvSpPr/>
            <p:nvPr/>
          </p:nvSpPr>
          <p:spPr>
            <a:xfrm>
              <a:off x="4635425" y="5045513"/>
              <a:ext cx="158665" cy="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3" name="rc27">
              <a:extLst>
                <a:ext uri="{FF2B5EF4-FFF2-40B4-BE49-F238E27FC236}">
                  <a16:creationId xmlns:a16="http://schemas.microsoft.com/office/drawing/2014/main" id="{50F15A08-4E31-49F7-BEB9-D2CA466E25BC}"/>
                </a:ext>
              </a:extLst>
            </p:cNvPr>
            <p:cNvSpPr/>
            <p:nvPr/>
          </p:nvSpPr>
          <p:spPr>
            <a:xfrm>
              <a:off x="5516905" y="5045513"/>
              <a:ext cx="158665" cy="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4" name="rc28">
              <a:extLst>
                <a:ext uri="{FF2B5EF4-FFF2-40B4-BE49-F238E27FC236}">
                  <a16:creationId xmlns:a16="http://schemas.microsoft.com/office/drawing/2014/main" id="{CA1FC38F-488E-4CAF-9B0B-8510B2833E90}"/>
                </a:ext>
              </a:extLst>
            </p:cNvPr>
            <p:cNvSpPr/>
            <p:nvPr/>
          </p:nvSpPr>
          <p:spPr>
            <a:xfrm>
              <a:off x="6398383" y="5045513"/>
              <a:ext cx="158665" cy="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5" name="rc29">
              <a:extLst>
                <a:ext uri="{FF2B5EF4-FFF2-40B4-BE49-F238E27FC236}">
                  <a16:creationId xmlns:a16="http://schemas.microsoft.com/office/drawing/2014/main" id="{57536AA1-F8ED-4881-9785-C2B588F95FFC}"/>
                </a:ext>
              </a:extLst>
            </p:cNvPr>
            <p:cNvSpPr/>
            <p:nvPr/>
          </p:nvSpPr>
          <p:spPr>
            <a:xfrm>
              <a:off x="3031134" y="3220638"/>
              <a:ext cx="158665" cy="1824874"/>
            </a:xfrm>
            <a:prstGeom prst="rect">
              <a:avLst/>
            </a:prstGeom>
            <a:solidFill>
              <a:schemeClr val="accent5"/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6" name="rc30">
              <a:extLst>
                <a:ext uri="{FF2B5EF4-FFF2-40B4-BE49-F238E27FC236}">
                  <a16:creationId xmlns:a16="http://schemas.microsoft.com/office/drawing/2014/main" id="{40524371-2F0F-4F4A-88D9-4E73CFA20F11}"/>
                </a:ext>
              </a:extLst>
            </p:cNvPr>
            <p:cNvSpPr/>
            <p:nvPr/>
          </p:nvSpPr>
          <p:spPr>
            <a:xfrm>
              <a:off x="3912614" y="5045513"/>
              <a:ext cx="158665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7" name="rc31">
              <a:extLst>
                <a:ext uri="{FF2B5EF4-FFF2-40B4-BE49-F238E27FC236}">
                  <a16:creationId xmlns:a16="http://schemas.microsoft.com/office/drawing/2014/main" id="{799EE3EC-BC6E-45D4-823A-0D19A35731C2}"/>
                </a:ext>
              </a:extLst>
            </p:cNvPr>
            <p:cNvSpPr/>
            <p:nvPr/>
          </p:nvSpPr>
          <p:spPr>
            <a:xfrm>
              <a:off x="4794093" y="5045513"/>
              <a:ext cx="158665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8" name="rc32">
              <a:extLst>
                <a:ext uri="{FF2B5EF4-FFF2-40B4-BE49-F238E27FC236}">
                  <a16:creationId xmlns:a16="http://schemas.microsoft.com/office/drawing/2014/main" id="{8F3E6AB9-FA45-4F97-816C-C8099B4DEA10}"/>
                </a:ext>
              </a:extLst>
            </p:cNvPr>
            <p:cNvSpPr/>
            <p:nvPr/>
          </p:nvSpPr>
          <p:spPr>
            <a:xfrm>
              <a:off x="5675571" y="5045513"/>
              <a:ext cx="158665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9" name="rc33">
              <a:extLst>
                <a:ext uri="{FF2B5EF4-FFF2-40B4-BE49-F238E27FC236}">
                  <a16:creationId xmlns:a16="http://schemas.microsoft.com/office/drawing/2014/main" id="{AACD7B1B-E9F5-4392-A335-912B4E083B3A}"/>
                </a:ext>
              </a:extLst>
            </p:cNvPr>
            <p:cNvSpPr/>
            <p:nvPr/>
          </p:nvSpPr>
          <p:spPr>
            <a:xfrm>
              <a:off x="6557051" y="5045513"/>
              <a:ext cx="158665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40" name="tx34">
              <a:extLst>
                <a:ext uri="{FF2B5EF4-FFF2-40B4-BE49-F238E27FC236}">
                  <a16:creationId xmlns:a16="http://schemas.microsoft.com/office/drawing/2014/main" id="{0087EC38-595F-4CF7-ACB5-DFD56CAAC0F0}"/>
                </a:ext>
              </a:extLst>
            </p:cNvPr>
            <p:cNvSpPr/>
            <p:nvPr/>
          </p:nvSpPr>
          <p:spPr>
            <a:xfrm rot="16200000">
              <a:off x="2239830" y="2125325"/>
              <a:ext cx="522404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1" name="tx35">
              <a:extLst>
                <a:ext uri="{FF2B5EF4-FFF2-40B4-BE49-F238E27FC236}">
                  <a16:creationId xmlns:a16="http://schemas.microsoft.com/office/drawing/2014/main" id="{E787F08A-AA52-4837-B261-D9209984FB22}"/>
                </a:ext>
              </a:extLst>
            </p:cNvPr>
            <p:cNvSpPr/>
            <p:nvPr/>
          </p:nvSpPr>
          <p:spPr>
            <a:xfrm rot="16200000">
              <a:off x="3121308" y="3774469"/>
              <a:ext cx="522404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2" name="tx36">
              <a:extLst>
                <a:ext uri="{FF2B5EF4-FFF2-40B4-BE49-F238E27FC236}">
                  <a16:creationId xmlns:a16="http://schemas.microsoft.com/office/drawing/2014/main" id="{0748B682-B42A-4AE3-AA41-4FC63D9FC25B}"/>
                </a:ext>
              </a:extLst>
            </p:cNvPr>
            <p:cNvSpPr/>
            <p:nvPr/>
          </p:nvSpPr>
          <p:spPr>
            <a:xfrm rot="16200000">
              <a:off x="4002787" y="3174780"/>
              <a:ext cx="522404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43" name="tx37">
              <a:extLst>
                <a:ext uri="{FF2B5EF4-FFF2-40B4-BE49-F238E27FC236}">
                  <a16:creationId xmlns:a16="http://schemas.microsoft.com/office/drawing/2014/main" id="{04A914D8-8F07-4D69-A937-945648C7FC95}"/>
                </a:ext>
              </a:extLst>
            </p:cNvPr>
            <p:cNvSpPr/>
            <p:nvPr/>
          </p:nvSpPr>
          <p:spPr>
            <a:xfrm rot="16200000">
              <a:off x="4884265" y="3024859"/>
              <a:ext cx="522404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4" name="tx38">
              <a:extLst>
                <a:ext uri="{FF2B5EF4-FFF2-40B4-BE49-F238E27FC236}">
                  <a16:creationId xmlns:a16="http://schemas.microsoft.com/office/drawing/2014/main" id="{1CBD403E-FF7A-4055-B802-79527D053B4F}"/>
                </a:ext>
              </a:extLst>
            </p:cNvPr>
            <p:cNvSpPr/>
            <p:nvPr/>
          </p:nvSpPr>
          <p:spPr>
            <a:xfrm rot="16200000">
              <a:off x="5838327" y="4122624"/>
              <a:ext cx="377242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5" name="tx39">
              <a:extLst>
                <a:ext uri="{FF2B5EF4-FFF2-40B4-BE49-F238E27FC236}">
                  <a16:creationId xmlns:a16="http://schemas.microsoft.com/office/drawing/2014/main" id="{BFB32AE5-6942-400A-B89B-5940353AAF5A}"/>
                </a:ext>
              </a:extLst>
            </p:cNvPr>
            <p:cNvSpPr/>
            <p:nvPr/>
          </p:nvSpPr>
          <p:spPr>
            <a:xfrm rot="16200000">
              <a:off x="2398494" y="2305234"/>
              <a:ext cx="522404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6" name="tx40">
              <a:extLst>
                <a:ext uri="{FF2B5EF4-FFF2-40B4-BE49-F238E27FC236}">
                  <a16:creationId xmlns:a16="http://schemas.microsoft.com/office/drawing/2014/main" id="{8825BDAD-0F88-4EBD-8527-DF32E965888B}"/>
                </a:ext>
              </a:extLst>
            </p:cNvPr>
            <p:cNvSpPr/>
            <p:nvPr/>
          </p:nvSpPr>
          <p:spPr>
            <a:xfrm rot="16200000">
              <a:off x="3279974" y="3492615"/>
              <a:ext cx="522404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tx41">
              <a:extLst>
                <a:ext uri="{FF2B5EF4-FFF2-40B4-BE49-F238E27FC236}">
                  <a16:creationId xmlns:a16="http://schemas.microsoft.com/office/drawing/2014/main" id="{8C1C42DD-5A43-4D7C-98C8-DD9588B5B977}"/>
                </a:ext>
              </a:extLst>
            </p:cNvPr>
            <p:cNvSpPr/>
            <p:nvPr/>
          </p:nvSpPr>
          <p:spPr>
            <a:xfrm rot="16200000">
              <a:off x="4161453" y="3789462"/>
              <a:ext cx="522404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8" name="tx42">
              <a:extLst>
                <a:ext uri="{FF2B5EF4-FFF2-40B4-BE49-F238E27FC236}">
                  <a16:creationId xmlns:a16="http://schemas.microsoft.com/office/drawing/2014/main" id="{C17377AC-A7E3-4076-BB12-597D8FB6E816}"/>
                </a:ext>
              </a:extLst>
            </p:cNvPr>
            <p:cNvSpPr/>
            <p:nvPr/>
          </p:nvSpPr>
          <p:spPr>
            <a:xfrm rot="16200000">
              <a:off x="5065965" y="5208635"/>
              <a:ext cx="377242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9" name="tx43">
              <a:extLst>
                <a:ext uri="{FF2B5EF4-FFF2-40B4-BE49-F238E27FC236}">
                  <a16:creationId xmlns:a16="http://schemas.microsoft.com/office/drawing/2014/main" id="{07755B6E-A436-41A1-9190-8963153BBBC0}"/>
                </a:ext>
              </a:extLst>
            </p:cNvPr>
            <p:cNvSpPr/>
            <p:nvPr/>
          </p:nvSpPr>
          <p:spPr>
            <a:xfrm rot="16200000">
              <a:off x="5947445" y="5208635"/>
              <a:ext cx="377242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0" name="tx44">
              <a:extLst>
                <a:ext uri="{FF2B5EF4-FFF2-40B4-BE49-F238E27FC236}">
                  <a16:creationId xmlns:a16="http://schemas.microsoft.com/office/drawing/2014/main" id="{25EE8E65-8E60-4F43-AD3B-D434F4E94627}"/>
                </a:ext>
              </a:extLst>
            </p:cNvPr>
            <p:cNvSpPr/>
            <p:nvPr/>
          </p:nvSpPr>
          <p:spPr>
            <a:xfrm rot="16200000">
              <a:off x="2557161" y="1425687"/>
              <a:ext cx="522404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51" name="tx45">
              <a:extLst>
                <a:ext uri="{FF2B5EF4-FFF2-40B4-BE49-F238E27FC236}">
                  <a16:creationId xmlns:a16="http://schemas.microsoft.com/office/drawing/2014/main" id="{18F79834-7D39-4322-AF45-4188B7C650F7}"/>
                </a:ext>
              </a:extLst>
            </p:cNvPr>
            <p:cNvSpPr/>
            <p:nvPr/>
          </p:nvSpPr>
          <p:spPr>
            <a:xfrm rot="16200000">
              <a:off x="3438640" y="1700545"/>
              <a:ext cx="522404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53" name="tx47">
              <a:extLst>
                <a:ext uri="{FF2B5EF4-FFF2-40B4-BE49-F238E27FC236}">
                  <a16:creationId xmlns:a16="http://schemas.microsoft.com/office/drawing/2014/main" id="{B495B626-95E4-40A9-A525-27E99908D96E}"/>
                </a:ext>
              </a:extLst>
            </p:cNvPr>
            <p:cNvSpPr/>
            <p:nvPr/>
          </p:nvSpPr>
          <p:spPr>
            <a:xfrm rot="16200000">
              <a:off x="5224632" y="5208636"/>
              <a:ext cx="377243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4" name="tx48">
              <a:extLst>
                <a:ext uri="{FF2B5EF4-FFF2-40B4-BE49-F238E27FC236}">
                  <a16:creationId xmlns:a16="http://schemas.microsoft.com/office/drawing/2014/main" id="{983C424B-56CA-4B5E-8121-FC50983C5198}"/>
                </a:ext>
              </a:extLst>
            </p:cNvPr>
            <p:cNvSpPr/>
            <p:nvPr/>
          </p:nvSpPr>
          <p:spPr>
            <a:xfrm rot="16200000">
              <a:off x="6106110" y="5208636"/>
              <a:ext cx="377243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5" name="tx49">
              <a:extLst>
                <a:ext uri="{FF2B5EF4-FFF2-40B4-BE49-F238E27FC236}">
                  <a16:creationId xmlns:a16="http://schemas.microsoft.com/office/drawing/2014/main" id="{903F43EC-5F7B-4222-89BE-2665D36FB82C}"/>
                </a:ext>
              </a:extLst>
            </p:cNvPr>
            <p:cNvSpPr/>
            <p:nvPr/>
          </p:nvSpPr>
          <p:spPr>
            <a:xfrm rot="16200000">
              <a:off x="2715829" y="2477317"/>
              <a:ext cx="522404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6" name="tx50">
              <a:extLst>
                <a:ext uri="{FF2B5EF4-FFF2-40B4-BE49-F238E27FC236}">
                  <a16:creationId xmlns:a16="http://schemas.microsoft.com/office/drawing/2014/main" id="{0C190604-B7FD-4948-B111-E805EA68FF44}"/>
                </a:ext>
              </a:extLst>
            </p:cNvPr>
            <p:cNvSpPr/>
            <p:nvPr/>
          </p:nvSpPr>
          <p:spPr>
            <a:xfrm rot="16200000">
              <a:off x="3597307" y="3337740"/>
              <a:ext cx="522404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57" name="tx51">
              <a:extLst>
                <a:ext uri="{FF2B5EF4-FFF2-40B4-BE49-F238E27FC236}">
                  <a16:creationId xmlns:a16="http://schemas.microsoft.com/office/drawing/2014/main" id="{D033774F-40A2-4AEA-B623-356C3EC1D757}"/>
                </a:ext>
              </a:extLst>
            </p:cNvPr>
            <p:cNvSpPr/>
            <p:nvPr/>
          </p:nvSpPr>
          <p:spPr>
            <a:xfrm rot="16200000">
              <a:off x="4501818" y="5208636"/>
              <a:ext cx="377243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8" name="tx52">
              <a:extLst>
                <a:ext uri="{FF2B5EF4-FFF2-40B4-BE49-F238E27FC236}">
                  <a16:creationId xmlns:a16="http://schemas.microsoft.com/office/drawing/2014/main" id="{1B1C30DC-274D-492A-9F44-D35FD1AAACFA}"/>
                </a:ext>
              </a:extLst>
            </p:cNvPr>
            <p:cNvSpPr/>
            <p:nvPr/>
          </p:nvSpPr>
          <p:spPr>
            <a:xfrm rot="16200000">
              <a:off x="5383297" y="5208636"/>
              <a:ext cx="377243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9" name="tx53">
              <a:extLst>
                <a:ext uri="{FF2B5EF4-FFF2-40B4-BE49-F238E27FC236}">
                  <a16:creationId xmlns:a16="http://schemas.microsoft.com/office/drawing/2014/main" id="{EA030929-F540-4D37-80BC-216D362D1385}"/>
                </a:ext>
              </a:extLst>
            </p:cNvPr>
            <p:cNvSpPr/>
            <p:nvPr/>
          </p:nvSpPr>
          <p:spPr>
            <a:xfrm rot="16200000">
              <a:off x="6264777" y="5208636"/>
              <a:ext cx="377243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0" name="tx54">
              <a:extLst>
                <a:ext uri="{FF2B5EF4-FFF2-40B4-BE49-F238E27FC236}">
                  <a16:creationId xmlns:a16="http://schemas.microsoft.com/office/drawing/2014/main" id="{2AB8A196-2637-4D23-8896-48D2023DF709}"/>
                </a:ext>
              </a:extLst>
            </p:cNvPr>
            <p:cNvSpPr/>
            <p:nvPr/>
          </p:nvSpPr>
          <p:spPr>
            <a:xfrm rot="16200000">
              <a:off x="2874495" y="3448821"/>
              <a:ext cx="522404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1" name="tx55">
              <a:extLst>
                <a:ext uri="{FF2B5EF4-FFF2-40B4-BE49-F238E27FC236}">
                  <a16:creationId xmlns:a16="http://schemas.microsoft.com/office/drawing/2014/main" id="{649B2AD1-DDB4-4216-87D3-EEA1552F3722}"/>
                </a:ext>
              </a:extLst>
            </p:cNvPr>
            <p:cNvSpPr/>
            <p:nvPr/>
          </p:nvSpPr>
          <p:spPr>
            <a:xfrm rot="16200000">
              <a:off x="3779006" y="5208636"/>
              <a:ext cx="377243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2" name="tx56">
              <a:extLst>
                <a:ext uri="{FF2B5EF4-FFF2-40B4-BE49-F238E27FC236}">
                  <a16:creationId xmlns:a16="http://schemas.microsoft.com/office/drawing/2014/main" id="{C3CCC61B-CD15-4341-AA46-61D3FC8214C5}"/>
                </a:ext>
              </a:extLst>
            </p:cNvPr>
            <p:cNvSpPr/>
            <p:nvPr/>
          </p:nvSpPr>
          <p:spPr>
            <a:xfrm rot="16200000">
              <a:off x="4660484" y="5208636"/>
              <a:ext cx="377243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57">
              <a:extLst>
                <a:ext uri="{FF2B5EF4-FFF2-40B4-BE49-F238E27FC236}">
                  <a16:creationId xmlns:a16="http://schemas.microsoft.com/office/drawing/2014/main" id="{DB9892C7-EF13-4619-B7AB-917BCA469543}"/>
                </a:ext>
              </a:extLst>
            </p:cNvPr>
            <p:cNvSpPr/>
            <p:nvPr/>
          </p:nvSpPr>
          <p:spPr>
            <a:xfrm rot="16200000">
              <a:off x="5541964" y="5208636"/>
              <a:ext cx="377243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4" name="tx58">
              <a:extLst>
                <a:ext uri="{FF2B5EF4-FFF2-40B4-BE49-F238E27FC236}">
                  <a16:creationId xmlns:a16="http://schemas.microsoft.com/office/drawing/2014/main" id="{AD9C66D1-6EF4-44F4-B25D-F9A0CC9CD74A}"/>
                </a:ext>
              </a:extLst>
            </p:cNvPr>
            <p:cNvSpPr/>
            <p:nvPr/>
          </p:nvSpPr>
          <p:spPr>
            <a:xfrm rot="16200000">
              <a:off x="6423443" y="5208636"/>
              <a:ext cx="377243" cy="2018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5" name="tx59">
              <a:extLst>
                <a:ext uri="{FF2B5EF4-FFF2-40B4-BE49-F238E27FC236}">
                  <a16:creationId xmlns:a16="http://schemas.microsoft.com/office/drawing/2014/main" id="{4A42CF44-9071-4033-974C-228E665D664D}"/>
                </a:ext>
              </a:extLst>
            </p:cNvPr>
            <p:cNvSpPr/>
            <p:nvPr/>
          </p:nvSpPr>
          <p:spPr>
            <a:xfrm>
              <a:off x="2070273" y="5000527"/>
              <a:ext cx="308332" cy="156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6" name="tx60">
              <a:extLst>
                <a:ext uri="{FF2B5EF4-FFF2-40B4-BE49-F238E27FC236}">
                  <a16:creationId xmlns:a16="http://schemas.microsoft.com/office/drawing/2014/main" id="{749CCFA9-B182-4306-A976-68173CCB38D6}"/>
                </a:ext>
              </a:extLst>
            </p:cNvPr>
            <p:cNvSpPr/>
            <p:nvPr/>
          </p:nvSpPr>
          <p:spPr>
            <a:xfrm>
              <a:off x="1951628" y="3516296"/>
              <a:ext cx="426977" cy="156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7" name="tx61">
              <a:extLst>
                <a:ext uri="{FF2B5EF4-FFF2-40B4-BE49-F238E27FC236}">
                  <a16:creationId xmlns:a16="http://schemas.microsoft.com/office/drawing/2014/main" id="{2316BC48-2C83-406D-9111-C5320D287F62}"/>
                </a:ext>
              </a:extLst>
            </p:cNvPr>
            <p:cNvSpPr/>
            <p:nvPr/>
          </p:nvSpPr>
          <p:spPr>
            <a:xfrm>
              <a:off x="1951629" y="2032062"/>
              <a:ext cx="426977" cy="156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20%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6DBF4F1-F8FF-46D7-8A82-3FFFBEB42FD7}"/>
              </a:ext>
            </a:extLst>
          </p:cNvPr>
          <p:cNvGrpSpPr/>
          <p:nvPr/>
        </p:nvGrpSpPr>
        <p:grpSpPr>
          <a:xfrm>
            <a:off x="1861109" y="5258638"/>
            <a:ext cx="9737059" cy="273221"/>
            <a:chOff x="1908653" y="5557939"/>
            <a:chExt cx="10442226" cy="146162"/>
          </a:xfrm>
        </p:grpSpPr>
        <p:sp>
          <p:nvSpPr>
            <p:cNvPr id="120" name="tx64">
              <a:extLst>
                <a:ext uri="{FF2B5EF4-FFF2-40B4-BE49-F238E27FC236}">
                  <a16:creationId xmlns:a16="http://schemas.microsoft.com/office/drawing/2014/main" id="{DE57D65D-AE1D-4856-B3CD-1E2FFA2B49CD}"/>
                </a:ext>
              </a:extLst>
            </p:cNvPr>
            <p:cNvSpPr/>
            <p:nvPr/>
          </p:nvSpPr>
          <p:spPr>
            <a:xfrm>
              <a:off x="1908653" y="5560517"/>
              <a:ext cx="1878329" cy="1269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  <a:endParaRPr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21" name="tx65">
              <a:extLst>
                <a:ext uri="{FF2B5EF4-FFF2-40B4-BE49-F238E27FC236}">
                  <a16:creationId xmlns:a16="http://schemas.microsoft.com/office/drawing/2014/main" id="{306E4E16-A166-49D3-9261-6E4B7E0DB2AA}"/>
                </a:ext>
              </a:extLst>
            </p:cNvPr>
            <p:cNvSpPr/>
            <p:nvPr/>
          </p:nvSpPr>
          <p:spPr>
            <a:xfrm>
              <a:off x="4141093" y="5557939"/>
              <a:ext cx="1878329" cy="1269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  <a:endParaRPr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22" name="tx66">
              <a:extLst>
                <a:ext uri="{FF2B5EF4-FFF2-40B4-BE49-F238E27FC236}">
                  <a16:creationId xmlns:a16="http://schemas.microsoft.com/office/drawing/2014/main" id="{DA758C08-F405-448B-8C5A-408C8ADD4EC7}"/>
                </a:ext>
              </a:extLst>
            </p:cNvPr>
            <p:cNvSpPr/>
            <p:nvPr/>
          </p:nvSpPr>
          <p:spPr>
            <a:xfrm>
              <a:off x="6213973" y="5560517"/>
              <a:ext cx="1878329" cy="1269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  <a:endParaRPr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23" name="tx67">
              <a:extLst>
                <a:ext uri="{FF2B5EF4-FFF2-40B4-BE49-F238E27FC236}">
                  <a16:creationId xmlns:a16="http://schemas.microsoft.com/office/drawing/2014/main" id="{F5E29B49-922B-4790-AF6B-94C1A571F71A}"/>
                </a:ext>
              </a:extLst>
            </p:cNvPr>
            <p:cNvSpPr/>
            <p:nvPr/>
          </p:nvSpPr>
          <p:spPr>
            <a:xfrm>
              <a:off x="8363163" y="5577154"/>
              <a:ext cx="1878329" cy="1269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  <a:endParaRPr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24" name="tx68">
              <a:extLst>
                <a:ext uri="{FF2B5EF4-FFF2-40B4-BE49-F238E27FC236}">
                  <a16:creationId xmlns:a16="http://schemas.microsoft.com/office/drawing/2014/main" id="{1E987BC5-0EE3-4E54-BDDD-3376EB3D5C51}"/>
                </a:ext>
              </a:extLst>
            </p:cNvPr>
            <p:cNvSpPr/>
            <p:nvPr/>
          </p:nvSpPr>
          <p:spPr>
            <a:xfrm>
              <a:off x="10472550" y="5574116"/>
              <a:ext cx="1878329" cy="1269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  <a:endParaRPr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125" name="Footer Placeholder 124">
            <a:extLst>
              <a:ext uri="{FF2B5EF4-FFF2-40B4-BE49-F238E27FC236}">
                <a16:creationId xmlns:a16="http://schemas.microsoft.com/office/drawing/2014/main" id="{F919C515-1E08-440A-BEDF-E627A055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126" name="Slide Number Placeholder 125">
            <a:extLst>
              <a:ext uri="{FF2B5EF4-FFF2-40B4-BE49-F238E27FC236}">
                <a16:creationId xmlns:a16="http://schemas.microsoft.com/office/drawing/2014/main" id="{2A59E09A-A727-4316-9CED-80CF257D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3</a:t>
            </a:fld>
            <a:endParaRPr lang="en-US"/>
          </a:p>
        </p:txBody>
      </p:sp>
      <p:sp>
        <p:nvSpPr>
          <p:cNvPr id="127" name="Date Placeholder 126">
            <a:extLst>
              <a:ext uri="{FF2B5EF4-FFF2-40B4-BE49-F238E27FC236}">
                <a16:creationId xmlns:a16="http://schemas.microsoft.com/office/drawing/2014/main" id="{B999D3D0-341E-4C57-88CA-EB1A2911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184A64-6B15-4560-AD01-BBAA4A1388D7}"/>
              </a:ext>
            </a:extLst>
          </p:cNvPr>
          <p:cNvSpPr txBox="1"/>
          <p:nvPr/>
        </p:nvSpPr>
        <p:spPr>
          <a:xfrm>
            <a:off x="505534" y="401401"/>
            <a:ext cx="1072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Retail: 20% customer order after first month and 7% after 5 months </a:t>
            </a:r>
            <a:endParaRPr lang="en-US" sz="2400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851BE96-A593-4743-AC74-B8FBCA268C30}"/>
              </a:ext>
            </a:extLst>
          </p:cNvPr>
          <p:cNvGrpSpPr/>
          <p:nvPr/>
        </p:nvGrpSpPr>
        <p:grpSpPr>
          <a:xfrm>
            <a:off x="497702" y="1105808"/>
            <a:ext cx="10862013" cy="1087621"/>
            <a:chOff x="497702" y="1105808"/>
            <a:chExt cx="10862013" cy="1087621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72393F9-714E-44DA-813D-5BAB42927F5E}"/>
                </a:ext>
              </a:extLst>
            </p:cNvPr>
            <p:cNvSpPr txBox="1"/>
            <p:nvPr/>
          </p:nvSpPr>
          <p:spPr>
            <a:xfrm>
              <a:off x="497702" y="1105808"/>
              <a:ext cx="10862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+mj-lt"/>
                </a:rPr>
                <a:t>Customer retention of restaurant product line</a:t>
              </a:r>
            </a:p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Percentage of first-time customers who continue ordering  by months after the first purchase between 1.5.2020 and 31.10.2020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3690DAB-A723-46BB-8C2D-8B33446A8ABE}"/>
                </a:ext>
              </a:extLst>
            </p:cNvPr>
            <p:cNvSpPr txBox="1"/>
            <p:nvPr/>
          </p:nvSpPr>
          <p:spPr>
            <a:xfrm>
              <a:off x="497703" y="1854875"/>
              <a:ext cx="10417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333333"/>
                  </a:solidFill>
                  <a:latin typeface="+mj-lt"/>
                </a:rPr>
                <a:t>Month of first purchase:  </a:t>
              </a:r>
              <a:r>
                <a:rPr lang="en-US" sz="1600" i="0" dirty="0">
                  <a:solidFill>
                    <a:schemeClr val="accent1"/>
                  </a:solidFill>
                  <a:effectLst/>
                  <a:latin typeface="+mj-lt"/>
                </a:rPr>
                <a:t>⬤ </a:t>
              </a:r>
              <a:r>
                <a:rPr lang="en-US" sz="1600" i="0" dirty="0">
                  <a:solidFill>
                    <a:srgbClr val="333333"/>
                  </a:solidFill>
                  <a:effectLst/>
                  <a:latin typeface="+mj-lt"/>
                </a:rPr>
                <a:t> May  </a:t>
              </a:r>
              <a:r>
                <a:rPr lang="en-US" sz="1600" i="0" dirty="0">
                  <a:solidFill>
                    <a:schemeClr val="accent2"/>
                  </a:solidFill>
                  <a:effectLst/>
                  <a:latin typeface="+mj-lt"/>
                </a:rPr>
                <a:t>⬤ </a:t>
              </a:r>
              <a:r>
                <a:rPr lang="en-US" sz="1600" dirty="0">
                  <a:solidFill>
                    <a:srgbClr val="333333"/>
                  </a:solidFill>
                  <a:latin typeface="+mj-lt"/>
                </a:rPr>
                <a:t>June </a:t>
              </a:r>
              <a:r>
                <a:rPr lang="en-US" sz="1600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1600" i="0" dirty="0">
                  <a:solidFill>
                    <a:schemeClr val="accent3"/>
                  </a:solidFill>
                  <a:effectLst/>
                  <a:latin typeface="+mj-lt"/>
                </a:rPr>
                <a:t>⬤</a:t>
              </a:r>
              <a:r>
                <a:rPr lang="en-US" sz="1600" i="0" dirty="0">
                  <a:solidFill>
                    <a:srgbClr val="333333"/>
                  </a:solidFill>
                  <a:effectLst/>
                  <a:latin typeface="+mj-lt"/>
                </a:rPr>
                <a:t> July   </a:t>
              </a:r>
              <a:r>
                <a:rPr lang="en-US" sz="1600" i="0" dirty="0">
                  <a:solidFill>
                    <a:schemeClr val="accent4"/>
                  </a:solidFill>
                  <a:effectLst/>
                  <a:latin typeface="+mj-lt"/>
                </a:rPr>
                <a:t>⬤</a:t>
              </a:r>
              <a:r>
                <a:rPr lang="en-US" sz="1600" i="0" dirty="0">
                  <a:solidFill>
                    <a:srgbClr val="333333"/>
                  </a:solidFill>
                  <a:effectLst/>
                  <a:latin typeface="+mj-lt"/>
                </a:rPr>
                <a:t> August   </a:t>
              </a:r>
              <a:r>
                <a:rPr lang="en-US" sz="1600" i="0" dirty="0">
                  <a:solidFill>
                    <a:schemeClr val="accent5"/>
                  </a:solidFill>
                  <a:effectLst/>
                  <a:latin typeface="+mj-lt"/>
                </a:rPr>
                <a:t>⬤ </a:t>
              </a:r>
              <a:r>
                <a:rPr lang="en-US" sz="1600" dirty="0">
                  <a:solidFill>
                    <a:srgbClr val="333333"/>
                  </a:solidFill>
                  <a:latin typeface="+mj-lt"/>
                </a:rPr>
                <a:t>September</a:t>
              </a:r>
              <a:r>
                <a:rPr lang="en-US" sz="1600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1600" dirty="0">
                  <a:solidFill>
                    <a:srgbClr val="202124"/>
                  </a:solidFill>
                  <a:latin typeface="+mj-lt"/>
                </a:rPr>
                <a:t> </a:t>
              </a:r>
              <a:endParaRPr lang="en-US" sz="1600" dirty="0">
                <a:latin typeface="+mj-lt"/>
              </a:endParaRP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82C7161-3BAB-483E-8715-87E686F0F225}"/>
              </a:ext>
            </a:extLst>
          </p:cNvPr>
          <p:cNvCxnSpPr>
            <a:cxnSpLocks/>
          </p:cNvCxnSpPr>
          <p:nvPr/>
        </p:nvCxnSpPr>
        <p:spPr>
          <a:xfrm>
            <a:off x="8975242" y="2918895"/>
            <a:ext cx="0" cy="52143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6230CF3-181F-4BCC-A573-0B54380E0BEA}"/>
              </a:ext>
            </a:extLst>
          </p:cNvPr>
          <p:cNvSpPr txBox="1"/>
          <p:nvPr/>
        </p:nvSpPr>
        <p:spPr>
          <a:xfrm>
            <a:off x="7188859" y="2316322"/>
            <a:ext cx="3221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orders from those who ordered first time in June after 4 months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FD0DD5F-D88E-4264-B27E-1A8267941D25}"/>
              </a:ext>
            </a:extLst>
          </p:cNvPr>
          <p:cNvCxnSpPr>
            <a:cxnSpLocks/>
          </p:cNvCxnSpPr>
          <p:nvPr/>
        </p:nvCxnSpPr>
        <p:spPr>
          <a:xfrm flipH="1">
            <a:off x="7303698" y="2937086"/>
            <a:ext cx="31070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4AECE0D-2D20-4D97-A8DF-577A1A65A984}"/>
              </a:ext>
            </a:extLst>
          </p:cNvPr>
          <p:cNvCxnSpPr/>
          <p:nvPr/>
        </p:nvCxnSpPr>
        <p:spPr>
          <a:xfrm>
            <a:off x="573015" y="1673463"/>
            <a:ext cx="1109632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9C850138-4369-4B64-B3E3-BBC5358CE7ED}"/>
              </a:ext>
            </a:extLst>
          </p:cNvPr>
          <p:cNvSpPr txBox="1"/>
          <p:nvPr/>
        </p:nvSpPr>
        <p:spPr>
          <a:xfrm>
            <a:off x="3491876" y="5534626"/>
            <a:ext cx="6248400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>
                    <a:alpha val="100000"/>
                  </a:srgbClr>
                </a:solidFill>
                <a:latin typeface="+mj-lt"/>
                <a:cs typeface="Arial"/>
              </a:rPr>
              <a:t>Number of months after the first purchase was made </a:t>
            </a:r>
          </a:p>
        </p:txBody>
      </p:sp>
    </p:spTree>
    <p:extLst>
      <p:ext uri="{BB962C8B-B14F-4D97-AF65-F5344CB8AC3E}">
        <p14:creationId xmlns:p14="http://schemas.microsoft.com/office/powerpoint/2010/main" val="39937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E5186-C1FB-43EA-8EF1-BE82F11B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1/31/2021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0337F-338C-4B93-A873-1197875A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Ilari Kankare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FA3FA-1EC2-4C73-892E-6C57BEFC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EBCB8-8040-4E4A-8D9D-CEA05830997C}"/>
              </a:ext>
            </a:extLst>
          </p:cNvPr>
          <p:cNvSpPr txBox="1"/>
          <p:nvPr/>
        </p:nvSpPr>
        <p:spPr>
          <a:xfrm>
            <a:off x="505534" y="401401"/>
            <a:ext cx="10847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As the restaurant line constitutes 96.3% of overall orders, its retention is very close the customer retention of the whole company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B125C-7A98-4249-AC2F-7F5D2C4A7098}"/>
              </a:ext>
            </a:extLst>
          </p:cNvPr>
          <p:cNvSpPr txBox="1"/>
          <p:nvPr/>
        </p:nvSpPr>
        <p:spPr>
          <a:xfrm>
            <a:off x="505534" y="1232398"/>
            <a:ext cx="10009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Orders of the </a:t>
            </a:r>
            <a:r>
              <a:rPr lang="en-US" sz="1600" b="1" dirty="0" err="1">
                <a:latin typeface="+mj-lt"/>
              </a:rPr>
              <a:t>Wolt’s</a:t>
            </a:r>
            <a:r>
              <a:rPr lang="en-US" sz="1600" b="1" dirty="0">
                <a:latin typeface="+mj-lt"/>
              </a:rPr>
              <a:t> two product lines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Timeline 1.5.2020 - 31.10.2020</a:t>
            </a:r>
          </a:p>
        </p:txBody>
      </p:sp>
      <p:sp>
        <p:nvSpPr>
          <p:cNvPr id="13" name="rc5">
            <a:extLst>
              <a:ext uri="{FF2B5EF4-FFF2-40B4-BE49-F238E27FC236}">
                <a16:creationId xmlns:a16="http://schemas.microsoft.com/office/drawing/2014/main" id="{A2244CC7-4A16-4852-943B-B29B7A0EE4EB}"/>
              </a:ext>
            </a:extLst>
          </p:cNvPr>
          <p:cNvSpPr/>
          <p:nvPr/>
        </p:nvSpPr>
        <p:spPr>
          <a:xfrm>
            <a:off x="1303063" y="2669022"/>
            <a:ext cx="4750644" cy="287042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14" name="pl6">
            <a:extLst>
              <a:ext uri="{FF2B5EF4-FFF2-40B4-BE49-F238E27FC236}">
                <a16:creationId xmlns:a16="http://schemas.microsoft.com/office/drawing/2014/main" id="{3F1EFD4A-C260-4132-95CF-EC68A3CF5600}"/>
              </a:ext>
            </a:extLst>
          </p:cNvPr>
          <p:cNvSpPr/>
          <p:nvPr/>
        </p:nvSpPr>
        <p:spPr>
          <a:xfrm>
            <a:off x="1303063" y="5408969"/>
            <a:ext cx="4750644" cy="0"/>
          </a:xfrm>
          <a:custGeom>
            <a:avLst/>
            <a:gdLst/>
            <a:ahLst/>
            <a:cxnLst/>
            <a:rect l="0" t="0" r="0" b="0"/>
            <a:pathLst>
              <a:path w="2980819">
                <a:moveTo>
                  <a:pt x="0" y="0"/>
                </a:moveTo>
                <a:lnTo>
                  <a:pt x="2980819" y="0"/>
                </a:lnTo>
                <a:lnTo>
                  <a:pt x="298081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15" name="pl7">
            <a:extLst>
              <a:ext uri="{FF2B5EF4-FFF2-40B4-BE49-F238E27FC236}">
                <a16:creationId xmlns:a16="http://schemas.microsoft.com/office/drawing/2014/main" id="{7D1C5385-D45D-4F2C-8127-06E234AF1F89}"/>
              </a:ext>
            </a:extLst>
          </p:cNvPr>
          <p:cNvSpPr/>
          <p:nvPr/>
        </p:nvSpPr>
        <p:spPr>
          <a:xfrm>
            <a:off x="1303063" y="4741959"/>
            <a:ext cx="4750644" cy="0"/>
          </a:xfrm>
          <a:custGeom>
            <a:avLst/>
            <a:gdLst/>
            <a:ahLst/>
            <a:cxnLst/>
            <a:rect l="0" t="0" r="0" b="0"/>
            <a:pathLst>
              <a:path w="2980819">
                <a:moveTo>
                  <a:pt x="0" y="0"/>
                </a:moveTo>
                <a:lnTo>
                  <a:pt x="2980819" y="0"/>
                </a:lnTo>
                <a:lnTo>
                  <a:pt x="298081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16" name="pl8">
            <a:extLst>
              <a:ext uri="{FF2B5EF4-FFF2-40B4-BE49-F238E27FC236}">
                <a16:creationId xmlns:a16="http://schemas.microsoft.com/office/drawing/2014/main" id="{C998BD3C-BABB-47C4-A7AE-D77D37C2CBB8}"/>
              </a:ext>
            </a:extLst>
          </p:cNvPr>
          <p:cNvSpPr/>
          <p:nvPr/>
        </p:nvSpPr>
        <p:spPr>
          <a:xfrm>
            <a:off x="1303063" y="4074950"/>
            <a:ext cx="4750644" cy="0"/>
          </a:xfrm>
          <a:custGeom>
            <a:avLst/>
            <a:gdLst/>
            <a:ahLst/>
            <a:cxnLst/>
            <a:rect l="0" t="0" r="0" b="0"/>
            <a:pathLst>
              <a:path w="2980819">
                <a:moveTo>
                  <a:pt x="0" y="0"/>
                </a:moveTo>
                <a:lnTo>
                  <a:pt x="2980819" y="0"/>
                </a:lnTo>
                <a:lnTo>
                  <a:pt x="298081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17" name="pl9">
            <a:extLst>
              <a:ext uri="{FF2B5EF4-FFF2-40B4-BE49-F238E27FC236}">
                <a16:creationId xmlns:a16="http://schemas.microsoft.com/office/drawing/2014/main" id="{DDE8A473-5500-41B2-8C74-5B9860969636}"/>
              </a:ext>
            </a:extLst>
          </p:cNvPr>
          <p:cNvSpPr/>
          <p:nvPr/>
        </p:nvSpPr>
        <p:spPr>
          <a:xfrm>
            <a:off x="1303063" y="3407941"/>
            <a:ext cx="4750644" cy="0"/>
          </a:xfrm>
          <a:custGeom>
            <a:avLst/>
            <a:gdLst/>
            <a:ahLst/>
            <a:cxnLst/>
            <a:rect l="0" t="0" r="0" b="0"/>
            <a:pathLst>
              <a:path w="2980819">
                <a:moveTo>
                  <a:pt x="0" y="0"/>
                </a:moveTo>
                <a:lnTo>
                  <a:pt x="2980819" y="0"/>
                </a:lnTo>
                <a:lnTo>
                  <a:pt x="298081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18" name="pl10">
            <a:extLst>
              <a:ext uri="{FF2B5EF4-FFF2-40B4-BE49-F238E27FC236}">
                <a16:creationId xmlns:a16="http://schemas.microsoft.com/office/drawing/2014/main" id="{80E58646-0C3E-401E-9231-B1BB0ADB29BE}"/>
              </a:ext>
            </a:extLst>
          </p:cNvPr>
          <p:cNvSpPr/>
          <p:nvPr/>
        </p:nvSpPr>
        <p:spPr>
          <a:xfrm>
            <a:off x="1303063" y="2740932"/>
            <a:ext cx="4750644" cy="0"/>
          </a:xfrm>
          <a:custGeom>
            <a:avLst/>
            <a:gdLst/>
            <a:ahLst/>
            <a:cxnLst/>
            <a:rect l="0" t="0" r="0" b="0"/>
            <a:pathLst>
              <a:path w="2980819">
                <a:moveTo>
                  <a:pt x="0" y="0"/>
                </a:moveTo>
                <a:lnTo>
                  <a:pt x="2980819" y="0"/>
                </a:lnTo>
                <a:lnTo>
                  <a:pt x="298081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19" name="rc11">
            <a:extLst>
              <a:ext uri="{FF2B5EF4-FFF2-40B4-BE49-F238E27FC236}">
                <a16:creationId xmlns:a16="http://schemas.microsoft.com/office/drawing/2014/main" id="{3AA761CA-D39B-4A54-B99D-22AE063FB708}"/>
              </a:ext>
            </a:extLst>
          </p:cNvPr>
          <p:cNvSpPr/>
          <p:nvPr/>
        </p:nvSpPr>
        <p:spPr>
          <a:xfrm>
            <a:off x="1519002" y="4370769"/>
            <a:ext cx="658794" cy="1038199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20" name="rc12">
            <a:extLst>
              <a:ext uri="{FF2B5EF4-FFF2-40B4-BE49-F238E27FC236}">
                <a16:creationId xmlns:a16="http://schemas.microsoft.com/office/drawing/2014/main" id="{6A4109F3-E12D-4161-B4AA-70CE5AB6C336}"/>
              </a:ext>
            </a:extLst>
          </p:cNvPr>
          <p:cNvSpPr/>
          <p:nvPr/>
        </p:nvSpPr>
        <p:spPr>
          <a:xfrm>
            <a:off x="2250996" y="4078519"/>
            <a:ext cx="658794" cy="133045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21" name="rc13">
            <a:extLst>
              <a:ext uri="{FF2B5EF4-FFF2-40B4-BE49-F238E27FC236}">
                <a16:creationId xmlns:a16="http://schemas.microsoft.com/office/drawing/2014/main" id="{8C014927-5037-42A1-9E1C-86869A2B2E8F}"/>
              </a:ext>
            </a:extLst>
          </p:cNvPr>
          <p:cNvSpPr/>
          <p:nvPr/>
        </p:nvSpPr>
        <p:spPr>
          <a:xfrm>
            <a:off x="2982990" y="3980368"/>
            <a:ext cx="658794" cy="1428599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22" name="rc14">
            <a:extLst>
              <a:ext uri="{FF2B5EF4-FFF2-40B4-BE49-F238E27FC236}">
                <a16:creationId xmlns:a16="http://schemas.microsoft.com/office/drawing/2014/main" id="{ED77846A-C3E7-4088-BCFD-578086BB8142}"/>
              </a:ext>
            </a:extLst>
          </p:cNvPr>
          <p:cNvSpPr/>
          <p:nvPr/>
        </p:nvSpPr>
        <p:spPr>
          <a:xfrm>
            <a:off x="3714984" y="3706761"/>
            <a:ext cx="658794" cy="1702207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23" name="rc15">
            <a:extLst>
              <a:ext uri="{FF2B5EF4-FFF2-40B4-BE49-F238E27FC236}">
                <a16:creationId xmlns:a16="http://schemas.microsoft.com/office/drawing/2014/main" id="{B0A83D6D-35CD-4B3C-8702-607ED3443DC4}"/>
              </a:ext>
            </a:extLst>
          </p:cNvPr>
          <p:cNvSpPr/>
          <p:nvPr/>
        </p:nvSpPr>
        <p:spPr>
          <a:xfrm>
            <a:off x="4446980" y="2799496"/>
            <a:ext cx="658794" cy="2609473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24" name="rc16">
            <a:extLst>
              <a:ext uri="{FF2B5EF4-FFF2-40B4-BE49-F238E27FC236}">
                <a16:creationId xmlns:a16="http://schemas.microsoft.com/office/drawing/2014/main" id="{7383AA78-9238-4FAD-8E33-8F87E31607DA}"/>
              </a:ext>
            </a:extLst>
          </p:cNvPr>
          <p:cNvSpPr/>
          <p:nvPr/>
        </p:nvSpPr>
        <p:spPr>
          <a:xfrm>
            <a:off x="5178974" y="3915602"/>
            <a:ext cx="658794" cy="1493366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25" name="tx17">
            <a:extLst>
              <a:ext uri="{FF2B5EF4-FFF2-40B4-BE49-F238E27FC236}">
                <a16:creationId xmlns:a16="http://schemas.microsoft.com/office/drawing/2014/main" id="{873213CE-1D01-4725-A2A1-F70103150421}"/>
              </a:ext>
            </a:extLst>
          </p:cNvPr>
          <p:cNvSpPr/>
          <p:nvPr/>
        </p:nvSpPr>
        <p:spPr>
          <a:xfrm>
            <a:off x="1104187" y="5356334"/>
            <a:ext cx="99059" cy="1031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rPr>
              <a:t>0</a:t>
            </a:r>
          </a:p>
        </p:txBody>
      </p:sp>
      <p:sp>
        <p:nvSpPr>
          <p:cNvPr id="26" name="tx18">
            <a:extLst>
              <a:ext uri="{FF2B5EF4-FFF2-40B4-BE49-F238E27FC236}">
                <a16:creationId xmlns:a16="http://schemas.microsoft.com/office/drawing/2014/main" id="{5C879F79-897C-42CD-9573-E60253347172}"/>
              </a:ext>
            </a:extLst>
          </p:cNvPr>
          <p:cNvSpPr/>
          <p:nvPr/>
        </p:nvSpPr>
        <p:spPr>
          <a:xfrm>
            <a:off x="707949" y="4689325"/>
            <a:ext cx="495297" cy="1031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rPr>
              <a:t>20000</a:t>
            </a:r>
          </a:p>
        </p:txBody>
      </p:sp>
      <p:sp>
        <p:nvSpPr>
          <p:cNvPr id="27" name="tx19">
            <a:extLst>
              <a:ext uri="{FF2B5EF4-FFF2-40B4-BE49-F238E27FC236}">
                <a16:creationId xmlns:a16="http://schemas.microsoft.com/office/drawing/2014/main" id="{2C8DB5B3-AAB7-4738-BB63-6303FEFC4746}"/>
              </a:ext>
            </a:extLst>
          </p:cNvPr>
          <p:cNvSpPr/>
          <p:nvPr/>
        </p:nvSpPr>
        <p:spPr>
          <a:xfrm>
            <a:off x="707949" y="4022316"/>
            <a:ext cx="495297" cy="1031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rPr>
              <a:t>40000</a:t>
            </a:r>
          </a:p>
        </p:txBody>
      </p:sp>
      <p:sp>
        <p:nvSpPr>
          <p:cNvPr id="28" name="tx20">
            <a:extLst>
              <a:ext uri="{FF2B5EF4-FFF2-40B4-BE49-F238E27FC236}">
                <a16:creationId xmlns:a16="http://schemas.microsoft.com/office/drawing/2014/main" id="{BC1386BB-DB9D-4B5C-9C3D-5CAF89750C47}"/>
              </a:ext>
            </a:extLst>
          </p:cNvPr>
          <p:cNvSpPr/>
          <p:nvPr/>
        </p:nvSpPr>
        <p:spPr>
          <a:xfrm>
            <a:off x="707949" y="3355307"/>
            <a:ext cx="495297" cy="1031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rPr>
              <a:t>60000</a:t>
            </a:r>
          </a:p>
        </p:txBody>
      </p:sp>
      <p:sp>
        <p:nvSpPr>
          <p:cNvPr id="29" name="tx21">
            <a:extLst>
              <a:ext uri="{FF2B5EF4-FFF2-40B4-BE49-F238E27FC236}">
                <a16:creationId xmlns:a16="http://schemas.microsoft.com/office/drawing/2014/main" id="{0806CDAF-A590-42ED-8B9C-CEDC0913085F}"/>
              </a:ext>
            </a:extLst>
          </p:cNvPr>
          <p:cNvSpPr/>
          <p:nvPr/>
        </p:nvSpPr>
        <p:spPr>
          <a:xfrm>
            <a:off x="707949" y="2688297"/>
            <a:ext cx="495297" cy="1031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rPr>
              <a:t>80000</a:t>
            </a:r>
          </a:p>
        </p:txBody>
      </p:sp>
      <p:sp>
        <p:nvSpPr>
          <p:cNvPr id="34" name="tx26">
            <a:extLst>
              <a:ext uri="{FF2B5EF4-FFF2-40B4-BE49-F238E27FC236}">
                <a16:creationId xmlns:a16="http://schemas.microsoft.com/office/drawing/2014/main" id="{EFC784F6-2EED-4744-8871-335FB6078539}"/>
              </a:ext>
            </a:extLst>
          </p:cNvPr>
          <p:cNvSpPr/>
          <p:nvPr/>
        </p:nvSpPr>
        <p:spPr>
          <a:xfrm rot="16200000">
            <a:off x="-319839" y="4021827"/>
            <a:ext cx="1686148" cy="16480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200" dirty="0">
                <a:solidFill>
                  <a:srgbClr val="000000">
                    <a:alpha val="100000"/>
                  </a:srgbClr>
                </a:solidFill>
                <a:latin typeface="+mj-lt"/>
                <a:cs typeface="Arial"/>
              </a:rPr>
              <a:t>Count of </a:t>
            </a:r>
            <a:r>
              <a:rPr lang="fi-FI" sz="1200" dirty="0" err="1">
                <a:solidFill>
                  <a:srgbClr val="000000">
                    <a:alpha val="100000"/>
                  </a:srgbClr>
                </a:solidFill>
                <a:latin typeface="+mj-lt"/>
                <a:cs typeface="Arial"/>
              </a:rPr>
              <a:t>orders</a:t>
            </a:r>
            <a:endParaRPr sz="1200" dirty="0">
              <a:solidFill>
                <a:srgbClr val="000000">
                  <a:alpha val="100000"/>
                </a:srgbClr>
              </a:solidFill>
              <a:latin typeface="+mj-lt"/>
              <a:cs typeface="Arial"/>
            </a:endParaRPr>
          </a:p>
        </p:txBody>
      </p:sp>
      <p:sp>
        <p:nvSpPr>
          <p:cNvPr id="36" name="rc3">
            <a:extLst>
              <a:ext uri="{FF2B5EF4-FFF2-40B4-BE49-F238E27FC236}">
                <a16:creationId xmlns:a16="http://schemas.microsoft.com/office/drawing/2014/main" id="{0C6B572F-74CB-4617-8C24-2E46151D628F}"/>
              </a:ext>
            </a:extLst>
          </p:cNvPr>
          <p:cNvSpPr/>
          <p:nvPr/>
        </p:nvSpPr>
        <p:spPr>
          <a:xfrm>
            <a:off x="6264431" y="2581169"/>
            <a:ext cx="5437529" cy="356630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37" name="rc4">
            <a:extLst>
              <a:ext uri="{FF2B5EF4-FFF2-40B4-BE49-F238E27FC236}">
                <a16:creationId xmlns:a16="http://schemas.microsoft.com/office/drawing/2014/main" id="{F51F0280-2B72-4714-84F6-BDBC55F1C735}"/>
              </a:ext>
            </a:extLst>
          </p:cNvPr>
          <p:cNvSpPr/>
          <p:nvPr/>
        </p:nvSpPr>
        <p:spPr>
          <a:xfrm>
            <a:off x="6264431" y="2581169"/>
            <a:ext cx="5437529" cy="3566302"/>
          </a:xfrm>
          <a:prstGeom prst="rect">
            <a:avLst/>
          </a:prstGeom>
          <a:solidFill>
            <a:srgbClr val="FFFFFF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38" name="rc5">
            <a:extLst>
              <a:ext uri="{FF2B5EF4-FFF2-40B4-BE49-F238E27FC236}">
                <a16:creationId xmlns:a16="http://schemas.microsoft.com/office/drawing/2014/main" id="{5496FB34-34BC-4EF6-AEAB-8B3EB8F83573}"/>
              </a:ext>
            </a:extLst>
          </p:cNvPr>
          <p:cNvSpPr/>
          <p:nvPr/>
        </p:nvSpPr>
        <p:spPr>
          <a:xfrm>
            <a:off x="7074701" y="2671638"/>
            <a:ext cx="4523804" cy="295589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39" name="pl6">
            <a:extLst>
              <a:ext uri="{FF2B5EF4-FFF2-40B4-BE49-F238E27FC236}">
                <a16:creationId xmlns:a16="http://schemas.microsoft.com/office/drawing/2014/main" id="{20D5474E-DFF0-4E6E-AA80-9DDD954D72B3}"/>
              </a:ext>
            </a:extLst>
          </p:cNvPr>
          <p:cNvSpPr/>
          <p:nvPr/>
        </p:nvSpPr>
        <p:spPr>
          <a:xfrm>
            <a:off x="7074701" y="5493177"/>
            <a:ext cx="4523804" cy="0"/>
          </a:xfrm>
          <a:custGeom>
            <a:avLst/>
            <a:gdLst/>
            <a:ahLst/>
            <a:cxnLst/>
            <a:rect l="0" t="0" r="0" b="0"/>
            <a:pathLst>
              <a:path w="3042975">
                <a:moveTo>
                  <a:pt x="0" y="0"/>
                </a:moveTo>
                <a:lnTo>
                  <a:pt x="3042975" y="0"/>
                </a:lnTo>
                <a:lnTo>
                  <a:pt x="3042975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40" name="pl7">
            <a:extLst>
              <a:ext uri="{FF2B5EF4-FFF2-40B4-BE49-F238E27FC236}">
                <a16:creationId xmlns:a16="http://schemas.microsoft.com/office/drawing/2014/main" id="{F61E8131-E6AF-44EF-9708-98C04790C696}"/>
              </a:ext>
            </a:extLst>
          </p:cNvPr>
          <p:cNvSpPr/>
          <p:nvPr/>
        </p:nvSpPr>
        <p:spPr>
          <a:xfrm>
            <a:off x="7074701" y="4571647"/>
            <a:ext cx="4523804" cy="0"/>
          </a:xfrm>
          <a:custGeom>
            <a:avLst/>
            <a:gdLst/>
            <a:ahLst/>
            <a:cxnLst/>
            <a:rect l="0" t="0" r="0" b="0"/>
            <a:pathLst>
              <a:path w="3042975">
                <a:moveTo>
                  <a:pt x="0" y="0"/>
                </a:moveTo>
                <a:lnTo>
                  <a:pt x="3042975" y="0"/>
                </a:lnTo>
                <a:lnTo>
                  <a:pt x="3042975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41" name="pl8">
            <a:extLst>
              <a:ext uri="{FF2B5EF4-FFF2-40B4-BE49-F238E27FC236}">
                <a16:creationId xmlns:a16="http://schemas.microsoft.com/office/drawing/2014/main" id="{B49BBD8D-330B-4DA6-91B6-78DBF40FEF45}"/>
              </a:ext>
            </a:extLst>
          </p:cNvPr>
          <p:cNvSpPr/>
          <p:nvPr/>
        </p:nvSpPr>
        <p:spPr>
          <a:xfrm>
            <a:off x="7074701" y="3650118"/>
            <a:ext cx="4523804" cy="0"/>
          </a:xfrm>
          <a:custGeom>
            <a:avLst/>
            <a:gdLst/>
            <a:ahLst/>
            <a:cxnLst/>
            <a:rect l="0" t="0" r="0" b="0"/>
            <a:pathLst>
              <a:path w="3042975">
                <a:moveTo>
                  <a:pt x="0" y="0"/>
                </a:moveTo>
                <a:lnTo>
                  <a:pt x="3042975" y="0"/>
                </a:lnTo>
                <a:lnTo>
                  <a:pt x="3042975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42" name="pl9">
            <a:extLst>
              <a:ext uri="{FF2B5EF4-FFF2-40B4-BE49-F238E27FC236}">
                <a16:creationId xmlns:a16="http://schemas.microsoft.com/office/drawing/2014/main" id="{B848A5E1-413F-44C1-94FC-8623825B0FE5}"/>
              </a:ext>
            </a:extLst>
          </p:cNvPr>
          <p:cNvSpPr/>
          <p:nvPr/>
        </p:nvSpPr>
        <p:spPr>
          <a:xfrm>
            <a:off x="7074701" y="2728588"/>
            <a:ext cx="4523804" cy="0"/>
          </a:xfrm>
          <a:custGeom>
            <a:avLst/>
            <a:gdLst/>
            <a:ahLst/>
            <a:cxnLst/>
            <a:rect l="0" t="0" r="0" b="0"/>
            <a:pathLst>
              <a:path w="3042975">
                <a:moveTo>
                  <a:pt x="0" y="0"/>
                </a:moveTo>
                <a:lnTo>
                  <a:pt x="3042975" y="0"/>
                </a:lnTo>
                <a:lnTo>
                  <a:pt x="3042975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43" name="rc10">
            <a:extLst>
              <a:ext uri="{FF2B5EF4-FFF2-40B4-BE49-F238E27FC236}">
                <a16:creationId xmlns:a16="http://schemas.microsoft.com/office/drawing/2014/main" id="{3601694A-C636-471E-8B00-69B0EEA8CDD2}"/>
              </a:ext>
            </a:extLst>
          </p:cNvPr>
          <p:cNvSpPr/>
          <p:nvPr/>
        </p:nvSpPr>
        <p:spPr>
          <a:xfrm>
            <a:off x="7280328" y="4061121"/>
            <a:ext cx="627338" cy="1432056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44" name="rc11">
            <a:extLst>
              <a:ext uri="{FF2B5EF4-FFF2-40B4-BE49-F238E27FC236}">
                <a16:creationId xmlns:a16="http://schemas.microsoft.com/office/drawing/2014/main" id="{E1A76FC4-C209-4A01-876F-32E7BFB8E212}"/>
              </a:ext>
            </a:extLst>
          </p:cNvPr>
          <p:cNvSpPr/>
          <p:nvPr/>
        </p:nvSpPr>
        <p:spPr>
          <a:xfrm>
            <a:off x="7977372" y="3993848"/>
            <a:ext cx="627338" cy="149932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45" name="rc12">
            <a:extLst>
              <a:ext uri="{FF2B5EF4-FFF2-40B4-BE49-F238E27FC236}">
                <a16:creationId xmlns:a16="http://schemas.microsoft.com/office/drawing/2014/main" id="{F12E338B-51FD-42D9-8A63-BCCCA68DAE9D}"/>
              </a:ext>
            </a:extLst>
          </p:cNvPr>
          <p:cNvSpPr/>
          <p:nvPr/>
        </p:nvSpPr>
        <p:spPr>
          <a:xfrm>
            <a:off x="8674413" y="4132077"/>
            <a:ext cx="627338" cy="136109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46" name="rc13">
            <a:extLst>
              <a:ext uri="{FF2B5EF4-FFF2-40B4-BE49-F238E27FC236}">
                <a16:creationId xmlns:a16="http://schemas.microsoft.com/office/drawing/2014/main" id="{8A69DD1C-B4A2-4D88-8BFF-0B0E15542EB3}"/>
              </a:ext>
            </a:extLst>
          </p:cNvPr>
          <p:cNvSpPr/>
          <p:nvPr/>
        </p:nvSpPr>
        <p:spPr>
          <a:xfrm>
            <a:off x="9371455" y="3815072"/>
            <a:ext cx="627338" cy="1678104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47" name="rc14">
            <a:extLst>
              <a:ext uri="{FF2B5EF4-FFF2-40B4-BE49-F238E27FC236}">
                <a16:creationId xmlns:a16="http://schemas.microsoft.com/office/drawing/2014/main" id="{4C91C725-9339-43A0-9517-A054B10411FC}"/>
              </a:ext>
            </a:extLst>
          </p:cNvPr>
          <p:cNvSpPr/>
          <p:nvPr/>
        </p:nvSpPr>
        <p:spPr>
          <a:xfrm>
            <a:off x="10068498" y="2805997"/>
            <a:ext cx="627338" cy="268718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48" name="rc15">
            <a:extLst>
              <a:ext uri="{FF2B5EF4-FFF2-40B4-BE49-F238E27FC236}">
                <a16:creationId xmlns:a16="http://schemas.microsoft.com/office/drawing/2014/main" id="{F14ED430-2199-44A5-8961-66FC27AC7DD5}"/>
              </a:ext>
            </a:extLst>
          </p:cNvPr>
          <p:cNvSpPr/>
          <p:nvPr/>
        </p:nvSpPr>
        <p:spPr>
          <a:xfrm>
            <a:off x="10765540" y="4204879"/>
            <a:ext cx="627338" cy="128829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200">
              <a:latin typeface="+mj-lt"/>
            </a:endParaRPr>
          </a:p>
        </p:txBody>
      </p:sp>
      <p:sp>
        <p:nvSpPr>
          <p:cNvPr id="49" name="tx16">
            <a:extLst>
              <a:ext uri="{FF2B5EF4-FFF2-40B4-BE49-F238E27FC236}">
                <a16:creationId xmlns:a16="http://schemas.microsoft.com/office/drawing/2014/main" id="{6F2B1F0D-EA80-42C6-B22C-FA325F14D39F}"/>
              </a:ext>
            </a:extLst>
          </p:cNvPr>
          <p:cNvSpPr/>
          <p:nvPr/>
        </p:nvSpPr>
        <p:spPr>
          <a:xfrm>
            <a:off x="6889191" y="5438975"/>
            <a:ext cx="92402" cy="10620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rPr>
              <a:t>0</a:t>
            </a:r>
          </a:p>
        </p:txBody>
      </p:sp>
      <p:sp>
        <p:nvSpPr>
          <p:cNvPr id="50" name="tx17">
            <a:extLst>
              <a:ext uri="{FF2B5EF4-FFF2-40B4-BE49-F238E27FC236}">
                <a16:creationId xmlns:a16="http://schemas.microsoft.com/office/drawing/2014/main" id="{2B6B6D4B-3B81-453A-B337-A3AE0B6689F3}"/>
              </a:ext>
            </a:extLst>
          </p:cNvPr>
          <p:cNvSpPr/>
          <p:nvPr/>
        </p:nvSpPr>
        <p:spPr>
          <a:xfrm>
            <a:off x="6611982" y="4517447"/>
            <a:ext cx="369611" cy="10620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chemeClr val="bg1">
                    <a:lumMod val="50000"/>
                  </a:schemeClr>
                </a:solidFill>
                <a:latin typeface="+mj-lt"/>
                <a:cs typeface="Arial"/>
              </a:rPr>
              <a:t>1000</a:t>
            </a:r>
          </a:p>
        </p:txBody>
      </p:sp>
      <p:sp>
        <p:nvSpPr>
          <p:cNvPr id="51" name="tx18">
            <a:extLst>
              <a:ext uri="{FF2B5EF4-FFF2-40B4-BE49-F238E27FC236}">
                <a16:creationId xmlns:a16="http://schemas.microsoft.com/office/drawing/2014/main" id="{74B2F2F0-FF44-4AA6-81DF-B27F5769A74A}"/>
              </a:ext>
            </a:extLst>
          </p:cNvPr>
          <p:cNvSpPr/>
          <p:nvPr/>
        </p:nvSpPr>
        <p:spPr>
          <a:xfrm>
            <a:off x="6611982" y="3595917"/>
            <a:ext cx="369611" cy="10620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chemeClr val="bg1">
                    <a:lumMod val="50000"/>
                  </a:schemeClr>
                </a:solidFill>
                <a:latin typeface="+mj-lt"/>
                <a:cs typeface="Arial"/>
              </a:rPr>
              <a:t>2000</a:t>
            </a:r>
          </a:p>
        </p:txBody>
      </p:sp>
      <p:sp>
        <p:nvSpPr>
          <p:cNvPr id="52" name="tx19">
            <a:extLst>
              <a:ext uri="{FF2B5EF4-FFF2-40B4-BE49-F238E27FC236}">
                <a16:creationId xmlns:a16="http://schemas.microsoft.com/office/drawing/2014/main" id="{75B98047-E4F7-4B4C-B8F2-179167016FBF}"/>
              </a:ext>
            </a:extLst>
          </p:cNvPr>
          <p:cNvSpPr/>
          <p:nvPr/>
        </p:nvSpPr>
        <p:spPr>
          <a:xfrm>
            <a:off x="6611982" y="2674316"/>
            <a:ext cx="369611" cy="10627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chemeClr val="bg1">
                    <a:lumMod val="50000"/>
                  </a:schemeClr>
                </a:solidFill>
                <a:latin typeface="+mj-lt"/>
                <a:cs typeface="Arial"/>
              </a:rPr>
              <a:t>3000</a:t>
            </a:r>
          </a:p>
        </p:txBody>
      </p:sp>
      <p:sp>
        <p:nvSpPr>
          <p:cNvPr id="57" name="tx24">
            <a:extLst>
              <a:ext uri="{FF2B5EF4-FFF2-40B4-BE49-F238E27FC236}">
                <a16:creationId xmlns:a16="http://schemas.microsoft.com/office/drawing/2014/main" id="{F0744740-1E04-4E7A-94F5-AB7107A471BB}"/>
              </a:ext>
            </a:extLst>
          </p:cNvPr>
          <p:cNvSpPr/>
          <p:nvPr/>
        </p:nvSpPr>
        <p:spPr>
          <a:xfrm rot="16200000">
            <a:off x="5571501" y="4072720"/>
            <a:ext cx="1736360" cy="15373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>
                    <a:alpha val="100000"/>
                  </a:srgbClr>
                </a:solidFill>
                <a:latin typeface="+mj-lt"/>
                <a:cs typeface="Arial"/>
              </a:rPr>
              <a:t>Count o</a:t>
            </a:r>
            <a:r>
              <a:rPr lang="fi-FI" sz="1200" dirty="0">
                <a:solidFill>
                  <a:srgbClr val="000000">
                    <a:alpha val="100000"/>
                  </a:srgbClr>
                </a:solidFill>
                <a:latin typeface="+mj-lt"/>
                <a:cs typeface="Arial"/>
              </a:rPr>
              <a:t>f </a:t>
            </a:r>
            <a:r>
              <a:rPr lang="fi-FI" sz="1200" dirty="0" err="1">
                <a:solidFill>
                  <a:srgbClr val="000000">
                    <a:alpha val="100000"/>
                  </a:srgbClr>
                </a:solidFill>
                <a:latin typeface="+mj-lt"/>
                <a:cs typeface="Arial"/>
              </a:rPr>
              <a:t>orders</a:t>
            </a:r>
            <a:endParaRPr sz="1200" dirty="0">
              <a:solidFill>
                <a:srgbClr val="000000">
                  <a:alpha val="100000"/>
                </a:srgbClr>
              </a:solidFill>
              <a:latin typeface="+mj-lt"/>
              <a:cs typeface="Arial"/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5C6C9E1-4AF0-442E-ACFB-FEEAFAEAC573}"/>
              </a:ext>
            </a:extLst>
          </p:cNvPr>
          <p:cNvGrpSpPr/>
          <p:nvPr/>
        </p:nvGrpSpPr>
        <p:grpSpPr>
          <a:xfrm>
            <a:off x="1563725" y="5486797"/>
            <a:ext cx="4274043" cy="291256"/>
            <a:chOff x="1563725" y="5486797"/>
            <a:chExt cx="4274043" cy="291256"/>
          </a:xfrm>
        </p:grpSpPr>
        <p:sp>
          <p:nvSpPr>
            <p:cNvPr id="30" name="tx22">
              <a:extLst>
                <a:ext uri="{FF2B5EF4-FFF2-40B4-BE49-F238E27FC236}">
                  <a16:creationId xmlns:a16="http://schemas.microsoft.com/office/drawing/2014/main" id="{55360870-6919-4AAA-958C-231E566F9C61}"/>
                </a:ext>
              </a:extLst>
            </p:cNvPr>
            <p:cNvSpPr/>
            <p:nvPr/>
          </p:nvSpPr>
          <p:spPr>
            <a:xfrm>
              <a:off x="1563725" y="5486797"/>
              <a:ext cx="684816" cy="2912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 err="1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rPr>
                <a:t>May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endParaRPr>
            </a:p>
          </p:txBody>
        </p:sp>
        <p:sp>
          <p:nvSpPr>
            <p:cNvPr id="203" name="tx22">
              <a:extLst>
                <a:ext uri="{FF2B5EF4-FFF2-40B4-BE49-F238E27FC236}">
                  <a16:creationId xmlns:a16="http://schemas.microsoft.com/office/drawing/2014/main" id="{ACA8F1B6-BB05-470C-8518-CB13C0B3923C}"/>
                </a:ext>
              </a:extLst>
            </p:cNvPr>
            <p:cNvSpPr/>
            <p:nvPr/>
          </p:nvSpPr>
          <p:spPr>
            <a:xfrm>
              <a:off x="2281570" y="5486797"/>
              <a:ext cx="684816" cy="2912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 err="1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rPr>
                <a:t>June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endParaRPr>
            </a:p>
          </p:txBody>
        </p:sp>
        <p:sp>
          <p:nvSpPr>
            <p:cNvPr id="204" name="tx22">
              <a:extLst>
                <a:ext uri="{FF2B5EF4-FFF2-40B4-BE49-F238E27FC236}">
                  <a16:creationId xmlns:a16="http://schemas.microsoft.com/office/drawing/2014/main" id="{670C4DDF-FDCB-4686-A0F0-868A07CB63B9}"/>
                </a:ext>
              </a:extLst>
            </p:cNvPr>
            <p:cNvSpPr/>
            <p:nvPr/>
          </p:nvSpPr>
          <p:spPr>
            <a:xfrm>
              <a:off x="2999415" y="5486797"/>
              <a:ext cx="684816" cy="2912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 err="1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rPr>
                <a:t>July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endParaRPr>
            </a:p>
          </p:txBody>
        </p:sp>
        <p:sp>
          <p:nvSpPr>
            <p:cNvPr id="205" name="tx22">
              <a:extLst>
                <a:ext uri="{FF2B5EF4-FFF2-40B4-BE49-F238E27FC236}">
                  <a16:creationId xmlns:a16="http://schemas.microsoft.com/office/drawing/2014/main" id="{4630DBC7-551B-451D-9D49-C3A217233545}"/>
                </a:ext>
              </a:extLst>
            </p:cNvPr>
            <p:cNvSpPr/>
            <p:nvPr/>
          </p:nvSpPr>
          <p:spPr>
            <a:xfrm>
              <a:off x="3717260" y="5486797"/>
              <a:ext cx="684816" cy="2912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rPr>
                <a:t>August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endParaRPr>
            </a:p>
          </p:txBody>
        </p:sp>
        <p:sp>
          <p:nvSpPr>
            <p:cNvPr id="206" name="tx22">
              <a:extLst>
                <a:ext uri="{FF2B5EF4-FFF2-40B4-BE49-F238E27FC236}">
                  <a16:creationId xmlns:a16="http://schemas.microsoft.com/office/drawing/2014/main" id="{AD64E0BD-4773-42CB-8AFE-1B14AD08C369}"/>
                </a:ext>
              </a:extLst>
            </p:cNvPr>
            <p:cNvSpPr/>
            <p:nvPr/>
          </p:nvSpPr>
          <p:spPr>
            <a:xfrm>
              <a:off x="5152952" y="5486797"/>
              <a:ext cx="684816" cy="2912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rPr>
                <a:t>October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endParaRPr>
            </a:p>
          </p:txBody>
        </p:sp>
        <p:sp>
          <p:nvSpPr>
            <p:cNvPr id="207" name="tx22">
              <a:extLst>
                <a:ext uri="{FF2B5EF4-FFF2-40B4-BE49-F238E27FC236}">
                  <a16:creationId xmlns:a16="http://schemas.microsoft.com/office/drawing/2014/main" id="{6E87193A-518F-4B8C-802E-3095138FD455}"/>
                </a:ext>
              </a:extLst>
            </p:cNvPr>
            <p:cNvSpPr/>
            <p:nvPr/>
          </p:nvSpPr>
          <p:spPr>
            <a:xfrm>
              <a:off x="4435105" y="5486797"/>
              <a:ext cx="684816" cy="2912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rPr>
                <a:t>September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B422100-F5FB-4AD4-950A-4E9501EADF21}"/>
              </a:ext>
            </a:extLst>
          </p:cNvPr>
          <p:cNvGrpSpPr/>
          <p:nvPr/>
        </p:nvGrpSpPr>
        <p:grpSpPr>
          <a:xfrm>
            <a:off x="7199581" y="5588590"/>
            <a:ext cx="4274043" cy="291256"/>
            <a:chOff x="1563725" y="5486797"/>
            <a:chExt cx="4274043" cy="291256"/>
          </a:xfrm>
        </p:grpSpPr>
        <p:sp>
          <p:nvSpPr>
            <p:cNvPr id="210" name="tx22">
              <a:extLst>
                <a:ext uri="{FF2B5EF4-FFF2-40B4-BE49-F238E27FC236}">
                  <a16:creationId xmlns:a16="http://schemas.microsoft.com/office/drawing/2014/main" id="{3ABE3490-AC01-4CD5-AA8D-E27BFCCDEE03}"/>
                </a:ext>
              </a:extLst>
            </p:cNvPr>
            <p:cNvSpPr/>
            <p:nvPr/>
          </p:nvSpPr>
          <p:spPr>
            <a:xfrm>
              <a:off x="1563725" y="5486797"/>
              <a:ext cx="684816" cy="2912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 err="1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rPr>
                <a:t>May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endParaRPr>
            </a:p>
          </p:txBody>
        </p:sp>
        <p:sp>
          <p:nvSpPr>
            <p:cNvPr id="211" name="tx22">
              <a:extLst>
                <a:ext uri="{FF2B5EF4-FFF2-40B4-BE49-F238E27FC236}">
                  <a16:creationId xmlns:a16="http://schemas.microsoft.com/office/drawing/2014/main" id="{761D3EAB-4C98-4C76-96CA-435AAAF344FC}"/>
                </a:ext>
              </a:extLst>
            </p:cNvPr>
            <p:cNvSpPr/>
            <p:nvPr/>
          </p:nvSpPr>
          <p:spPr>
            <a:xfrm>
              <a:off x="2281570" y="5486797"/>
              <a:ext cx="684816" cy="2912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 err="1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rPr>
                <a:t>June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endParaRPr>
            </a:p>
          </p:txBody>
        </p:sp>
        <p:sp>
          <p:nvSpPr>
            <p:cNvPr id="212" name="tx22">
              <a:extLst>
                <a:ext uri="{FF2B5EF4-FFF2-40B4-BE49-F238E27FC236}">
                  <a16:creationId xmlns:a16="http://schemas.microsoft.com/office/drawing/2014/main" id="{9A836305-BA59-41F5-97D6-001090E80A0E}"/>
                </a:ext>
              </a:extLst>
            </p:cNvPr>
            <p:cNvSpPr/>
            <p:nvPr/>
          </p:nvSpPr>
          <p:spPr>
            <a:xfrm>
              <a:off x="2999415" y="5486797"/>
              <a:ext cx="684816" cy="2912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 err="1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rPr>
                <a:t>July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endParaRPr>
            </a:p>
          </p:txBody>
        </p:sp>
        <p:sp>
          <p:nvSpPr>
            <p:cNvPr id="213" name="tx22">
              <a:extLst>
                <a:ext uri="{FF2B5EF4-FFF2-40B4-BE49-F238E27FC236}">
                  <a16:creationId xmlns:a16="http://schemas.microsoft.com/office/drawing/2014/main" id="{68A120A1-852E-4929-BB3A-D9CB8EA6632C}"/>
                </a:ext>
              </a:extLst>
            </p:cNvPr>
            <p:cNvSpPr/>
            <p:nvPr/>
          </p:nvSpPr>
          <p:spPr>
            <a:xfrm>
              <a:off x="3717260" y="5486797"/>
              <a:ext cx="684816" cy="2912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rPr>
                <a:t>August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endParaRPr>
            </a:p>
          </p:txBody>
        </p:sp>
        <p:sp>
          <p:nvSpPr>
            <p:cNvPr id="214" name="tx22">
              <a:extLst>
                <a:ext uri="{FF2B5EF4-FFF2-40B4-BE49-F238E27FC236}">
                  <a16:creationId xmlns:a16="http://schemas.microsoft.com/office/drawing/2014/main" id="{3C094ED9-2B43-4C37-B655-9369A8C0D4FB}"/>
                </a:ext>
              </a:extLst>
            </p:cNvPr>
            <p:cNvSpPr/>
            <p:nvPr/>
          </p:nvSpPr>
          <p:spPr>
            <a:xfrm>
              <a:off x="5152952" y="5486797"/>
              <a:ext cx="684816" cy="2912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rPr>
                <a:t>October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+mj-lt"/>
                <a:cs typeface="Arial"/>
              </a:endParaRPr>
            </a:p>
          </p:txBody>
        </p:sp>
        <p:sp>
          <p:nvSpPr>
            <p:cNvPr id="215" name="tx22">
              <a:extLst>
                <a:ext uri="{FF2B5EF4-FFF2-40B4-BE49-F238E27FC236}">
                  <a16:creationId xmlns:a16="http://schemas.microsoft.com/office/drawing/2014/main" id="{DC17FFC2-5035-441B-9705-83B4A4498391}"/>
                </a:ext>
              </a:extLst>
            </p:cNvPr>
            <p:cNvSpPr/>
            <p:nvPr/>
          </p:nvSpPr>
          <p:spPr>
            <a:xfrm>
              <a:off x="4435105" y="5486797"/>
              <a:ext cx="684816" cy="2912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4D4D4D">
                      <a:alpha val="100000"/>
                    </a:srgbClr>
                  </a:solidFill>
                  <a:latin typeface="+mj-lt"/>
                  <a:cs typeface="Arial"/>
                </a:rPr>
                <a:t>September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8EF6EC2-7C5E-45D7-8949-A31C75EA2DC9}"/>
              </a:ext>
            </a:extLst>
          </p:cNvPr>
          <p:cNvGrpSpPr/>
          <p:nvPr/>
        </p:nvGrpSpPr>
        <p:grpSpPr>
          <a:xfrm>
            <a:off x="523234" y="2012693"/>
            <a:ext cx="11178726" cy="381747"/>
            <a:chOff x="523234" y="2012693"/>
            <a:chExt cx="11178726" cy="381747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1553F86-1569-4D18-84C8-5DE2132BF9A6}"/>
                </a:ext>
              </a:extLst>
            </p:cNvPr>
            <p:cNvSpPr txBox="1"/>
            <p:nvPr/>
          </p:nvSpPr>
          <p:spPr>
            <a:xfrm>
              <a:off x="523234" y="2016608"/>
              <a:ext cx="523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Restaurants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9FB602ED-D81F-416B-90B7-76B16C1D5BFD}"/>
                </a:ext>
              </a:extLst>
            </p:cNvPr>
            <p:cNvSpPr txBox="1"/>
            <p:nvPr/>
          </p:nvSpPr>
          <p:spPr>
            <a:xfrm>
              <a:off x="6439681" y="2012693"/>
              <a:ext cx="4741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Retail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358EA59-4260-4571-ADD5-EF13ED9AB8F0}"/>
                </a:ext>
              </a:extLst>
            </p:cNvPr>
            <p:cNvCxnSpPr>
              <a:cxnSpLocks/>
            </p:cNvCxnSpPr>
            <p:nvPr/>
          </p:nvCxnSpPr>
          <p:spPr>
            <a:xfrm>
              <a:off x="707949" y="2385940"/>
              <a:ext cx="512981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19EF036-5E8A-4915-B3ED-B37B9ED5D1E0}"/>
                </a:ext>
              </a:extLst>
            </p:cNvPr>
            <p:cNvCxnSpPr/>
            <p:nvPr/>
          </p:nvCxnSpPr>
          <p:spPr>
            <a:xfrm>
              <a:off x="6572141" y="2394440"/>
              <a:ext cx="512981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2F70BB1-E283-4944-BBED-C89D9E08B17A}"/>
              </a:ext>
            </a:extLst>
          </p:cNvPr>
          <p:cNvCxnSpPr/>
          <p:nvPr/>
        </p:nvCxnSpPr>
        <p:spPr>
          <a:xfrm>
            <a:off x="584255" y="1772816"/>
            <a:ext cx="1109632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8C24FC17-2079-4BAA-854D-D47D56DF07EE}"/>
              </a:ext>
            </a:extLst>
          </p:cNvPr>
          <p:cNvCxnSpPr>
            <a:cxnSpLocks/>
          </p:cNvCxnSpPr>
          <p:nvPr/>
        </p:nvCxnSpPr>
        <p:spPr>
          <a:xfrm>
            <a:off x="4038600" y="6077841"/>
            <a:ext cx="316098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E483DF4-2681-496E-94FD-A5633B009B8C}"/>
              </a:ext>
            </a:extLst>
          </p:cNvPr>
          <p:cNvCxnSpPr>
            <a:cxnSpLocks/>
          </p:cNvCxnSpPr>
          <p:nvPr/>
        </p:nvCxnSpPr>
        <p:spPr>
          <a:xfrm flipV="1">
            <a:off x="5652093" y="5790737"/>
            <a:ext cx="0" cy="28710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8D517F4-E90A-4078-AEA9-FB2CD674AEC0}"/>
              </a:ext>
            </a:extLst>
          </p:cNvPr>
          <p:cNvSpPr txBox="1"/>
          <p:nvPr/>
        </p:nvSpPr>
        <p:spPr>
          <a:xfrm>
            <a:off x="3933925" y="6110686"/>
            <a:ext cx="543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40 % decline in orders during October</a:t>
            </a:r>
          </a:p>
        </p:txBody>
      </p:sp>
    </p:spTree>
    <p:extLst>
      <p:ext uri="{BB962C8B-B14F-4D97-AF65-F5344CB8AC3E}">
        <p14:creationId xmlns:p14="http://schemas.microsoft.com/office/powerpoint/2010/main" val="210226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FA4D814F-A804-409E-AD87-91EE9F42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91AABC7F-31E3-4473-8CB1-FAB583E9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5</a:t>
            </a:fld>
            <a:endParaRPr lang="en-US"/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0BB9E477-A58F-4102-922F-4D7401D6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4DE6A65-C11F-4E44-87A3-505C1652F6B8}"/>
              </a:ext>
            </a:extLst>
          </p:cNvPr>
          <p:cNvGrpSpPr/>
          <p:nvPr/>
        </p:nvGrpSpPr>
        <p:grpSpPr>
          <a:xfrm>
            <a:off x="1423151" y="2375023"/>
            <a:ext cx="4094197" cy="2962107"/>
            <a:chOff x="1148183" y="983989"/>
            <a:chExt cx="3354227" cy="2416307"/>
          </a:xfrm>
        </p:grpSpPr>
        <p:sp>
          <p:nvSpPr>
            <p:cNvPr id="62" name="rc5">
              <a:extLst>
                <a:ext uri="{FF2B5EF4-FFF2-40B4-BE49-F238E27FC236}">
                  <a16:creationId xmlns:a16="http://schemas.microsoft.com/office/drawing/2014/main" id="{9684B031-CF9E-4C9B-B05D-A41DC27DC341}"/>
                </a:ext>
              </a:extLst>
            </p:cNvPr>
            <p:cNvSpPr/>
            <p:nvPr/>
          </p:nvSpPr>
          <p:spPr>
            <a:xfrm>
              <a:off x="1434497" y="983989"/>
              <a:ext cx="3067913" cy="2273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63" name="pl6">
              <a:extLst>
                <a:ext uri="{FF2B5EF4-FFF2-40B4-BE49-F238E27FC236}">
                  <a16:creationId xmlns:a16="http://schemas.microsoft.com/office/drawing/2014/main" id="{264D9BBA-2C1D-4F8C-827D-74E703B62664}"/>
                </a:ext>
              </a:extLst>
            </p:cNvPr>
            <p:cNvSpPr/>
            <p:nvPr/>
          </p:nvSpPr>
          <p:spPr>
            <a:xfrm>
              <a:off x="1434497" y="3154317"/>
              <a:ext cx="3067913" cy="0"/>
            </a:xfrm>
            <a:custGeom>
              <a:avLst/>
              <a:gdLst/>
              <a:ahLst/>
              <a:cxnLst/>
              <a:rect l="0" t="0" r="0" b="0"/>
              <a:pathLst>
                <a:path w="3067913">
                  <a:moveTo>
                    <a:pt x="0" y="0"/>
                  </a:moveTo>
                  <a:lnTo>
                    <a:pt x="3067913" y="0"/>
                  </a:lnTo>
                  <a:lnTo>
                    <a:pt x="30679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7">
              <a:extLst>
                <a:ext uri="{FF2B5EF4-FFF2-40B4-BE49-F238E27FC236}">
                  <a16:creationId xmlns:a16="http://schemas.microsoft.com/office/drawing/2014/main" id="{CE9369F3-201A-4985-BE72-1D53634E5E74}"/>
                </a:ext>
              </a:extLst>
            </p:cNvPr>
            <p:cNvSpPr/>
            <p:nvPr/>
          </p:nvSpPr>
          <p:spPr>
            <a:xfrm>
              <a:off x="1434497" y="2533829"/>
              <a:ext cx="3067913" cy="0"/>
            </a:xfrm>
            <a:custGeom>
              <a:avLst/>
              <a:gdLst/>
              <a:ahLst/>
              <a:cxnLst/>
              <a:rect l="0" t="0" r="0" b="0"/>
              <a:pathLst>
                <a:path w="3067913">
                  <a:moveTo>
                    <a:pt x="0" y="0"/>
                  </a:moveTo>
                  <a:lnTo>
                    <a:pt x="3067913" y="0"/>
                  </a:lnTo>
                  <a:lnTo>
                    <a:pt x="30679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8">
              <a:extLst>
                <a:ext uri="{FF2B5EF4-FFF2-40B4-BE49-F238E27FC236}">
                  <a16:creationId xmlns:a16="http://schemas.microsoft.com/office/drawing/2014/main" id="{F959AB3B-3E84-4968-B319-848E9C5C66C2}"/>
                </a:ext>
              </a:extLst>
            </p:cNvPr>
            <p:cNvSpPr/>
            <p:nvPr/>
          </p:nvSpPr>
          <p:spPr>
            <a:xfrm>
              <a:off x="1434497" y="1913342"/>
              <a:ext cx="3067913" cy="0"/>
            </a:xfrm>
            <a:custGeom>
              <a:avLst/>
              <a:gdLst/>
              <a:ahLst/>
              <a:cxnLst/>
              <a:rect l="0" t="0" r="0" b="0"/>
              <a:pathLst>
                <a:path w="3067913">
                  <a:moveTo>
                    <a:pt x="0" y="0"/>
                  </a:moveTo>
                  <a:lnTo>
                    <a:pt x="3067913" y="0"/>
                  </a:lnTo>
                  <a:lnTo>
                    <a:pt x="30679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9">
              <a:extLst>
                <a:ext uri="{FF2B5EF4-FFF2-40B4-BE49-F238E27FC236}">
                  <a16:creationId xmlns:a16="http://schemas.microsoft.com/office/drawing/2014/main" id="{ECD94007-70CF-44D7-B938-F004E99C8608}"/>
                </a:ext>
              </a:extLst>
            </p:cNvPr>
            <p:cNvSpPr/>
            <p:nvPr/>
          </p:nvSpPr>
          <p:spPr>
            <a:xfrm>
              <a:off x="1434497" y="1292854"/>
              <a:ext cx="3067913" cy="0"/>
            </a:xfrm>
            <a:custGeom>
              <a:avLst/>
              <a:gdLst/>
              <a:ahLst/>
              <a:cxnLst/>
              <a:rect l="0" t="0" r="0" b="0"/>
              <a:pathLst>
                <a:path w="3067913">
                  <a:moveTo>
                    <a:pt x="0" y="0"/>
                  </a:moveTo>
                  <a:lnTo>
                    <a:pt x="3067913" y="0"/>
                  </a:lnTo>
                  <a:lnTo>
                    <a:pt x="30679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rc10">
              <a:extLst>
                <a:ext uri="{FF2B5EF4-FFF2-40B4-BE49-F238E27FC236}">
                  <a16:creationId xmlns:a16="http://schemas.microsoft.com/office/drawing/2014/main" id="{BE27162F-6ED2-44CF-9E88-D96587ACC8DF}"/>
                </a:ext>
              </a:extLst>
            </p:cNvPr>
            <p:cNvSpPr/>
            <p:nvPr/>
          </p:nvSpPr>
          <p:spPr>
            <a:xfrm>
              <a:off x="1522994" y="1087338"/>
              <a:ext cx="530985" cy="2066979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68" name="rc11">
              <a:extLst>
                <a:ext uri="{FF2B5EF4-FFF2-40B4-BE49-F238E27FC236}">
                  <a16:creationId xmlns:a16="http://schemas.microsoft.com/office/drawing/2014/main" id="{5F11404B-318D-4F87-898D-171B2977676B}"/>
                </a:ext>
              </a:extLst>
            </p:cNvPr>
            <p:cNvSpPr/>
            <p:nvPr/>
          </p:nvSpPr>
          <p:spPr>
            <a:xfrm>
              <a:off x="2112978" y="1441063"/>
              <a:ext cx="530985" cy="1713254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69" name="rc12">
              <a:extLst>
                <a:ext uri="{FF2B5EF4-FFF2-40B4-BE49-F238E27FC236}">
                  <a16:creationId xmlns:a16="http://schemas.microsoft.com/office/drawing/2014/main" id="{9FF6124F-28FD-48CE-A603-9733A7CC6CD7}"/>
                </a:ext>
              </a:extLst>
            </p:cNvPr>
            <p:cNvSpPr/>
            <p:nvPr/>
          </p:nvSpPr>
          <p:spPr>
            <a:xfrm>
              <a:off x="2702961" y="1542987"/>
              <a:ext cx="530985" cy="1611330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70" name="rc13">
              <a:extLst>
                <a:ext uri="{FF2B5EF4-FFF2-40B4-BE49-F238E27FC236}">
                  <a16:creationId xmlns:a16="http://schemas.microsoft.com/office/drawing/2014/main" id="{B95EA1DF-9768-4EA7-88F6-5FFE8CD8506F}"/>
                </a:ext>
              </a:extLst>
            </p:cNvPr>
            <p:cNvSpPr/>
            <p:nvPr/>
          </p:nvSpPr>
          <p:spPr>
            <a:xfrm>
              <a:off x="3292944" y="1606641"/>
              <a:ext cx="530985" cy="1547675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71" name="rc14">
              <a:extLst>
                <a:ext uri="{FF2B5EF4-FFF2-40B4-BE49-F238E27FC236}">
                  <a16:creationId xmlns:a16="http://schemas.microsoft.com/office/drawing/2014/main" id="{9C902E80-790E-490F-80B6-4C84D2E8A2C2}"/>
                </a:ext>
              </a:extLst>
            </p:cNvPr>
            <p:cNvSpPr/>
            <p:nvPr/>
          </p:nvSpPr>
          <p:spPr>
            <a:xfrm>
              <a:off x="3882928" y="1893674"/>
              <a:ext cx="530985" cy="1260642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72" name="tx15">
              <a:extLst>
                <a:ext uri="{FF2B5EF4-FFF2-40B4-BE49-F238E27FC236}">
                  <a16:creationId xmlns:a16="http://schemas.microsoft.com/office/drawing/2014/main" id="{4E52C1F1-37B2-463E-8FFA-708540E57C3E}"/>
                </a:ext>
              </a:extLst>
            </p:cNvPr>
            <p:cNvSpPr/>
            <p:nvPr/>
          </p:nvSpPr>
          <p:spPr>
            <a:xfrm rot="-5400000">
              <a:off x="1635440" y="1230882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73" name="tx16">
              <a:extLst>
                <a:ext uri="{FF2B5EF4-FFF2-40B4-BE49-F238E27FC236}">
                  <a16:creationId xmlns:a16="http://schemas.microsoft.com/office/drawing/2014/main" id="{3605CCE6-8A8D-4FBF-9C93-64D4E9DBC6B2}"/>
                </a:ext>
              </a:extLst>
            </p:cNvPr>
            <p:cNvSpPr/>
            <p:nvPr/>
          </p:nvSpPr>
          <p:spPr>
            <a:xfrm rot="-5400000">
              <a:off x="2225424" y="1584608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4" name="tx17">
              <a:extLst>
                <a:ext uri="{FF2B5EF4-FFF2-40B4-BE49-F238E27FC236}">
                  <a16:creationId xmlns:a16="http://schemas.microsoft.com/office/drawing/2014/main" id="{8480D950-CB95-4F2C-BF09-2BF15EF92AE6}"/>
                </a:ext>
              </a:extLst>
            </p:cNvPr>
            <p:cNvSpPr/>
            <p:nvPr/>
          </p:nvSpPr>
          <p:spPr>
            <a:xfrm rot="-5400000">
              <a:off x="2815407" y="1686531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75" name="tx18">
              <a:extLst>
                <a:ext uri="{FF2B5EF4-FFF2-40B4-BE49-F238E27FC236}">
                  <a16:creationId xmlns:a16="http://schemas.microsoft.com/office/drawing/2014/main" id="{651563EB-CF9D-4309-8B77-8B027A8A9155}"/>
                </a:ext>
              </a:extLst>
            </p:cNvPr>
            <p:cNvSpPr/>
            <p:nvPr/>
          </p:nvSpPr>
          <p:spPr>
            <a:xfrm rot="-5400000">
              <a:off x="3405390" y="1750186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76" name="tx19">
              <a:extLst>
                <a:ext uri="{FF2B5EF4-FFF2-40B4-BE49-F238E27FC236}">
                  <a16:creationId xmlns:a16="http://schemas.microsoft.com/office/drawing/2014/main" id="{16ED4B1E-1875-43B3-87D3-48C34AFA70C4}"/>
                </a:ext>
              </a:extLst>
            </p:cNvPr>
            <p:cNvSpPr/>
            <p:nvPr/>
          </p:nvSpPr>
          <p:spPr>
            <a:xfrm rot="-5400000">
              <a:off x="3995374" y="2037219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7" name="tx20">
              <a:extLst>
                <a:ext uri="{FF2B5EF4-FFF2-40B4-BE49-F238E27FC236}">
                  <a16:creationId xmlns:a16="http://schemas.microsoft.com/office/drawing/2014/main" id="{D3343E18-EE90-4D12-AAC1-358C739A1150}"/>
                </a:ext>
              </a:extLst>
            </p:cNvPr>
            <p:cNvSpPr/>
            <p:nvPr/>
          </p:nvSpPr>
          <p:spPr>
            <a:xfrm>
              <a:off x="1210339" y="3110006"/>
              <a:ext cx="161528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8" name="tx21">
              <a:extLst>
                <a:ext uri="{FF2B5EF4-FFF2-40B4-BE49-F238E27FC236}">
                  <a16:creationId xmlns:a16="http://schemas.microsoft.com/office/drawing/2014/main" id="{82BBD113-2CF1-41A2-A45D-5CB90766EA26}"/>
                </a:ext>
              </a:extLst>
            </p:cNvPr>
            <p:cNvSpPr/>
            <p:nvPr/>
          </p:nvSpPr>
          <p:spPr>
            <a:xfrm>
              <a:off x="1148183" y="2489518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9" name="tx22">
              <a:extLst>
                <a:ext uri="{FF2B5EF4-FFF2-40B4-BE49-F238E27FC236}">
                  <a16:creationId xmlns:a16="http://schemas.microsoft.com/office/drawing/2014/main" id="{E31F478C-6686-4B13-98A2-D63D1F99DEDE}"/>
                </a:ext>
              </a:extLst>
            </p:cNvPr>
            <p:cNvSpPr/>
            <p:nvPr/>
          </p:nvSpPr>
          <p:spPr>
            <a:xfrm>
              <a:off x="1148183" y="1869031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80" name="tx23">
              <a:extLst>
                <a:ext uri="{FF2B5EF4-FFF2-40B4-BE49-F238E27FC236}">
                  <a16:creationId xmlns:a16="http://schemas.microsoft.com/office/drawing/2014/main" id="{8B37C863-EFE3-4479-91A6-C8391F8C2D9D}"/>
                </a:ext>
              </a:extLst>
            </p:cNvPr>
            <p:cNvSpPr/>
            <p:nvPr/>
          </p:nvSpPr>
          <p:spPr>
            <a:xfrm>
              <a:off x="1148183" y="1248543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81" name="tx24">
              <a:extLst>
                <a:ext uri="{FF2B5EF4-FFF2-40B4-BE49-F238E27FC236}">
                  <a16:creationId xmlns:a16="http://schemas.microsoft.com/office/drawing/2014/main" id="{5DD9983F-C749-4709-801E-1BDC91B3934D}"/>
                </a:ext>
              </a:extLst>
            </p:cNvPr>
            <p:cNvSpPr/>
            <p:nvPr/>
          </p:nvSpPr>
          <p:spPr>
            <a:xfrm>
              <a:off x="1701502" y="3318659"/>
              <a:ext cx="173970" cy="8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2" name="tx25">
              <a:extLst>
                <a:ext uri="{FF2B5EF4-FFF2-40B4-BE49-F238E27FC236}">
                  <a16:creationId xmlns:a16="http://schemas.microsoft.com/office/drawing/2014/main" id="{37F6FB76-EF62-4096-9D3F-8C101D7F48D9}"/>
                </a:ext>
              </a:extLst>
            </p:cNvPr>
            <p:cNvSpPr/>
            <p:nvPr/>
          </p:nvSpPr>
          <p:spPr>
            <a:xfrm>
              <a:off x="2291485" y="3318659"/>
              <a:ext cx="173970" cy="8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3" name="tx26">
              <a:extLst>
                <a:ext uri="{FF2B5EF4-FFF2-40B4-BE49-F238E27FC236}">
                  <a16:creationId xmlns:a16="http://schemas.microsoft.com/office/drawing/2014/main" id="{1F340F65-4AFA-4312-8631-44ED373E6E62}"/>
                </a:ext>
              </a:extLst>
            </p:cNvPr>
            <p:cNvSpPr/>
            <p:nvPr/>
          </p:nvSpPr>
          <p:spPr>
            <a:xfrm>
              <a:off x="2881469" y="3318550"/>
              <a:ext cx="173970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4" name="tx27">
              <a:extLst>
                <a:ext uri="{FF2B5EF4-FFF2-40B4-BE49-F238E27FC236}">
                  <a16:creationId xmlns:a16="http://schemas.microsoft.com/office/drawing/2014/main" id="{163051DD-E9ED-47F1-A028-2FB1E9D3FC68}"/>
                </a:ext>
              </a:extLst>
            </p:cNvPr>
            <p:cNvSpPr/>
            <p:nvPr/>
          </p:nvSpPr>
          <p:spPr>
            <a:xfrm>
              <a:off x="3471452" y="3318987"/>
              <a:ext cx="17397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5" name="tx28">
              <a:extLst>
                <a:ext uri="{FF2B5EF4-FFF2-40B4-BE49-F238E27FC236}">
                  <a16:creationId xmlns:a16="http://schemas.microsoft.com/office/drawing/2014/main" id="{548B2579-B0FF-4D7C-9BD8-DD128D37916E}"/>
                </a:ext>
              </a:extLst>
            </p:cNvPr>
            <p:cNvSpPr/>
            <p:nvPr/>
          </p:nvSpPr>
          <p:spPr>
            <a:xfrm>
              <a:off x="4061435" y="3318932"/>
              <a:ext cx="173970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1FE0031-8A61-430C-BFFF-5AA3CADC5BA7}"/>
              </a:ext>
            </a:extLst>
          </p:cNvPr>
          <p:cNvGrpSpPr/>
          <p:nvPr/>
        </p:nvGrpSpPr>
        <p:grpSpPr>
          <a:xfrm>
            <a:off x="5846247" y="2014191"/>
            <a:ext cx="5156967" cy="3585555"/>
            <a:chOff x="914400" y="914400"/>
            <a:chExt cx="3657600" cy="2743200"/>
          </a:xfrm>
        </p:grpSpPr>
        <p:sp>
          <p:nvSpPr>
            <p:cNvPr id="89" name="rc3">
              <a:extLst>
                <a:ext uri="{FF2B5EF4-FFF2-40B4-BE49-F238E27FC236}">
                  <a16:creationId xmlns:a16="http://schemas.microsoft.com/office/drawing/2014/main" id="{09D890F2-3BB9-47D6-97B1-A44975B8222D}"/>
                </a:ext>
              </a:extLst>
            </p:cNvPr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4">
              <a:extLst>
                <a:ext uri="{FF2B5EF4-FFF2-40B4-BE49-F238E27FC236}">
                  <a16:creationId xmlns:a16="http://schemas.microsoft.com/office/drawing/2014/main" id="{FEE68E4F-9F3F-49C2-9875-8702EA9DD3F6}"/>
                </a:ext>
              </a:extLst>
            </p:cNvPr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1" name="rc5">
              <a:extLst>
                <a:ext uri="{FF2B5EF4-FFF2-40B4-BE49-F238E27FC236}">
                  <a16:creationId xmlns:a16="http://schemas.microsoft.com/office/drawing/2014/main" id="{769000BA-ED89-4BD1-990A-9422922B74D6}"/>
                </a:ext>
              </a:extLst>
            </p:cNvPr>
            <p:cNvSpPr/>
            <p:nvPr/>
          </p:nvSpPr>
          <p:spPr>
            <a:xfrm>
              <a:off x="1434497" y="983989"/>
              <a:ext cx="3067913" cy="2273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6">
              <a:extLst>
                <a:ext uri="{FF2B5EF4-FFF2-40B4-BE49-F238E27FC236}">
                  <a16:creationId xmlns:a16="http://schemas.microsoft.com/office/drawing/2014/main" id="{273AF32C-4507-4FF6-8486-19F80C63D67A}"/>
                </a:ext>
              </a:extLst>
            </p:cNvPr>
            <p:cNvSpPr/>
            <p:nvPr/>
          </p:nvSpPr>
          <p:spPr>
            <a:xfrm>
              <a:off x="1434497" y="3154317"/>
              <a:ext cx="3067913" cy="0"/>
            </a:xfrm>
            <a:custGeom>
              <a:avLst/>
              <a:gdLst/>
              <a:ahLst/>
              <a:cxnLst/>
              <a:rect l="0" t="0" r="0" b="0"/>
              <a:pathLst>
                <a:path w="3067913">
                  <a:moveTo>
                    <a:pt x="0" y="0"/>
                  </a:moveTo>
                  <a:lnTo>
                    <a:pt x="3067913" y="0"/>
                  </a:lnTo>
                  <a:lnTo>
                    <a:pt x="30679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7">
              <a:extLst>
                <a:ext uri="{FF2B5EF4-FFF2-40B4-BE49-F238E27FC236}">
                  <a16:creationId xmlns:a16="http://schemas.microsoft.com/office/drawing/2014/main" id="{DE773338-FD23-41C3-B54E-D26B9450E39A}"/>
                </a:ext>
              </a:extLst>
            </p:cNvPr>
            <p:cNvSpPr/>
            <p:nvPr/>
          </p:nvSpPr>
          <p:spPr>
            <a:xfrm>
              <a:off x="1434497" y="2604054"/>
              <a:ext cx="3067913" cy="0"/>
            </a:xfrm>
            <a:custGeom>
              <a:avLst/>
              <a:gdLst/>
              <a:ahLst/>
              <a:cxnLst/>
              <a:rect l="0" t="0" r="0" b="0"/>
              <a:pathLst>
                <a:path w="3067913">
                  <a:moveTo>
                    <a:pt x="0" y="0"/>
                  </a:moveTo>
                  <a:lnTo>
                    <a:pt x="3067913" y="0"/>
                  </a:lnTo>
                  <a:lnTo>
                    <a:pt x="30679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8">
              <a:extLst>
                <a:ext uri="{FF2B5EF4-FFF2-40B4-BE49-F238E27FC236}">
                  <a16:creationId xmlns:a16="http://schemas.microsoft.com/office/drawing/2014/main" id="{88D3DBCB-0712-4D0A-9452-13C78F65D956}"/>
                </a:ext>
              </a:extLst>
            </p:cNvPr>
            <p:cNvSpPr/>
            <p:nvPr/>
          </p:nvSpPr>
          <p:spPr>
            <a:xfrm>
              <a:off x="1434497" y="2053790"/>
              <a:ext cx="3067913" cy="0"/>
            </a:xfrm>
            <a:custGeom>
              <a:avLst/>
              <a:gdLst/>
              <a:ahLst/>
              <a:cxnLst/>
              <a:rect l="0" t="0" r="0" b="0"/>
              <a:pathLst>
                <a:path w="3067913">
                  <a:moveTo>
                    <a:pt x="0" y="0"/>
                  </a:moveTo>
                  <a:lnTo>
                    <a:pt x="3067913" y="0"/>
                  </a:lnTo>
                  <a:lnTo>
                    <a:pt x="30679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">
              <a:extLst>
                <a:ext uri="{FF2B5EF4-FFF2-40B4-BE49-F238E27FC236}">
                  <a16:creationId xmlns:a16="http://schemas.microsoft.com/office/drawing/2014/main" id="{5AE875C1-17A9-403A-97A9-49FBA4669C79}"/>
                </a:ext>
              </a:extLst>
            </p:cNvPr>
            <p:cNvSpPr/>
            <p:nvPr/>
          </p:nvSpPr>
          <p:spPr>
            <a:xfrm>
              <a:off x="1434497" y="1503527"/>
              <a:ext cx="3067913" cy="0"/>
            </a:xfrm>
            <a:custGeom>
              <a:avLst/>
              <a:gdLst/>
              <a:ahLst/>
              <a:cxnLst/>
              <a:rect l="0" t="0" r="0" b="0"/>
              <a:pathLst>
                <a:path w="3067913">
                  <a:moveTo>
                    <a:pt x="0" y="0"/>
                  </a:moveTo>
                  <a:lnTo>
                    <a:pt x="3067913" y="0"/>
                  </a:lnTo>
                  <a:lnTo>
                    <a:pt x="30679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rc10">
              <a:extLst>
                <a:ext uri="{FF2B5EF4-FFF2-40B4-BE49-F238E27FC236}">
                  <a16:creationId xmlns:a16="http://schemas.microsoft.com/office/drawing/2014/main" id="{90CCC9BB-8892-4032-9695-B61F2C9E6DC5}"/>
                </a:ext>
              </a:extLst>
            </p:cNvPr>
            <p:cNvSpPr/>
            <p:nvPr/>
          </p:nvSpPr>
          <p:spPr>
            <a:xfrm>
              <a:off x="1522994" y="1087338"/>
              <a:ext cx="530985" cy="2066979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7" name="rc11">
              <a:extLst>
                <a:ext uri="{FF2B5EF4-FFF2-40B4-BE49-F238E27FC236}">
                  <a16:creationId xmlns:a16="http://schemas.microsoft.com/office/drawing/2014/main" id="{8F9517F8-4473-4E8D-94BF-D3A2A93CE6A4}"/>
                </a:ext>
              </a:extLst>
            </p:cNvPr>
            <p:cNvSpPr/>
            <p:nvPr/>
          </p:nvSpPr>
          <p:spPr>
            <a:xfrm>
              <a:off x="2112978" y="1495435"/>
              <a:ext cx="530985" cy="1658882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8" name="rc12">
              <a:extLst>
                <a:ext uri="{FF2B5EF4-FFF2-40B4-BE49-F238E27FC236}">
                  <a16:creationId xmlns:a16="http://schemas.microsoft.com/office/drawing/2014/main" id="{E409F989-E05E-4566-BF1E-D5593FD2C8D2}"/>
                </a:ext>
              </a:extLst>
            </p:cNvPr>
            <p:cNvSpPr/>
            <p:nvPr/>
          </p:nvSpPr>
          <p:spPr>
            <a:xfrm>
              <a:off x="2702961" y="1690562"/>
              <a:ext cx="530985" cy="1463755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13">
              <a:extLst>
                <a:ext uri="{FF2B5EF4-FFF2-40B4-BE49-F238E27FC236}">
                  <a16:creationId xmlns:a16="http://schemas.microsoft.com/office/drawing/2014/main" id="{D4C70646-6A14-45CE-AB16-82D1093EBE9F}"/>
                </a:ext>
              </a:extLst>
            </p:cNvPr>
            <p:cNvSpPr/>
            <p:nvPr/>
          </p:nvSpPr>
          <p:spPr>
            <a:xfrm>
              <a:off x="3292944" y="1603239"/>
              <a:ext cx="530985" cy="1551078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rc14">
              <a:extLst>
                <a:ext uri="{FF2B5EF4-FFF2-40B4-BE49-F238E27FC236}">
                  <a16:creationId xmlns:a16="http://schemas.microsoft.com/office/drawing/2014/main" id="{ECDBE99B-C856-4DDF-AF74-CA9F6300FCDE}"/>
                </a:ext>
              </a:extLst>
            </p:cNvPr>
            <p:cNvSpPr/>
            <p:nvPr/>
          </p:nvSpPr>
          <p:spPr>
            <a:xfrm>
              <a:off x="3882928" y="1764763"/>
              <a:ext cx="530985" cy="1389554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tx15">
              <a:extLst>
                <a:ext uri="{FF2B5EF4-FFF2-40B4-BE49-F238E27FC236}">
                  <a16:creationId xmlns:a16="http://schemas.microsoft.com/office/drawing/2014/main" id="{43BA25BB-9D26-45F9-96B8-A0F3006F2AB2}"/>
                </a:ext>
              </a:extLst>
            </p:cNvPr>
            <p:cNvSpPr/>
            <p:nvPr/>
          </p:nvSpPr>
          <p:spPr>
            <a:xfrm rot="-5400000">
              <a:off x="1635440" y="1230882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102" name="tx16">
              <a:extLst>
                <a:ext uri="{FF2B5EF4-FFF2-40B4-BE49-F238E27FC236}">
                  <a16:creationId xmlns:a16="http://schemas.microsoft.com/office/drawing/2014/main" id="{234623CD-F65D-47CC-9D67-2E5FCED3698D}"/>
                </a:ext>
              </a:extLst>
            </p:cNvPr>
            <p:cNvSpPr/>
            <p:nvPr/>
          </p:nvSpPr>
          <p:spPr>
            <a:xfrm rot="-5400000">
              <a:off x="2225424" y="1638979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03" name="tx17">
              <a:extLst>
                <a:ext uri="{FF2B5EF4-FFF2-40B4-BE49-F238E27FC236}">
                  <a16:creationId xmlns:a16="http://schemas.microsoft.com/office/drawing/2014/main" id="{2C043C6A-1870-444D-8BAD-E7EE94261D70}"/>
                </a:ext>
              </a:extLst>
            </p:cNvPr>
            <p:cNvSpPr/>
            <p:nvPr/>
          </p:nvSpPr>
          <p:spPr>
            <a:xfrm rot="-5400000">
              <a:off x="2815407" y="1834107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04" name="tx18">
              <a:extLst>
                <a:ext uri="{FF2B5EF4-FFF2-40B4-BE49-F238E27FC236}">
                  <a16:creationId xmlns:a16="http://schemas.microsoft.com/office/drawing/2014/main" id="{84700EE1-C06C-42BE-9A4B-89855C07BB81}"/>
                </a:ext>
              </a:extLst>
            </p:cNvPr>
            <p:cNvSpPr/>
            <p:nvPr/>
          </p:nvSpPr>
          <p:spPr>
            <a:xfrm rot="-5400000">
              <a:off x="3405390" y="1746783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05" name="tx19">
              <a:extLst>
                <a:ext uri="{FF2B5EF4-FFF2-40B4-BE49-F238E27FC236}">
                  <a16:creationId xmlns:a16="http://schemas.microsoft.com/office/drawing/2014/main" id="{7564F458-E2E1-4D67-9638-E1C30CEA59F4}"/>
                </a:ext>
              </a:extLst>
            </p:cNvPr>
            <p:cNvSpPr/>
            <p:nvPr/>
          </p:nvSpPr>
          <p:spPr>
            <a:xfrm rot="-5400000">
              <a:off x="3995374" y="1908307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06" name="tx20">
              <a:extLst>
                <a:ext uri="{FF2B5EF4-FFF2-40B4-BE49-F238E27FC236}">
                  <a16:creationId xmlns:a16="http://schemas.microsoft.com/office/drawing/2014/main" id="{873EA5D6-9943-4129-9720-D9EC221BB532}"/>
                </a:ext>
              </a:extLst>
            </p:cNvPr>
            <p:cNvSpPr/>
            <p:nvPr/>
          </p:nvSpPr>
          <p:spPr>
            <a:xfrm>
              <a:off x="1210339" y="3110006"/>
              <a:ext cx="161528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07" name="tx21">
              <a:extLst>
                <a:ext uri="{FF2B5EF4-FFF2-40B4-BE49-F238E27FC236}">
                  <a16:creationId xmlns:a16="http://schemas.microsoft.com/office/drawing/2014/main" id="{99288A99-F693-4036-A26D-3B5B91BA66CB}"/>
                </a:ext>
              </a:extLst>
            </p:cNvPr>
            <p:cNvSpPr/>
            <p:nvPr/>
          </p:nvSpPr>
          <p:spPr>
            <a:xfrm>
              <a:off x="1148183" y="2559743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08" name="tx22">
              <a:extLst>
                <a:ext uri="{FF2B5EF4-FFF2-40B4-BE49-F238E27FC236}">
                  <a16:creationId xmlns:a16="http://schemas.microsoft.com/office/drawing/2014/main" id="{02E12FEC-0CE0-48B7-A43F-D6D778090792}"/>
                </a:ext>
              </a:extLst>
            </p:cNvPr>
            <p:cNvSpPr/>
            <p:nvPr/>
          </p:nvSpPr>
          <p:spPr>
            <a:xfrm>
              <a:off x="1148183" y="2009479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09" name="tx23">
              <a:extLst>
                <a:ext uri="{FF2B5EF4-FFF2-40B4-BE49-F238E27FC236}">
                  <a16:creationId xmlns:a16="http://schemas.microsoft.com/office/drawing/2014/main" id="{5B778FF8-E5D9-4E9B-A0B2-632089310D0F}"/>
                </a:ext>
              </a:extLst>
            </p:cNvPr>
            <p:cNvSpPr/>
            <p:nvPr/>
          </p:nvSpPr>
          <p:spPr>
            <a:xfrm>
              <a:off x="1148183" y="1459216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10" name="tx24">
              <a:extLst>
                <a:ext uri="{FF2B5EF4-FFF2-40B4-BE49-F238E27FC236}">
                  <a16:creationId xmlns:a16="http://schemas.microsoft.com/office/drawing/2014/main" id="{35CDF60F-A063-4B85-9637-B6721845F478}"/>
                </a:ext>
              </a:extLst>
            </p:cNvPr>
            <p:cNvSpPr/>
            <p:nvPr/>
          </p:nvSpPr>
          <p:spPr>
            <a:xfrm>
              <a:off x="1701502" y="3318659"/>
              <a:ext cx="173970" cy="8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1" name="tx25">
              <a:extLst>
                <a:ext uri="{FF2B5EF4-FFF2-40B4-BE49-F238E27FC236}">
                  <a16:creationId xmlns:a16="http://schemas.microsoft.com/office/drawing/2014/main" id="{99772EB7-9B06-4C38-993B-6B0591AD3EAB}"/>
                </a:ext>
              </a:extLst>
            </p:cNvPr>
            <p:cNvSpPr/>
            <p:nvPr/>
          </p:nvSpPr>
          <p:spPr>
            <a:xfrm>
              <a:off x="2291485" y="3318659"/>
              <a:ext cx="173970" cy="8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12" name="tx26">
              <a:extLst>
                <a:ext uri="{FF2B5EF4-FFF2-40B4-BE49-F238E27FC236}">
                  <a16:creationId xmlns:a16="http://schemas.microsoft.com/office/drawing/2014/main" id="{608F927B-DAE2-459B-ADE1-655E637EBA68}"/>
                </a:ext>
              </a:extLst>
            </p:cNvPr>
            <p:cNvSpPr/>
            <p:nvPr/>
          </p:nvSpPr>
          <p:spPr>
            <a:xfrm>
              <a:off x="2881469" y="3318550"/>
              <a:ext cx="173970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13" name="tx27">
              <a:extLst>
                <a:ext uri="{FF2B5EF4-FFF2-40B4-BE49-F238E27FC236}">
                  <a16:creationId xmlns:a16="http://schemas.microsoft.com/office/drawing/2014/main" id="{8F4479F2-BE77-4B83-AA52-48AFA6CE7709}"/>
                </a:ext>
              </a:extLst>
            </p:cNvPr>
            <p:cNvSpPr/>
            <p:nvPr/>
          </p:nvSpPr>
          <p:spPr>
            <a:xfrm>
              <a:off x="3471452" y="3318987"/>
              <a:ext cx="17397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28">
              <a:extLst>
                <a:ext uri="{FF2B5EF4-FFF2-40B4-BE49-F238E27FC236}">
                  <a16:creationId xmlns:a16="http://schemas.microsoft.com/office/drawing/2014/main" id="{64202A49-873C-47A7-A93D-820C5EAE3D06}"/>
                </a:ext>
              </a:extLst>
            </p:cNvPr>
            <p:cNvSpPr/>
            <p:nvPr/>
          </p:nvSpPr>
          <p:spPr>
            <a:xfrm>
              <a:off x="4061435" y="3318932"/>
              <a:ext cx="173970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E0AC2F0-59FF-42B3-8CA1-B6C02FBC750D}"/>
              </a:ext>
            </a:extLst>
          </p:cNvPr>
          <p:cNvSpPr txBox="1"/>
          <p:nvPr/>
        </p:nvSpPr>
        <p:spPr>
          <a:xfrm>
            <a:off x="505534" y="401401"/>
            <a:ext cx="1084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Customers who first order retail have better retention percentage over time</a:t>
            </a:r>
            <a:endParaRPr lang="en-US" sz="2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A516302-9B68-425C-B2F3-A0A85AA9B8B7}"/>
              </a:ext>
            </a:extLst>
          </p:cNvPr>
          <p:cNvSpPr txBox="1"/>
          <p:nvPr/>
        </p:nvSpPr>
        <p:spPr>
          <a:xfrm>
            <a:off x="547839" y="914941"/>
            <a:ext cx="1109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Customer retention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Percentage of first-time customers who continue ordering by months after the first purchase between 1.5.2020 and 31.10.2020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1F8C369-3722-4A17-B8E8-64C8B8699BB2}"/>
              </a:ext>
            </a:extLst>
          </p:cNvPr>
          <p:cNvCxnSpPr/>
          <p:nvPr/>
        </p:nvCxnSpPr>
        <p:spPr>
          <a:xfrm>
            <a:off x="627704" y="1499716"/>
            <a:ext cx="1109632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82D490-6C1F-4EAC-816E-E347F89F39B3}"/>
              </a:ext>
            </a:extLst>
          </p:cNvPr>
          <p:cNvGrpSpPr/>
          <p:nvPr/>
        </p:nvGrpSpPr>
        <p:grpSpPr>
          <a:xfrm>
            <a:off x="627704" y="1632444"/>
            <a:ext cx="11178726" cy="381747"/>
            <a:chOff x="523234" y="2012693"/>
            <a:chExt cx="11178726" cy="38174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BA27D3C-7B72-43B0-AC56-9824C68DFCB0}"/>
                </a:ext>
              </a:extLst>
            </p:cNvPr>
            <p:cNvSpPr txBox="1"/>
            <p:nvPr/>
          </p:nvSpPr>
          <p:spPr>
            <a:xfrm>
              <a:off x="523234" y="2016608"/>
              <a:ext cx="523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Restaurants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9212793-62E2-4C59-8B89-BC8763B60ED4}"/>
                </a:ext>
              </a:extLst>
            </p:cNvPr>
            <p:cNvSpPr txBox="1"/>
            <p:nvPr/>
          </p:nvSpPr>
          <p:spPr>
            <a:xfrm>
              <a:off x="6439681" y="2012693"/>
              <a:ext cx="4741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Retail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A6885F9-F240-479B-BE92-54926876DE6E}"/>
                </a:ext>
              </a:extLst>
            </p:cNvPr>
            <p:cNvCxnSpPr>
              <a:cxnSpLocks/>
            </p:cNvCxnSpPr>
            <p:nvPr/>
          </p:nvCxnSpPr>
          <p:spPr>
            <a:xfrm>
              <a:off x="707949" y="2385940"/>
              <a:ext cx="512981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5A1089-26AF-4923-9F8B-144014233C21}"/>
                </a:ext>
              </a:extLst>
            </p:cNvPr>
            <p:cNvCxnSpPr/>
            <p:nvPr/>
          </p:nvCxnSpPr>
          <p:spPr>
            <a:xfrm>
              <a:off x="6572141" y="2394440"/>
              <a:ext cx="512981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D014F5F2-90AA-45FE-BE6D-291EAE218D47}"/>
              </a:ext>
            </a:extLst>
          </p:cNvPr>
          <p:cNvSpPr txBox="1"/>
          <p:nvPr/>
        </p:nvSpPr>
        <p:spPr>
          <a:xfrm>
            <a:off x="3443243" y="5446382"/>
            <a:ext cx="6096000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+mj-lt"/>
                <a:cs typeface="Arial"/>
              </a:rPr>
              <a:t>Number of months after the first purchase was made </a:t>
            </a:r>
          </a:p>
        </p:txBody>
      </p:sp>
    </p:spTree>
    <p:extLst>
      <p:ext uri="{BB962C8B-B14F-4D97-AF65-F5344CB8AC3E}">
        <p14:creationId xmlns:p14="http://schemas.microsoft.com/office/powerpoint/2010/main" val="376634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9F817-EF3E-4E9B-B45B-9A6574D7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6F45B-DD5D-4346-A6FD-83B326FF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F2E105-F7E2-49A4-865F-8C6A5C9A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8" name="rc3">
            <a:extLst>
              <a:ext uri="{FF2B5EF4-FFF2-40B4-BE49-F238E27FC236}">
                <a16:creationId xmlns:a16="http://schemas.microsoft.com/office/drawing/2014/main" id="{B1B9C112-472F-4C00-BEC7-AD8B29FBBF18}"/>
              </a:ext>
            </a:extLst>
          </p:cNvPr>
          <p:cNvSpPr/>
          <p:nvPr/>
        </p:nvSpPr>
        <p:spPr>
          <a:xfrm>
            <a:off x="365737" y="4261751"/>
            <a:ext cx="3657600" cy="149447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/>
          </a:p>
        </p:txBody>
      </p:sp>
      <p:sp>
        <p:nvSpPr>
          <p:cNvPr id="9" name="rc4">
            <a:extLst>
              <a:ext uri="{FF2B5EF4-FFF2-40B4-BE49-F238E27FC236}">
                <a16:creationId xmlns:a16="http://schemas.microsoft.com/office/drawing/2014/main" id="{9999BD2A-FAA1-49E2-97CD-EE10CBF0A0B2}"/>
              </a:ext>
            </a:extLst>
          </p:cNvPr>
          <p:cNvSpPr/>
          <p:nvPr/>
        </p:nvSpPr>
        <p:spPr>
          <a:xfrm>
            <a:off x="565719" y="4172981"/>
            <a:ext cx="3657600" cy="1494478"/>
          </a:xfrm>
          <a:prstGeom prst="rect">
            <a:avLst/>
          </a:prstGeom>
          <a:solidFill>
            <a:srgbClr val="FFFFFF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/>
          </a:p>
        </p:txBody>
      </p:sp>
      <p:sp>
        <p:nvSpPr>
          <p:cNvPr id="10" name="rc5">
            <a:extLst>
              <a:ext uri="{FF2B5EF4-FFF2-40B4-BE49-F238E27FC236}">
                <a16:creationId xmlns:a16="http://schemas.microsoft.com/office/drawing/2014/main" id="{5EDDB198-F7EC-48A7-9041-3FC271686224}"/>
              </a:ext>
            </a:extLst>
          </p:cNvPr>
          <p:cNvSpPr/>
          <p:nvPr/>
        </p:nvSpPr>
        <p:spPr>
          <a:xfrm>
            <a:off x="885834" y="4299663"/>
            <a:ext cx="3067913" cy="12386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sz="1400"/>
          </a:p>
        </p:txBody>
      </p:sp>
      <p:sp>
        <p:nvSpPr>
          <p:cNvPr id="11" name="pl6">
            <a:extLst>
              <a:ext uri="{FF2B5EF4-FFF2-40B4-BE49-F238E27FC236}">
                <a16:creationId xmlns:a16="http://schemas.microsoft.com/office/drawing/2014/main" id="{097B06A5-E2D6-4E50-9581-67ED8A24F56F}"/>
              </a:ext>
            </a:extLst>
          </p:cNvPr>
          <p:cNvSpPr/>
          <p:nvPr/>
        </p:nvSpPr>
        <p:spPr>
          <a:xfrm>
            <a:off x="885834" y="5482044"/>
            <a:ext cx="3067913" cy="0"/>
          </a:xfrm>
          <a:custGeom>
            <a:avLst/>
            <a:gdLst/>
            <a:ahLst/>
            <a:cxnLst/>
            <a:rect l="0" t="0" r="0" b="0"/>
            <a:pathLst>
              <a:path w="3067913">
                <a:moveTo>
                  <a:pt x="0" y="0"/>
                </a:moveTo>
                <a:lnTo>
                  <a:pt x="3067913" y="0"/>
                </a:lnTo>
                <a:lnTo>
                  <a:pt x="3067913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400"/>
          </a:p>
        </p:txBody>
      </p:sp>
      <p:sp>
        <p:nvSpPr>
          <p:cNvPr id="12" name="pl7">
            <a:extLst>
              <a:ext uri="{FF2B5EF4-FFF2-40B4-BE49-F238E27FC236}">
                <a16:creationId xmlns:a16="http://schemas.microsoft.com/office/drawing/2014/main" id="{60B8C4A7-76AC-492C-B014-69585A0DFAF9}"/>
              </a:ext>
            </a:extLst>
          </p:cNvPr>
          <p:cNvSpPr/>
          <p:nvPr/>
        </p:nvSpPr>
        <p:spPr>
          <a:xfrm>
            <a:off x="885834" y="5052087"/>
            <a:ext cx="3067913" cy="0"/>
          </a:xfrm>
          <a:custGeom>
            <a:avLst/>
            <a:gdLst/>
            <a:ahLst/>
            <a:cxnLst/>
            <a:rect l="0" t="0" r="0" b="0"/>
            <a:pathLst>
              <a:path w="3067913">
                <a:moveTo>
                  <a:pt x="0" y="0"/>
                </a:moveTo>
                <a:lnTo>
                  <a:pt x="3067913" y="0"/>
                </a:lnTo>
                <a:lnTo>
                  <a:pt x="3067913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400"/>
          </a:p>
        </p:txBody>
      </p:sp>
      <p:sp>
        <p:nvSpPr>
          <p:cNvPr id="13" name="pl8">
            <a:extLst>
              <a:ext uri="{FF2B5EF4-FFF2-40B4-BE49-F238E27FC236}">
                <a16:creationId xmlns:a16="http://schemas.microsoft.com/office/drawing/2014/main" id="{7BC3BDB2-27D1-4FE9-B172-A14876834C3B}"/>
              </a:ext>
            </a:extLst>
          </p:cNvPr>
          <p:cNvSpPr/>
          <p:nvPr/>
        </p:nvSpPr>
        <p:spPr>
          <a:xfrm>
            <a:off x="885834" y="4622130"/>
            <a:ext cx="3067913" cy="0"/>
          </a:xfrm>
          <a:custGeom>
            <a:avLst/>
            <a:gdLst/>
            <a:ahLst/>
            <a:cxnLst/>
            <a:rect l="0" t="0" r="0" b="0"/>
            <a:pathLst>
              <a:path w="3067913">
                <a:moveTo>
                  <a:pt x="0" y="0"/>
                </a:moveTo>
                <a:lnTo>
                  <a:pt x="3067913" y="0"/>
                </a:lnTo>
                <a:lnTo>
                  <a:pt x="3067913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400"/>
          </a:p>
        </p:txBody>
      </p:sp>
      <p:sp>
        <p:nvSpPr>
          <p:cNvPr id="14" name="rc9">
            <a:extLst>
              <a:ext uri="{FF2B5EF4-FFF2-40B4-BE49-F238E27FC236}">
                <a16:creationId xmlns:a16="http://schemas.microsoft.com/office/drawing/2014/main" id="{41FA6040-60F8-429C-9089-D776E4727DC4}"/>
              </a:ext>
            </a:extLst>
          </p:cNvPr>
          <p:cNvSpPr/>
          <p:nvPr/>
        </p:nvSpPr>
        <p:spPr>
          <a:xfrm>
            <a:off x="974331" y="4355967"/>
            <a:ext cx="530985" cy="1126077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400">
              <a:solidFill>
                <a:schemeClr val="accent1"/>
              </a:solidFill>
            </a:endParaRPr>
          </a:p>
        </p:txBody>
      </p:sp>
      <p:sp>
        <p:nvSpPr>
          <p:cNvPr id="15" name="rc10">
            <a:extLst>
              <a:ext uri="{FF2B5EF4-FFF2-40B4-BE49-F238E27FC236}">
                <a16:creationId xmlns:a16="http://schemas.microsoft.com/office/drawing/2014/main" id="{D5E7854A-2DCF-4D9C-8658-CC0AB8425245}"/>
              </a:ext>
            </a:extLst>
          </p:cNvPr>
          <p:cNvSpPr/>
          <p:nvPr/>
        </p:nvSpPr>
        <p:spPr>
          <a:xfrm>
            <a:off x="1564315" y="4721576"/>
            <a:ext cx="530985" cy="76046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400">
              <a:solidFill>
                <a:schemeClr val="accent1"/>
              </a:solidFill>
            </a:endParaRPr>
          </a:p>
        </p:txBody>
      </p:sp>
      <p:sp>
        <p:nvSpPr>
          <p:cNvPr id="16" name="rc11">
            <a:extLst>
              <a:ext uri="{FF2B5EF4-FFF2-40B4-BE49-F238E27FC236}">
                <a16:creationId xmlns:a16="http://schemas.microsoft.com/office/drawing/2014/main" id="{4BF30417-5E8A-4668-801D-EC919308ECFD}"/>
              </a:ext>
            </a:extLst>
          </p:cNvPr>
          <p:cNvSpPr/>
          <p:nvPr/>
        </p:nvSpPr>
        <p:spPr>
          <a:xfrm>
            <a:off x="2154298" y="4710326"/>
            <a:ext cx="530985" cy="771717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400">
              <a:solidFill>
                <a:schemeClr val="accent1"/>
              </a:solidFill>
            </a:endParaRPr>
          </a:p>
        </p:txBody>
      </p:sp>
      <p:sp>
        <p:nvSpPr>
          <p:cNvPr id="17" name="rc12">
            <a:extLst>
              <a:ext uri="{FF2B5EF4-FFF2-40B4-BE49-F238E27FC236}">
                <a16:creationId xmlns:a16="http://schemas.microsoft.com/office/drawing/2014/main" id="{383A67DD-10C3-42CD-B3E1-4E6D19038505}"/>
              </a:ext>
            </a:extLst>
          </p:cNvPr>
          <p:cNvSpPr/>
          <p:nvPr/>
        </p:nvSpPr>
        <p:spPr>
          <a:xfrm>
            <a:off x="2744281" y="4820571"/>
            <a:ext cx="530985" cy="66147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400">
              <a:solidFill>
                <a:schemeClr val="accent1"/>
              </a:solidFill>
            </a:endParaRPr>
          </a:p>
        </p:txBody>
      </p:sp>
      <p:sp>
        <p:nvSpPr>
          <p:cNvPr id="18" name="rc13">
            <a:extLst>
              <a:ext uri="{FF2B5EF4-FFF2-40B4-BE49-F238E27FC236}">
                <a16:creationId xmlns:a16="http://schemas.microsoft.com/office/drawing/2014/main" id="{B66653B5-EB9D-4C7F-B4B6-73A2BED05DD5}"/>
              </a:ext>
            </a:extLst>
          </p:cNvPr>
          <p:cNvSpPr/>
          <p:nvPr/>
        </p:nvSpPr>
        <p:spPr>
          <a:xfrm>
            <a:off x="3334265" y="4778478"/>
            <a:ext cx="530985" cy="703566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sz="1400">
              <a:solidFill>
                <a:schemeClr val="accent1"/>
              </a:solidFill>
            </a:endParaRPr>
          </a:p>
        </p:txBody>
      </p:sp>
      <p:sp>
        <p:nvSpPr>
          <p:cNvPr id="19" name="tx14">
            <a:extLst>
              <a:ext uri="{FF2B5EF4-FFF2-40B4-BE49-F238E27FC236}">
                <a16:creationId xmlns:a16="http://schemas.microsoft.com/office/drawing/2014/main" id="{56943267-8D38-47E9-A43C-BCB1CC461C23}"/>
              </a:ext>
            </a:extLst>
          </p:cNvPr>
          <p:cNvSpPr/>
          <p:nvPr/>
        </p:nvSpPr>
        <p:spPr>
          <a:xfrm rot="16200000">
            <a:off x="1156335" y="4517264"/>
            <a:ext cx="152876" cy="1057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</a:rPr>
              <a:t>26%</a:t>
            </a:r>
          </a:p>
        </p:txBody>
      </p:sp>
      <p:sp>
        <p:nvSpPr>
          <p:cNvPr id="20" name="tx15">
            <a:extLst>
              <a:ext uri="{FF2B5EF4-FFF2-40B4-BE49-F238E27FC236}">
                <a16:creationId xmlns:a16="http://schemas.microsoft.com/office/drawing/2014/main" id="{ABAA3150-DF74-4C9A-BDA0-9CCCE607F91D}"/>
              </a:ext>
            </a:extLst>
          </p:cNvPr>
          <p:cNvSpPr/>
          <p:nvPr/>
        </p:nvSpPr>
        <p:spPr>
          <a:xfrm rot="16200000">
            <a:off x="1746319" y="4882874"/>
            <a:ext cx="152876" cy="1057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</a:rPr>
              <a:t>18%</a:t>
            </a:r>
          </a:p>
        </p:txBody>
      </p:sp>
      <p:sp>
        <p:nvSpPr>
          <p:cNvPr id="21" name="tx16">
            <a:extLst>
              <a:ext uri="{FF2B5EF4-FFF2-40B4-BE49-F238E27FC236}">
                <a16:creationId xmlns:a16="http://schemas.microsoft.com/office/drawing/2014/main" id="{491E1743-0FBD-47BC-943A-3650558A2975}"/>
              </a:ext>
            </a:extLst>
          </p:cNvPr>
          <p:cNvSpPr/>
          <p:nvPr/>
        </p:nvSpPr>
        <p:spPr>
          <a:xfrm rot="16200000">
            <a:off x="2336302" y="4871624"/>
            <a:ext cx="152876" cy="1057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</a:rPr>
              <a:t>18%</a:t>
            </a:r>
          </a:p>
        </p:txBody>
      </p:sp>
      <p:sp>
        <p:nvSpPr>
          <p:cNvPr id="22" name="tx17">
            <a:extLst>
              <a:ext uri="{FF2B5EF4-FFF2-40B4-BE49-F238E27FC236}">
                <a16:creationId xmlns:a16="http://schemas.microsoft.com/office/drawing/2014/main" id="{64A942C6-BE3B-459D-B6B8-FF2828B91687}"/>
              </a:ext>
            </a:extLst>
          </p:cNvPr>
          <p:cNvSpPr/>
          <p:nvPr/>
        </p:nvSpPr>
        <p:spPr>
          <a:xfrm rot="16200000">
            <a:off x="2926285" y="4981870"/>
            <a:ext cx="152876" cy="1057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</a:rPr>
              <a:t>15%</a:t>
            </a:r>
          </a:p>
        </p:txBody>
      </p:sp>
      <p:sp>
        <p:nvSpPr>
          <p:cNvPr id="23" name="tx18">
            <a:extLst>
              <a:ext uri="{FF2B5EF4-FFF2-40B4-BE49-F238E27FC236}">
                <a16:creationId xmlns:a16="http://schemas.microsoft.com/office/drawing/2014/main" id="{B667F68D-304F-4BBC-9CEB-877BEAB8DBD8}"/>
              </a:ext>
            </a:extLst>
          </p:cNvPr>
          <p:cNvSpPr/>
          <p:nvPr/>
        </p:nvSpPr>
        <p:spPr>
          <a:xfrm rot="16200000">
            <a:off x="3516269" y="4939776"/>
            <a:ext cx="152876" cy="1057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</a:rPr>
              <a:t>16%</a:t>
            </a:r>
          </a:p>
        </p:txBody>
      </p:sp>
      <p:sp>
        <p:nvSpPr>
          <p:cNvPr id="24" name="tx19">
            <a:extLst>
              <a:ext uri="{FF2B5EF4-FFF2-40B4-BE49-F238E27FC236}">
                <a16:creationId xmlns:a16="http://schemas.microsoft.com/office/drawing/2014/main" id="{68D77136-7D62-4144-9FEE-0AD28429C334}"/>
              </a:ext>
            </a:extLst>
          </p:cNvPr>
          <p:cNvSpPr/>
          <p:nvPr/>
        </p:nvSpPr>
        <p:spPr>
          <a:xfrm>
            <a:off x="661676" y="5457903"/>
            <a:ext cx="161528" cy="459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0%</a:t>
            </a:r>
          </a:p>
        </p:txBody>
      </p:sp>
      <p:sp>
        <p:nvSpPr>
          <p:cNvPr id="25" name="tx20">
            <a:extLst>
              <a:ext uri="{FF2B5EF4-FFF2-40B4-BE49-F238E27FC236}">
                <a16:creationId xmlns:a16="http://schemas.microsoft.com/office/drawing/2014/main" id="{979E2FE7-1D7E-46CA-9613-A4436B9CF9CF}"/>
              </a:ext>
            </a:extLst>
          </p:cNvPr>
          <p:cNvSpPr/>
          <p:nvPr/>
        </p:nvSpPr>
        <p:spPr>
          <a:xfrm>
            <a:off x="599520" y="5027947"/>
            <a:ext cx="223683" cy="459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10%</a:t>
            </a:r>
          </a:p>
        </p:txBody>
      </p:sp>
      <p:sp>
        <p:nvSpPr>
          <p:cNvPr id="26" name="tx21">
            <a:extLst>
              <a:ext uri="{FF2B5EF4-FFF2-40B4-BE49-F238E27FC236}">
                <a16:creationId xmlns:a16="http://schemas.microsoft.com/office/drawing/2014/main" id="{4C89CC70-7103-4602-A640-8A488FDB976C}"/>
              </a:ext>
            </a:extLst>
          </p:cNvPr>
          <p:cNvSpPr/>
          <p:nvPr/>
        </p:nvSpPr>
        <p:spPr>
          <a:xfrm>
            <a:off x="599520" y="4597989"/>
            <a:ext cx="223683" cy="459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20%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B245CD-DD67-40A7-97F2-FC78E957C02D}"/>
              </a:ext>
            </a:extLst>
          </p:cNvPr>
          <p:cNvGrpSpPr/>
          <p:nvPr/>
        </p:nvGrpSpPr>
        <p:grpSpPr>
          <a:xfrm>
            <a:off x="4473485" y="3324771"/>
            <a:ext cx="3657600" cy="2638300"/>
            <a:chOff x="914400" y="914400"/>
            <a:chExt cx="3657600" cy="2743200"/>
          </a:xfrm>
        </p:grpSpPr>
        <p:sp>
          <p:nvSpPr>
            <p:cNvPr id="35" name="rc3">
              <a:extLst>
                <a:ext uri="{FF2B5EF4-FFF2-40B4-BE49-F238E27FC236}">
                  <a16:creationId xmlns:a16="http://schemas.microsoft.com/office/drawing/2014/main" id="{129C3227-B977-44EC-A32B-604C992743C8}"/>
                </a:ext>
              </a:extLst>
            </p:cNvPr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/>
            </a:p>
          </p:txBody>
        </p:sp>
        <p:sp>
          <p:nvSpPr>
            <p:cNvPr id="36" name="rc4">
              <a:extLst>
                <a:ext uri="{FF2B5EF4-FFF2-40B4-BE49-F238E27FC236}">
                  <a16:creationId xmlns:a16="http://schemas.microsoft.com/office/drawing/2014/main" id="{3053F3E8-56ED-44C3-B353-F7A7FEE87448}"/>
                </a:ext>
              </a:extLst>
            </p:cNvPr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/>
            </a:p>
          </p:txBody>
        </p:sp>
        <p:sp>
          <p:nvSpPr>
            <p:cNvPr id="37" name="rc5">
              <a:extLst>
                <a:ext uri="{FF2B5EF4-FFF2-40B4-BE49-F238E27FC236}">
                  <a16:creationId xmlns:a16="http://schemas.microsoft.com/office/drawing/2014/main" id="{0144CEEA-13F4-4DF0-8E18-44B862565C6D}"/>
                </a:ext>
              </a:extLst>
            </p:cNvPr>
            <p:cNvSpPr/>
            <p:nvPr/>
          </p:nvSpPr>
          <p:spPr>
            <a:xfrm>
              <a:off x="1527703" y="983989"/>
              <a:ext cx="2974707" cy="2273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400"/>
            </a:p>
          </p:txBody>
        </p:sp>
        <p:sp>
          <p:nvSpPr>
            <p:cNvPr id="38" name="pl6">
              <a:extLst>
                <a:ext uri="{FF2B5EF4-FFF2-40B4-BE49-F238E27FC236}">
                  <a16:creationId xmlns:a16="http://schemas.microsoft.com/office/drawing/2014/main" id="{6A00CF17-32C3-4B6C-A3D1-7A11DE45697E}"/>
                </a:ext>
              </a:extLst>
            </p:cNvPr>
            <p:cNvSpPr/>
            <p:nvPr/>
          </p:nvSpPr>
          <p:spPr>
            <a:xfrm>
              <a:off x="1527703" y="3154317"/>
              <a:ext cx="2974707" cy="0"/>
            </a:xfrm>
            <a:custGeom>
              <a:avLst/>
              <a:gdLst/>
              <a:ahLst/>
              <a:cxnLst/>
              <a:rect l="0" t="0" r="0" b="0"/>
              <a:pathLst>
                <a:path w="2974707">
                  <a:moveTo>
                    <a:pt x="0" y="0"/>
                  </a:moveTo>
                  <a:lnTo>
                    <a:pt x="2974707" y="0"/>
                  </a:lnTo>
                  <a:lnTo>
                    <a:pt x="297470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400"/>
            </a:p>
          </p:txBody>
        </p:sp>
        <p:sp>
          <p:nvSpPr>
            <p:cNvPr id="39" name="pl7">
              <a:extLst>
                <a:ext uri="{FF2B5EF4-FFF2-40B4-BE49-F238E27FC236}">
                  <a16:creationId xmlns:a16="http://schemas.microsoft.com/office/drawing/2014/main" id="{FEC2CD48-7BD7-4C56-97DE-3080E456D3AF}"/>
                </a:ext>
              </a:extLst>
            </p:cNvPr>
            <p:cNvSpPr/>
            <p:nvPr/>
          </p:nvSpPr>
          <p:spPr>
            <a:xfrm>
              <a:off x="1527703" y="2666822"/>
              <a:ext cx="2974707" cy="0"/>
            </a:xfrm>
            <a:custGeom>
              <a:avLst/>
              <a:gdLst/>
              <a:ahLst/>
              <a:cxnLst/>
              <a:rect l="0" t="0" r="0" b="0"/>
              <a:pathLst>
                <a:path w="2974707">
                  <a:moveTo>
                    <a:pt x="0" y="0"/>
                  </a:moveTo>
                  <a:lnTo>
                    <a:pt x="2974707" y="0"/>
                  </a:lnTo>
                  <a:lnTo>
                    <a:pt x="297470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400"/>
            </a:p>
          </p:txBody>
        </p:sp>
        <p:sp>
          <p:nvSpPr>
            <p:cNvPr id="40" name="pl8">
              <a:extLst>
                <a:ext uri="{FF2B5EF4-FFF2-40B4-BE49-F238E27FC236}">
                  <a16:creationId xmlns:a16="http://schemas.microsoft.com/office/drawing/2014/main" id="{932DD9FD-1A12-4AEC-B401-5E27E86C8EA3}"/>
                </a:ext>
              </a:extLst>
            </p:cNvPr>
            <p:cNvSpPr/>
            <p:nvPr/>
          </p:nvSpPr>
          <p:spPr>
            <a:xfrm>
              <a:off x="1527703" y="2179327"/>
              <a:ext cx="2974707" cy="0"/>
            </a:xfrm>
            <a:custGeom>
              <a:avLst/>
              <a:gdLst/>
              <a:ahLst/>
              <a:cxnLst/>
              <a:rect l="0" t="0" r="0" b="0"/>
              <a:pathLst>
                <a:path w="2974707">
                  <a:moveTo>
                    <a:pt x="0" y="0"/>
                  </a:moveTo>
                  <a:lnTo>
                    <a:pt x="2974707" y="0"/>
                  </a:lnTo>
                  <a:lnTo>
                    <a:pt x="297470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400"/>
            </a:p>
          </p:txBody>
        </p:sp>
        <p:sp>
          <p:nvSpPr>
            <p:cNvPr id="41" name="pl9">
              <a:extLst>
                <a:ext uri="{FF2B5EF4-FFF2-40B4-BE49-F238E27FC236}">
                  <a16:creationId xmlns:a16="http://schemas.microsoft.com/office/drawing/2014/main" id="{C76EB6A7-F147-4400-AE70-0ED9A75C9C4D}"/>
                </a:ext>
              </a:extLst>
            </p:cNvPr>
            <p:cNvSpPr/>
            <p:nvPr/>
          </p:nvSpPr>
          <p:spPr>
            <a:xfrm>
              <a:off x="1527703" y="1691832"/>
              <a:ext cx="2974707" cy="0"/>
            </a:xfrm>
            <a:custGeom>
              <a:avLst/>
              <a:gdLst/>
              <a:ahLst/>
              <a:cxnLst/>
              <a:rect l="0" t="0" r="0" b="0"/>
              <a:pathLst>
                <a:path w="2974707">
                  <a:moveTo>
                    <a:pt x="0" y="0"/>
                  </a:moveTo>
                  <a:lnTo>
                    <a:pt x="2974707" y="0"/>
                  </a:lnTo>
                  <a:lnTo>
                    <a:pt x="297470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400"/>
            </a:p>
          </p:txBody>
        </p:sp>
        <p:sp>
          <p:nvSpPr>
            <p:cNvPr id="42" name="pl10">
              <a:extLst>
                <a:ext uri="{FF2B5EF4-FFF2-40B4-BE49-F238E27FC236}">
                  <a16:creationId xmlns:a16="http://schemas.microsoft.com/office/drawing/2014/main" id="{33ADD01D-F3D2-411E-AF86-593F17014154}"/>
                </a:ext>
              </a:extLst>
            </p:cNvPr>
            <p:cNvSpPr/>
            <p:nvPr/>
          </p:nvSpPr>
          <p:spPr>
            <a:xfrm>
              <a:off x="1527703" y="1204336"/>
              <a:ext cx="2974707" cy="0"/>
            </a:xfrm>
            <a:custGeom>
              <a:avLst/>
              <a:gdLst/>
              <a:ahLst/>
              <a:cxnLst/>
              <a:rect l="0" t="0" r="0" b="0"/>
              <a:pathLst>
                <a:path w="2974707">
                  <a:moveTo>
                    <a:pt x="0" y="0"/>
                  </a:moveTo>
                  <a:lnTo>
                    <a:pt x="2974707" y="0"/>
                  </a:lnTo>
                  <a:lnTo>
                    <a:pt x="297470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400"/>
            </a:p>
          </p:txBody>
        </p:sp>
        <p:sp>
          <p:nvSpPr>
            <p:cNvPr id="43" name="rc11">
              <a:extLst>
                <a:ext uri="{FF2B5EF4-FFF2-40B4-BE49-F238E27FC236}">
                  <a16:creationId xmlns:a16="http://schemas.microsoft.com/office/drawing/2014/main" id="{E0CD8A97-23FD-41DA-9869-CAA17D14FE3D}"/>
                </a:ext>
              </a:extLst>
            </p:cNvPr>
            <p:cNvSpPr/>
            <p:nvPr/>
          </p:nvSpPr>
          <p:spPr>
            <a:xfrm>
              <a:off x="1613512" y="1087338"/>
              <a:ext cx="514853" cy="2066979"/>
            </a:xfrm>
            <a:prstGeom prst="rect">
              <a:avLst/>
            </a:prstGeom>
            <a:solidFill>
              <a:schemeClr val="accent2"/>
            </a:solidFill>
          </p:spPr>
          <p:txBody>
            <a:bodyPr/>
            <a:lstStyle/>
            <a:p>
              <a:endParaRPr sz="1400"/>
            </a:p>
          </p:txBody>
        </p:sp>
        <p:sp>
          <p:nvSpPr>
            <p:cNvPr id="44" name="rc12">
              <a:extLst>
                <a:ext uri="{FF2B5EF4-FFF2-40B4-BE49-F238E27FC236}">
                  <a16:creationId xmlns:a16="http://schemas.microsoft.com/office/drawing/2014/main" id="{6C7EF8B7-10B7-4EB6-B935-D3491CBE7A6F}"/>
                </a:ext>
              </a:extLst>
            </p:cNvPr>
            <p:cNvSpPr/>
            <p:nvPr/>
          </p:nvSpPr>
          <p:spPr>
            <a:xfrm>
              <a:off x="2185571" y="1270813"/>
              <a:ext cx="514853" cy="1883504"/>
            </a:xfrm>
            <a:prstGeom prst="rect">
              <a:avLst/>
            </a:prstGeom>
            <a:solidFill>
              <a:schemeClr val="accent2"/>
            </a:solidFill>
          </p:spPr>
          <p:txBody>
            <a:bodyPr/>
            <a:lstStyle/>
            <a:p>
              <a:endParaRPr sz="1400"/>
            </a:p>
          </p:txBody>
        </p:sp>
        <p:sp>
          <p:nvSpPr>
            <p:cNvPr id="45" name="rc13">
              <a:extLst>
                <a:ext uri="{FF2B5EF4-FFF2-40B4-BE49-F238E27FC236}">
                  <a16:creationId xmlns:a16="http://schemas.microsoft.com/office/drawing/2014/main" id="{E0F6DE4E-3450-468B-A4A1-982264CD1E84}"/>
                </a:ext>
              </a:extLst>
            </p:cNvPr>
            <p:cNvSpPr/>
            <p:nvPr/>
          </p:nvSpPr>
          <p:spPr>
            <a:xfrm>
              <a:off x="2757630" y="1795724"/>
              <a:ext cx="514853" cy="1358593"/>
            </a:xfrm>
            <a:prstGeom prst="rect">
              <a:avLst/>
            </a:prstGeom>
            <a:solidFill>
              <a:schemeClr val="accent2"/>
            </a:solidFill>
          </p:spPr>
          <p:txBody>
            <a:bodyPr/>
            <a:lstStyle/>
            <a:p>
              <a:endParaRPr sz="1400"/>
            </a:p>
          </p:txBody>
        </p:sp>
        <p:sp>
          <p:nvSpPr>
            <p:cNvPr id="46" name="rc14">
              <a:extLst>
                <a:ext uri="{FF2B5EF4-FFF2-40B4-BE49-F238E27FC236}">
                  <a16:creationId xmlns:a16="http://schemas.microsoft.com/office/drawing/2014/main" id="{19FBD38B-290A-4518-ACC2-BF186793583F}"/>
                </a:ext>
              </a:extLst>
            </p:cNvPr>
            <p:cNvSpPr/>
            <p:nvPr/>
          </p:nvSpPr>
          <p:spPr>
            <a:xfrm>
              <a:off x="3329689" y="1154337"/>
              <a:ext cx="514853" cy="1999980"/>
            </a:xfrm>
            <a:prstGeom prst="rect">
              <a:avLst/>
            </a:prstGeom>
            <a:solidFill>
              <a:schemeClr val="accent2"/>
            </a:solidFill>
          </p:spPr>
          <p:txBody>
            <a:bodyPr/>
            <a:lstStyle/>
            <a:p>
              <a:endParaRPr sz="1400"/>
            </a:p>
          </p:txBody>
        </p:sp>
        <p:sp>
          <p:nvSpPr>
            <p:cNvPr id="47" name="rc15">
              <a:extLst>
                <a:ext uri="{FF2B5EF4-FFF2-40B4-BE49-F238E27FC236}">
                  <a16:creationId xmlns:a16="http://schemas.microsoft.com/office/drawing/2014/main" id="{E75F2447-B43B-4478-AADE-C59D020B01E1}"/>
                </a:ext>
              </a:extLst>
            </p:cNvPr>
            <p:cNvSpPr/>
            <p:nvPr/>
          </p:nvSpPr>
          <p:spPr>
            <a:xfrm>
              <a:off x="3901748" y="1977605"/>
              <a:ext cx="514853" cy="1176712"/>
            </a:xfrm>
            <a:prstGeom prst="rect">
              <a:avLst/>
            </a:prstGeom>
            <a:solidFill>
              <a:schemeClr val="accent2"/>
            </a:solidFill>
          </p:spPr>
          <p:txBody>
            <a:bodyPr/>
            <a:lstStyle/>
            <a:p>
              <a:endParaRPr sz="1400"/>
            </a:p>
          </p:txBody>
        </p:sp>
        <p:sp>
          <p:nvSpPr>
            <p:cNvPr id="48" name="tx16">
              <a:extLst>
                <a:ext uri="{FF2B5EF4-FFF2-40B4-BE49-F238E27FC236}">
                  <a16:creationId xmlns:a16="http://schemas.microsoft.com/office/drawing/2014/main" id="{60EC2C0A-9565-41BA-BC44-820C3EFADA3C}"/>
                </a:ext>
              </a:extLst>
            </p:cNvPr>
            <p:cNvSpPr/>
            <p:nvPr/>
          </p:nvSpPr>
          <p:spPr>
            <a:xfrm rot="16200000">
              <a:off x="1720775" y="1302058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49" name="tx17">
              <a:extLst>
                <a:ext uri="{FF2B5EF4-FFF2-40B4-BE49-F238E27FC236}">
                  <a16:creationId xmlns:a16="http://schemas.microsoft.com/office/drawing/2014/main" id="{0A76F689-F133-4057-BAB6-40DE49EE8668}"/>
                </a:ext>
              </a:extLst>
            </p:cNvPr>
            <p:cNvSpPr/>
            <p:nvPr/>
          </p:nvSpPr>
          <p:spPr>
            <a:xfrm rot="16200000">
              <a:off x="2292834" y="1485534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39%</a:t>
              </a:r>
            </a:p>
          </p:txBody>
        </p:sp>
        <p:sp>
          <p:nvSpPr>
            <p:cNvPr id="50" name="tx18">
              <a:extLst>
                <a:ext uri="{FF2B5EF4-FFF2-40B4-BE49-F238E27FC236}">
                  <a16:creationId xmlns:a16="http://schemas.microsoft.com/office/drawing/2014/main" id="{B4739536-D2CA-4A89-A278-1EA6FB1A1CA4}"/>
                </a:ext>
              </a:extLst>
            </p:cNvPr>
            <p:cNvSpPr/>
            <p:nvPr/>
          </p:nvSpPr>
          <p:spPr>
            <a:xfrm rot="16200000">
              <a:off x="2864893" y="2010446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1" name="tx19">
              <a:extLst>
                <a:ext uri="{FF2B5EF4-FFF2-40B4-BE49-F238E27FC236}">
                  <a16:creationId xmlns:a16="http://schemas.microsoft.com/office/drawing/2014/main" id="{4471ADF8-CD0B-463C-A237-FBE765498AD6}"/>
                </a:ext>
              </a:extLst>
            </p:cNvPr>
            <p:cNvSpPr/>
            <p:nvPr/>
          </p:nvSpPr>
          <p:spPr>
            <a:xfrm rot="16200000">
              <a:off x="3436952" y="1369057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41%</a:t>
              </a:r>
            </a:p>
          </p:txBody>
        </p:sp>
        <p:sp>
          <p:nvSpPr>
            <p:cNvPr id="52" name="tx20">
              <a:extLst>
                <a:ext uri="{FF2B5EF4-FFF2-40B4-BE49-F238E27FC236}">
                  <a16:creationId xmlns:a16="http://schemas.microsoft.com/office/drawing/2014/main" id="{DB73BDCA-18BF-4B94-B3DC-3F624F4631AB}"/>
                </a:ext>
              </a:extLst>
            </p:cNvPr>
            <p:cNvSpPr/>
            <p:nvPr/>
          </p:nvSpPr>
          <p:spPr>
            <a:xfrm rot="16200000">
              <a:off x="4009011" y="2192326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53" name="tx21">
              <a:extLst>
                <a:ext uri="{FF2B5EF4-FFF2-40B4-BE49-F238E27FC236}">
                  <a16:creationId xmlns:a16="http://schemas.microsoft.com/office/drawing/2014/main" id="{8BBD1522-71FE-435B-933D-062640521245}"/>
                </a:ext>
              </a:extLst>
            </p:cNvPr>
            <p:cNvSpPr/>
            <p:nvPr/>
          </p:nvSpPr>
          <p:spPr>
            <a:xfrm>
              <a:off x="1210339" y="3110006"/>
              <a:ext cx="254734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0.0%</a:t>
              </a:r>
            </a:p>
          </p:txBody>
        </p:sp>
        <p:sp>
          <p:nvSpPr>
            <p:cNvPr id="54" name="tx22">
              <a:extLst>
                <a:ext uri="{FF2B5EF4-FFF2-40B4-BE49-F238E27FC236}">
                  <a16:creationId xmlns:a16="http://schemas.microsoft.com/office/drawing/2014/main" id="{BA941F25-C307-4A82-A29D-DD0DEF67624C}"/>
                </a:ext>
              </a:extLst>
            </p:cNvPr>
            <p:cNvSpPr/>
            <p:nvPr/>
          </p:nvSpPr>
          <p:spPr>
            <a:xfrm>
              <a:off x="1148183" y="2622511"/>
              <a:ext cx="316889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10.0%</a:t>
              </a:r>
            </a:p>
          </p:txBody>
        </p:sp>
        <p:sp>
          <p:nvSpPr>
            <p:cNvPr id="55" name="tx23">
              <a:extLst>
                <a:ext uri="{FF2B5EF4-FFF2-40B4-BE49-F238E27FC236}">
                  <a16:creationId xmlns:a16="http://schemas.microsoft.com/office/drawing/2014/main" id="{DF71EA97-5AD9-4784-BB3B-74460DEA3D14}"/>
                </a:ext>
              </a:extLst>
            </p:cNvPr>
            <p:cNvSpPr/>
            <p:nvPr/>
          </p:nvSpPr>
          <p:spPr>
            <a:xfrm>
              <a:off x="1148183" y="2135016"/>
              <a:ext cx="316889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20.0%</a:t>
              </a:r>
            </a:p>
          </p:txBody>
        </p:sp>
        <p:sp>
          <p:nvSpPr>
            <p:cNvPr id="56" name="tx24">
              <a:extLst>
                <a:ext uri="{FF2B5EF4-FFF2-40B4-BE49-F238E27FC236}">
                  <a16:creationId xmlns:a16="http://schemas.microsoft.com/office/drawing/2014/main" id="{943BAC1E-0C7F-4AE7-A949-586A95547462}"/>
                </a:ext>
              </a:extLst>
            </p:cNvPr>
            <p:cNvSpPr/>
            <p:nvPr/>
          </p:nvSpPr>
          <p:spPr>
            <a:xfrm>
              <a:off x="1148183" y="1647520"/>
              <a:ext cx="316889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30.0%</a:t>
              </a:r>
            </a:p>
          </p:txBody>
        </p:sp>
        <p:sp>
          <p:nvSpPr>
            <p:cNvPr id="57" name="tx25">
              <a:extLst>
                <a:ext uri="{FF2B5EF4-FFF2-40B4-BE49-F238E27FC236}">
                  <a16:creationId xmlns:a16="http://schemas.microsoft.com/office/drawing/2014/main" id="{05688410-4D07-4F71-9ABC-2C10ED5C795C}"/>
                </a:ext>
              </a:extLst>
            </p:cNvPr>
            <p:cNvSpPr/>
            <p:nvPr/>
          </p:nvSpPr>
          <p:spPr>
            <a:xfrm>
              <a:off x="1148183" y="1160025"/>
              <a:ext cx="316889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40.0%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9B8A105-738A-4C92-A85F-37104E7C0089}"/>
              </a:ext>
            </a:extLst>
          </p:cNvPr>
          <p:cNvGrpSpPr/>
          <p:nvPr/>
        </p:nvGrpSpPr>
        <p:grpSpPr>
          <a:xfrm>
            <a:off x="8344639" y="2288306"/>
            <a:ext cx="3657600" cy="3876994"/>
            <a:chOff x="914400" y="914400"/>
            <a:chExt cx="3657600" cy="2743200"/>
          </a:xfrm>
        </p:grpSpPr>
        <p:sp>
          <p:nvSpPr>
            <p:cNvPr id="66" name="rc3">
              <a:extLst>
                <a:ext uri="{FF2B5EF4-FFF2-40B4-BE49-F238E27FC236}">
                  <a16:creationId xmlns:a16="http://schemas.microsoft.com/office/drawing/2014/main" id="{F2C36DE8-41C9-492E-B9E5-DC0886EBE0FD}"/>
                </a:ext>
              </a:extLst>
            </p:cNvPr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/>
            </a:p>
          </p:txBody>
        </p:sp>
        <p:sp>
          <p:nvSpPr>
            <p:cNvPr id="67" name="rc4">
              <a:extLst>
                <a:ext uri="{FF2B5EF4-FFF2-40B4-BE49-F238E27FC236}">
                  <a16:creationId xmlns:a16="http://schemas.microsoft.com/office/drawing/2014/main" id="{B3790A79-E84A-4AED-9129-FDF0074714FB}"/>
                </a:ext>
              </a:extLst>
            </p:cNvPr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/>
            </a:p>
          </p:txBody>
        </p:sp>
        <p:sp>
          <p:nvSpPr>
            <p:cNvPr id="68" name="rc5">
              <a:extLst>
                <a:ext uri="{FF2B5EF4-FFF2-40B4-BE49-F238E27FC236}">
                  <a16:creationId xmlns:a16="http://schemas.microsoft.com/office/drawing/2014/main" id="{A4040F97-6847-4BF7-AB36-496AA3C7091B}"/>
                </a:ext>
              </a:extLst>
            </p:cNvPr>
            <p:cNvSpPr/>
            <p:nvPr/>
          </p:nvSpPr>
          <p:spPr>
            <a:xfrm>
              <a:off x="1434497" y="983989"/>
              <a:ext cx="3067913" cy="2273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400"/>
            </a:p>
          </p:txBody>
        </p:sp>
        <p:sp>
          <p:nvSpPr>
            <p:cNvPr id="69" name="pl6">
              <a:extLst>
                <a:ext uri="{FF2B5EF4-FFF2-40B4-BE49-F238E27FC236}">
                  <a16:creationId xmlns:a16="http://schemas.microsoft.com/office/drawing/2014/main" id="{B9CF284A-0A75-4C3F-9EB0-D5BD8E5A0F34}"/>
                </a:ext>
              </a:extLst>
            </p:cNvPr>
            <p:cNvSpPr/>
            <p:nvPr/>
          </p:nvSpPr>
          <p:spPr>
            <a:xfrm>
              <a:off x="1434497" y="3154317"/>
              <a:ext cx="3067913" cy="0"/>
            </a:xfrm>
            <a:custGeom>
              <a:avLst/>
              <a:gdLst/>
              <a:ahLst/>
              <a:cxnLst/>
              <a:rect l="0" t="0" r="0" b="0"/>
              <a:pathLst>
                <a:path w="3067913">
                  <a:moveTo>
                    <a:pt x="0" y="0"/>
                  </a:moveTo>
                  <a:lnTo>
                    <a:pt x="3067913" y="0"/>
                  </a:lnTo>
                  <a:lnTo>
                    <a:pt x="30679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400"/>
            </a:p>
          </p:txBody>
        </p:sp>
        <p:sp>
          <p:nvSpPr>
            <p:cNvPr id="70" name="pl7">
              <a:extLst>
                <a:ext uri="{FF2B5EF4-FFF2-40B4-BE49-F238E27FC236}">
                  <a16:creationId xmlns:a16="http://schemas.microsoft.com/office/drawing/2014/main" id="{B2E48D64-CDD0-4F2B-8D3C-E4F5B6B8F6BE}"/>
                </a:ext>
              </a:extLst>
            </p:cNvPr>
            <p:cNvSpPr/>
            <p:nvPr/>
          </p:nvSpPr>
          <p:spPr>
            <a:xfrm>
              <a:off x="1434497" y="2544558"/>
              <a:ext cx="3067913" cy="0"/>
            </a:xfrm>
            <a:custGeom>
              <a:avLst/>
              <a:gdLst/>
              <a:ahLst/>
              <a:cxnLst/>
              <a:rect l="0" t="0" r="0" b="0"/>
              <a:pathLst>
                <a:path w="3067913">
                  <a:moveTo>
                    <a:pt x="0" y="0"/>
                  </a:moveTo>
                  <a:lnTo>
                    <a:pt x="3067913" y="0"/>
                  </a:lnTo>
                  <a:lnTo>
                    <a:pt x="30679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400"/>
            </a:p>
          </p:txBody>
        </p:sp>
        <p:sp>
          <p:nvSpPr>
            <p:cNvPr id="71" name="pl8">
              <a:extLst>
                <a:ext uri="{FF2B5EF4-FFF2-40B4-BE49-F238E27FC236}">
                  <a16:creationId xmlns:a16="http://schemas.microsoft.com/office/drawing/2014/main" id="{F0A0E111-FCF6-45CC-98C7-8CA33EDAC346}"/>
                </a:ext>
              </a:extLst>
            </p:cNvPr>
            <p:cNvSpPr/>
            <p:nvPr/>
          </p:nvSpPr>
          <p:spPr>
            <a:xfrm>
              <a:off x="1434497" y="1934799"/>
              <a:ext cx="3067913" cy="0"/>
            </a:xfrm>
            <a:custGeom>
              <a:avLst/>
              <a:gdLst/>
              <a:ahLst/>
              <a:cxnLst/>
              <a:rect l="0" t="0" r="0" b="0"/>
              <a:pathLst>
                <a:path w="3067913">
                  <a:moveTo>
                    <a:pt x="0" y="0"/>
                  </a:moveTo>
                  <a:lnTo>
                    <a:pt x="3067913" y="0"/>
                  </a:lnTo>
                  <a:lnTo>
                    <a:pt x="30679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400"/>
            </a:p>
          </p:txBody>
        </p:sp>
        <p:sp>
          <p:nvSpPr>
            <p:cNvPr id="72" name="pl9">
              <a:extLst>
                <a:ext uri="{FF2B5EF4-FFF2-40B4-BE49-F238E27FC236}">
                  <a16:creationId xmlns:a16="http://schemas.microsoft.com/office/drawing/2014/main" id="{E3BBCB1D-32E2-4BCE-A673-ADDEBDC50A4C}"/>
                </a:ext>
              </a:extLst>
            </p:cNvPr>
            <p:cNvSpPr/>
            <p:nvPr/>
          </p:nvSpPr>
          <p:spPr>
            <a:xfrm>
              <a:off x="1434497" y="1325040"/>
              <a:ext cx="3067913" cy="0"/>
            </a:xfrm>
            <a:custGeom>
              <a:avLst/>
              <a:gdLst/>
              <a:ahLst/>
              <a:cxnLst/>
              <a:rect l="0" t="0" r="0" b="0"/>
              <a:pathLst>
                <a:path w="3067913">
                  <a:moveTo>
                    <a:pt x="0" y="0"/>
                  </a:moveTo>
                  <a:lnTo>
                    <a:pt x="3067913" y="0"/>
                  </a:lnTo>
                  <a:lnTo>
                    <a:pt x="30679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400"/>
            </a:p>
          </p:txBody>
        </p:sp>
        <p:sp>
          <p:nvSpPr>
            <p:cNvPr id="73" name="rc10">
              <a:extLst>
                <a:ext uri="{FF2B5EF4-FFF2-40B4-BE49-F238E27FC236}">
                  <a16:creationId xmlns:a16="http://schemas.microsoft.com/office/drawing/2014/main" id="{B3DA8224-C443-4489-81C0-2F11AC3EF380}"/>
                </a:ext>
              </a:extLst>
            </p:cNvPr>
            <p:cNvSpPr/>
            <p:nvPr/>
          </p:nvSpPr>
          <p:spPr>
            <a:xfrm>
              <a:off x="1522994" y="1087338"/>
              <a:ext cx="530985" cy="2066979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/>
            <a:p>
              <a:endParaRPr sz="1400"/>
            </a:p>
          </p:txBody>
        </p:sp>
        <p:sp>
          <p:nvSpPr>
            <p:cNvPr id="74" name="rc11">
              <a:extLst>
                <a:ext uri="{FF2B5EF4-FFF2-40B4-BE49-F238E27FC236}">
                  <a16:creationId xmlns:a16="http://schemas.microsoft.com/office/drawing/2014/main" id="{C9CC9FAB-BCBD-435C-96B0-3AA96EA4EC4C}"/>
                </a:ext>
              </a:extLst>
            </p:cNvPr>
            <p:cNvSpPr/>
            <p:nvPr/>
          </p:nvSpPr>
          <p:spPr>
            <a:xfrm>
              <a:off x="2112978" y="1341520"/>
              <a:ext cx="530985" cy="1812796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/>
            <a:p>
              <a:endParaRPr sz="1400"/>
            </a:p>
          </p:txBody>
        </p:sp>
        <p:sp>
          <p:nvSpPr>
            <p:cNvPr id="75" name="rc12">
              <a:extLst>
                <a:ext uri="{FF2B5EF4-FFF2-40B4-BE49-F238E27FC236}">
                  <a16:creationId xmlns:a16="http://schemas.microsoft.com/office/drawing/2014/main" id="{BFE4BEA0-2ACD-42DA-BB1F-832533396EE9}"/>
                </a:ext>
              </a:extLst>
            </p:cNvPr>
            <p:cNvSpPr/>
            <p:nvPr/>
          </p:nvSpPr>
          <p:spPr>
            <a:xfrm>
              <a:off x="2702961" y="1203088"/>
              <a:ext cx="530985" cy="1951228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/>
            <a:p>
              <a:endParaRPr sz="1400"/>
            </a:p>
          </p:txBody>
        </p:sp>
        <p:sp>
          <p:nvSpPr>
            <p:cNvPr id="76" name="rc13">
              <a:extLst>
                <a:ext uri="{FF2B5EF4-FFF2-40B4-BE49-F238E27FC236}">
                  <a16:creationId xmlns:a16="http://schemas.microsoft.com/office/drawing/2014/main" id="{E138960E-31F6-4284-A575-7B7961307177}"/>
                </a:ext>
              </a:extLst>
            </p:cNvPr>
            <p:cNvSpPr/>
            <p:nvPr/>
          </p:nvSpPr>
          <p:spPr>
            <a:xfrm>
              <a:off x="3292944" y="1228762"/>
              <a:ext cx="530985" cy="1925554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/>
            <a:p>
              <a:endParaRPr sz="1400"/>
            </a:p>
          </p:txBody>
        </p:sp>
        <p:sp>
          <p:nvSpPr>
            <p:cNvPr id="77" name="rc14">
              <a:extLst>
                <a:ext uri="{FF2B5EF4-FFF2-40B4-BE49-F238E27FC236}">
                  <a16:creationId xmlns:a16="http://schemas.microsoft.com/office/drawing/2014/main" id="{574A3D86-BA34-46FB-8528-8B2E0C854D02}"/>
                </a:ext>
              </a:extLst>
            </p:cNvPr>
            <p:cNvSpPr/>
            <p:nvPr/>
          </p:nvSpPr>
          <p:spPr>
            <a:xfrm>
              <a:off x="3882928" y="1325040"/>
              <a:ext cx="530985" cy="1829276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/>
            <a:p>
              <a:endParaRPr sz="1400"/>
            </a:p>
          </p:txBody>
        </p:sp>
        <p:sp>
          <p:nvSpPr>
            <p:cNvPr id="78" name="tx15">
              <a:extLst>
                <a:ext uri="{FF2B5EF4-FFF2-40B4-BE49-F238E27FC236}">
                  <a16:creationId xmlns:a16="http://schemas.microsoft.com/office/drawing/2014/main" id="{1AAEE74D-650E-4D07-B220-007D0083B8D6}"/>
                </a:ext>
              </a:extLst>
            </p:cNvPr>
            <p:cNvSpPr/>
            <p:nvPr/>
          </p:nvSpPr>
          <p:spPr>
            <a:xfrm rot="-5400000">
              <a:off x="1635440" y="1230882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68%</a:t>
              </a:r>
            </a:p>
          </p:txBody>
        </p:sp>
        <p:sp>
          <p:nvSpPr>
            <p:cNvPr id="79" name="tx16">
              <a:extLst>
                <a:ext uri="{FF2B5EF4-FFF2-40B4-BE49-F238E27FC236}">
                  <a16:creationId xmlns:a16="http://schemas.microsoft.com/office/drawing/2014/main" id="{84D7EE3A-180C-4FE5-806A-F85D2C378EB5}"/>
                </a:ext>
              </a:extLst>
            </p:cNvPr>
            <p:cNvSpPr/>
            <p:nvPr/>
          </p:nvSpPr>
          <p:spPr>
            <a:xfrm rot="-5400000">
              <a:off x="2225424" y="1485065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80" name="tx17">
              <a:extLst>
                <a:ext uri="{FF2B5EF4-FFF2-40B4-BE49-F238E27FC236}">
                  <a16:creationId xmlns:a16="http://schemas.microsoft.com/office/drawing/2014/main" id="{9F986DF2-7977-4641-93D3-2323C4BED399}"/>
                </a:ext>
              </a:extLst>
            </p:cNvPr>
            <p:cNvSpPr/>
            <p:nvPr/>
          </p:nvSpPr>
          <p:spPr>
            <a:xfrm rot="-5400000">
              <a:off x="2815407" y="1346633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64%</a:t>
              </a:r>
            </a:p>
          </p:txBody>
        </p:sp>
        <p:sp>
          <p:nvSpPr>
            <p:cNvPr id="81" name="tx18">
              <a:extLst>
                <a:ext uri="{FF2B5EF4-FFF2-40B4-BE49-F238E27FC236}">
                  <a16:creationId xmlns:a16="http://schemas.microsoft.com/office/drawing/2014/main" id="{D2D85369-9304-4CA1-968C-01DF46C920A7}"/>
                </a:ext>
              </a:extLst>
            </p:cNvPr>
            <p:cNvSpPr/>
            <p:nvPr/>
          </p:nvSpPr>
          <p:spPr>
            <a:xfrm rot="-5400000">
              <a:off x="3405390" y="1372307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82" name="tx19">
              <a:extLst>
                <a:ext uri="{FF2B5EF4-FFF2-40B4-BE49-F238E27FC236}">
                  <a16:creationId xmlns:a16="http://schemas.microsoft.com/office/drawing/2014/main" id="{DC17870A-ACB7-4A27-8AD2-D621852499C4}"/>
                </a:ext>
              </a:extLst>
            </p:cNvPr>
            <p:cNvSpPr/>
            <p:nvPr/>
          </p:nvSpPr>
          <p:spPr>
            <a:xfrm rot="-5400000">
              <a:off x="3995374" y="1468585"/>
              <a:ext cx="280612" cy="10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83" name="tx20">
              <a:extLst>
                <a:ext uri="{FF2B5EF4-FFF2-40B4-BE49-F238E27FC236}">
                  <a16:creationId xmlns:a16="http://schemas.microsoft.com/office/drawing/2014/main" id="{797E2114-7AF5-46B5-A96F-FD602F7786CF}"/>
                </a:ext>
              </a:extLst>
            </p:cNvPr>
            <p:cNvSpPr/>
            <p:nvPr/>
          </p:nvSpPr>
          <p:spPr>
            <a:xfrm>
              <a:off x="1210339" y="3110006"/>
              <a:ext cx="161528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84" name="tx21">
              <a:extLst>
                <a:ext uri="{FF2B5EF4-FFF2-40B4-BE49-F238E27FC236}">
                  <a16:creationId xmlns:a16="http://schemas.microsoft.com/office/drawing/2014/main" id="{290889D9-466C-4C83-A7CB-76C16B65FE6E}"/>
                </a:ext>
              </a:extLst>
            </p:cNvPr>
            <p:cNvSpPr/>
            <p:nvPr/>
          </p:nvSpPr>
          <p:spPr>
            <a:xfrm>
              <a:off x="1148183" y="2500247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85" name="tx22">
              <a:extLst>
                <a:ext uri="{FF2B5EF4-FFF2-40B4-BE49-F238E27FC236}">
                  <a16:creationId xmlns:a16="http://schemas.microsoft.com/office/drawing/2014/main" id="{FA52CCFC-06C3-4CE8-89A6-E425DB641E67}"/>
                </a:ext>
              </a:extLst>
            </p:cNvPr>
            <p:cNvSpPr/>
            <p:nvPr/>
          </p:nvSpPr>
          <p:spPr>
            <a:xfrm>
              <a:off x="1148183" y="1890488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86" name="tx23">
              <a:extLst>
                <a:ext uri="{FF2B5EF4-FFF2-40B4-BE49-F238E27FC236}">
                  <a16:creationId xmlns:a16="http://schemas.microsoft.com/office/drawing/2014/main" id="{0E086847-4D9B-4AD4-B6D4-C65E4A1BAD2E}"/>
                </a:ext>
              </a:extLst>
            </p:cNvPr>
            <p:cNvSpPr/>
            <p:nvPr/>
          </p:nvSpPr>
          <p:spPr>
            <a:xfrm>
              <a:off x="1148183" y="1280729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C08E97CC-DE49-47AF-9DC0-C4B348290BF8}"/>
              </a:ext>
            </a:extLst>
          </p:cNvPr>
          <p:cNvSpPr txBox="1"/>
          <p:nvPr/>
        </p:nvSpPr>
        <p:spPr>
          <a:xfrm>
            <a:off x="505534" y="401401"/>
            <a:ext cx="10847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Customers who placed more orders during the first month are significantly more likely to continue using </a:t>
            </a:r>
            <a:r>
              <a:rPr lang="en-US" sz="2400" dirty="0" err="1">
                <a:solidFill>
                  <a:schemeClr val="accent1"/>
                </a:solidFill>
              </a:rPr>
              <a:t>Wolt’s</a:t>
            </a:r>
            <a:r>
              <a:rPr lang="en-US" sz="2400" dirty="0">
                <a:solidFill>
                  <a:schemeClr val="accent1"/>
                </a:solidFill>
              </a:rPr>
              <a:t> Services</a:t>
            </a:r>
            <a:endParaRPr 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A194E22-5EFE-4576-9C8D-C44AA10FCBD4}"/>
              </a:ext>
            </a:extLst>
          </p:cNvPr>
          <p:cNvSpPr txBox="1"/>
          <p:nvPr/>
        </p:nvSpPr>
        <p:spPr>
          <a:xfrm>
            <a:off x="547839" y="1232398"/>
            <a:ext cx="1109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Customer retention by number of orders in first month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Percentage of first-time customers who continue ordering by months after the first purchase between 1.5.2020 and 31.10.2020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5C4FC23-CFEF-4445-BAA8-F2B28A93CD65}"/>
              </a:ext>
            </a:extLst>
          </p:cNvPr>
          <p:cNvCxnSpPr/>
          <p:nvPr/>
        </p:nvCxnSpPr>
        <p:spPr>
          <a:xfrm>
            <a:off x="595332" y="1817173"/>
            <a:ext cx="1109632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7968DB6-6E3C-49B9-844F-7FF57218759C}"/>
              </a:ext>
            </a:extLst>
          </p:cNvPr>
          <p:cNvSpPr txBox="1"/>
          <p:nvPr/>
        </p:nvSpPr>
        <p:spPr>
          <a:xfrm>
            <a:off x="8802104" y="2037513"/>
            <a:ext cx="284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4+ orders during the first month</a:t>
            </a:r>
          </a:p>
          <a:p>
            <a:endParaRPr lang="en-US" sz="1400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80C5684-AD5D-4BE7-96EB-37886C8ED431}"/>
              </a:ext>
            </a:extLst>
          </p:cNvPr>
          <p:cNvCxnSpPr>
            <a:cxnSpLocks/>
          </p:cNvCxnSpPr>
          <p:nvPr/>
        </p:nvCxnSpPr>
        <p:spPr>
          <a:xfrm>
            <a:off x="8940492" y="2313451"/>
            <a:ext cx="28909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1EE3D77-BC56-4674-AFBF-7BE1CE4E76C8}"/>
              </a:ext>
            </a:extLst>
          </p:cNvPr>
          <p:cNvSpPr txBox="1"/>
          <p:nvPr/>
        </p:nvSpPr>
        <p:spPr>
          <a:xfrm>
            <a:off x="4659936" y="2036881"/>
            <a:ext cx="289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2-3 orders  during the first month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DCB8B18-88EF-4DB1-BF39-9C32C42CC3F1}"/>
              </a:ext>
            </a:extLst>
          </p:cNvPr>
          <p:cNvCxnSpPr>
            <a:cxnSpLocks/>
          </p:cNvCxnSpPr>
          <p:nvPr/>
        </p:nvCxnSpPr>
        <p:spPr>
          <a:xfrm>
            <a:off x="4798324" y="2312819"/>
            <a:ext cx="28909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978C104-366F-4912-BC29-FFC2F15C3311}"/>
              </a:ext>
            </a:extLst>
          </p:cNvPr>
          <p:cNvSpPr txBox="1"/>
          <p:nvPr/>
        </p:nvSpPr>
        <p:spPr>
          <a:xfrm>
            <a:off x="492650" y="2005674"/>
            <a:ext cx="263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order during the first month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CCD1CC5-6E88-4AF7-ADB1-DFCC5ABBAF16}"/>
              </a:ext>
            </a:extLst>
          </p:cNvPr>
          <p:cNvCxnSpPr>
            <a:cxnSpLocks/>
          </p:cNvCxnSpPr>
          <p:nvPr/>
        </p:nvCxnSpPr>
        <p:spPr>
          <a:xfrm>
            <a:off x="631038" y="2281612"/>
            <a:ext cx="28909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57B1AD5-A585-45FC-8524-EDE0D559295D}"/>
              </a:ext>
            </a:extLst>
          </p:cNvPr>
          <p:cNvGrpSpPr/>
          <p:nvPr/>
        </p:nvGrpSpPr>
        <p:grpSpPr>
          <a:xfrm>
            <a:off x="9153101" y="5479032"/>
            <a:ext cx="2538552" cy="371807"/>
            <a:chOff x="6956007" y="5156584"/>
            <a:chExt cx="3572631" cy="106848"/>
          </a:xfrm>
        </p:grpSpPr>
        <p:sp>
          <p:nvSpPr>
            <p:cNvPr id="116" name="tx24">
              <a:extLst>
                <a:ext uri="{FF2B5EF4-FFF2-40B4-BE49-F238E27FC236}">
                  <a16:creationId xmlns:a16="http://schemas.microsoft.com/office/drawing/2014/main" id="{2F288C40-F272-4601-B149-A532148EB542}"/>
                </a:ext>
              </a:extLst>
            </p:cNvPr>
            <p:cNvSpPr/>
            <p:nvPr/>
          </p:nvSpPr>
          <p:spPr>
            <a:xfrm>
              <a:off x="6956007" y="5156726"/>
              <a:ext cx="245286" cy="1067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tx25">
              <a:extLst>
                <a:ext uri="{FF2B5EF4-FFF2-40B4-BE49-F238E27FC236}">
                  <a16:creationId xmlns:a16="http://schemas.microsoft.com/office/drawing/2014/main" id="{626EE103-54FA-4416-91F5-D49902304EB3}"/>
                </a:ext>
              </a:extLst>
            </p:cNvPr>
            <p:cNvSpPr/>
            <p:nvPr/>
          </p:nvSpPr>
          <p:spPr>
            <a:xfrm>
              <a:off x="7787843" y="5156726"/>
              <a:ext cx="245286" cy="1067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18" name="tx26">
              <a:extLst>
                <a:ext uri="{FF2B5EF4-FFF2-40B4-BE49-F238E27FC236}">
                  <a16:creationId xmlns:a16="http://schemas.microsoft.com/office/drawing/2014/main" id="{3F3A008F-EC82-41DB-A925-3B8BC64C1D24}"/>
                </a:ext>
              </a:extLst>
            </p:cNvPr>
            <p:cNvSpPr/>
            <p:nvPr/>
          </p:nvSpPr>
          <p:spPr>
            <a:xfrm>
              <a:off x="8619680" y="5156584"/>
              <a:ext cx="245286" cy="1068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19" name="tx27">
              <a:extLst>
                <a:ext uri="{FF2B5EF4-FFF2-40B4-BE49-F238E27FC236}">
                  <a16:creationId xmlns:a16="http://schemas.microsoft.com/office/drawing/2014/main" id="{99FF99C5-C94C-41F3-A3B9-92A8431FEAD2}"/>
                </a:ext>
              </a:extLst>
            </p:cNvPr>
            <p:cNvSpPr/>
            <p:nvPr/>
          </p:nvSpPr>
          <p:spPr>
            <a:xfrm>
              <a:off x="9451516" y="5157155"/>
              <a:ext cx="245286" cy="1062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tx28">
              <a:extLst>
                <a:ext uri="{FF2B5EF4-FFF2-40B4-BE49-F238E27FC236}">
                  <a16:creationId xmlns:a16="http://schemas.microsoft.com/office/drawing/2014/main" id="{8EAE3BC5-D4F9-47F5-ACC4-9D284145789B}"/>
                </a:ext>
              </a:extLst>
            </p:cNvPr>
            <p:cNvSpPr/>
            <p:nvPr/>
          </p:nvSpPr>
          <p:spPr>
            <a:xfrm>
              <a:off x="10283352" y="5157083"/>
              <a:ext cx="245286" cy="1063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5F2EF98-F4D6-4148-9B45-1D90F47C3FEC}"/>
              </a:ext>
            </a:extLst>
          </p:cNvPr>
          <p:cNvGrpSpPr/>
          <p:nvPr/>
        </p:nvGrpSpPr>
        <p:grpSpPr>
          <a:xfrm>
            <a:off x="5320097" y="5504555"/>
            <a:ext cx="2513462" cy="371807"/>
            <a:chOff x="6956007" y="5156584"/>
            <a:chExt cx="3572631" cy="106848"/>
          </a:xfrm>
        </p:grpSpPr>
        <p:sp>
          <p:nvSpPr>
            <p:cNvPr id="128" name="tx24">
              <a:extLst>
                <a:ext uri="{FF2B5EF4-FFF2-40B4-BE49-F238E27FC236}">
                  <a16:creationId xmlns:a16="http://schemas.microsoft.com/office/drawing/2014/main" id="{B9396602-AF1A-48CB-B309-7261EED239E1}"/>
                </a:ext>
              </a:extLst>
            </p:cNvPr>
            <p:cNvSpPr/>
            <p:nvPr/>
          </p:nvSpPr>
          <p:spPr>
            <a:xfrm>
              <a:off x="6956007" y="5156726"/>
              <a:ext cx="245286" cy="1067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9" name="tx25">
              <a:extLst>
                <a:ext uri="{FF2B5EF4-FFF2-40B4-BE49-F238E27FC236}">
                  <a16:creationId xmlns:a16="http://schemas.microsoft.com/office/drawing/2014/main" id="{DEEE76E9-4FC4-43D2-AA8F-4C7002CE3CFA}"/>
                </a:ext>
              </a:extLst>
            </p:cNvPr>
            <p:cNvSpPr/>
            <p:nvPr/>
          </p:nvSpPr>
          <p:spPr>
            <a:xfrm>
              <a:off x="7787843" y="5156726"/>
              <a:ext cx="245286" cy="1067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30" name="tx26">
              <a:extLst>
                <a:ext uri="{FF2B5EF4-FFF2-40B4-BE49-F238E27FC236}">
                  <a16:creationId xmlns:a16="http://schemas.microsoft.com/office/drawing/2014/main" id="{751F4D41-7787-457B-B29D-7250020AF585}"/>
                </a:ext>
              </a:extLst>
            </p:cNvPr>
            <p:cNvSpPr/>
            <p:nvPr/>
          </p:nvSpPr>
          <p:spPr>
            <a:xfrm>
              <a:off x="8619680" y="5156584"/>
              <a:ext cx="245286" cy="1068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31" name="tx27">
              <a:extLst>
                <a:ext uri="{FF2B5EF4-FFF2-40B4-BE49-F238E27FC236}">
                  <a16:creationId xmlns:a16="http://schemas.microsoft.com/office/drawing/2014/main" id="{F1460D8F-5CAE-4344-B928-3DD0353314F6}"/>
                </a:ext>
              </a:extLst>
            </p:cNvPr>
            <p:cNvSpPr/>
            <p:nvPr/>
          </p:nvSpPr>
          <p:spPr>
            <a:xfrm>
              <a:off x="9451516" y="5157155"/>
              <a:ext cx="245286" cy="1062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2" name="tx28">
              <a:extLst>
                <a:ext uri="{FF2B5EF4-FFF2-40B4-BE49-F238E27FC236}">
                  <a16:creationId xmlns:a16="http://schemas.microsoft.com/office/drawing/2014/main" id="{E2C46C5E-7580-4B4B-AF13-39DC99D46994}"/>
                </a:ext>
              </a:extLst>
            </p:cNvPr>
            <p:cNvSpPr/>
            <p:nvPr/>
          </p:nvSpPr>
          <p:spPr>
            <a:xfrm>
              <a:off x="10283352" y="5157083"/>
              <a:ext cx="245286" cy="1063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3A3DF97-2115-4783-A3FD-741EB4B8C2FF}"/>
              </a:ext>
            </a:extLst>
          </p:cNvPr>
          <p:cNvGrpSpPr/>
          <p:nvPr/>
        </p:nvGrpSpPr>
        <p:grpSpPr>
          <a:xfrm>
            <a:off x="1184571" y="5517428"/>
            <a:ext cx="2538552" cy="371807"/>
            <a:chOff x="6956007" y="5156584"/>
            <a:chExt cx="3572631" cy="106848"/>
          </a:xfrm>
        </p:grpSpPr>
        <p:sp>
          <p:nvSpPr>
            <p:cNvPr id="134" name="tx24">
              <a:extLst>
                <a:ext uri="{FF2B5EF4-FFF2-40B4-BE49-F238E27FC236}">
                  <a16:creationId xmlns:a16="http://schemas.microsoft.com/office/drawing/2014/main" id="{9EBCC3EA-4BD2-4AF3-B69E-58F72D4F5938}"/>
                </a:ext>
              </a:extLst>
            </p:cNvPr>
            <p:cNvSpPr/>
            <p:nvPr/>
          </p:nvSpPr>
          <p:spPr>
            <a:xfrm>
              <a:off x="6956007" y="5156726"/>
              <a:ext cx="245286" cy="1067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5" name="tx25">
              <a:extLst>
                <a:ext uri="{FF2B5EF4-FFF2-40B4-BE49-F238E27FC236}">
                  <a16:creationId xmlns:a16="http://schemas.microsoft.com/office/drawing/2014/main" id="{944BB1F6-8C72-4423-84C3-833440BBE4E1}"/>
                </a:ext>
              </a:extLst>
            </p:cNvPr>
            <p:cNvSpPr/>
            <p:nvPr/>
          </p:nvSpPr>
          <p:spPr>
            <a:xfrm>
              <a:off x="7787843" y="5156726"/>
              <a:ext cx="245286" cy="1067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36" name="tx26">
              <a:extLst>
                <a:ext uri="{FF2B5EF4-FFF2-40B4-BE49-F238E27FC236}">
                  <a16:creationId xmlns:a16="http://schemas.microsoft.com/office/drawing/2014/main" id="{F7A1DFA5-AEF5-423C-9FA5-567295CC4079}"/>
                </a:ext>
              </a:extLst>
            </p:cNvPr>
            <p:cNvSpPr/>
            <p:nvPr/>
          </p:nvSpPr>
          <p:spPr>
            <a:xfrm>
              <a:off x="8619680" y="5156584"/>
              <a:ext cx="245286" cy="1068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i-FI"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  <a:endParaRPr sz="1200"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37" name="tx27">
              <a:extLst>
                <a:ext uri="{FF2B5EF4-FFF2-40B4-BE49-F238E27FC236}">
                  <a16:creationId xmlns:a16="http://schemas.microsoft.com/office/drawing/2014/main" id="{4DF57B72-6031-4225-A045-20A42D31A0E9}"/>
                </a:ext>
              </a:extLst>
            </p:cNvPr>
            <p:cNvSpPr/>
            <p:nvPr/>
          </p:nvSpPr>
          <p:spPr>
            <a:xfrm>
              <a:off x="9451516" y="5157155"/>
              <a:ext cx="245286" cy="1062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8" name="tx28">
              <a:extLst>
                <a:ext uri="{FF2B5EF4-FFF2-40B4-BE49-F238E27FC236}">
                  <a16:creationId xmlns:a16="http://schemas.microsoft.com/office/drawing/2014/main" id="{4AF32158-7538-43F2-B9A8-671B05AF9E71}"/>
                </a:ext>
              </a:extLst>
            </p:cNvPr>
            <p:cNvSpPr/>
            <p:nvPr/>
          </p:nvSpPr>
          <p:spPr>
            <a:xfrm>
              <a:off x="10283352" y="5157083"/>
              <a:ext cx="245286" cy="1063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94E1617A-29D7-4532-A1F4-CA895E92202E}"/>
              </a:ext>
            </a:extLst>
          </p:cNvPr>
          <p:cNvSpPr txBox="1"/>
          <p:nvPr/>
        </p:nvSpPr>
        <p:spPr>
          <a:xfrm>
            <a:off x="3651317" y="5888705"/>
            <a:ext cx="6096000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>
                    <a:alpha val="100000"/>
                  </a:srgbClr>
                </a:solidFill>
                <a:latin typeface="+mj-lt"/>
                <a:cs typeface="Arial"/>
              </a:rPr>
              <a:t>Number of months after the first purchase was made </a:t>
            </a:r>
          </a:p>
        </p:txBody>
      </p:sp>
    </p:spTree>
    <p:extLst>
      <p:ext uri="{BB962C8B-B14F-4D97-AF65-F5344CB8AC3E}">
        <p14:creationId xmlns:p14="http://schemas.microsoft.com/office/powerpoint/2010/main" val="164520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5E66B-5898-4C7E-8F80-80F72111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95934-70A1-4464-82C8-07BF4F6B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Kankare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1CED-C7C1-4095-9716-BFD34D45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8E3E-A935-4FE1-A9BA-7455C8F272CD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6D83-AF58-4F2E-910A-359C451C5277}"/>
              </a:ext>
            </a:extLst>
          </p:cNvPr>
          <p:cNvSpPr txBox="1"/>
          <p:nvPr/>
        </p:nvSpPr>
        <p:spPr>
          <a:xfrm>
            <a:off x="672311" y="548680"/>
            <a:ext cx="1084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analysis and future development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E1EFF-AB60-4CA7-98F2-61CFD3036E8C}"/>
              </a:ext>
            </a:extLst>
          </p:cNvPr>
          <p:cNvSpPr txBox="1"/>
          <p:nvPr/>
        </p:nvSpPr>
        <p:spPr>
          <a:xfrm>
            <a:off x="672311" y="1268760"/>
            <a:ext cx="70798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Analysis</a:t>
            </a:r>
          </a:p>
          <a:p>
            <a:r>
              <a:rPr lang="en-US" sz="2000" dirty="0"/>
              <a:t>The analysis was done with R.</a:t>
            </a:r>
          </a:p>
          <a:p>
            <a:r>
              <a:rPr lang="en-US" sz="2000" dirty="0"/>
              <a:t>The graphs were imported as editable office graphics.</a:t>
            </a:r>
          </a:p>
          <a:p>
            <a:endParaRPr lang="en-US" sz="2000" dirty="0"/>
          </a:p>
          <a:p>
            <a:r>
              <a:rPr lang="en-US" sz="2000" b="1" dirty="0"/>
              <a:t>Assumptions</a:t>
            </a:r>
          </a:p>
          <a:p>
            <a:r>
              <a:rPr lang="en-US" sz="2000" dirty="0"/>
              <a:t>It was assumed that the data contained all the orders that </a:t>
            </a:r>
            <a:r>
              <a:rPr lang="en-US" sz="2000" dirty="0" err="1"/>
              <a:t>Wolt</a:t>
            </a:r>
            <a:r>
              <a:rPr lang="en-US" sz="2000" dirty="0"/>
              <a:t> actually had in October (the decline in orders that month is odd).</a:t>
            </a:r>
          </a:p>
          <a:p>
            <a:endParaRPr lang="en-US" sz="2000" dirty="0"/>
          </a:p>
          <a:p>
            <a:r>
              <a:rPr lang="en-US" sz="2000" b="1" dirty="0"/>
              <a:t>Further development</a:t>
            </a:r>
          </a:p>
          <a:p>
            <a:r>
              <a:rPr lang="en-US" sz="2000" dirty="0"/>
              <a:t>To better analyze the retention one table from CRM would have been helpful, in order to identify what types of customers are churning.</a:t>
            </a:r>
          </a:p>
          <a:p>
            <a:endParaRPr lang="en-US" sz="2000" dirty="0"/>
          </a:p>
          <a:p>
            <a:r>
              <a:rPr lang="en-US" sz="2000" dirty="0"/>
              <a:t>In addition, information about the order feedback would have been intriguing.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873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ol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DE0"/>
      </a:accent1>
      <a:accent2>
        <a:srgbClr val="E0321F"/>
      </a:accent2>
      <a:accent3>
        <a:srgbClr val="D3A777"/>
      </a:accent3>
      <a:accent4>
        <a:srgbClr val="FFC000"/>
      </a:accent4>
      <a:accent5>
        <a:srgbClr val="22E20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709</Words>
  <Application>Microsoft Office PowerPoint</Application>
  <PresentationFormat>Widescreen</PresentationFormat>
  <Paragraphs>228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Kankare Ilari</dc:creator>
  <cp:lastModifiedBy>Kankare Ilari</cp:lastModifiedBy>
  <cp:revision>30</cp:revision>
  <dcterms:created xsi:type="dcterms:W3CDTF">2021-01-31T12:55:57Z</dcterms:created>
  <dcterms:modified xsi:type="dcterms:W3CDTF">2021-01-31T19:10:16Z</dcterms:modified>
</cp:coreProperties>
</file>