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7"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entury Gothic" panose="020B0502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2">
          <p15:clr>
            <a:srgbClr val="A4A3A4"/>
          </p15:clr>
        </p15:guide>
        <p15:guide id="2" pos="3837">
          <p15:clr>
            <a:srgbClr val="A4A3A4"/>
          </p15:clr>
        </p15:guide>
        <p15:guide id="3" orient="horz" pos="2001">
          <p15:clr>
            <a:srgbClr val="A4A3A4"/>
          </p15:clr>
        </p15:guide>
        <p15:guide id="4" orient="horz" pos="2296">
          <p15:clr>
            <a:srgbClr val="A4A3A4"/>
          </p15:clr>
        </p15:guide>
        <p15:guide id="5" orient="horz" pos="2640">
          <p15:clr>
            <a:srgbClr val="A4A3A4"/>
          </p15:clr>
        </p15:guide>
        <p15:guide id="6" pos="801">
          <p15:clr>
            <a:srgbClr val="A4A3A4"/>
          </p15:clr>
        </p15:guide>
        <p15:guide id="7" pos="6879">
          <p15:clr>
            <a:srgbClr val="A4A3A4"/>
          </p15:clr>
        </p15:guide>
        <p15:guide id="8" orient="horz" pos="3141">
          <p15:clr>
            <a:srgbClr val="A4A3A4"/>
          </p15:clr>
        </p15:guide>
        <p15:guide id="9" orient="horz" pos="3385">
          <p15:clr>
            <a:srgbClr val="A4A3A4"/>
          </p15:clr>
        </p15:guide>
        <p15:guide id="10" orient="horz" pos="2908">
          <p15:clr>
            <a:srgbClr val="A4A3A4"/>
          </p15:clr>
        </p15:guide>
        <p15:guide id="11" orient="horz" pos="1580">
          <p15:clr>
            <a:srgbClr val="A4A3A4"/>
          </p15:clr>
        </p15:guide>
        <p15:guide id="12" orient="horz" pos="1770">
          <p15:clr>
            <a:srgbClr val="A4A3A4"/>
          </p15:clr>
        </p15:guide>
        <p15:guide id="13" orient="horz" pos="2931">
          <p15:clr>
            <a:srgbClr val="A4A3A4"/>
          </p15:clr>
        </p15:guide>
        <p15:guide id="14" orient="horz" pos="1159">
          <p15:clr>
            <a:srgbClr val="A4A3A4"/>
          </p15:clr>
        </p15:guide>
        <p15:guide id="15" pos="4080">
          <p15:clr>
            <a:srgbClr val="A4A3A4"/>
          </p15:clr>
        </p15:guide>
        <p15:guide id="16" orient="horz" pos="1658">
          <p15:clr>
            <a:srgbClr val="A4A3A4"/>
          </p15:clr>
        </p15:guide>
        <p15:guide id="17" pos="4407">
          <p15:clr>
            <a:srgbClr val="A4A3A4"/>
          </p15:clr>
        </p15:guide>
        <p15:guide id="18" pos="4883">
          <p15:clr>
            <a:srgbClr val="A4A3A4"/>
          </p15:clr>
        </p15:guide>
        <p15:guide id="19" pos="2116">
          <p15:clr>
            <a:srgbClr val="A4A3A4"/>
          </p15:clr>
        </p15:guide>
        <p15:guide id="20" pos="2797">
          <p15:clr>
            <a:srgbClr val="A4A3A4"/>
          </p15:clr>
        </p15:guide>
        <p15:guide id="21"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1" y="58"/>
      </p:cViewPr>
      <p:guideLst>
        <p:guide orient="horz" pos="2092"/>
        <p:guide pos="3837"/>
        <p:guide orient="horz" pos="2001"/>
        <p:guide orient="horz" pos="2296"/>
        <p:guide orient="horz" pos="2640"/>
        <p:guide pos="801"/>
        <p:guide pos="6879"/>
        <p:guide orient="horz" pos="3141"/>
        <p:guide orient="horz" pos="3385"/>
        <p:guide orient="horz" pos="2908"/>
        <p:guide orient="horz" pos="1580"/>
        <p:guide orient="horz" pos="1770"/>
        <p:guide orient="horz" pos="2931"/>
        <p:guide orient="horz" pos="1159"/>
        <p:guide pos="4080"/>
        <p:guide orient="horz" pos="1658"/>
        <p:guide pos="4407"/>
        <p:guide pos="4883"/>
        <p:guide pos="2116"/>
        <p:guide pos="2797"/>
        <p:guide pos="2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327546" y="4572000"/>
            <a:ext cx="7058307" cy="1964266"/>
          </a:xfrm>
          <a:prstGeom prst="rect">
            <a:avLst/>
          </a:prstGeom>
          <a:solidFill>
            <a:srgbClr val="756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3"/>
          <p:cNvSpPr txBox="1"/>
          <p:nvPr/>
        </p:nvSpPr>
        <p:spPr>
          <a:xfrm>
            <a:off x="524256" y="4767072"/>
            <a:ext cx="6594189" cy="162521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1" i="0" u="none" strike="noStrike" cap="none">
                <a:solidFill>
                  <a:schemeClr val="dk1"/>
                </a:solidFill>
                <a:latin typeface="Calibri"/>
                <a:ea typeface="Calibri"/>
                <a:cs typeface="Calibri"/>
                <a:sym typeface="Calibri"/>
              </a:rPr>
              <a:t>Kobe Bryant Shots Prediction Analysis</a:t>
            </a:r>
            <a:endParaRPr/>
          </a:p>
        </p:txBody>
      </p:sp>
      <p:pic>
        <p:nvPicPr>
          <p:cNvPr id="86" name="Google Shape;86;p13" descr="A picture containing basketball, athletic game, sport&#10;&#10;Description automatically generated"/>
          <p:cNvPicPr preferRelativeResize="0"/>
          <p:nvPr/>
        </p:nvPicPr>
        <p:blipFill rotWithShape="1">
          <a:blip r:embed="rId3">
            <a:alphaModFix/>
          </a:blip>
          <a:srcRect r="2" b="12554"/>
          <a:stretch/>
        </p:blipFill>
        <p:spPr>
          <a:xfrm>
            <a:off x="327547" y="321733"/>
            <a:ext cx="7058306" cy="4107392"/>
          </a:xfrm>
          <a:prstGeom prst="rect">
            <a:avLst/>
          </a:prstGeom>
          <a:noFill/>
          <a:ln>
            <a:noFill/>
          </a:ln>
        </p:spPr>
      </p:pic>
      <p:sp>
        <p:nvSpPr>
          <p:cNvPr id="87" name="Google Shape;87;p13"/>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8" name="Google Shape;88;p13"/>
          <p:cNvSpPr txBox="1"/>
          <p:nvPr/>
        </p:nvSpPr>
        <p:spPr>
          <a:xfrm>
            <a:off x="8029319" y="917725"/>
            <a:ext cx="3424739" cy="48523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000" b="1" i="0" u="none" strike="noStrike" cap="none">
                <a:solidFill>
                  <a:srgbClr val="BF9000"/>
                </a:solidFill>
                <a:latin typeface="Calibri"/>
                <a:ea typeface="Calibri"/>
                <a:cs typeface="Calibri"/>
                <a:sym typeface="Calibri"/>
              </a:rPr>
              <a:t>GROUP 6</a:t>
            </a:r>
            <a:endParaRPr/>
          </a:p>
          <a:p>
            <a:pPr marL="0" marR="0" lvl="0" indent="0" algn="l" rtl="0">
              <a:lnSpc>
                <a:spcPct val="90000"/>
              </a:lnSpc>
              <a:spcBef>
                <a:spcPts val="600"/>
              </a:spcBef>
              <a:spcAft>
                <a:spcPts val="0"/>
              </a:spcAft>
              <a:buNone/>
            </a:pPr>
            <a:r>
              <a:rPr lang="en-US" sz="2000" b="1" i="0" u="none" strike="noStrike" cap="none">
                <a:solidFill>
                  <a:srgbClr val="BF9000"/>
                </a:solidFill>
                <a:latin typeface="Calibri"/>
                <a:ea typeface="Calibri"/>
                <a:cs typeface="Calibri"/>
                <a:sym typeface="Calibri"/>
              </a:rPr>
              <a:t>Ila Srivastava</a:t>
            </a:r>
            <a:endParaRPr/>
          </a:p>
          <a:p>
            <a:pPr marL="0" marR="0" lvl="0" indent="0" algn="l" rtl="0">
              <a:lnSpc>
                <a:spcPct val="90000"/>
              </a:lnSpc>
              <a:spcBef>
                <a:spcPts val="600"/>
              </a:spcBef>
              <a:spcAft>
                <a:spcPts val="0"/>
              </a:spcAft>
              <a:buNone/>
            </a:pPr>
            <a:r>
              <a:rPr lang="en-US" sz="2000" b="1" i="0" u="none" strike="noStrike" cap="none">
                <a:solidFill>
                  <a:srgbClr val="BF9000"/>
                </a:solidFill>
                <a:latin typeface="Calibri"/>
                <a:ea typeface="Calibri"/>
                <a:cs typeface="Calibri"/>
                <a:sym typeface="Calibri"/>
              </a:rPr>
              <a:t>Gege Tao</a:t>
            </a:r>
            <a:endParaRPr/>
          </a:p>
          <a:p>
            <a:pPr marL="0" marR="0" lvl="0" indent="0" algn="l" rtl="0">
              <a:lnSpc>
                <a:spcPct val="90000"/>
              </a:lnSpc>
              <a:spcBef>
                <a:spcPts val="600"/>
              </a:spcBef>
              <a:spcAft>
                <a:spcPts val="0"/>
              </a:spcAft>
              <a:buNone/>
            </a:pPr>
            <a:r>
              <a:rPr lang="en-US" sz="2000" b="1" i="0" u="none" strike="noStrike" cap="none">
                <a:solidFill>
                  <a:srgbClr val="BF9000"/>
                </a:solidFill>
                <a:latin typeface="Calibri"/>
                <a:ea typeface="Calibri"/>
                <a:cs typeface="Calibri"/>
                <a:sym typeface="Calibri"/>
              </a:rPr>
              <a:t>Lakshmi Sravya Katta</a:t>
            </a:r>
            <a:endParaRPr/>
          </a:p>
          <a:p>
            <a:pPr marL="0" marR="0" lvl="0" indent="0" algn="l" rtl="0">
              <a:lnSpc>
                <a:spcPct val="90000"/>
              </a:lnSpc>
              <a:spcBef>
                <a:spcPts val="600"/>
              </a:spcBef>
              <a:spcAft>
                <a:spcPts val="0"/>
              </a:spcAft>
              <a:buNone/>
            </a:pPr>
            <a:r>
              <a:rPr lang="en-US" sz="2000" b="1" i="0" u="none" strike="noStrike" cap="none">
                <a:solidFill>
                  <a:srgbClr val="BF9000"/>
                </a:solidFill>
                <a:latin typeface="Calibri"/>
                <a:ea typeface="Calibri"/>
                <a:cs typeface="Calibri"/>
                <a:sym typeface="Calibri"/>
              </a:rPr>
              <a:t>Junyan Zhao</a:t>
            </a:r>
            <a:endParaRPr/>
          </a:p>
          <a:p>
            <a:pPr marL="0" marR="0" lvl="0" indent="0" algn="l" rtl="0">
              <a:lnSpc>
                <a:spcPct val="90000"/>
              </a:lnSpc>
              <a:spcBef>
                <a:spcPts val="600"/>
              </a:spcBef>
              <a:spcAft>
                <a:spcPts val="0"/>
              </a:spcAft>
              <a:buNone/>
            </a:pPr>
            <a:r>
              <a:rPr lang="en-US" sz="2000" b="1" i="0" u="none" strike="noStrike" cap="none">
                <a:solidFill>
                  <a:srgbClr val="BF9000"/>
                </a:solidFill>
                <a:latin typeface="Calibri"/>
                <a:ea typeface="Calibri"/>
                <a:cs typeface="Calibri"/>
                <a:sym typeface="Calibri"/>
              </a:rPr>
              <a:t>Zhen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p:nvPr/>
        </p:nvSpPr>
        <p:spPr>
          <a:xfrm>
            <a:off x="821052" y="387626"/>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Kobe's combined shot type and its relationship with shot accuracy</a:t>
            </a:r>
            <a:endParaRPr sz="2000">
              <a:solidFill>
                <a:schemeClr val="lt1"/>
              </a:solidFill>
              <a:latin typeface="Arial"/>
              <a:ea typeface="Arial"/>
              <a:cs typeface="Arial"/>
              <a:sym typeface="Arial"/>
            </a:endParaRPr>
          </a:p>
        </p:txBody>
      </p:sp>
      <p:sp>
        <p:nvSpPr>
          <p:cNvPr id="266" name="Google Shape;266;p22"/>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22"/>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22"/>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69" name="Google Shape;269;p22"/>
          <p:cNvPicPr preferRelativeResize="0"/>
          <p:nvPr/>
        </p:nvPicPr>
        <p:blipFill rotWithShape="1">
          <a:blip r:embed="rId3">
            <a:alphaModFix/>
          </a:blip>
          <a:srcRect/>
          <a:stretch/>
        </p:blipFill>
        <p:spPr>
          <a:xfrm>
            <a:off x="6688973" y="1352984"/>
            <a:ext cx="4054191" cy="3279932"/>
          </a:xfrm>
          <a:prstGeom prst="rect">
            <a:avLst/>
          </a:prstGeom>
          <a:noFill/>
          <a:ln>
            <a:noFill/>
          </a:ln>
        </p:spPr>
      </p:pic>
      <p:pic>
        <p:nvPicPr>
          <p:cNvPr id="270" name="Google Shape;270;p22"/>
          <p:cNvPicPr preferRelativeResize="0"/>
          <p:nvPr/>
        </p:nvPicPr>
        <p:blipFill rotWithShape="1">
          <a:blip r:embed="rId4">
            <a:alphaModFix/>
          </a:blip>
          <a:srcRect/>
          <a:stretch/>
        </p:blipFill>
        <p:spPr>
          <a:xfrm>
            <a:off x="1285006" y="1352984"/>
            <a:ext cx="4054191" cy="3279932"/>
          </a:xfrm>
          <a:prstGeom prst="rect">
            <a:avLst/>
          </a:prstGeom>
          <a:noFill/>
          <a:ln>
            <a:noFill/>
          </a:ln>
        </p:spPr>
      </p:pic>
      <p:sp>
        <p:nvSpPr>
          <p:cNvPr id="271" name="Google Shape;271;p22"/>
          <p:cNvSpPr txBox="1"/>
          <p:nvPr/>
        </p:nvSpPr>
        <p:spPr>
          <a:xfrm>
            <a:off x="1581785" y="5294630"/>
            <a:ext cx="8742045" cy="9220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Jump shot, Drunk, Layup are the top three shot type Kobe open made, for the accuracy, Drunk, bank shot, and layup have the highest accuracy. Maybe Kobe should have more these shot types more. For example, transfer from jumpshot to drunk shot.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p:nvPr/>
        </p:nvSpPr>
        <p:spPr>
          <a:xfrm>
            <a:off x="821052" y="401481"/>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Kobe's 2pt/3pt shots and its relationship with shot accuracy</a:t>
            </a:r>
            <a:endParaRPr sz="2000">
              <a:solidFill>
                <a:schemeClr val="lt1"/>
              </a:solidFill>
              <a:latin typeface="Arial"/>
              <a:ea typeface="Arial"/>
              <a:cs typeface="Arial"/>
              <a:sym typeface="Arial"/>
            </a:endParaRPr>
          </a:p>
        </p:txBody>
      </p:sp>
      <p:sp>
        <p:nvSpPr>
          <p:cNvPr id="277" name="Google Shape;277;p23"/>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23"/>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23"/>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80" name="Google Shape;280;p23"/>
          <p:cNvPicPr preferRelativeResize="0"/>
          <p:nvPr/>
        </p:nvPicPr>
        <p:blipFill rotWithShape="1">
          <a:blip r:embed="rId3">
            <a:alphaModFix/>
          </a:blip>
          <a:srcRect/>
          <a:stretch/>
        </p:blipFill>
        <p:spPr>
          <a:xfrm>
            <a:off x="1600200" y="1983739"/>
            <a:ext cx="3695700" cy="3104076"/>
          </a:xfrm>
          <a:prstGeom prst="rect">
            <a:avLst/>
          </a:prstGeom>
          <a:noFill/>
          <a:ln>
            <a:noFill/>
          </a:ln>
        </p:spPr>
      </p:pic>
      <p:pic>
        <p:nvPicPr>
          <p:cNvPr id="281" name="Google Shape;281;p23"/>
          <p:cNvPicPr preferRelativeResize="0"/>
          <p:nvPr/>
        </p:nvPicPr>
        <p:blipFill rotWithShape="1">
          <a:blip r:embed="rId4">
            <a:alphaModFix/>
          </a:blip>
          <a:srcRect/>
          <a:stretch/>
        </p:blipFill>
        <p:spPr>
          <a:xfrm>
            <a:off x="6896100" y="1983739"/>
            <a:ext cx="3695699" cy="3104075"/>
          </a:xfrm>
          <a:prstGeom prst="rect">
            <a:avLst/>
          </a:prstGeom>
          <a:noFill/>
          <a:ln>
            <a:noFill/>
          </a:ln>
        </p:spPr>
      </p:pic>
      <p:sp>
        <p:nvSpPr>
          <p:cNvPr id="282" name="Google Shape;282;p23"/>
          <p:cNvSpPr txBox="1"/>
          <p:nvPr/>
        </p:nvSpPr>
        <p:spPr>
          <a:xfrm>
            <a:off x="2301875" y="5523865"/>
            <a:ext cx="8142605"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The 2PT shot has higher accuracy than 3PT shot.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p:nvPr/>
        </p:nvSpPr>
        <p:spPr>
          <a:xfrm>
            <a:off x="821052" y="401481"/>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Kobe's shot distance and its relationship with shot accuracy</a:t>
            </a:r>
            <a:endParaRPr sz="2000">
              <a:solidFill>
                <a:schemeClr val="lt1"/>
              </a:solidFill>
              <a:latin typeface="Arial"/>
              <a:ea typeface="Arial"/>
              <a:cs typeface="Arial"/>
              <a:sym typeface="Arial"/>
            </a:endParaRPr>
          </a:p>
        </p:txBody>
      </p:sp>
      <p:sp>
        <p:nvSpPr>
          <p:cNvPr id="288" name="Google Shape;288;p24"/>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24"/>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4"/>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91" name="Google Shape;291;p24"/>
          <p:cNvPicPr preferRelativeResize="0"/>
          <p:nvPr/>
        </p:nvPicPr>
        <p:blipFill rotWithShape="1">
          <a:blip r:embed="rId3">
            <a:alphaModFix/>
          </a:blip>
          <a:srcRect/>
          <a:stretch/>
        </p:blipFill>
        <p:spPr>
          <a:xfrm>
            <a:off x="1299047" y="1785619"/>
            <a:ext cx="4081707" cy="3286565"/>
          </a:xfrm>
          <a:prstGeom prst="rect">
            <a:avLst/>
          </a:prstGeom>
          <a:noFill/>
          <a:ln>
            <a:noFill/>
          </a:ln>
        </p:spPr>
      </p:pic>
      <p:pic>
        <p:nvPicPr>
          <p:cNvPr id="292" name="Google Shape;292;p24"/>
          <p:cNvPicPr preferRelativeResize="0"/>
          <p:nvPr/>
        </p:nvPicPr>
        <p:blipFill rotWithShape="1">
          <a:blip r:embed="rId4">
            <a:alphaModFix/>
          </a:blip>
          <a:srcRect/>
          <a:stretch/>
        </p:blipFill>
        <p:spPr>
          <a:xfrm>
            <a:off x="6603601" y="1785619"/>
            <a:ext cx="4081707" cy="3286565"/>
          </a:xfrm>
          <a:prstGeom prst="rect">
            <a:avLst/>
          </a:prstGeom>
          <a:noFill/>
          <a:ln>
            <a:noFill/>
          </a:ln>
        </p:spPr>
      </p:pic>
      <p:sp>
        <p:nvSpPr>
          <p:cNvPr id="293" name="Google Shape;293;p24"/>
          <p:cNvSpPr txBox="1"/>
          <p:nvPr/>
        </p:nvSpPr>
        <p:spPr>
          <a:xfrm>
            <a:off x="2520315" y="5665470"/>
            <a:ext cx="6897370" cy="6451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The diagram demonstrates with 0 shot distance; the accuracy is the highest. When 0 &lt; distance &lt; 30, the accuracy  performs stable.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5"/>
          <p:cNvSpPr txBox="1"/>
          <p:nvPr/>
        </p:nvSpPr>
        <p:spPr>
          <a:xfrm>
            <a:off x="821052" y="401481"/>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whether shot has been made or not by position</a:t>
            </a:r>
            <a:endParaRPr sz="2000">
              <a:solidFill>
                <a:schemeClr val="lt1"/>
              </a:solidFill>
              <a:latin typeface="Arial"/>
              <a:ea typeface="Arial"/>
              <a:cs typeface="Arial"/>
              <a:sym typeface="Arial"/>
            </a:endParaRPr>
          </a:p>
        </p:txBody>
      </p:sp>
      <p:sp>
        <p:nvSpPr>
          <p:cNvPr id="299" name="Google Shape;299;p25"/>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25"/>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25"/>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02" name="Google Shape;302;p25"/>
          <p:cNvPicPr preferRelativeResize="0"/>
          <p:nvPr/>
        </p:nvPicPr>
        <p:blipFill rotWithShape="1">
          <a:blip r:embed="rId3">
            <a:alphaModFix/>
          </a:blip>
          <a:srcRect/>
          <a:stretch/>
        </p:blipFill>
        <p:spPr>
          <a:xfrm>
            <a:off x="2682895" y="1271358"/>
            <a:ext cx="6265511" cy="45795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p:nvPr/>
        </p:nvSpPr>
        <p:spPr>
          <a:xfrm>
            <a:off x="821052" y="484611"/>
            <a:ext cx="112175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Analysis of the shot area in which Kobe performed better</a:t>
            </a:r>
            <a:endParaRPr sz="2000">
              <a:solidFill>
                <a:schemeClr val="lt1"/>
              </a:solidFill>
              <a:latin typeface="Arial"/>
              <a:ea typeface="Arial"/>
              <a:cs typeface="Arial"/>
              <a:sym typeface="Arial"/>
            </a:endParaRPr>
          </a:p>
        </p:txBody>
      </p:sp>
      <p:sp>
        <p:nvSpPr>
          <p:cNvPr id="308" name="Google Shape;308;p26"/>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26"/>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26"/>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11" name="Google Shape;311;p26"/>
          <p:cNvPicPr preferRelativeResize="0"/>
          <p:nvPr/>
        </p:nvPicPr>
        <p:blipFill rotWithShape="1">
          <a:blip r:embed="rId3">
            <a:alphaModFix/>
          </a:blip>
          <a:srcRect/>
          <a:stretch/>
        </p:blipFill>
        <p:spPr>
          <a:xfrm>
            <a:off x="4257358" y="1977282"/>
            <a:ext cx="3677284" cy="2751017"/>
          </a:xfrm>
          <a:prstGeom prst="rect">
            <a:avLst/>
          </a:prstGeom>
          <a:noFill/>
          <a:ln>
            <a:noFill/>
          </a:ln>
        </p:spPr>
      </p:pic>
      <p:pic>
        <p:nvPicPr>
          <p:cNvPr id="312" name="Google Shape;312;p26"/>
          <p:cNvPicPr preferRelativeResize="0"/>
          <p:nvPr/>
        </p:nvPicPr>
        <p:blipFill rotWithShape="1">
          <a:blip r:embed="rId4">
            <a:alphaModFix/>
          </a:blip>
          <a:srcRect/>
          <a:stretch/>
        </p:blipFill>
        <p:spPr>
          <a:xfrm>
            <a:off x="290038" y="1977282"/>
            <a:ext cx="3677284" cy="2751017"/>
          </a:xfrm>
          <a:prstGeom prst="rect">
            <a:avLst/>
          </a:prstGeom>
          <a:noFill/>
          <a:ln>
            <a:noFill/>
          </a:ln>
        </p:spPr>
      </p:pic>
      <p:pic>
        <p:nvPicPr>
          <p:cNvPr id="313" name="Google Shape;313;p26"/>
          <p:cNvPicPr preferRelativeResize="0"/>
          <p:nvPr/>
        </p:nvPicPr>
        <p:blipFill rotWithShape="1">
          <a:blip r:embed="rId5">
            <a:alphaModFix/>
          </a:blip>
          <a:srcRect/>
          <a:stretch/>
        </p:blipFill>
        <p:spPr>
          <a:xfrm>
            <a:off x="8224679" y="1977283"/>
            <a:ext cx="3677284" cy="2751017"/>
          </a:xfrm>
          <a:prstGeom prst="rect">
            <a:avLst/>
          </a:prstGeom>
          <a:noFill/>
          <a:ln>
            <a:noFill/>
          </a:ln>
        </p:spPr>
      </p:pic>
      <p:sp>
        <p:nvSpPr>
          <p:cNvPr id="314" name="Google Shape;314;p26"/>
          <p:cNvSpPr txBox="1"/>
          <p:nvPr/>
        </p:nvSpPr>
        <p:spPr>
          <a:xfrm>
            <a:off x="1722120" y="5450205"/>
            <a:ext cx="7287829" cy="646331"/>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F9000"/>
                </a:solidFill>
                <a:latin typeface="Calibri"/>
                <a:ea typeface="Calibri"/>
                <a:cs typeface="Calibri"/>
                <a:sym typeface="Calibri"/>
              </a:rPr>
              <a:t>Kobe has highest number of shots in ‘Center’ shot area</a:t>
            </a:r>
            <a:endParaRPr/>
          </a:p>
          <a:p>
            <a:pPr marL="228600" marR="0" lvl="0" indent="-228600" algn="l" rtl="0">
              <a:spcBef>
                <a:spcPts val="0"/>
              </a:spcBef>
              <a:spcAft>
                <a:spcPts val="0"/>
              </a:spcAft>
              <a:buNone/>
            </a:pPr>
            <a:r>
              <a:rPr lang="en-US" sz="1800">
                <a:solidFill>
                  <a:srgbClr val="BF9000"/>
                </a:solidFill>
                <a:latin typeface="Calibri"/>
                <a:ea typeface="Calibri"/>
                <a:cs typeface="Calibri"/>
                <a:sym typeface="Calibri"/>
              </a:rPr>
              <a:t> and its accuracy is the best whereas ‘bank court’ area is the exact opposite</a:t>
            </a:r>
            <a:r>
              <a:rPr lang="en-US" sz="1800">
                <a:solidFill>
                  <a:schemeClr val="lt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7"/>
          <p:cNvSpPr txBox="1"/>
          <p:nvPr/>
        </p:nvSpPr>
        <p:spPr>
          <a:xfrm>
            <a:off x="821052" y="484611"/>
            <a:ext cx="112175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Analysis of the Shot distance in which Kobe performed better</a:t>
            </a:r>
            <a:endParaRPr sz="2000">
              <a:solidFill>
                <a:schemeClr val="lt1"/>
              </a:solidFill>
              <a:latin typeface="Arial"/>
              <a:ea typeface="Arial"/>
              <a:cs typeface="Arial"/>
              <a:sym typeface="Arial"/>
            </a:endParaRPr>
          </a:p>
        </p:txBody>
      </p:sp>
      <p:sp>
        <p:nvSpPr>
          <p:cNvPr id="320" name="Google Shape;320;p27"/>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27"/>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27"/>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23" name="Google Shape;323;p27"/>
          <p:cNvPicPr preferRelativeResize="0"/>
          <p:nvPr/>
        </p:nvPicPr>
        <p:blipFill rotWithShape="1">
          <a:blip r:embed="rId3">
            <a:alphaModFix/>
          </a:blip>
          <a:srcRect/>
          <a:stretch/>
        </p:blipFill>
        <p:spPr>
          <a:xfrm>
            <a:off x="45577" y="1935797"/>
            <a:ext cx="4003676" cy="2864802"/>
          </a:xfrm>
          <a:prstGeom prst="rect">
            <a:avLst/>
          </a:prstGeom>
          <a:noFill/>
          <a:ln>
            <a:noFill/>
          </a:ln>
        </p:spPr>
      </p:pic>
      <p:pic>
        <p:nvPicPr>
          <p:cNvPr id="324" name="Google Shape;324;p27"/>
          <p:cNvPicPr preferRelativeResize="0"/>
          <p:nvPr/>
        </p:nvPicPr>
        <p:blipFill rotWithShape="1">
          <a:blip r:embed="rId4">
            <a:alphaModFix/>
          </a:blip>
          <a:srcRect/>
          <a:stretch/>
        </p:blipFill>
        <p:spPr>
          <a:xfrm>
            <a:off x="4094829" y="1935797"/>
            <a:ext cx="4003676" cy="2864803"/>
          </a:xfrm>
          <a:prstGeom prst="rect">
            <a:avLst/>
          </a:prstGeom>
          <a:noFill/>
          <a:ln>
            <a:noFill/>
          </a:ln>
        </p:spPr>
      </p:pic>
      <p:pic>
        <p:nvPicPr>
          <p:cNvPr id="325" name="Google Shape;325;p27"/>
          <p:cNvPicPr preferRelativeResize="0"/>
          <p:nvPr/>
        </p:nvPicPr>
        <p:blipFill rotWithShape="1">
          <a:blip r:embed="rId5">
            <a:alphaModFix/>
          </a:blip>
          <a:srcRect/>
          <a:stretch/>
        </p:blipFill>
        <p:spPr>
          <a:xfrm>
            <a:off x="8144081" y="1935797"/>
            <a:ext cx="4002341" cy="2864804"/>
          </a:xfrm>
          <a:prstGeom prst="rect">
            <a:avLst/>
          </a:prstGeom>
          <a:noFill/>
          <a:ln>
            <a:noFill/>
          </a:ln>
        </p:spPr>
      </p:pic>
      <p:sp>
        <p:nvSpPr>
          <p:cNvPr id="326" name="Google Shape;326;p27"/>
          <p:cNvSpPr txBox="1"/>
          <p:nvPr/>
        </p:nvSpPr>
        <p:spPr>
          <a:xfrm>
            <a:off x="560775" y="5138750"/>
            <a:ext cx="11340000" cy="17406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800">
                <a:solidFill>
                  <a:schemeClr val="dk1"/>
                </a:solidFill>
                <a:latin typeface="Calibri"/>
                <a:ea typeface="Calibri"/>
                <a:cs typeface="Calibri"/>
                <a:sym typeface="Calibri"/>
              </a:rPr>
              <a:t>·</a:t>
            </a:r>
            <a:r>
              <a:rPr lang="en-US" sz="1800">
                <a:solidFill>
                  <a:srgbClr val="BF9000"/>
                </a:solidFill>
                <a:latin typeface="Calibri"/>
                <a:ea typeface="Calibri"/>
                <a:cs typeface="Calibri"/>
                <a:sym typeface="Calibri"/>
              </a:rPr>
              <a:t>The number of shot and accuracy vary substantially by shot_zone_basic</a:t>
            </a:r>
            <a:endParaRPr sz="1800">
              <a:solidFill>
                <a:srgbClr val="BF9000"/>
              </a:solidFill>
              <a:latin typeface="Calibri"/>
              <a:ea typeface="Calibri"/>
              <a:cs typeface="Calibri"/>
              <a:sym typeface="Calibri"/>
            </a:endParaRPr>
          </a:p>
          <a:p>
            <a:pPr marL="228600" marR="0" lvl="0" indent="-228600" algn="l" rtl="0">
              <a:spcBef>
                <a:spcPts val="0"/>
              </a:spcBef>
              <a:spcAft>
                <a:spcPts val="0"/>
              </a:spcAft>
              <a:buNone/>
            </a:pPr>
            <a:r>
              <a:rPr lang="en-US" sz="1800">
                <a:solidFill>
                  <a:srgbClr val="BF9000"/>
                </a:solidFill>
                <a:latin typeface="Calibri"/>
                <a:ea typeface="Calibri"/>
                <a:cs typeface="Calibri"/>
                <a:sym typeface="Calibri"/>
              </a:rPr>
              <a:t> Kobe preferred shot in mid-range area and restricted area and he did perform the best in these two areas. Also, although Kobe seldom made shots in left corner, right corner and backcourt, he did well in the left corner and right corner.</a:t>
            </a:r>
            <a:endParaRPr sz="1800">
              <a:solidFill>
                <a:srgbClr val="BF9000"/>
              </a:solidFill>
              <a:latin typeface="Calibri"/>
              <a:ea typeface="Calibri"/>
              <a:cs typeface="Calibri"/>
              <a:sym typeface="Calibri"/>
            </a:endParaRPr>
          </a:p>
          <a:p>
            <a:pPr marL="228600" marR="0" lvl="0" indent="-228600" algn="l" rtl="0">
              <a:spcBef>
                <a:spcPts val="0"/>
              </a:spcBef>
              <a:spcAft>
                <a:spcPts val="0"/>
              </a:spcAft>
              <a:buNone/>
            </a:pPr>
            <a:r>
              <a:rPr lang="en-US" sz="1800">
                <a:solidFill>
                  <a:srgbClr val="BF9000"/>
                </a:solidFill>
                <a:latin typeface="Calibri"/>
                <a:ea typeface="Calibri"/>
                <a:cs typeface="Calibri"/>
                <a:sym typeface="Calibri"/>
              </a:rPr>
              <a:t>Kobe performed better in left corner than he did in right corner, which indicates that he is an all-round basketball player</a:t>
            </a:r>
            <a:endParaRPr sz="1800">
              <a:solidFill>
                <a:srgbClr val="BF9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p:nvPr/>
        </p:nvSpPr>
        <p:spPr>
          <a:xfrm>
            <a:off x="821052" y="484611"/>
            <a:ext cx="112175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Analysis of shot zone range in which Kobe performed better</a:t>
            </a:r>
            <a:endParaRPr sz="2000">
              <a:solidFill>
                <a:schemeClr val="lt1"/>
              </a:solidFill>
              <a:latin typeface="Arial"/>
              <a:ea typeface="Arial"/>
              <a:cs typeface="Arial"/>
              <a:sym typeface="Arial"/>
            </a:endParaRPr>
          </a:p>
        </p:txBody>
      </p:sp>
      <p:sp>
        <p:nvSpPr>
          <p:cNvPr id="332" name="Google Shape;332;p28"/>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28"/>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28"/>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35" name="Google Shape;335;p28"/>
          <p:cNvPicPr preferRelativeResize="0"/>
          <p:nvPr/>
        </p:nvPicPr>
        <p:blipFill rotWithShape="1">
          <a:blip r:embed="rId3">
            <a:alphaModFix/>
          </a:blip>
          <a:srcRect/>
          <a:stretch/>
        </p:blipFill>
        <p:spPr>
          <a:xfrm>
            <a:off x="61587" y="2241589"/>
            <a:ext cx="3981884" cy="3205755"/>
          </a:xfrm>
          <a:prstGeom prst="rect">
            <a:avLst/>
          </a:prstGeom>
          <a:noFill/>
          <a:ln>
            <a:noFill/>
          </a:ln>
        </p:spPr>
      </p:pic>
      <p:pic>
        <p:nvPicPr>
          <p:cNvPr id="336" name="Google Shape;336;p28"/>
          <p:cNvPicPr preferRelativeResize="0"/>
          <p:nvPr/>
        </p:nvPicPr>
        <p:blipFill rotWithShape="1">
          <a:blip r:embed="rId4">
            <a:alphaModFix/>
          </a:blip>
          <a:srcRect/>
          <a:stretch/>
        </p:blipFill>
        <p:spPr>
          <a:xfrm>
            <a:off x="4105058" y="2241589"/>
            <a:ext cx="3981884" cy="3201462"/>
          </a:xfrm>
          <a:prstGeom prst="rect">
            <a:avLst/>
          </a:prstGeom>
          <a:noFill/>
          <a:ln>
            <a:noFill/>
          </a:ln>
        </p:spPr>
      </p:pic>
      <p:pic>
        <p:nvPicPr>
          <p:cNvPr id="337" name="Google Shape;337;p28"/>
          <p:cNvPicPr preferRelativeResize="0"/>
          <p:nvPr/>
        </p:nvPicPr>
        <p:blipFill rotWithShape="1">
          <a:blip r:embed="rId5">
            <a:alphaModFix/>
          </a:blip>
          <a:srcRect/>
          <a:stretch/>
        </p:blipFill>
        <p:spPr>
          <a:xfrm>
            <a:off x="8148529" y="2241589"/>
            <a:ext cx="3981884" cy="3201462"/>
          </a:xfrm>
          <a:prstGeom prst="rect">
            <a:avLst/>
          </a:prstGeom>
          <a:noFill/>
          <a:ln>
            <a:noFill/>
          </a:ln>
        </p:spPr>
      </p:pic>
      <p:sp>
        <p:nvSpPr>
          <p:cNvPr id="338" name="Google Shape;338;p28"/>
          <p:cNvSpPr txBox="1"/>
          <p:nvPr/>
        </p:nvSpPr>
        <p:spPr>
          <a:xfrm>
            <a:off x="2872288" y="5635000"/>
            <a:ext cx="7115100" cy="92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The outcome is corresponding to the above analysis of Kobe’s shot distance and its relationship with shot accuracy.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p:nvPr/>
        </p:nvSpPr>
        <p:spPr>
          <a:xfrm>
            <a:off x="821052" y="484611"/>
            <a:ext cx="112175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Analysis of the season in which Kobe performed better</a:t>
            </a:r>
            <a:endParaRPr sz="2000">
              <a:solidFill>
                <a:schemeClr val="lt1"/>
              </a:solidFill>
              <a:latin typeface="Arial"/>
              <a:ea typeface="Arial"/>
              <a:cs typeface="Arial"/>
              <a:sym typeface="Arial"/>
            </a:endParaRPr>
          </a:p>
        </p:txBody>
      </p:sp>
      <p:sp>
        <p:nvSpPr>
          <p:cNvPr id="344" name="Google Shape;344;p29"/>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9"/>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9"/>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47" name="Google Shape;347;p29"/>
          <p:cNvPicPr preferRelativeResize="0"/>
          <p:nvPr/>
        </p:nvPicPr>
        <p:blipFill rotWithShape="1">
          <a:blip r:embed="rId3">
            <a:alphaModFix/>
          </a:blip>
          <a:srcRect/>
          <a:stretch/>
        </p:blipFill>
        <p:spPr>
          <a:xfrm>
            <a:off x="1400061" y="1870649"/>
            <a:ext cx="3995908" cy="3116702"/>
          </a:xfrm>
          <a:prstGeom prst="rect">
            <a:avLst/>
          </a:prstGeom>
          <a:noFill/>
          <a:ln>
            <a:noFill/>
          </a:ln>
        </p:spPr>
      </p:pic>
      <p:pic>
        <p:nvPicPr>
          <p:cNvPr id="348" name="Google Shape;348;p29"/>
          <p:cNvPicPr preferRelativeResize="0"/>
          <p:nvPr/>
        </p:nvPicPr>
        <p:blipFill rotWithShape="1">
          <a:blip r:embed="rId4">
            <a:alphaModFix/>
          </a:blip>
          <a:srcRect/>
          <a:stretch/>
        </p:blipFill>
        <p:spPr>
          <a:xfrm>
            <a:off x="6796030" y="1870649"/>
            <a:ext cx="3995908" cy="3116701"/>
          </a:xfrm>
          <a:prstGeom prst="rect">
            <a:avLst/>
          </a:prstGeom>
          <a:noFill/>
          <a:ln>
            <a:noFill/>
          </a:ln>
        </p:spPr>
      </p:pic>
      <p:sp>
        <p:nvSpPr>
          <p:cNvPr id="349" name="Google Shape;349;p29"/>
          <p:cNvSpPr txBox="1"/>
          <p:nvPr/>
        </p:nvSpPr>
        <p:spPr>
          <a:xfrm>
            <a:off x="1764025" y="5654675"/>
            <a:ext cx="9629700" cy="120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The period from season 1997-98 to season 2012-13 was Kobe’s career heyday.</a:t>
            </a:r>
            <a:endParaRPr sz="1800">
              <a:solidFill>
                <a:srgbClr val="BF9000"/>
              </a:solidFill>
              <a:latin typeface="Calibri"/>
              <a:ea typeface="Calibri"/>
              <a:cs typeface="Calibri"/>
              <a:sym typeface="Calibri"/>
            </a:endParaRPr>
          </a:p>
          <a:p>
            <a:pPr marL="0" marR="0" lvl="0" indent="0" algn="l" rtl="0">
              <a:spcBef>
                <a:spcPts val="0"/>
              </a:spcBef>
              <a:spcAft>
                <a:spcPts val="0"/>
              </a:spcAft>
              <a:buNone/>
            </a:pPr>
            <a:r>
              <a:rPr lang="en-US" sz="1800">
                <a:solidFill>
                  <a:srgbClr val="BF9000"/>
                </a:solidFill>
                <a:latin typeface="Calibri"/>
                <a:ea typeface="Calibri"/>
                <a:cs typeface="Calibri"/>
                <a:sym typeface="Calibri"/>
              </a:rPr>
              <a:t>He always had a steady performance in accuracy</a:t>
            </a:r>
            <a:endParaRPr sz="1800">
              <a:solidFill>
                <a:srgbClr val="BF9000"/>
              </a:solidFill>
              <a:latin typeface="Calibri"/>
              <a:ea typeface="Calibri"/>
              <a:cs typeface="Calibri"/>
              <a:sym typeface="Calibri"/>
            </a:endParaRPr>
          </a:p>
          <a:p>
            <a:pPr marL="0" marR="0" lvl="0" indent="0" algn="l" rtl="0">
              <a:spcBef>
                <a:spcPts val="0"/>
              </a:spcBef>
              <a:spcAft>
                <a:spcPts val="0"/>
              </a:spcAft>
              <a:buNone/>
            </a:pPr>
            <a:r>
              <a:rPr lang="en-US" sz="1800">
                <a:solidFill>
                  <a:srgbClr val="BF9000"/>
                </a:solidFill>
                <a:latin typeface="Calibri"/>
                <a:ea typeface="Calibri"/>
                <a:cs typeface="Calibri"/>
                <a:sym typeface="Calibri"/>
              </a:rPr>
              <a:t>The outcome is corresponding to the analysis of Kobe’s age influence on his shot accuracy.</a:t>
            </a:r>
            <a:endParaRPr sz="1800">
              <a:solidFill>
                <a:srgbClr val="BF9000"/>
              </a:solidFill>
              <a:latin typeface="Calibri"/>
              <a:ea typeface="Calibri"/>
              <a:cs typeface="Calibri"/>
              <a:sym typeface="Calibri"/>
            </a:endParaRPr>
          </a:p>
          <a:p>
            <a:pPr marL="0" marR="0" lvl="0" indent="0" algn="l" rtl="0">
              <a:spcBef>
                <a:spcPts val="0"/>
              </a:spcBef>
              <a:spcAft>
                <a:spcPts val="0"/>
              </a:spcAft>
              <a:buNone/>
            </a:pPr>
            <a:endParaRPr sz="1800">
              <a:solidFill>
                <a:srgbClr val="BF9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0"/>
          <p:cNvSpPr txBox="1"/>
          <p:nvPr/>
        </p:nvSpPr>
        <p:spPr>
          <a:xfrm>
            <a:off x="821052" y="484611"/>
            <a:ext cx="112175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Analysis of Month in which Kobe performed better</a:t>
            </a:r>
            <a:endParaRPr sz="2000">
              <a:solidFill>
                <a:schemeClr val="lt1"/>
              </a:solidFill>
              <a:latin typeface="Arial"/>
              <a:ea typeface="Arial"/>
              <a:cs typeface="Arial"/>
              <a:sym typeface="Arial"/>
            </a:endParaRPr>
          </a:p>
        </p:txBody>
      </p:sp>
      <p:sp>
        <p:nvSpPr>
          <p:cNvPr id="355" name="Google Shape;355;p30"/>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30"/>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30"/>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58" name="Google Shape;358;p30"/>
          <p:cNvPicPr preferRelativeResize="0"/>
          <p:nvPr/>
        </p:nvPicPr>
        <p:blipFill rotWithShape="1">
          <a:blip r:embed="rId3">
            <a:alphaModFix/>
          </a:blip>
          <a:srcRect/>
          <a:stretch/>
        </p:blipFill>
        <p:spPr>
          <a:xfrm>
            <a:off x="1301928" y="1939607"/>
            <a:ext cx="4143108" cy="3207629"/>
          </a:xfrm>
          <a:prstGeom prst="rect">
            <a:avLst/>
          </a:prstGeom>
          <a:noFill/>
          <a:ln>
            <a:noFill/>
          </a:ln>
        </p:spPr>
      </p:pic>
      <p:pic>
        <p:nvPicPr>
          <p:cNvPr id="359" name="Google Shape;359;p30"/>
          <p:cNvPicPr preferRelativeResize="0"/>
          <p:nvPr/>
        </p:nvPicPr>
        <p:blipFill rotWithShape="1">
          <a:blip r:embed="rId4">
            <a:alphaModFix/>
          </a:blip>
          <a:srcRect/>
          <a:stretch/>
        </p:blipFill>
        <p:spPr>
          <a:xfrm>
            <a:off x="6746964" y="1939607"/>
            <a:ext cx="4143108" cy="3226361"/>
          </a:xfrm>
          <a:prstGeom prst="rect">
            <a:avLst/>
          </a:prstGeom>
          <a:noFill/>
          <a:ln>
            <a:noFill/>
          </a:ln>
        </p:spPr>
      </p:pic>
      <p:sp>
        <p:nvSpPr>
          <p:cNvPr id="360" name="Google Shape;360;p30"/>
          <p:cNvSpPr txBox="1"/>
          <p:nvPr/>
        </p:nvSpPr>
        <p:spPr>
          <a:xfrm>
            <a:off x="2535550" y="5508000"/>
            <a:ext cx="8029500" cy="9219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800">
                <a:solidFill>
                  <a:srgbClr val="BF9000"/>
                </a:solidFill>
                <a:latin typeface="Times New Roman"/>
                <a:ea typeface="Times New Roman"/>
                <a:cs typeface="Times New Roman"/>
                <a:sym typeface="Times New Roman"/>
              </a:rPr>
              <a:t>Although Kobe made more shots in autumn and winter, he always had a steady performance no matter in which month the competition was held.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1"/>
          <p:cNvSpPr txBox="1"/>
          <p:nvPr/>
        </p:nvSpPr>
        <p:spPr>
          <a:xfrm>
            <a:off x="821052" y="387626"/>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a:t>
            </a: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Kobe’s performance when played certain opponents</a:t>
            </a:r>
            <a:endParaRPr sz="2000">
              <a:solidFill>
                <a:schemeClr val="lt1"/>
              </a:solidFill>
              <a:latin typeface="Arial"/>
              <a:ea typeface="Arial"/>
              <a:cs typeface="Arial"/>
              <a:sym typeface="Arial"/>
            </a:endParaRPr>
          </a:p>
        </p:txBody>
      </p:sp>
      <p:sp>
        <p:nvSpPr>
          <p:cNvPr id="366" name="Google Shape;366;p31"/>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31"/>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1"/>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69" name="Google Shape;369;p31"/>
          <p:cNvPicPr preferRelativeResize="0"/>
          <p:nvPr/>
        </p:nvPicPr>
        <p:blipFill rotWithShape="1">
          <a:blip r:embed="rId3">
            <a:alphaModFix/>
          </a:blip>
          <a:srcRect/>
          <a:stretch/>
        </p:blipFill>
        <p:spPr>
          <a:xfrm>
            <a:off x="3709914" y="1541548"/>
            <a:ext cx="4772172" cy="3774904"/>
          </a:xfrm>
          <a:prstGeom prst="rect">
            <a:avLst/>
          </a:prstGeom>
          <a:noFill/>
          <a:ln>
            <a:noFill/>
          </a:ln>
        </p:spPr>
      </p:pic>
      <p:sp>
        <p:nvSpPr>
          <p:cNvPr id="370" name="Google Shape;370;p31"/>
          <p:cNvSpPr txBox="1"/>
          <p:nvPr/>
        </p:nvSpPr>
        <p:spPr>
          <a:xfrm>
            <a:off x="2637790" y="5676900"/>
            <a:ext cx="5996940" cy="6451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rgbClr val="BF9000"/>
                </a:solidFill>
                <a:latin typeface="Times New Roman"/>
                <a:ea typeface="Times New Roman"/>
                <a:cs typeface="Times New Roman"/>
                <a:sym typeface="Times New Roman"/>
              </a:rPr>
              <a:t>Kobe’s has good accuracy with his opponents. But the best accuracy is when he plays with NYK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4562168" y="383458"/>
            <a:ext cx="306766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rgbClr val="F7B902"/>
                </a:solidFill>
                <a:latin typeface="Arial"/>
                <a:ea typeface="Arial"/>
                <a:cs typeface="Arial"/>
                <a:sym typeface="Arial"/>
              </a:rPr>
              <a:t>CONTENT</a:t>
            </a:r>
            <a:endParaRPr sz="4000" b="0" i="0" u="none" strike="noStrike" cap="none">
              <a:solidFill>
                <a:srgbClr val="F7B902"/>
              </a:solidFill>
              <a:latin typeface="Arial"/>
              <a:ea typeface="Arial"/>
              <a:cs typeface="Arial"/>
              <a:sym typeface="Arial"/>
            </a:endParaRPr>
          </a:p>
        </p:txBody>
      </p:sp>
      <p:sp>
        <p:nvSpPr>
          <p:cNvPr id="94" name="Google Shape;94;p14"/>
          <p:cNvSpPr/>
          <p:nvPr/>
        </p:nvSpPr>
        <p:spPr>
          <a:xfrm>
            <a:off x="5657850" y="1091344"/>
            <a:ext cx="876300" cy="4571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5" name="Google Shape;95;p14"/>
          <p:cNvGrpSpPr/>
          <p:nvPr/>
        </p:nvGrpSpPr>
        <p:grpSpPr>
          <a:xfrm>
            <a:off x="1281487" y="2854452"/>
            <a:ext cx="1769807" cy="1769807"/>
            <a:chOff x="1281487" y="2930652"/>
            <a:chExt cx="1769807" cy="1769807"/>
          </a:xfrm>
        </p:grpSpPr>
        <p:sp>
          <p:nvSpPr>
            <p:cNvPr id="96" name="Google Shape;96;p14"/>
            <p:cNvSpPr/>
            <p:nvPr/>
          </p:nvSpPr>
          <p:spPr>
            <a:xfrm>
              <a:off x="1281487" y="2930652"/>
              <a:ext cx="1769807" cy="1769807"/>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4"/>
            <p:cNvSpPr/>
            <p:nvPr/>
          </p:nvSpPr>
          <p:spPr>
            <a:xfrm>
              <a:off x="1793090" y="3388112"/>
              <a:ext cx="746601" cy="854886"/>
            </a:xfrm>
            <a:custGeom>
              <a:avLst/>
              <a:gdLst/>
              <a:ahLst/>
              <a:cxnLst/>
              <a:rect l="l" t="t" r="r" b="b"/>
              <a:pathLst>
                <a:path w="4627563" h="5299074" extrusionOk="0">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 name="Google Shape;98;p14"/>
          <p:cNvGrpSpPr/>
          <p:nvPr/>
        </p:nvGrpSpPr>
        <p:grpSpPr>
          <a:xfrm>
            <a:off x="3907093" y="2854452"/>
            <a:ext cx="1769807" cy="1769807"/>
            <a:chOff x="3888043" y="2930652"/>
            <a:chExt cx="1769807" cy="1769807"/>
          </a:xfrm>
        </p:grpSpPr>
        <p:sp>
          <p:nvSpPr>
            <p:cNvPr id="99" name="Google Shape;99;p14"/>
            <p:cNvSpPr/>
            <p:nvPr/>
          </p:nvSpPr>
          <p:spPr>
            <a:xfrm>
              <a:off x="3888043"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p:nvPr/>
          </p:nvSpPr>
          <p:spPr>
            <a:xfrm>
              <a:off x="4429567" y="3388112"/>
              <a:ext cx="686758" cy="854886"/>
            </a:xfrm>
            <a:custGeom>
              <a:avLst/>
              <a:gdLst/>
              <a:ahLst/>
              <a:cxnLst/>
              <a:rect l="l" t="t" r="r" b="b"/>
              <a:pathLst>
                <a:path w="5505447" h="6858000" extrusionOk="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1" name="Google Shape;101;p14"/>
          <p:cNvGrpSpPr/>
          <p:nvPr/>
        </p:nvGrpSpPr>
        <p:grpSpPr>
          <a:xfrm>
            <a:off x="6532699" y="2854452"/>
            <a:ext cx="1769807" cy="1769807"/>
            <a:chOff x="6494599" y="2930652"/>
            <a:chExt cx="1769807" cy="1769807"/>
          </a:xfrm>
        </p:grpSpPr>
        <p:sp>
          <p:nvSpPr>
            <p:cNvPr id="102" name="Google Shape;102;p14"/>
            <p:cNvSpPr/>
            <p:nvPr/>
          </p:nvSpPr>
          <p:spPr>
            <a:xfrm>
              <a:off x="649459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4"/>
            <p:cNvSpPr/>
            <p:nvPr/>
          </p:nvSpPr>
          <p:spPr>
            <a:xfrm>
              <a:off x="6988820" y="3417577"/>
              <a:ext cx="781364" cy="795956"/>
            </a:xfrm>
            <a:custGeom>
              <a:avLst/>
              <a:gdLst/>
              <a:ahLst/>
              <a:cxnLst/>
              <a:rect l="l" t="t" r="r" b="b"/>
              <a:pathLst>
                <a:path w="1944688" h="1979613" extrusionOk="0">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 name="Google Shape;104;p14"/>
          <p:cNvGrpSpPr/>
          <p:nvPr/>
        </p:nvGrpSpPr>
        <p:grpSpPr>
          <a:xfrm>
            <a:off x="9158305" y="2854452"/>
            <a:ext cx="1769807" cy="1769807"/>
            <a:chOff x="8776009" y="2930652"/>
            <a:chExt cx="1769807" cy="1769807"/>
          </a:xfrm>
        </p:grpSpPr>
        <p:sp>
          <p:nvSpPr>
            <p:cNvPr id="105" name="Google Shape;105;p14"/>
            <p:cNvSpPr/>
            <p:nvPr/>
          </p:nvSpPr>
          <p:spPr>
            <a:xfrm>
              <a:off x="877600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4"/>
            <p:cNvSpPr/>
            <p:nvPr/>
          </p:nvSpPr>
          <p:spPr>
            <a:xfrm>
              <a:off x="9349755" y="3417487"/>
              <a:ext cx="622314" cy="796137"/>
            </a:xfrm>
            <a:custGeom>
              <a:avLst/>
              <a:gdLst/>
              <a:ahLst/>
              <a:cxnLst/>
              <a:rect l="l" t="t" r="r" b="b"/>
              <a:pathLst>
                <a:path w="1546226" h="1979613" extrusionOk="0">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7" name="Google Shape;107;p14"/>
          <p:cNvSpPr txBox="1"/>
          <p:nvPr/>
        </p:nvSpPr>
        <p:spPr>
          <a:xfrm>
            <a:off x="1103971"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Introduction</a:t>
            </a:r>
            <a:endParaRPr sz="2400" b="0" i="0" u="none" strike="noStrike" cap="none">
              <a:solidFill>
                <a:schemeClr val="lt1"/>
              </a:solidFill>
              <a:latin typeface="Arial"/>
              <a:ea typeface="Arial"/>
              <a:cs typeface="Arial"/>
              <a:sym typeface="Arial"/>
            </a:endParaRPr>
          </a:p>
        </p:txBody>
      </p:sp>
      <p:sp>
        <p:nvSpPr>
          <p:cNvPr id="108" name="Google Shape;108;p14"/>
          <p:cNvSpPr txBox="1"/>
          <p:nvPr/>
        </p:nvSpPr>
        <p:spPr>
          <a:xfrm>
            <a:off x="3629946" y="4927086"/>
            <a:ext cx="224422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Pre-analysis</a:t>
            </a:r>
            <a:endParaRPr sz="2400" b="0" i="0" u="none" strike="noStrike" cap="none">
              <a:solidFill>
                <a:schemeClr val="lt1"/>
              </a:solidFill>
              <a:latin typeface="Arial"/>
              <a:ea typeface="Arial"/>
              <a:cs typeface="Arial"/>
              <a:sym typeface="Arial"/>
            </a:endParaRPr>
          </a:p>
        </p:txBody>
      </p:sp>
      <p:sp>
        <p:nvSpPr>
          <p:cNvPr id="109" name="Google Shape;109;p14"/>
          <p:cNvSpPr txBox="1"/>
          <p:nvPr/>
        </p:nvSpPr>
        <p:spPr>
          <a:xfrm>
            <a:off x="6615854" y="4927086"/>
            <a:ext cx="184234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Modeling</a:t>
            </a:r>
            <a:endParaRPr sz="2400" b="0" i="0" u="none" strike="noStrike" cap="none">
              <a:solidFill>
                <a:schemeClr val="lt1"/>
              </a:solidFill>
              <a:latin typeface="Arial"/>
              <a:ea typeface="Arial"/>
              <a:cs typeface="Arial"/>
              <a:sym typeface="Arial"/>
            </a:endParaRPr>
          </a:p>
        </p:txBody>
      </p:sp>
      <p:sp>
        <p:nvSpPr>
          <p:cNvPr id="110" name="Google Shape;110;p14"/>
          <p:cNvSpPr txBox="1"/>
          <p:nvPr/>
        </p:nvSpPr>
        <p:spPr>
          <a:xfrm>
            <a:off x="8985012"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Conclusion</a:t>
            </a: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2"/>
          <p:cNvSpPr txBox="1"/>
          <p:nvPr/>
        </p:nvSpPr>
        <p:spPr>
          <a:xfrm>
            <a:off x="821052" y="373771"/>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Analysis of  Kobe's performance in regular season and playoff</a:t>
            </a:r>
            <a:endParaRPr sz="2000">
              <a:solidFill>
                <a:schemeClr val="lt1"/>
              </a:solidFill>
              <a:latin typeface="Arial"/>
              <a:ea typeface="Arial"/>
              <a:cs typeface="Arial"/>
              <a:sym typeface="Arial"/>
            </a:endParaRPr>
          </a:p>
        </p:txBody>
      </p:sp>
      <p:sp>
        <p:nvSpPr>
          <p:cNvPr id="376" name="Google Shape;376;p32"/>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32"/>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32"/>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79" name="Google Shape;379;p32"/>
          <p:cNvPicPr preferRelativeResize="0"/>
          <p:nvPr/>
        </p:nvPicPr>
        <p:blipFill rotWithShape="1">
          <a:blip r:embed="rId3">
            <a:alphaModFix/>
          </a:blip>
          <a:srcRect/>
          <a:stretch/>
        </p:blipFill>
        <p:spPr>
          <a:xfrm>
            <a:off x="6656240" y="1635467"/>
            <a:ext cx="4415278" cy="3587066"/>
          </a:xfrm>
          <a:prstGeom prst="rect">
            <a:avLst/>
          </a:prstGeom>
          <a:noFill/>
          <a:ln>
            <a:noFill/>
          </a:ln>
        </p:spPr>
      </p:pic>
      <p:pic>
        <p:nvPicPr>
          <p:cNvPr id="380" name="Google Shape;380;p32"/>
          <p:cNvPicPr preferRelativeResize="0"/>
          <p:nvPr/>
        </p:nvPicPr>
        <p:blipFill rotWithShape="1">
          <a:blip r:embed="rId4">
            <a:alphaModFix/>
          </a:blip>
          <a:srcRect/>
          <a:stretch/>
        </p:blipFill>
        <p:spPr>
          <a:xfrm>
            <a:off x="1120481" y="1635467"/>
            <a:ext cx="4415278" cy="3587066"/>
          </a:xfrm>
          <a:prstGeom prst="rect">
            <a:avLst/>
          </a:prstGeom>
          <a:noFill/>
          <a:ln>
            <a:noFill/>
          </a:ln>
        </p:spPr>
      </p:pic>
      <p:sp>
        <p:nvSpPr>
          <p:cNvPr id="381" name="Google Shape;381;p32"/>
          <p:cNvSpPr txBox="1"/>
          <p:nvPr/>
        </p:nvSpPr>
        <p:spPr>
          <a:xfrm>
            <a:off x="3239135" y="5643563"/>
            <a:ext cx="5080000" cy="64516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800" b="0">
                <a:solidFill>
                  <a:srgbClr val="BF9000"/>
                </a:solidFill>
                <a:latin typeface="Times New Roman"/>
                <a:ea typeface="Times New Roman"/>
                <a:cs typeface="Times New Roman"/>
                <a:sym typeface="Times New Roman"/>
              </a:rPr>
              <a:t>There is no difference in Kobe's performance when compared between regular season and playoffs</a:t>
            </a:r>
            <a:r>
              <a:rPr lang="en-US" sz="1800" b="0">
                <a:solidFill>
                  <a:schemeClr val="lt1"/>
                </a:solidFill>
                <a:latin typeface="Times New Roman"/>
                <a:ea typeface="Times New Roman"/>
                <a:cs typeface="Times New Roman"/>
                <a:sym typeface="Times New Roman"/>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p:nvPr/>
        </p:nvSpPr>
        <p:spPr>
          <a:xfrm>
            <a:off x="821052" y="373771"/>
            <a:ext cx="1121758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The relationship between seconds remaining and Kobe’s shot accuracy</a:t>
            </a:r>
            <a:endParaRPr sz="2000">
              <a:solidFill>
                <a:schemeClr val="lt1"/>
              </a:solidFill>
              <a:latin typeface="Arial"/>
              <a:ea typeface="Arial"/>
              <a:cs typeface="Arial"/>
              <a:sym typeface="Arial"/>
            </a:endParaRPr>
          </a:p>
        </p:txBody>
      </p:sp>
      <p:sp>
        <p:nvSpPr>
          <p:cNvPr id="387" name="Google Shape;387;p33"/>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33"/>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33"/>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390" name="Google Shape;390;p33"/>
          <p:cNvPicPr preferRelativeResize="0"/>
          <p:nvPr/>
        </p:nvPicPr>
        <p:blipFill rotWithShape="1">
          <a:blip r:embed="rId3">
            <a:alphaModFix/>
          </a:blip>
          <a:srcRect/>
          <a:stretch/>
        </p:blipFill>
        <p:spPr>
          <a:xfrm>
            <a:off x="925426" y="1542093"/>
            <a:ext cx="4707862" cy="3607060"/>
          </a:xfrm>
          <a:prstGeom prst="rect">
            <a:avLst/>
          </a:prstGeom>
          <a:noFill/>
          <a:ln>
            <a:noFill/>
          </a:ln>
        </p:spPr>
      </p:pic>
      <p:pic>
        <p:nvPicPr>
          <p:cNvPr id="391" name="Google Shape;391;p33"/>
          <p:cNvPicPr preferRelativeResize="0"/>
          <p:nvPr/>
        </p:nvPicPr>
        <p:blipFill rotWithShape="1">
          <a:blip r:embed="rId4">
            <a:alphaModFix/>
          </a:blip>
          <a:srcRect/>
          <a:stretch/>
        </p:blipFill>
        <p:spPr>
          <a:xfrm>
            <a:off x="6429844" y="1542093"/>
            <a:ext cx="4707861" cy="3607059"/>
          </a:xfrm>
          <a:prstGeom prst="rect">
            <a:avLst/>
          </a:prstGeom>
          <a:noFill/>
          <a:ln>
            <a:noFill/>
          </a:ln>
        </p:spPr>
      </p:pic>
      <p:sp>
        <p:nvSpPr>
          <p:cNvPr id="392" name="Google Shape;392;p33"/>
          <p:cNvSpPr txBox="1"/>
          <p:nvPr/>
        </p:nvSpPr>
        <p:spPr>
          <a:xfrm>
            <a:off x="3374241" y="5354095"/>
            <a:ext cx="5080000" cy="119888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800" b="0">
                <a:solidFill>
                  <a:schemeClr val="lt1"/>
                </a:solidFill>
                <a:latin typeface="Times New Roman"/>
                <a:ea typeface="Times New Roman"/>
                <a:cs typeface="Times New Roman"/>
                <a:sym typeface="Times New Roman"/>
              </a:rPr>
              <a:t> 	</a:t>
            </a:r>
            <a:r>
              <a:rPr lang="en-US" sz="1800" b="0">
                <a:solidFill>
                  <a:srgbClr val="BF9000"/>
                </a:solidFill>
                <a:latin typeface="Times New Roman"/>
                <a:ea typeface="Times New Roman"/>
                <a:cs typeface="Times New Roman"/>
                <a:sym typeface="Times New Roman"/>
              </a:rPr>
              <a:t>Kobe’s has highest number of shots when there are 0 seconds remaining indicating he has selected for free throws a lot but his accuracy is also lowest at this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p:nvPr/>
        </p:nvSpPr>
        <p:spPr>
          <a:xfrm>
            <a:off x="114299" y="1187825"/>
            <a:ext cx="11993451" cy="57246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BF9000"/>
                </a:solidFill>
                <a:latin typeface="Arial"/>
                <a:ea typeface="Arial"/>
                <a:cs typeface="Arial"/>
                <a:sym typeface="Arial"/>
              </a:rPr>
              <a:t>We have come up with the following hypotheses</a:t>
            </a:r>
            <a:endParaRPr/>
          </a:p>
          <a:p>
            <a:pPr marL="0" marR="0" lvl="0" indent="0" algn="l" rtl="0">
              <a:spcBef>
                <a:spcPts val="0"/>
              </a:spcBef>
              <a:spcAft>
                <a:spcPts val="0"/>
              </a:spcAft>
              <a:buNone/>
            </a:pPr>
            <a:endParaRPr sz="16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Kobe’s age has no significant influence on predicting shot_made_flag.</a:t>
            </a:r>
            <a:endParaRPr/>
          </a:p>
          <a:p>
            <a:pPr marL="0" marR="0" lvl="0" indent="0" algn="l" rtl="0">
              <a:spcBef>
                <a:spcPts val="0"/>
              </a:spcBef>
              <a:spcAft>
                <a:spcPts val="0"/>
              </a:spcAft>
              <a:buNone/>
            </a:pPr>
            <a:endParaRPr sz="20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Kobe’s action type and combined action type could have a significant influence on predicting shot_made_flag.</a:t>
            </a:r>
            <a:endParaRPr/>
          </a:p>
          <a:p>
            <a:pPr marL="0" marR="0" lvl="0" indent="0" algn="l" rtl="0">
              <a:spcBef>
                <a:spcPts val="0"/>
              </a:spcBef>
              <a:spcAft>
                <a:spcPts val="0"/>
              </a:spcAft>
              <a:buNone/>
            </a:pPr>
            <a:endParaRPr sz="20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Shot distance has a significant influence on predicting shot_made_flag.</a:t>
            </a:r>
            <a:endParaRPr/>
          </a:p>
          <a:p>
            <a:pPr marL="0" marR="0" lvl="0" indent="0" algn="l" rtl="0">
              <a:spcBef>
                <a:spcPts val="0"/>
              </a:spcBef>
              <a:spcAft>
                <a:spcPts val="0"/>
              </a:spcAft>
              <a:buNone/>
            </a:pPr>
            <a:endParaRPr sz="20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The shot zone area, shot zone basic and shot range in a basketball court could have a significant influence on predicting shot_made_flag.</a:t>
            </a:r>
            <a:endParaRPr/>
          </a:p>
          <a:p>
            <a:pPr marL="0" marR="0" lvl="0" indent="0" algn="l" rtl="0">
              <a:spcBef>
                <a:spcPts val="0"/>
              </a:spcBef>
              <a:spcAft>
                <a:spcPts val="0"/>
              </a:spcAft>
              <a:buNone/>
            </a:pPr>
            <a:endParaRPr sz="20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Game season, month, opponent, playoffs or not and periods have no significant influence on predicting shot_made_flag.</a:t>
            </a:r>
            <a:endParaRPr/>
          </a:p>
          <a:p>
            <a:pPr marL="0" marR="0" lvl="0" indent="0" algn="l" rtl="0">
              <a:spcBef>
                <a:spcPts val="0"/>
              </a:spcBef>
              <a:spcAft>
                <a:spcPts val="0"/>
              </a:spcAft>
              <a:buNone/>
            </a:pPr>
            <a:endParaRPr sz="2000">
              <a:solidFill>
                <a:srgbClr val="BF9000"/>
              </a:solidFill>
              <a:latin typeface="Arial"/>
              <a:ea typeface="Arial"/>
              <a:cs typeface="Arial"/>
              <a:sym typeface="Arial"/>
            </a:endParaRPr>
          </a:p>
          <a:p>
            <a:pPr marL="0" marR="0" lvl="0" indent="0" algn="l" rtl="0">
              <a:spcBef>
                <a:spcPts val="0"/>
              </a:spcBef>
              <a:spcAft>
                <a:spcPts val="0"/>
              </a:spcAft>
              <a:buNone/>
            </a:pPr>
            <a:r>
              <a:rPr lang="en-US" sz="2000">
                <a:solidFill>
                  <a:srgbClr val="BF9000"/>
                </a:solidFill>
                <a:latin typeface="Arial"/>
                <a:ea typeface="Arial"/>
                <a:cs typeface="Arial"/>
                <a:sym typeface="Arial"/>
              </a:rPr>
              <a:t>• Although Kobe did not perform very well in the final seconds, it does not seem that Kobe’s performance varies enough for time to be a significant variable.</a:t>
            </a:r>
            <a:endParaRPr/>
          </a:p>
          <a:p>
            <a:pPr marL="0" marR="0" lvl="0" indent="0" algn="l" rtl="0">
              <a:spcBef>
                <a:spcPts val="0"/>
              </a:spcBef>
              <a:spcAft>
                <a:spcPts val="0"/>
              </a:spcAft>
              <a:buNone/>
            </a:pPr>
            <a:endParaRPr sz="1600">
              <a:solidFill>
                <a:schemeClr val="lt1"/>
              </a:solidFill>
              <a:latin typeface="Arial"/>
              <a:ea typeface="Arial"/>
              <a:cs typeface="Arial"/>
              <a:sym typeface="Arial"/>
            </a:endParaRPr>
          </a:p>
          <a:p>
            <a:pPr marL="0" marR="0" lvl="0" indent="0" algn="l" rtl="0">
              <a:spcBef>
                <a:spcPts val="0"/>
              </a:spcBef>
              <a:spcAft>
                <a:spcPts val="0"/>
              </a:spcAft>
              <a:buNone/>
            </a:pPr>
            <a:endParaRPr sz="1600">
              <a:solidFill>
                <a:schemeClr val="lt1"/>
              </a:solidFill>
              <a:latin typeface="Arial"/>
              <a:ea typeface="Arial"/>
              <a:cs typeface="Arial"/>
              <a:sym typeface="Arial"/>
            </a:endParaRPr>
          </a:p>
        </p:txBody>
      </p:sp>
      <p:sp>
        <p:nvSpPr>
          <p:cNvPr id="398" name="Google Shape;398;p34"/>
          <p:cNvSpPr txBox="1"/>
          <p:nvPr/>
        </p:nvSpPr>
        <p:spPr>
          <a:xfrm>
            <a:off x="821054" y="479178"/>
            <a:ext cx="36195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Hypothesis</a:t>
            </a:r>
            <a:endParaRPr sz="2000">
              <a:solidFill>
                <a:schemeClr val="lt1"/>
              </a:solidFill>
              <a:latin typeface="Arial"/>
              <a:ea typeface="Arial"/>
              <a:cs typeface="Arial"/>
              <a:sym typeface="Arial"/>
            </a:endParaRPr>
          </a:p>
        </p:txBody>
      </p:sp>
      <p:sp>
        <p:nvSpPr>
          <p:cNvPr id="399" name="Google Shape;399;p34"/>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0" name="Google Shape;400;p34"/>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34"/>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p:nvPr/>
        </p:nvSpPr>
        <p:spPr>
          <a:xfrm>
            <a:off x="4562168" y="383458"/>
            <a:ext cx="306766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rgbClr val="F7B902"/>
                </a:solidFill>
                <a:latin typeface="Arial"/>
                <a:ea typeface="Arial"/>
                <a:cs typeface="Arial"/>
                <a:sym typeface="Arial"/>
              </a:rPr>
              <a:t>CONTENT</a:t>
            </a:r>
            <a:endParaRPr sz="4000">
              <a:solidFill>
                <a:srgbClr val="F7B902"/>
              </a:solidFill>
              <a:latin typeface="Arial"/>
              <a:ea typeface="Arial"/>
              <a:cs typeface="Arial"/>
              <a:sym typeface="Arial"/>
            </a:endParaRPr>
          </a:p>
        </p:txBody>
      </p:sp>
      <p:sp>
        <p:nvSpPr>
          <p:cNvPr id="407" name="Google Shape;407;p35"/>
          <p:cNvSpPr/>
          <p:nvPr/>
        </p:nvSpPr>
        <p:spPr>
          <a:xfrm>
            <a:off x="5657850" y="1091344"/>
            <a:ext cx="876300" cy="4571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8" name="Google Shape;408;p35"/>
          <p:cNvGrpSpPr/>
          <p:nvPr/>
        </p:nvGrpSpPr>
        <p:grpSpPr>
          <a:xfrm>
            <a:off x="1281487" y="2854452"/>
            <a:ext cx="1769807" cy="1769807"/>
            <a:chOff x="1281487" y="2930652"/>
            <a:chExt cx="1769807" cy="1769807"/>
          </a:xfrm>
        </p:grpSpPr>
        <p:sp>
          <p:nvSpPr>
            <p:cNvPr id="409" name="Google Shape;409;p35"/>
            <p:cNvSpPr/>
            <p:nvPr/>
          </p:nvSpPr>
          <p:spPr>
            <a:xfrm>
              <a:off x="1281487"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35"/>
            <p:cNvSpPr/>
            <p:nvPr/>
          </p:nvSpPr>
          <p:spPr>
            <a:xfrm>
              <a:off x="1793090" y="3388112"/>
              <a:ext cx="746601" cy="854886"/>
            </a:xfrm>
            <a:custGeom>
              <a:avLst/>
              <a:gdLst/>
              <a:ahLst/>
              <a:cxnLst/>
              <a:rect l="l" t="t" r="r" b="b"/>
              <a:pathLst>
                <a:path w="4627563" h="5299074" extrusionOk="0">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11" name="Google Shape;411;p35"/>
          <p:cNvGrpSpPr/>
          <p:nvPr/>
        </p:nvGrpSpPr>
        <p:grpSpPr>
          <a:xfrm>
            <a:off x="3907093" y="2854452"/>
            <a:ext cx="1769807" cy="1769807"/>
            <a:chOff x="3888043" y="2930652"/>
            <a:chExt cx="1769807" cy="1769807"/>
          </a:xfrm>
        </p:grpSpPr>
        <p:sp>
          <p:nvSpPr>
            <p:cNvPr id="412" name="Google Shape;412;p35"/>
            <p:cNvSpPr/>
            <p:nvPr/>
          </p:nvSpPr>
          <p:spPr>
            <a:xfrm>
              <a:off x="3888043"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3" name="Google Shape;413;p35"/>
            <p:cNvSpPr/>
            <p:nvPr/>
          </p:nvSpPr>
          <p:spPr>
            <a:xfrm>
              <a:off x="4429567" y="3388112"/>
              <a:ext cx="686758" cy="854886"/>
            </a:xfrm>
            <a:custGeom>
              <a:avLst/>
              <a:gdLst/>
              <a:ahLst/>
              <a:cxnLst/>
              <a:rect l="l" t="t" r="r" b="b"/>
              <a:pathLst>
                <a:path w="5505447" h="6858000" extrusionOk="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14" name="Google Shape;414;p35"/>
          <p:cNvGrpSpPr/>
          <p:nvPr/>
        </p:nvGrpSpPr>
        <p:grpSpPr>
          <a:xfrm>
            <a:off x="6532699" y="2854452"/>
            <a:ext cx="1769807" cy="1769807"/>
            <a:chOff x="6494599" y="2930652"/>
            <a:chExt cx="1769807" cy="1769807"/>
          </a:xfrm>
        </p:grpSpPr>
        <p:sp>
          <p:nvSpPr>
            <p:cNvPr id="415" name="Google Shape;415;p35"/>
            <p:cNvSpPr/>
            <p:nvPr/>
          </p:nvSpPr>
          <p:spPr>
            <a:xfrm>
              <a:off x="6494599" y="2930652"/>
              <a:ext cx="1769807" cy="1769807"/>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35"/>
            <p:cNvSpPr/>
            <p:nvPr/>
          </p:nvSpPr>
          <p:spPr>
            <a:xfrm>
              <a:off x="6988820" y="3417577"/>
              <a:ext cx="781364" cy="795956"/>
            </a:xfrm>
            <a:custGeom>
              <a:avLst/>
              <a:gdLst/>
              <a:ahLst/>
              <a:cxnLst/>
              <a:rect l="l" t="t" r="r" b="b"/>
              <a:pathLst>
                <a:path w="1944688" h="1979613" extrusionOk="0">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17" name="Google Shape;417;p35"/>
          <p:cNvGrpSpPr/>
          <p:nvPr/>
        </p:nvGrpSpPr>
        <p:grpSpPr>
          <a:xfrm>
            <a:off x="9158305" y="2854452"/>
            <a:ext cx="1769807" cy="1769807"/>
            <a:chOff x="8776009" y="2930652"/>
            <a:chExt cx="1769807" cy="1769807"/>
          </a:xfrm>
        </p:grpSpPr>
        <p:sp>
          <p:nvSpPr>
            <p:cNvPr id="418" name="Google Shape;418;p35"/>
            <p:cNvSpPr/>
            <p:nvPr/>
          </p:nvSpPr>
          <p:spPr>
            <a:xfrm>
              <a:off x="877600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35"/>
            <p:cNvSpPr/>
            <p:nvPr/>
          </p:nvSpPr>
          <p:spPr>
            <a:xfrm>
              <a:off x="9349755" y="3417487"/>
              <a:ext cx="622314" cy="796137"/>
            </a:xfrm>
            <a:custGeom>
              <a:avLst/>
              <a:gdLst/>
              <a:ahLst/>
              <a:cxnLst/>
              <a:rect l="l" t="t" r="r" b="b"/>
              <a:pathLst>
                <a:path w="1546226" h="1979613" extrusionOk="0">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420" name="Google Shape;420;p35"/>
          <p:cNvSpPr txBox="1"/>
          <p:nvPr/>
        </p:nvSpPr>
        <p:spPr>
          <a:xfrm>
            <a:off x="1103971"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Introduction</a:t>
            </a:r>
            <a:endParaRPr sz="2400">
              <a:solidFill>
                <a:schemeClr val="lt1"/>
              </a:solidFill>
              <a:latin typeface="Arial"/>
              <a:ea typeface="Arial"/>
              <a:cs typeface="Arial"/>
              <a:sym typeface="Arial"/>
            </a:endParaRPr>
          </a:p>
        </p:txBody>
      </p:sp>
      <p:sp>
        <p:nvSpPr>
          <p:cNvPr id="421" name="Google Shape;421;p35"/>
          <p:cNvSpPr txBox="1"/>
          <p:nvPr/>
        </p:nvSpPr>
        <p:spPr>
          <a:xfrm>
            <a:off x="3629946" y="4927086"/>
            <a:ext cx="224422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Pre-analysis</a:t>
            </a:r>
            <a:endParaRPr sz="2400">
              <a:solidFill>
                <a:schemeClr val="lt1"/>
              </a:solidFill>
              <a:latin typeface="Arial"/>
              <a:ea typeface="Arial"/>
              <a:cs typeface="Arial"/>
              <a:sym typeface="Arial"/>
            </a:endParaRPr>
          </a:p>
        </p:txBody>
      </p:sp>
      <p:sp>
        <p:nvSpPr>
          <p:cNvPr id="422" name="Google Shape;422;p35"/>
          <p:cNvSpPr txBox="1"/>
          <p:nvPr/>
        </p:nvSpPr>
        <p:spPr>
          <a:xfrm>
            <a:off x="6615854" y="4927086"/>
            <a:ext cx="184234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Modeling</a:t>
            </a:r>
            <a:endParaRPr sz="2400">
              <a:solidFill>
                <a:schemeClr val="lt1"/>
              </a:solidFill>
              <a:latin typeface="Arial"/>
              <a:ea typeface="Arial"/>
              <a:cs typeface="Arial"/>
              <a:sym typeface="Arial"/>
            </a:endParaRPr>
          </a:p>
        </p:txBody>
      </p:sp>
      <p:sp>
        <p:nvSpPr>
          <p:cNvPr id="423" name="Google Shape;423;p35"/>
          <p:cNvSpPr txBox="1"/>
          <p:nvPr/>
        </p:nvSpPr>
        <p:spPr>
          <a:xfrm>
            <a:off x="8985012"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Conclusion</a:t>
            </a:r>
            <a:endParaRPr sz="24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p:nvPr/>
        </p:nvSpPr>
        <p:spPr>
          <a:xfrm>
            <a:off x="821053" y="479178"/>
            <a:ext cx="693749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What type of model are you using and why?</a:t>
            </a:r>
            <a:endParaRPr sz="2000">
              <a:solidFill>
                <a:schemeClr val="lt1"/>
              </a:solidFill>
              <a:latin typeface="Arial"/>
              <a:ea typeface="Arial"/>
              <a:cs typeface="Arial"/>
              <a:sym typeface="Arial"/>
            </a:endParaRPr>
          </a:p>
        </p:txBody>
      </p:sp>
      <p:sp>
        <p:nvSpPr>
          <p:cNvPr id="429" name="Google Shape;429;p36"/>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36"/>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36"/>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3</a:t>
            </a:r>
            <a:endParaRPr sz="2800">
              <a:solidFill>
                <a:schemeClr val="lt1"/>
              </a:solidFill>
              <a:latin typeface="Century Gothic"/>
              <a:ea typeface="Century Gothic"/>
              <a:cs typeface="Century Gothic"/>
              <a:sym typeface="Century Gothic"/>
            </a:endParaRPr>
          </a:p>
        </p:txBody>
      </p:sp>
      <p:grpSp>
        <p:nvGrpSpPr>
          <p:cNvPr id="432" name="Google Shape;432;p36"/>
          <p:cNvGrpSpPr/>
          <p:nvPr/>
        </p:nvGrpSpPr>
        <p:grpSpPr>
          <a:xfrm>
            <a:off x="3956776" y="2105099"/>
            <a:ext cx="4278449" cy="601662"/>
            <a:chOff x="7605486" y="3624297"/>
            <a:chExt cx="4278449" cy="601662"/>
          </a:xfrm>
        </p:grpSpPr>
        <p:grpSp>
          <p:nvGrpSpPr>
            <p:cNvPr id="433" name="Google Shape;433;p36"/>
            <p:cNvGrpSpPr/>
            <p:nvPr/>
          </p:nvGrpSpPr>
          <p:grpSpPr>
            <a:xfrm>
              <a:off x="7605486" y="3624297"/>
              <a:ext cx="601662" cy="601662"/>
              <a:chOff x="7605486" y="3580755"/>
              <a:chExt cx="601662" cy="601662"/>
            </a:xfrm>
          </p:grpSpPr>
          <p:sp>
            <p:nvSpPr>
              <p:cNvPr id="434" name="Google Shape;434;p36"/>
              <p:cNvSpPr/>
              <p:nvPr/>
            </p:nvSpPr>
            <p:spPr>
              <a:xfrm>
                <a:off x="7605486" y="3580755"/>
                <a:ext cx="601662" cy="601662"/>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36"/>
              <p:cNvSpPr txBox="1"/>
              <p:nvPr/>
            </p:nvSpPr>
            <p:spPr>
              <a:xfrm>
                <a:off x="7721601" y="3674417"/>
                <a:ext cx="2612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1</a:t>
                </a:r>
                <a:endParaRPr sz="2400">
                  <a:solidFill>
                    <a:schemeClr val="lt1"/>
                  </a:solidFill>
                  <a:latin typeface="Arial"/>
                  <a:ea typeface="Arial"/>
                  <a:cs typeface="Arial"/>
                  <a:sym typeface="Arial"/>
                </a:endParaRPr>
              </a:p>
            </p:txBody>
          </p:sp>
        </p:grpSp>
        <p:sp>
          <p:nvSpPr>
            <p:cNvPr id="436" name="Google Shape;436;p36"/>
            <p:cNvSpPr/>
            <p:nvPr/>
          </p:nvSpPr>
          <p:spPr>
            <a:xfrm>
              <a:off x="8366805" y="3763515"/>
              <a:ext cx="351713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Ridge logistic regression</a:t>
              </a:r>
              <a:endParaRPr sz="2000">
                <a:solidFill>
                  <a:schemeClr val="lt1"/>
                </a:solidFill>
                <a:latin typeface="Arial"/>
                <a:ea typeface="Arial"/>
                <a:cs typeface="Arial"/>
                <a:sym typeface="Arial"/>
              </a:endParaRPr>
            </a:p>
          </p:txBody>
        </p:sp>
      </p:grpSp>
      <p:grpSp>
        <p:nvGrpSpPr>
          <p:cNvPr id="437" name="Google Shape;437;p36"/>
          <p:cNvGrpSpPr/>
          <p:nvPr/>
        </p:nvGrpSpPr>
        <p:grpSpPr>
          <a:xfrm>
            <a:off x="3956776" y="2948014"/>
            <a:ext cx="4278449" cy="601662"/>
            <a:chOff x="7605486" y="4620339"/>
            <a:chExt cx="4278449" cy="601662"/>
          </a:xfrm>
        </p:grpSpPr>
        <p:grpSp>
          <p:nvGrpSpPr>
            <p:cNvPr id="438" name="Google Shape;438;p36"/>
            <p:cNvGrpSpPr/>
            <p:nvPr/>
          </p:nvGrpSpPr>
          <p:grpSpPr>
            <a:xfrm>
              <a:off x="7605486" y="4620339"/>
              <a:ext cx="601662" cy="601662"/>
              <a:chOff x="7605486" y="4576797"/>
              <a:chExt cx="601662" cy="601662"/>
            </a:xfrm>
          </p:grpSpPr>
          <p:sp>
            <p:nvSpPr>
              <p:cNvPr id="439" name="Google Shape;439;p36"/>
              <p:cNvSpPr/>
              <p:nvPr/>
            </p:nvSpPr>
            <p:spPr>
              <a:xfrm>
                <a:off x="7605486" y="4576797"/>
                <a:ext cx="601662" cy="601662"/>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36"/>
              <p:cNvSpPr txBox="1"/>
              <p:nvPr/>
            </p:nvSpPr>
            <p:spPr>
              <a:xfrm>
                <a:off x="7721601" y="4670459"/>
                <a:ext cx="2612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2</a:t>
                </a:r>
                <a:endParaRPr sz="2400">
                  <a:solidFill>
                    <a:schemeClr val="lt1"/>
                  </a:solidFill>
                  <a:latin typeface="Arial"/>
                  <a:ea typeface="Arial"/>
                  <a:cs typeface="Arial"/>
                  <a:sym typeface="Arial"/>
                </a:endParaRPr>
              </a:p>
            </p:txBody>
          </p:sp>
        </p:grpSp>
        <p:sp>
          <p:nvSpPr>
            <p:cNvPr id="441" name="Google Shape;441;p36"/>
            <p:cNvSpPr/>
            <p:nvPr/>
          </p:nvSpPr>
          <p:spPr>
            <a:xfrm>
              <a:off x="8366805" y="4752901"/>
              <a:ext cx="351713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Lasso logistic regression</a:t>
              </a:r>
              <a:endParaRPr sz="2000">
                <a:solidFill>
                  <a:schemeClr val="lt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446" name="Google Shape;446;p37"/>
          <p:cNvGrpSpPr/>
          <p:nvPr/>
        </p:nvGrpSpPr>
        <p:grpSpPr>
          <a:xfrm>
            <a:off x="4171263" y="1526420"/>
            <a:ext cx="3749111" cy="4646876"/>
            <a:chOff x="1181323" y="0"/>
            <a:chExt cx="3749111" cy="4646876"/>
          </a:xfrm>
        </p:grpSpPr>
        <p:sp>
          <p:nvSpPr>
            <p:cNvPr id="447" name="Google Shape;447;p37"/>
            <p:cNvSpPr/>
            <p:nvPr/>
          </p:nvSpPr>
          <p:spPr>
            <a:xfrm>
              <a:off x="1826855" y="0"/>
              <a:ext cx="3103579" cy="3103667"/>
            </a:xfrm>
            <a:custGeom>
              <a:avLst/>
              <a:gdLst/>
              <a:ahLst/>
              <a:cxnLst/>
              <a:rect l="l" t="t" r="r" b="b"/>
              <a:pathLst>
                <a:path w="120000" h="120000" extrusionOk="0">
                  <a:moveTo>
                    <a:pt x="8412" y="60000"/>
                  </a:moveTo>
                  <a:lnTo>
                    <a:pt x="8412" y="60000"/>
                  </a:lnTo>
                  <a:cubicBezTo>
                    <a:pt x="8412" y="32962"/>
                    <a:pt x="29287" y="10511"/>
                    <a:pt x="56254" y="8548"/>
                  </a:cubicBezTo>
                  <a:cubicBezTo>
                    <a:pt x="83220" y="6584"/>
                    <a:pt x="107127" y="25774"/>
                    <a:pt x="111044" y="52527"/>
                  </a:cubicBezTo>
                  <a:cubicBezTo>
                    <a:pt x="114961" y="79280"/>
                    <a:pt x="97558" y="104518"/>
                    <a:pt x="71160" y="110367"/>
                  </a:cubicBezTo>
                  <a:lnTo>
                    <a:pt x="70591" y="118429"/>
                  </a:lnTo>
                  <a:lnTo>
                    <a:pt x="56831" y="104889"/>
                  </a:lnTo>
                  <a:lnTo>
                    <a:pt x="72704" y="88505"/>
                  </a:lnTo>
                  <a:lnTo>
                    <a:pt x="72143" y="96443"/>
                  </a:lnTo>
                  <a:lnTo>
                    <a:pt x="72143" y="96443"/>
                  </a:lnTo>
                  <a:cubicBezTo>
                    <a:pt x="90760" y="90239"/>
                    <a:pt x="101708" y="71000"/>
                    <a:pt x="97532" y="51826"/>
                  </a:cubicBezTo>
                  <a:cubicBezTo>
                    <a:pt x="93357" y="32652"/>
                    <a:pt x="75400" y="19708"/>
                    <a:pt x="55889" y="21808"/>
                  </a:cubicBezTo>
                  <a:cubicBezTo>
                    <a:pt x="36379" y="23908"/>
                    <a:pt x="21588" y="40376"/>
                    <a:pt x="21588" y="60000"/>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2512308" y="1123653"/>
              <a:ext cx="1731552" cy="8656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txBox="1"/>
            <p:nvPr/>
          </p:nvSpPr>
          <p:spPr>
            <a:xfrm>
              <a:off x="2512308" y="1123653"/>
              <a:ext cx="1731552" cy="865674"/>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5600"/>
                <a:buFont typeface="Calibri"/>
                <a:buNone/>
              </a:pPr>
              <a:endParaRPr sz="5600">
                <a:solidFill>
                  <a:schemeClr val="dk1"/>
                </a:solidFill>
                <a:latin typeface="Calibri"/>
                <a:ea typeface="Calibri"/>
                <a:cs typeface="Calibri"/>
                <a:sym typeface="Calibri"/>
              </a:endParaRPr>
            </a:p>
          </p:txBody>
        </p:sp>
        <p:sp>
          <p:nvSpPr>
            <p:cNvPr id="450" name="Google Shape;450;p37"/>
            <p:cNvSpPr/>
            <p:nvPr/>
          </p:nvSpPr>
          <p:spPr>
            <a:xfrm>
              <a:off x="1181323" y="1979538"/>
              <a:ext cx="2666210" cy="2667338"/>
            </a:xfrm>
            <a:prstGeom prst="blockArc">
              <a:avLst>
                <a:gd name="adj1" fmla="val 0"/>
                <a:gd name="adj2" fmla="val 18900000"/>
                <a:gd name="adj3" fmla="val 12740"/>
              </a:avLst>
            </a:pr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1646531" y="2910416"/>
              <a:ext cx="1731552" cy="8656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txBox="1"/>
            <p:nvPr/>
          </p:nvSpPr>
          <p:spPr>
            <a:xfrm>
              <a:off x="1646531" y="2910416"/>
              <a:ext cx="1731552" cy="865674"/>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5600"/>
                <a:buFont typeface="Calibri"/>
                <a:buNone/>
              </a:pPr>
              <a:endParaRPr sz="5600">
                <a:solidFill>
                  <a:schemeClr val="dk1"/>
                </a:solidFill>
                <a:latin typeface="Calibri"/>
                <a:ea typeface="Calibri"/>
                <a:cs typeface="Calibri"/>
                <a:sym typeface="Calibri"/>
              </a:endParaRPr>
            </a:p>
          </p:txBody>
        </p:sp>
      </p:grpSp>
      <p:sp>
        <p:nvSpPr>
          <p:cNvPr id="453" name="Google Shape;453;p37"/>
          <p:cNvSpPr txBox="1"/>
          <p:nvPr/>
        </p:nvSpPr>
        <p:spPr>
          <a:xfrm>
            <a:off x="5839979" y="2511359"/>
            <a:ext cx="2355225"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Ridge </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regression</a:t>
            </a:r>
            <a:endParaRPr sz="2000">
              <a:solidFill>
                <a:schemeClr val="lt1"/>
              </a:solidFill>
              <a:latin typeface="Arial"/>
              <a:ea typeface="Arial"/>
              <a:cs typeface="Arial"/>
              <a:sym typeface="Arial"/>
            </a:endParaRPr>
          </a:p>
        </p:txBody>
      </p:sp>
      <p:sp>
        <p:nvSpPr>
          <p:cNvPr id="454" name="Google Shape;454;p37"/>
          <p:cNvSpPr txBox="1"/>
          <p:nvPr/>
        </p:nvSpPr>
        <p:spPr>
          <a:xfrm>
            <a:off x="4821178" y="4457025"/>
            <a:ext cx="1663555"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Lasso regression</a:t>
            </a:r>
            <a:endParaRPr sz="2000">
              <a:solidFill>
                <a:schemeClr val="lt1"/>
              </a:solidFill>
              <a:latin typeface="Arial"/>
              <a:ea typeface="Arial"/>
              <a:cs typeface="Arial"/>
              <a:sym typeface="Arial"/>
            </a:endParaRPr>
          </a:p>
        </p:txBody>
      </p:sp>
      <p:sp>
        <p:nvSpPr>
          <p:cNvPr id="455" name="Google Shape;455;p37"/>
          <p:cNvSpPr/>
          <p:nvPr/>
        </p:nvSpPr>
        <p:spPr>
          <a:xfrm>
            <a:off x="7994277" y="3429000"/>
            <a:ext cx="3570513"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We need to split the data into training and testing dataset by 70:30.</a:t>
            </a:r>
            <a:endParaRPr/>
          </a:p>
          <a:p>
            <a:pPr marL="0" marR="0" lvl="0" indent="0" algn="r" rtl="0">
              <a:spcBef>
                <a:spcPts val="0"/>
              </a:spcBef>
              <a:spcAft>
                <a:spcPts val="0"/>
              </a:spcAft>
              <a:buNone/>
            </a:pPr>
            <a:r>
              <a:rPr lang="en-US" sz="1200">
                <a:solidFill>
                  <a:schemeClr val="lt1"/>
                </a:solidFill>
                <a:latin typeface="Arial"/>
                <a:ea typeface="Arial"/>
                <a:cs typeface="Arial"/>
                <a:sym typeface="Arial"/>
              </a:rPr>
              <a:t> </a:t>
            </a:r>
            <a:endParaRPr/>
          </a:p>
        </p:txBody>
      </p:sp>
      <p:sp>
        <p:nvSpPr>
          <p:cNvPr id="456" name="Google Shape;456;p37"/>
          <p:cNvSpPr txBox="1"/>
          <p:nvPr/>
        </p:nvSpPr>
        <p:spPr>
          <a:xfrm>
            <a:off x="821054" y="447915"/>
            <a:ext cx="611663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What variables did you choose for your model?</a:t>
            </a:r>
            <a:endParaRPr sz="2000">
              <a:solidFill>
                <a:schemeClr val="lt1"/>
              </a:solidFill>
              <a:latin typeface="Arial"/>
              <a:ea typeface="Arial"/>
              <a:cs typeface="Arial"/>
              <a:sym typeface="Arial"/>
            </a:endParaRPr>
          </a:p>
        </p:txBody>
      </p:sp>
      <p:sp>
        <p:nvSpPr>
          <p:cNvPr id="457" name="Google Shape;457;p37"/>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8" name="Google Shape;458;p37"/>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37"/>
          <p:cNvSpPr txBox="1"/>
          <p:nvPr/>
        </p:nvSpPr>
        <p:spPr>
          <a:xfrm>
            <a:off x="26788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3</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8"/>
          <p:cNvSpPr txBox="1"/>
          <p:nvPr/>
        </p:nvSpPr>
        <p:spPr>
          <a:xfrm>
            <a:off x="821054" y="385395"/>
            <a:ext cx="611663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What is the output of your model mean?</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Ridge regression</a:t>
            </a:r>
            <a:endParaRPr sz="2000">
              <a:solidFill>
                <a:schemeClr val="lt1"/>
              </a:solidFill>
              <a:latin typeface="Arial"/>
              <a:ea typeface="Arial"/>
              <a:cs typeface="Arial"/>
              <a:sym typeface="Arial"/>
            </a:endParaRPr>
          </a:p>
        </p:txBody>
      </p:sp>
      <p:sp>
        <p:nvSpPr>
          <p:cNvPr id="465" name="Google Shape;465;p38"/>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8"/>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8"/>
          <p:cNvSpPr txBox="1"/>
          <p:nvPr/>
        </p:nvSpPr>
        <p:spPr>
          <a:xfrm>
            <a:off x="26788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3</a:t>
            </a:r>
            <a:endParaRPr sz="2800">
              <a:solidFill>
                <a:schemeClr val="lt1"/>
              </a:solidFill>
              <a:latin typeface="Century Gothic"/>
              <a:ea typeface="Century Gothic"/>
              <a:cs typeface="Century Gothic"/>
              <a:sym typeface="Century Gothic"/>
            </a:endParaRPr>
          </a:p>
        </p:txBody>
      </p:sp>
      <p:pic>
        <p:nvPicPr>
          <p:cNvPr id="468" name="Google Shape;468;p38"/>
          <p:cNvPicPr preferRelativeResize="0"/>
          <p:nvPr/>
        </p:nvPicPr>
        <p:blipFill rotWithShape="1">
          <a:blip r:embed="rId3">
            <a:alphaModFix/>
          </a:blip>
          <a:srcRect/>
          <a:stretch/>
        </p:blipFill>
        <p:spPr>
          <a:xfrm>
            <a:off x="1324060" y="1324119"/>
            <a:ext cx="3684493" cy="2607700"/>
          </a:xfrm>
          <a:prstGeom prst="rect">
            <a:avLst/>
          </a:prstGeom>
          <a:noFill/>
          <a:ln>
            <a:noFill/>
          </a:ln>
        </p:spPr>
      </p:pic>
      <p:pic>
        <p:nvPicPr>
          <p:cNvPr id="469" name="Google Shape;469;p38"/>
          <p:cNvPicPr preferRelativeResize="0"/>
          <p:nvPr/>
        </p:nvPicPr>
        <p:blipFill rotWithShape="1">
          <a:blip r:embed="rId4">
            <a:alphaModFix/>
          </a:blip>
          <a:srcRect/>
          <a:stretch/>
        </p:blipFill>
        <p:spPr>
          <a:xfrm>
            <a:off x="1324059" y="3931819"/>
            <a:ext cx="3684493" cy="2607700"/>
          </a:xfrm>
          <a:prstGeom prst="rect">
            <a:avLst/>
          </a:prstGeom>
          <a:noFill/>
          <a:ln>
            <a:noFill/>
          </a:ln>
        </p:spPr>
      </p:pic>
      <p:pic>
        <p:nvPicPr>
          <p:cNvPr id="470" name="Google Shape;470;p38"/>
          <p:cNvPicPr preferRelativeResize="0"/>
          <p:nvPr/>
        </p:nvPicPr>
        <p:blipFill rotWithShape="1">
          <a:blip r:embed="rId5">
            <a:alphaModFix/>
          </a:blip>
          <a:srcRect/>
          <a:stretch/>
        </p:blipFill>
        <p:spPr>
          <a:xfrm>
            <a:off x="6292705" y="1324119"/>
            <a:ext cx="4323137" cy="47686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p:nvPr/>
        </p:nvSpPr>
        <p:spPr>
          <a:xfrm>
            <a:off x="821054" y="385395"/>
            <a:ext cx="611663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What is the output of your model mean?</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Lasso regression</a:t>
            </a:r>
            <a:endParaRPr sz="2000">
              <a:solidFill>
                <a:schemeClr val="lt1"/>
              </a:solidFill>
              <a:latin typeface="Arial"/>
              <a:ea typeface="Arial"/>
              <a:cs typeface="Arial"/>
              <a:sym typeface="Arial"/>
            </a:endParaRPr>
          </a:p>
        </p:txBody>
      </p:sp>
      <p:sp>
        <p:nvSpPr>
          <p:cNvPr id="476" name="Google Shape;476;p39"/>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39"/>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39"/>
          <p:cNvSpPr txBox="1"/>
          <p:nvPr/>
        </p:nvSpPr>
        <p:spPr>
          <a:xfrm>
            <a:off x="26788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3</a:t>
            </a:r>
            <a:endParaRPr sz="2800">
              <a:solidFill>
                <a:schemeClr val="lt1"/>
              </a:solidFill>
              <a:latin typeface="Century Gothic"/>
              <a:ea typeface="Century Gothic"/>
              <a:cs typeface="Century Gothic"/>
              <a:sym typeface="Century Gothic"/>
            </a:endParaRPr>
          </a:p>
        </p:txBody>
      </p:sp>
      <p:pic>
        <p:nvPicPr>
          <p:cNvPr id="479" name="Google Shape;479;p39"/>
          <p:cNvPicPr preferRelativeResize="0"/>
          <p:nvPr/>
        </p:nvPicPr>
        <p:blipFill rotWithShape="1">
          <a:blip r:embed="rId3">
            <a:alphaModFix/>
          </a:blip>
          <a:srcRect/>
          <a:stretch/>
        </p:blipFill>
        <p:spPr>
          <a:xfrm>
            <a:off x="1684218" y="1279894"/>
            <a:ext cx="3481656" cy="2659561"/>
          </a:xfrm>
          <a:prstGeom prst="rect">
            <a:avLst/>
          </a:prstGeom>
          <a:noFill/>
          <a:ln>
            <a:noFill/>
          </a:ln>
        </p:spPr>
      </p:pic>
      <p:pic>
        <p:nvPicPr>
          <p:cNvPr id="480" name="Google Shape;480;p39"/>
          <p:cNvPicPr preferRelativeResize="0"/>
          <p:nvPr/>
        </p:nvPicPr>
        <p:blipFill rotWithShape="1">
          <a:blip r:embed="rId4">
            <a:alphaModFix/>
          </a:blip>
          <a:srcRect/>
          <a:stretch/>
        </p:blipFill>
        <p:spPr>
          <a:xfrm>
            <a:off x="1684218" y="3939455"/>
            <a:ext cx="3481656" cy="2655006"/>
          </a:xfrm>
          <a:prstGeom prst="rect">
            <a:avLst/>
          </a:prstGeom>
          <a:noFill/>
          <a:ln>
            <a:noFill/>
          </a:ln>
        </p:spPr>
      </p:pic>
      <p:pic>
        <p:nvPicPr>
          <p:cNvPr id="481" name="Google Shape;481;p39"/>
          <p:cNvPicPr preferRelativeResize="0"/>
          <p:nvPr/>
        </p:nvPicPr>
        <p:blipFill rotWithShape="1">
          <a:blip r:embed="rId5">
            <a:alphaModFix/>
          </a:blip>
          <a:srcRect/>
          <a:stretch/>
        </p:blipFill>
        <p:spPr>
          <a:xfrm>
            <a:off x="6389857" y="1279895"/>
            <a:ext cx="3966823" cy="4270074"/>
          </a:xfrm>
          <a:prstGeom prst="rect">
            <a:avLst/>
          </a:prstGeom>
          <a:noFill/>
          <a:ln>
            <a:noFill/>
          </a:ln>
        </p:spPr>
      </p:pic>
      <p:sp>
        <p:nvSpPr>
          <p:cNvPr id="482" name="Google Shape;482;p39"/>
          <p:cNvSpPr txBox="1"/>
          <p:nvPr/>
        </p:nvSpPr>
        <p:spPr>
          <a:xfrm>
            <a:off x="5960714" y="5882477"/>
            <a:ext cx="470891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The Lasso model performs the best, which indicates that we do not need all the features</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p:nvPr/>
        </p:nvSpPr>
        <p:spPr>
          <a:xfrm>
            <a:off x="4562168" y="383458"/>
            <a:ext cx="306766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rgbClr val="F7B902"/>
                </a:solidFill>
                <a:latin typeface="Arial"/>
                <a:ea typeface="Arial"/>
                <a:cs typeface="Arial"/>
                <a:sym typeface="Arial"/>
              </a:rPr>
              <a:t>CONTENT</a:t>
            </a:r>
            <a:endParaRPr sz="4000">
              <a:solidFill>
                <a:srgbClr val="F7B902"/>
              </a:solidFill>
              <a:latin typeface="Arial"/>
              <a:ea typeface="Arial"/>
              <a:cs typeface="Arial"/>
              <a:sym typeface="Arial"/>
            </a:endParaRPr>
          </a:p>
        </p:txBody>
      </p:sp>
      <p:sp>
        <p:nvSpPr>
          <p:cNvPr id="488" name="Google Shape;488;p40"/>
          <p:cNvSpPr/>
          <p:nvPr/>
        </p:nvSpPr>
        <p:spPr>
          <a:xfrm>
            <a:off x="5657850" y="1091344"/>
            <a:ext cx="876300" cy="4571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89" name="Google Shape;489;p40"/>
          <p:cNvGrpSpPr/>
          <p:nvPr/>
        </p:nvGrpSpPr>
        <p:grpSpPr>
          <a:xfrm>
            <a:off x="1281487" y="2854452"/>
            <a:ext cx="1769807" cy="1769807"/>
            <a:chOff x="1281487" y="2930652"/>
            <a:chExt cx="1769807" cy="1769807"/>
          </a:xfrm>
        </p:grpSpPr>
        <p:sp>
          <p:nvSpPr>
            <p:cNvPr id="490" name="Google Shape;490;p40"/>
            <p:cNvSpPr/>
            <p:nvPr/>
          </p:nvSpPr>
          <p:spPr>
            <a:xfrm>
              <a:off x="1281487"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1" name="Google Shape;491;p40"/>
            <p:cNvSpPr/>
            <p:nvPr/>
          </p:nvSpPr>
          <p:spPr>
            <a:xfrm>
              <a:off x="1793090" y="3388112"/>
              <a:ext cx="746601" cy="854886"/>
            </a:xfrm>
            <a:custGeom>
              <a:avLst/>
              <a:gdLst/>
              <a:ahLst/>
              <a:cxnLst/>
              <a:rect l="l" t="t" r="r" b="b"/>
              <a:pathLst>
                <a:path w="4627563" h="5299074" extrusionOk="0">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92" name="Google Shape;492;p40"/>
          <p:cNvGrpSpPr/>
          <p:nvPr/>
        </p:nvGrpSpPr>
        <p:grpSpPr>
          <a:xfrm>
            <a:off x="3907093" y="2854452"/>
            <a:ext cx="1769807" cy="1769807"/>
            <a:chOff x="3888043" y="2930652"/>
            <a:chExt cx="1769807" cy="1769807"/>
          </a:xfrm>
        </p:grpSpPr>
        <p:sp>
          <p:nvSpPr>
            <p:cNvPr id="493" name="Google Shape;493;p40"/>
            <p:cNvSpPr/>
            <p:nvPr/>
          </p:nvSpPr>
          <p:spPr>
            <a:xfrm>
              <a:off x="3888043"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40"/>
            <p:cNvSpPr/>
            <p:nvPr/>
          </p:nvSpPr>
          <p:spPr>
            <a:xfrm>
              <a:off x="4429567" y="3388112"/>
              <a:ext cx="686758" cy="854886"/>
            </a:xfrm>
            <a:custGeom>
              <a:avLst/>
              <a:gdLst/>
              <a:ahLst/>
              <a:cxnLst/>
              <a:rect l="l" t="t" r="r" b="b"/>
              <a:pathLst>
                <a:path w="5505447" h="6858000" extrusionOk="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95" name="Google Shape;495;p40"/>
          <p:cNvGrpSpPr/>
          <p:nvPr/>
        </p:nvGrpSpPr>
        <p:grpSpPr>
          <a:xfrm>
            <a:off x="6532699" y="2854452"/>
            <a:ext cx="1769807" cy="1769807"/>
            <a:chOff x="6494599" y="2930652"/>
            <a:chExt cx="1769807" cy="1769807"/>
          </a:xfrm>
        </p:grpSpPr>
        <p:sp>
          <p:nvSpPr>
            <p:cNvPr id="496" name="Google Shape;496;p40"/>
            <p:cNvSpPr/>
            <p:nvPr/>
          </p:nvSpPr>
          <p:spPr>
            <a:xfrm>
              <a:off x="649459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40"/>
            <p:cNvSpPr/>
            <p:nvPr/>
          </p:nvSpPr>
          <p:spPr>
            <a:xfrm>
              <a:off x="6988820" y="3417577"/>
              <a:ext cx="781364" cy="795956"/>
            </a:xfrm>
            <a:custGeom>
              <a:avLst/>
              <a:gdLst/>
              <a:ahLst/>
              <a:cxnLst/>
              <a:rect l="l" t="t" r="r" b="b"/>
              <a:pathLst>
                <a:path w="1944688" h="1979613" extrusionOk="0">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498" name="Google Shape;498;p40"/>
          <p:cNvGrpSpPr/>
          <p:nvPr/>
        </p:nvGrpSpPr>
        <p:grpSpPr>
          <a:xfrm>
            <a:off x="9158305" y="2854452"/>
            <a:ext cx="1769807" cy="1769807"/>
            <a:chOff x="8776009" y="2930652"/>
            <a:chExt cx="1769807" cy="1769807"/>
          </a:xfrm>
        </p:grpSpPr>
        <p:sp>
          <p:nvSpPr>
            <p:cNvPr id="499" name="Google Shape;499;p40"/>
            <p:cNvSpPr/>
            <p:nvPr/>
          </p:nvSpPr>
          <p:spPr>
            <a:xfrm>
              <a:off x="8776009" y="2930652"/>
              <a:ext cx="1769807" cy="1769807"/>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40"/>
            <p:cNvSpPr/>
            <p:nvPr/>
          </p:nvSpPr>
          <p:spPr>
            <a:xfrm>
              <a:off x="9349755" y="3417487"/>
              <a:ext cx="622314" cy="796137"/>
            </a:xfrm>
            <a:custGeom>
              <a:avLst/>
              <a:gdLst/>
              <a:ahLst/>
              <a:cxnLst/>
              <a:rect l="l" t="t" r="r" b="b"/>
              <a:pathLst>
                <a:path w="1546226" h="1979613" extrusionOk="0">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501" name="Google Shape;501;p40"/>
          <p:cNvSpPr txBox="1"/>
          <p:nvPr/>
        </p:nvSpPr>
        <p:spPr>
          <a:xfrm>
            <a:off x="1103971"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Introduction</a:t>
            </a:r>
            <a:endParaRPr sz="2400">
              <a:solidFill>
                <a:schemeClr val="lt1"/>
              </a:solidFill>
              <a:latin typeface="Arial"/>
              <a:ea typeface="Arial"/>
              <a:cs typeface="Arial"/>
              <a:sym typeface="Arial"/>
            </a:endParaRPr>
          </a:p>
        </p:txBody>
      </p:sp>
      <p:sp>
        <p:nvSpPr>
          <p:cNvPr id="502" name="Google Shape;502;p40"/>
          <p:cNvSpPr txBox="1"/>
          <p:nvPr/>
        </p:nvSpPr>
        <p:spPr>
          <a:xfrm>
            <a:off x="3629946" y="4927086"/>
            <a:ext cx="224422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Pre-analysis</a:t>
            </a:r>
            <a:endParaRPr sz="2400">
              <a:solidFill>
                <a:schemeClr val="lt1"/>
              </a:solidFill>
              <a:latin typeface="Arial"/>
              <a:ea typeface="Arial"/>
              <a:cs typeface="Arial"/>
              <a:sym typeface="Arial"/>
            </a:endParaRPr>
          </a:p>
        </p:txBody>
      </p:sp>
      <p:sp>
        <p:nvSpPr>
          <p:cNvPr id="503" name="Google Shape;503;p40"/>
          <p:cNvSpPr txBox="1"/>
          <p:nvPr/>
        </p:nvSpPr>
        <p:spPr>
          <a:xfrm>
            <a:off x="6615854" y="4927086"/>
            <a:ext cx="184234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Modeling</a:t>
            </a:r>
            <a:endParaRPr sz="2400">
              <a:solidFill>
                <a:schemeClr val="lt1"/>
              </a:solidFill>
              <a:latin typeface="Arial"/>
              <a:ea typeface="Arial"/>
              <a:cs typeface="Arial"/>
              <a:sym typeface="Arial"/>
            </a:endParaRPr>
          </a:p>
        </p:txBody>
      </p:sp>
      <p:sp>
        <p:nvSpPr>
          <p:cNvPr id="504" name="Google Shape;504;p40"/>
          <p:cNvSpPr txBox="1"/>
          <p:nvPr/>
        </p:nvSpPr>
        <p:spPr>
          <a:xfrm>
            <a:off x="8985012"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Conclusion</a:t>
            </a:r>
            <a:endParaRPr sz="24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2"/>
          <p:cNvSpPr txBox="1">
            <a:spLocks noGrp="1"/>
          </p:cNvSpPr>
          <p:nvPr>
            <p:ph type="title"/>
          </p:nvPr>
        </p:nvSpPr>
        <p:spPr>
          <a:xfrm>
            <a:off x="34393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BF9000"/>
              </a:buClr>
              <a:buSzPts val="4400"/>
              <a:buFont typeface="Calibri"/>
              <a:buNone/>
            </a:pPr>
            <a:r>
              <a:rPr lang="en-US" dirty="0">
                <a:solidFill>
                  <a:srgbClr val="BF9000"/>
                </a:solidFill>
              </a:rPr>
              <a:t>Conclusion</a:t>
            </a:r>
            <a:endParaRPr dirty="0"/>
          </a:p>
        </p:txBody>
      </p:sp>
      <p:sp>
        <p:nvSpPr>
          <p:cNvPr id="521" name="Google Shape;521;p42"/>
          <p:cNvSpPr txBox="1">
            <a:spLocks noGrp="1"/>
          </p:cNvSpPr>
          <p:nvPr>
            <p:ph type="body" idx="1"/>
          </p:nvPr>
        </p:nvSpPr>
        <p:spPr>
          <a:xfrm>
            <a:off x="185352" y="1050325"/>
            <a:ext cx="11590637" cy="5523470"/>
          </a:xfrm>
          <a:prstGeom prst="rect">
            <a:avLst/>
          </a:prstGeom>
          <a:noFill/>
          <a:ln>
            <a:noFill/>
          </a:ln>
        </p:spPr>
        <p:txBody>
          <a:bodyPr spcFirstLastPara="1" wrap="square" lIns="91425" tIns="45700" rIns="91425" bIns="45700" anchor="t" anchorCtr="0">
            <a:noAutofit/>
          </a:bodyPr>
          <a:lstStyle/>
          <a:p>
            <a:pPr marL="228600" indent="-228600" algn="just">
              <a:buClr>
                <a:srgbClr val="BF9000"/>
              </a:buClr>
              <a:buSzPts val="2000"/>
            </a:pPr>
            <a:r>
              <a:rPr lang="en-US" sz="2000" dirty="0">
                <a:solidFill>
                  <a:srgbClr val="BF9000"/>
                </a:solidFill>
              </a:rPr>
              <a:t>Based on our initial hypotheses, analysis of coefficients and accuracy, we learned that lasso logistic regression model is the most parsimonious and preferred out of the models developed. </a:t>
            </a:r>
          </a:p>
          <a:p>
            <a:pPr marL="0" indent="0" algn="just">
              <a:buClr>
                <a:srgbClr val="BF9000"/>
              </a:buClr>
              <a:buSzPts val="2000"/>
              <a:buNone/>
            </a:pPr>
            <a:endParaRPr lang="en-US" sz="2000" dirty="0">
              <a:solidFill>
                <a:srgbClr val="BF9000"/>
              </a:solidFill>
            </a:endParaRPr>
          </a:p>
          <a:p>
            <a:pPr marL="228600" lvl="0" indent="-228600" algn="l" rtl="0">
              <a:lnSpc>
                <a:spcPct val="90000"/>
              </a:lnSpc>
              <a:spcBef>
                <a:spcPts val="0"/>
              </a:spcBef>
              <a:spcAft>
                <a:spcPts val="0"/>
              </a:spcAft>
              <a:buClr>
                <a:srgbClr val="BF9000"/>
              </a:buClr>
              <a:buSzPts val="2000"/>
              <a:buChar char="•"/>
            </a:pPr>
            <a:r>
              <a:rPr lang="en-US" sz="2000" dirty="0">
                <a:solidFill>
                  <a:srgbClr val="BF9000"/>
                </a:solidFill>
              </a:rPr>
              <a:t>Kobe’s age, his shot distance and shot type, game’s month and playoffs or not do not have a significant influence on Kobe’s shot accuracy.</a:t>
            </a:r>
          </a:p>
          <a:p>
            <a:pPr marL="228600" lvl="0" indent="-228600" algn="l" rtl="0">
              <a:lnSpc>
                <a:spcPct val="90000"/>
              </a:lnSpc>
              <a:spcBef>
                <a:spcPts val="0"/>
              </a:spcBef>
              <a:spcAft>
                <a:spcPts val="0"/>
              </a:spcAft>
              <a:buClr>
                <a:srgbClr val="BF9000"/>
              </a:buClr>
              <a:buSzPts val="2000"/>
              <a:buChar char="•"/>
            </a:pPr>
            <a:endParaRPr dirty="0"/>
          </a:p>
          <a:p>
            <a:pPr marL="228600" lvl="0" indent="-228600" algn="l" rtl="0">
              <a:lnSpc>
                <a:spcPct val="90000"/>
              </a:lnSpc>
              <a:spcBef>
                <a:spcPts val="1000"/>
              </a:spcBef>
              <a:spcAft>
                <a:spcPts val="0"/>
              </a:spcAft>
              <a:buClr>
                <a:srgbClr val="BF9000"/>
              </a:buClr>
              <a:buSzPts val="2000"/>
              <a:buChar char="•"/>
            </a:pPr>
            <a:r>
              <a:rPr lang="en-US" sz="2000" dirty="0">
                <a:solidFill>
                  <a:srgbClr val="BF9000"/>
                </a:solidFill>
              </a:rPr>
              <a:t>Kobe’s action type, combined shot type and shot zone have a significant influence on Kobe’s shot accuracy. </a:t>
            </a:r>
          </a:p>
          <a:p>
            <a:pPr marL="228600" lvl="0" indent="-228600" algn="l" rtl="0">
              <a:lnSpc>
                <a:spcPct val="90000"/>
              </a:lnSpc>
              <a:spcBef>
                <a:spcPts val="1000"/>
              </a:spcBef>
              <a:spcAft>
                <a:spcPts val="0"/>
              </a:spcAft>
              <a:buClr>
                <a:srgbClr val="BF9000"/>
              </a:buClr>
              <a:buSzPts val="2000"/>
              <a:buChar char="•"/>
            </a:pPr>
            <a:endParaRPr lang="en-US" sz="2000" dirty="0">
              <a:solidFill>
                <a:srgbClr val="BF9000"/>
              </a:solidFill>
            </a:endParaRPr>
          </a:p>
          <a:p>
            <a:pPr marL="228600" indent="-228600">
              <a:buClr>
                <a:srgbClr val="BF9000"/>
              </a:buClr>
              <a:buSzPts val="2000"/>
            </a:pPr>
            <a:r>
              <a:rPr lang="en-US" sz="2000" dirty="0">
                <a:solidFill>
                  <a:srgbClr val="BF9000"/>
                </a:solidFill>
              </a:rPr>
              <a:t>Lasso model shows that shot distance has no clearly significant influence on Kobe’s shot accuracy. </a:t>
            </a:r>
          </a:p>
          <a:p>
            <a:pPr marL="228600" indent="-228600">
              <a:buClr>
                <a:srgbClr val="BF9000"/>
              </a:buClr>
              <a:buSzPts val="2000"/>
            </a:pPr>
            <a:endParaRPr sz="2000" dirty="0">
              <a:solidFill>
                <a:srgbClr val="BF9000"/>
              </a:solidFill>
            </a:endParaRPr>
          </a:p>
          <a:p>
            <a:pPr marL="228600" indent="-228600">
              <a:buClr>
                <a:srgbClr val="BF9000"/>
              </a:buClr>
              <a:buSzPts val="2000"/>
            </a:pPr>
            <a:r>
              <a:rPr lang="en-US" sz="2000" dirty="0">
                <a:solidFill>
                  <a:srgbClr val="BF9000"/>
                </a:solidFill>
              </a:rPr>
              <a:t>Lasso model shows that season 1997-98, 2014-15, 2015-16 have a significant influence on Kobe’s shot accuracy probably because in these seasons, probably due to his young age.</a:t>
            </a:r>
            <a:endParaRPr dirty="0"/>
          </a:p>
          <a:p>
            <a:pPr marL="228600" lvl="0" indent="-228600" algn="just">
              <a:buClr>
                <a:srgbClr val="BF9000"/>
              </a:buClr>
              <a:buSzPts val="2000"/>
            </a:pPr>
            <a:r>
              <a:rPr lang="en-US" sz="2000" dirty="0">
                <a:solidFill>
                  <a:srgbClr val="BF9000"/>
                </a:solidFill>
              </a:rPr>
              <a:t>The lasso model shows that minutes_remaining, seconds_remaining and periods are significantly important variables. </a:t>
            </a:r>
            <a:endParaRPr sz="2000" dirty="0">
              <a:solidFill>
                <a:srgbClr val="BF9000"/>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p:nvPr/>
        </p:nvSpPr>
        <p:spPr>
          <a:xfrm>
            <a:off x="6477000" y="1701800"/>
            <a:ext cx="5715000" cy="3886200"/>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6" name="Google Shape;116;p15"/>
          <p:cNvGrpSpPr/>
          <p:nvPr/>
        </p:nvGrpSpPr>
        <p:grpSpPr>
          <a:xfrm>
            <a:off x="7072280" y="2163891"/>
            <a:ext cx="4855516" cy="3139321"/>
            <a:chOff x="7183120" y="2163891"/>
            <a:chExt cx="4855516" cy="3139321"/>
          </a:xfrm>
        </p:grpSpPr>
        <p:sp>
          <p:nvSpPr>
            <p:cNvPr id="117" name="Google Shape;117;p15"/>
            <p:cNvSpPr txBox="1"/>
            <p:nvPr/>
          </p:nvSpPr>
          <p:spPr>
            <a:xfrm>
              <a:off x="7880974" y="2163891"/>
              <a:ext cx="4157662" cy="31393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0" i="0" u="none" strike="noStrike" cap="none">
                  <a:solidFill>
                    <a:srgbClr val="0C0C0C"/>
                  </a:solidFill>
                  <a:latin typeface="Arial"/>
                  <a:ea typeface="Arial"/>
                  <a:cs typeface="Arial"/>
                  <a:sym typeface="Arial"/>
                </a:rPr>
                <a:t>The problem we are trying to solve involves </a:t>
              </a:r>
              <a:r>
                <a:rPr lang="en-US" sz="1800" b="0" i="0" u="none" strike="noStrike" cap="none">
                  <a:solidFill>
                    <a:srgbClr val="FF0000"/>
                  </a:solidFill>
                  <a:latin typeface="Arial"/>
                  <a:ea typeface="Arial"/>
                  <a:cs typeface="Arial"/>
                  <a:sym typeface="Arial"/>
                </a:rPr>
                <a:t>predicting whether former NBA star Kobe Bryant makes or misses a shot based on several factors of the shot</a:t>
              </a:r>
              <a:r>
                <a:rPr lang="en-US" sz="1800" b="0" i="0" u="none" strike="noStrike" cap="none">
                  <a:solidFill>
                    <a:srgbClr val="0C0C0C"/>
                  </a:solidFill>
                  <a:latin typeface="Arial"/>
                  <a:ea typeface="Arial"/>
                  <a:cs typeface="Arial"/>
                  <a:sym typeface="Arial"/>
                </a:rPr>
                <a:t>, such as distance from basket, type of shot, and opponent. This will help us analyzing the relationships between these variables and finally, </a:t>
              </a:r>
              <a:r>
                <a:rPr lang="en-US" sz="1800" b="0" i="0" u="none" strike="noStrike" cap="none">
                  <a:solidFill>
                    <a:srgbClr val="FF0000"/>
                  </a:solidFill>
                  <a:latin typeface="Arial"/>
                  <a:ea typeface="Arial"/>
                  <a:cs typeface="Arial"/>
                  <a:sym typeface="Arial"/>
                </a:rPr>
                <a:t>coming up with an accurate model predicting shot accuracy.</a:t>
              </a:r>
              <a:endParaRPr/>
            </a:p>
          </p:txBody>
        </p:sp>
        <p:sp>
          <p:nvSpPr>
            <p:cNvPr id="118" name="Google Shape;118;p15"/>
            <p:cNvSpPr/>
            <p:nvPr/>
          </p:nvSpPr>
          <p:spPr>
            <a:xfrm>
              <a:off x="7183120" y="2221866"/>
              <a:ext cx="404790" cy="572816"/>
            </a:xfrm>
            <a:custGeom>
              <a:avLst/>
              <a:gdLst/>
              <a:ahLst/>
              <a:cxnLst/>
              <a:rect l="l" t="t" r="r" b="b"/>
              <a:pathLst>
                <a:path w="1895475" h="2679701" extrusionOk="0">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9" name="Google Shape;119;p15"/>
          <p:cNvSpPr txBox="1"/>
          <p:nvPr/>
        </p:nvSpPr>
        <p:spPr>
          <a:xfrm>
            <a:off x="821053" y="484611"/>
            <a:ext cx="538571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chemeClr val="lt1"/>
                </a:solidFill>
                <a:latin typeface="Arial"/>
                <a:ea typeface="Arial"/>
                <a:cs typeface="Arial"/>
                <a:sym typeface="Arial"/>
              </a:rPr>
              <a:t>What is the problem you’re trying to solve?</a:t>
            </a:r>
            <a:endParaRPr sz="2000">
              <a:solidFill>
                <a:schemeClr val="lt1"/>
              </a:solidFill>
              <a:latin typeface="Arial"/>
              <a:ea typeface="Arial"/>
              <a:cs typeface="Arial"/>
              <a:sym typeface="Arial"/>
            </a:endParaRPr>
          </a:p>
        </p:txBody>
      </p:sp>
      <p:sp>
        <p:nvSpPr>
          <p:cNvPr id="120" name="Google Shape;120;p15"/>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5"/>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5"/>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1</a:t>
            </a:r>
            <a:endParaRPr sz="2800">
              <a:solidFill>
                <a:schemeClr val="lt1"/>
              </a:solidFill>
              <a:latin typeface="Century Gothic"/>
              <a:ea typeface="Century Gothic"/>
              <a:cs typeface="Century Gothic"/>
              <a:sym typeface="Century Gothic"/>
            </a:endParaRPr>
          </a:p>
        </p:txBody>
      </p:sp>
      <p:pic>
        <p:nvPicPr>
          <p:cNvPr id="123" name="Google Shape;123;p15" descr="A person holding a basketball&#10;&#10;Description automatically generated"/>
          <p:cNvPicPr preferRelativeResize="0"/>
          <p:nvPr/>
        </p:nvPicPr>
        <p:blipFill rotWithShape="1">
          <a:blip r:embed="rId3">
            <a:alphaModFix/>
          </a:blip>
          <a:srcRect/>
          <a:stretch/>
        </p:blipFill>
        <p:spPr>
          <a:xfrm>
            <a:off x="0" y="1701800"/>
            <a:ext cx="6477000" cy="388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1"/>
          <p:cNvSpPr txBox="1"/>
          <p:nvPr/>
        </p:nvSpPr>
        <p:spPr>
          <a:xfrm>
            <a:off x="6676572" y="933383"/>
            <a:ext cx="551542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BF9000"/>
                </a:solidFill>
                <a:latin typeface="Arial"/>
                <a:ea typeface="Arial"/>
                <a:cs typeface="Arial"/>
                <a:sym typeface="Arial"/>
              </a:rPr>
              <a:t>What would you like to improve in the future?</a:t>
            </a:r>
            <a:endParaRPr sz="2000" dirty="0">
              <a:solidFill>
                <a:srgbClr val="BF9000"/>
              </a:solidFill>
              <a:latin typeface="Arial"/>
              <a:ea typeface="Arial"/>
              <a:cs typeface="Arial"/>
              <a:sym typeface="Arial"/>
            </a:endParaRPr>
          </a:p>
        </p:txBody>
      </p:sp>
      <p:sp>
        <p:nvSpPr>
          <p:cNvPr id="510" name="Google Shape;510;p41"/>
          <p:cNvSpPr/>
          <p:nvPr/>
        </p:nvSpPr>
        <p:spPr>
          <a:xfrm>
            <a:off x="6908800" y="1720840"/>
            <a:ext cx="5111262" cy="4616648"/>
          </a:xfrm>
          <a:prstGeom prst="rect">
            <a:avLst/>
          </a:prstGeom>
          <a:noFill/>
          <a:ln>
            <a:noFill/>
          </a:ln>
        </p:spPr>
        <p:txBody>
          <a:bodyPr spcFirstLastPara="1" wrap="square" lIns="91425" tIns="45700" rIns="91425" bIns="45700" anchor="t" anchorCtr="0">
            <a:noAutofit/>
          </a:bodyPr>
          <a:lstStyle/>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For the project, the dataset does not quite fit our assumption.</a:t>
            </a:r>
            <a:endParaRPr dirty="0"/>
          </a:p>
          <a:p>
            <a:pPr marL="0" marR="0" lvl="0" indent="0" algn="l" rtl="0">
              <a:spcBef>
                <a:spcPts val="0"/>
              </a:spcBef>
              <a:spcAft>
                <a:spcPts val="0"/>
              </a:spcAft>
              <a:buNone/>
            </a:pPr>
            <a:endParaRPr sz="1400" dirty="0">
              <a:solidFill>
                <a:srgbClr val="BF9000"/>
              </a:solidFill>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We can try more pre-analysis methods to digest more aspects of the project.</a:t>
            </a:r>
            <a:endParaRPr dirty="0"/>
          </a:p>
          <a:p>
            <a:pPr marL="171450" marR="0" lvl="0" indent="-82550" algn="l" rtl="0">
              <a:spcBef>
                <a:spcPts val="0"/>
              </a:spcBef>
              <a:spcAft>
                <a:spcPts val="0"/>
              </a:spcAft>
              <a:buClr>
                <a:schemeClr val="dk1"/>
              </a:buClr>
              <a:buSzPts val="1400"/>
              <a:buFont typeface="Arial"/>
              <a:buNone/>
            </a:pPr>
            <a:endParaRPr sz="1400" dirty="0">
              <a:solidFill>
                <a:srgbClr val="BF9000"/>
              </a:solidFill>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We can use more models to recheck our results.</a:t>
            </a:r>
          </a:p>
          <a:p>
            <a:pPr marL="171450" marR="0" lvl="0" indent="-171450" algn="l" rtl="0">
              <a:spcBef>
                <a:spcPts val="0"/>
              </a:spcBef>
              <a:spcAft>
                <a:spcPts val="0"/>
              </a:spcAft>
              <a:buClr>
                <a:srgbClr val="BF9000"/>
              </a:buClr>
              <a:buSzPts val="1400"/>
              <a:buFont typeface="Arial"/>
              <a:buChar char="•"/>
            </a:pPr>
            <a:endParaRPr lang="en-US" sz="1400" dirty="0">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dirty="0">
                <a:solidFill>
                  <a:srgbClr val="BF9000"/>
                </a:solidFill>
              </a:rPr>
              <a:t>We can do more visualization to understand the correlation between variables.</a:t>
            </a:r>
          </a:p>
          <a:p>
            <a:pPr marL="171450" marR="0" lvl="0" indent="-82550" algn="l" rtl="0">
              <a:spcBef>
                <a:spcPts val="0"/>
              </a:spcBef>
              <a:spcAft>
                <a:spcPts val="0"/>
              </a:spcAft>
              <a:buClr>
                <a:schemeClr val="dk1"/>
              </a:buClr>
              <a:buSzPts val="1400"/>
              <a:buFont typeface="Arial"/>
              <a:buNone/>
            </a:pPr>
            <a:endParaRPr sz="1400" dirty="0">
              <a:solidFill>
                <a:srgbClr val="BF9000"/>
              </a:solidFill>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We can extract some data to do cross-validation in order to recheck</a:t>
            </a:r>
            <a:endParaRPr dirty="0"/>
          </a:p>
          <a:p>
            <a:pPr marL="171450" marR="0" lvl="0" indent="-82550" algn="l" rtl="0">
              <a:spcBef>
                <a:spcPts val="0"/>
              </a:spcBef>
              <a:spcAft>
                <a:spcPts val="0"/>
              </a:spcAft>
              <a:buClr>
                <a:schemeClr val="dk1"/>
              </a:buClr>
              <a:buSzPts val="1400"/>
              <a:buFont typeface="Arial"/>
              <a:buNone/>
            </a:pPr>
            <a:endParaRPr sz="1400" dirty="0">
              <a:solidFill>
                <a:srgbClr val="BF9000"/>
              </a:solidFill>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If possible, we can even try to add some creative new variables to improve the accuracy of the predicted model.</a:t>
            </a:r>
            <a:endParaRPr dirty="0"/>
          </a:p>
          <a:p>
            <a:pPr marL="171450" marR="0" lvl="0" indent="-82550" algn="l" rtl="0">
              <a:spcBef>
                <a:spcPts val="0"/>
              </a:spcBef>
              <a:spcAft>
                <a:spcPts val="0"/>
              </a:spcAft>
              <a:buClr>
                <a:schemeClr val="dk1"/>
              </a:buClr>
              <a:buSzPts val="1400"/>
              <a:buFont typeface="Arial"/>
              <a:buNone/>
            </a:pPr>
            <a:endParaRPr sz="1400" dirty="0">
              <a:solidFill>
                <a:srgbClr val="BF9000"/>
              </a:solidFill>
              <a:latin typeface="Arial"/>
              <a:ea typeface="Arial"/>
              <a:cs typeface="Arial"/>
              <a:sym typeface="Arial"/>
            </a:endParaRPr>
          </a:p>
          <a:p>
            <a:pPr marL="171450" marR="0" lvl="0" indent="-171450" algn="l" rtl="0">
              <a:spcBef>
                <a:spcPts val="0"/>
              </a:spcBef>
              <a:spcAft>
                <a:spcPts val="0"/>
              </a:spcAft>
              <a:buClr>
                <a:srgbClr val="BF9000"/>
              </a:buClr>
              <a:buSzPts val="1400"/>
              <a:buFont typeface="Arial"/>
              <a:buChar char="•"/>
            </a:pPr>
            <a:r>
              <a:rPr lang="en-US" sz="1400" dirty="0">
                <a:solidFill>
                  <a:srgbClr val="BF9000"/>
                </a:solidFill>
                <a:latin typeface="Arial"/>
                <a:ea typeface="Arial"/>
                <a:cs typeface="Arial"/>
                <a:sym typeface="Arial"/>
              </a:rPr>
              <a:t>For future study, we need to keep the focus on the statistical learning and put what we learned in class into real-world practice</a:t>
            </a:r>
            <a:r>
              <a:rPr lang="en-US" sz="1200" dirty="0">
                <a:solidFill>
                  <a:schemeClr val="lt1"/>
                </a:solidFill>
                <a:latin typeface="Arial"/>
                <a:ea typeface="Arial"/>
                <a:cs typeface="Arial"/>
                <a:sym typeface="Arial"/>
              </a:rPr>
              <a:t>.</a:t>
            </a:r>
            <a:endParaRPr dirty="0"/>
          </a:p>
        </p:txBody>
      </p:sp>
      <p:grpSp>
        <p:nvGrpSpPr>
          <p:cNvPr id="511" name="Google Shape;511;p41"/>
          <p:cNvGrpSpPr/>
          <p:nvPr/>
        </p:nvGrpSpPr>
        <p:grpSpPr>
          <a:xfrm>
            <a:off x="11031086" y="6342743"/>
            <a:ext cx="517073" cy="188686"/>
            <a:chOff x="10885943" y="6342743"/>
            <a:chExt cx="517073" cy="188686"/>
          </a:xfrm>
        </p:grpSpPr>
        <p:sp>
          <p:nvSpPr>
            <p:cNvPr id="512" name="Google Shape;512;p41"/>
            <p:cNvSpPr/>
            <p:nvPr/>
          </p:nvSpPr>
          <p:spPr>
            <a:xfrm>
              <a:off x="10885943" y="6342743"/>
              <a:ext cx="188686" cy="188686"/>
            </a:xfrm>
            <a:prstGeom prst="chevron">
              <a:avLst>
                <a:gd name="adj" fmla="val 50000"/>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41"/>
            <p:cNvSpPr/>
            <p:nvPr/>
          </p:nvSpPr>
          <p:spPr>
            <a:xfrm>
              <a:off x="11048322" y="6342743"/>
              <a:ext cx="188686" cy="188686"/>
            </a:xfrm>
            <a:prstGeom prst="chevron">
              <a:avLst>
                <a:gd name="adj" fmla="val 50000"/>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41"/>
            <p:cNvSpPr/>
            <p:nvPr/>
          </p:nvSpPr>
          <p:spPr>
            <a:xfrm>
              <a:off x="11214330" y="6342743"/>
              <a:ext cx="188686" cy="188686"/>
            </a:xfrm>
            <a:prstGeom prst="chevron">
              <a:avLst>
                <a:gd name="adj" fmla="val 50000"/>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515" name="Google Shape;515;p41" descr="A close up of a basketball game&#10;&#10;Description automatically generated"/>
          <p:cNvPicPr preferRelativeResize="0"/>
          <p:nvPr/>
        </p:nvPicPr>
        <p:blipFill rotWithShape="1">
          <a:blip r:embed="rId3">
            <a:alphaModFix/>
          </a:blip>
          <a:srcRect/>
          <a:stretch/>
        </p:blipFill>
        <p:spPr>
          <a:xfrm>
            <a:off x="144181" y="933383"/>
            <a:ext cx="6392690" cy="58924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1000"/>
                                        <p:tgtEl>
                                          <p:spTgt spid="50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11"/>
                                        </p:tgtEl>
                                        <p:attrNameLst>
                                          <p:attrName>style.visibility</p:attrName>
                                        </p:attrNameLst>
                                      </p:cBhvr>
                                      <p:to>
                                        <p:strVal val="visible"/>
                                      </p:to>
                                    </p:set>
                                    <p:animEffect transition="in" filter="fade">
                                      <p:cBhvr>
                                        <p:cTn id="11"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4"/>
          <p:cNvSpPr txBox="1"/>
          <p:nvPr/>
        </p:nvSpPr>
        <p:spPr>
          <a:xfrm>
            <a:off x="4109882" y="3220681"/>
            <a:ext cx="7482351" cy="8002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a:solidFill>
                  <a:schemeClr val="lt1"/>
                </a:solidFill>
                <a:latin typeface="Century Gothic"/>
                <a:ea typeface="Century Gothic"/>
                <a:cs typeface="Century Gothic"/>
                <a:sym typeface="Century Gothic"/>
              </a:rPr>
              <a:t>Thank you</a:t>
            </a:r>
            <a:endParaRPr sz="460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fade">
                                      <p:cBhvr>
                                        <p:cTn id="7"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3962401" y="1890707"/>
            <a:ext cx="2140140" cy="2007624"/>
            <a:chOff x="3962401" y="1890707"/>
            <a:chExt cx="2140140" cy="2007624"/>
          </a:xfrm>
        </p:grpSpPr>
        <p:sp>
          <p:nvSpPr>
            <p:cNvPr id="129" name="Google Shape;129;p16"/>
            <p:cNvSpPr/>
            <p:nvPr/>
          </p:nvSpPr>
          <p:spPr>
            <a:xfrm>
              <a:off x="3962401" y="1890707"/>
              <a:ext cx="2007624" cy="2007624"/>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6"/>
            <p:cNvSpPr/>
            <p:nvPr/>
          </p:nvSpPr>
          <p:spPr>
            <a:xfrm rot="5400000">
              <a:off x="5800539" y="2828261"/>
              <a:ext cx="471488" cy="132516"/>
            </a:xfrm>
            <a:prstGeom prst="triangle">
              <a:avLst>
                <a:gd name="adj" fmla="val 50000"/>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1" name="Google Shape;131;p16"/>
          <p:cNvGrpSpPr/>
          <p:nvPr/>
        </p:nvGrpSpPr>
        <p:grpSpPr>
          <a:xfrm>
            <a:off x="6221975" y="1890707"/>
            <a:ext cx="2007624" cy="2132952"/>
            <a:chOff x="6221975" y="1890707"/>
            <a:chExt cx="2007624" cy="2132952"/>
          </a:xfrm>
        </p:grpSpPr>
        <p:sp>
          <p:nvSpPr>
            <p:cNvPr id="132" name="Google Shape;132;p16"/>
            <p:cNvSpPr/>
            <p:nvPr/>
          </p:nvSpPr>
          <p:spPr>
            <a:xfrm>
              <a:off x="6221975" y="1890707"/>
              <a:ext cx="2007624" cy="20076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16"/>
            <p:cNvSpPr/>
            <p:nvPr/>
          </p:nvSpPr>
          <p:spPr>
            <a:xfrm rot="10800000">
              <a:off x="6990044" y="3891143"/>
              <a:ext cx="471488" cy="132516"/>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4" name="Google Shape;134;p16"/>
          <p:cNvGrpSpPr/>
          <p:nvPr/>
        </p:nvGrpSpPr>
        <p:grpSpPr>
          <a:xfrm>
            <a:off x="6098617" y="4150281"/>
            <a:ext cx="2130982" cy="2007624"/>
            <a:chOff x="6098617" y="4150281"/>
            <a:chExt cx="2130982" cy="2007624"/>
          </a:xfrm>
        </p:grpSpPr>
        <p:sp>
          <p:nvSpPr>
            <p:cNvPr id="135" name="Google Shape;135;p16"/>
            <p:cNvSpPr/>
            <p:nvPr/>
          </p:nvSpPr>
          <p:spPr>
            <a:xfrm>
              <a:off x="6221975" y="4150281"/>
              <a:ext cx="2007624" cy="2007624"/>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6"/>
            <p:cNvSpPr/>
            <p:nvPr/>
          </p:nvSpPr>
          <p:spPr>
            <a:xfrm rot="-5400000" flipH="1">
              <a:off x="5929131" y="5087835"/>
              <a:ext cx="471488" cy="132516"/>
            </a:xfrm>
            <a:prstGeom prst="triangle">
              <a:avLst>
                <a:gd name="adj" fmla="val 50000"/>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7" name="Google Shape;137;p16"/>
          <p:cNvGrpSpPr/>
          <p:nvPr/>
        </p:nvGrpSpPr>
        <p:grpSpPr>
          <a:xfrm>
            <a:off x="3964305" y="4031493"/>
            <a:ext cx="2007624" cy="2126412"/>
            <a:chOff x="3964305" y="4031493"/>
            <a:chExt cx="2007624" cy="2126412"/>
          </a:xfrm>
        </p:grpSpPr>
        <p:sp>
          <p:nvSpPr>
            <p:cNvPr id="138" name="Google Shape;138;p16"/>
            <p:cNvSpPr/>
            <p:nvPr/>
          </p:nvSpPr>
          <p:spPr>
            <a:xfrm>
              <a:off x="3964305" y="4150281"/>
              <a:ext cx="2007624" cy="2007624"/>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6"/>
            <p:cNvSpPr/>
            <p:nvPr/>
          </p:nvSpPr>
          <p:spPr>
            <a:xfrm flipH="1">
              <a:off x="4730469" y="4031493"/>
              <a:ext cx="471488" cy="132516"/>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40" name="Google Shape;140;p16"/>
          <p:cNvGrpSpPr/>
          <p:nvPr/>
        </p:nvGrpSpPr>
        <p:grpSpPr>
          <a:xfrm>
            <a:off x="4145757" y="2289443"/>
            <a:ext cx="1640912" cy="1139557"/>
            <a:chOff x="4145757" y="2289443"/>
            <a:chExt cx="1640912" cy="1139557"/>
          </a:xfrm>
        </p:grpSpPr>
        <p:sp>
          <p:nvSpPr>
            <p:cNvPr id="141" name="Google Shape;141;p16"/>
            <p:cNvSpPr txBox="1"/>
            <p:nvPr/>
          </p:nvSpPr>
          <p:spPr>
            <a:xfrm>
              <a:off x="4145757" y="2289443"/>
              <a:ext cx="164091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EDA</a:t>
              </a:r>
              <a:endParaRPr sz="1800">
                <a:solidFill>
                  <a:schemeClr val="lt1"/>
                </a:solidFill>
                <a:latin typeface="Arial"/>
                <a:ea typeface="Arial"/>
                <a:cs typeface="Arial"/>
                <a:sym typeface="Arial"/>
              </a:endParaRPr>
            </a:p>
          </p:txBody>
        </p:sp>
        <p:sp>
          <p:nvSpPr>
            <p:cNvPr id="142" name="Google Shape;142;p16"/>
            <p:cNvSpPr/>
            <p:nvPr/>
          </p:nvSpPr>
          <p:spPr>
            <a:xfrm>
              <a:off x="4639746" y="2876185"/>
              <a:ext cx="652931" cy="552815"/>
            </a:xfrm>
            <a:custGeom>
              <a:avLst/>
              <a:gdLst/>
              <a:ahLst/>
              <a:cxnLst/>
              <a:rect l="l" t="t" r="r" b="b"/>
              <a:pathLst>
                <a:path w="1263650" h="1069975" extrusionOk="0">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43" name="Google Shape;143;p16"/>
          <p:cNvGrpSpPr/>
          <p:nvPr/>
        </p:nvGrpSpPr>
        <p:grpSpPr>
          <a:xfrm>
            <a:off x="6405331" y="2219108"/>
            <a:ext cx="1704834" cy="1209893"/>
            <a:chOff x="6405331" y="2219108"/>
            <a:chExt cx="1704834" cy="1209893"/>
          </a:xfrm>
        </p:grpSpPr>
        <p:sp>
          <p:nvSpPr>
            <p:cNvPr id="144" name="Google Shape;144;p16"/>
            <p:cNvSpPr txBox="1"/>
            <p:nvPr/>
          </p:nvSpPr>
          <p:spPr>
            <a:xfrm>
              <a:off x="6405331" y="2219108"/>
              <a:ext cx="170483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282830"/>
                  </a:solidFill>
                  <a:latin typeface="Arial"/>
                  <a:ea typeface="Arial"/>
                  <a:cs typeface="Arial"/>
                  <a:sym typeface="Arial"/>
                </a:rPr>
                <a:t>Indicators of shot accuracy </a:t>
              </a:r>
              <a:endParaRPr sz="1800">
                <a:solidFill>
                  <a:srgbClr val="282830"/>
                </a:solidFill>
                <a:latin typeface="Arial"/>
                <a:ea typeface="Arial"/>
                <a:cs typeface="Arial"/>
                <a:sym typeface="Arial"/>
              </a:endParaRPr>
            </a:p>
          </p:txBody>
        </p:sp>
        <p:sp>
          <p:nvSpPr>
            <p:cNvPr id="145" name="Google Shape;145;p16"/>
            <p:cNvSpPr/>
            <p:nvPr/>
          </p:nvSpPr>
          <p:spPr>
            <a:xfrm>
              <a:off x="6968470" y="2857474"/>
              <a:ext cx="403879" cy="571527"/>
            </a:xfrm>
            <a:custGeom>
              <a:avLst/>
              <a:gdLst/>
              <a:ahLst/>
              <a:cxnLst/>
              <a:rect l="l" t="t" r="r" b="b"/>
              <a:pathLst>
                <a:path w="881063" h="1247776" extrusionOk="0">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46" name="Google Shape;146;p16"/>
          <p:cNvGrpSpPr/>
          <p:nvPr/>
        </p:nvGrpSpPr>
        <p:grpSpPr>
          <a:xfrm>
            <a:off x="4053223" y="4549016"/>
            <a:ext cx="1871196" cy="1130481"/>
            <a:chOff x="4053223" y="4549016"/>
            <a:chExt cx="1871196" cy="1130481"/>
          </a:xfrm>
        </p:grpSpPr>
        <p:sp>
          <p:nvSpPr>
            <p:cNvPr id="147" name="Google Shape;147;p16"/>
            <p:cNvSpPr txBox="1"/>
            <p:nvPr/>
          </p:nvSpPr>
          <p:spPr>
            <a:xfrm>
              <a:off x="4053223" y="4549016"/>
              <a:ext cx="1871196"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282830"/>
                  </a:solidFill>
                  <a:latin typeface="Arial"/>
                  <a:ea typeface="Arial"/>
                  <a:cs typeface="Arial"/>
                  <a:sym typeface="Arial"/>
                </a:rPr>
                <a:t>Regression Models </a:t>
              </a:r>
              <a:endParaRPr sz="1800">
                <a:solidFill>
                  <a:srgbClr val="282830"/>
                </a:solidFill>
                <a:latin typeface="Arial"/>
                <a:ea typeface="Arial"/>
                <a:cs typeface="Arial"/>
                <a:sym typeface="Arial"/>
              </a:endParaRPr>
            </a:p>
          </p:txBody>
        </p:sp>
        <p:sp>
          <p:nvSpPr>
            <p:cNvPr id="148" name="Google Shape;148;p16"/>
            <p:cNvSpPr/>
            <p:nvPr/>
          </p:nvSpPr>
          <p:spPr>
            <a:xfrm>
              <a:off x="4606384" y="5100176"/>
              <a:ext cx="719654" cy="579321"/>
            </a:xfrm>
            <a:custGeom>
              <a:avLst/>
              <a:gdLst/>
              <a:ahLst/>
              <a:cxnLst/>
              <a:rect l="l" t="t" r="r" b="b"/>
              <a:pathLst>
                <a:path w="4940" h="3973" extrusionOk="0">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49" name="Google Shape;149;p16"/>
          <p:cNvGrpSpPr/>
          <p:nvPr/>
        </p:nvGrpSpPr>
        <p:grpSpPr>
          <a:xfrm>
            <a:off x="6405331" y="4549016"/>
            <a:ext cx="1824268" cy="1126264"/>
            <a:chOff x="6405331" y="4549016"/>
            <a:chExt cx="1824268" cy="1126264"/>
          </a:xfrm>
        </p:grpSpPr>
        <p:sp>
          <p:nvSpPr>
            <p:cNvPr id="150" name="Google Shape;150;p16"/>
            <p:cNvSpPr txBox="1"/>
            <p:nvPr/>
          </p:nvSpPr>
          <p:spPr>
            <a:xfrm>
              <a:off x="6405331" y="4549016"/>
              <a:ext cx="18242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Visual Analysis</a:t>
              </a:r>
              <a:endParaRPr sz="1800">
                <a:solidFill>
                  <a:schemeClr val="lt1"/>
                </a:solidFill>
                <a:latin typeface="Arial"/>
                <a:ea typeface="Arial"/>
                <a:cs typeface="Arial"/>
                <a:sym typeface="Arial"/>
              </a:endParaRPr>
            </a:p>
          </p:txBody>
        </p:sp>
        <p:sp>
          <p:nvSpPr>
            <p:cNvPr id="151" name="Google Shape;151;p16"/>
            <p:cNvSpPr/>
            <p:nvPr/>
          </p:nvSpPr>
          <p:spPr>
            <a:xfrm>
              <a:off x="6901762" y="5049838"/>
              <a:ext cx="657207" cy="625442"/>
            </a:xfrm>
            <a:custGeom>
              <a:avLst/>
              <a:gdLst/>
              <a:ahLst/>
              <a:cxnLst/>
              <a:rect l="l" t="t" r="r" b="b"/>
              <a:pathLst>
                <a:path w="1059063" h="1007997" extrusionOk="0">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2" name="Google Shape;152;p16"/>
          <p:cNvGrpSpPr/>
          <p:nvPr/>
        </p:nvGrpSpPr>
        <p:grpSpPr>
          <a:xfrm>
            <a:off x="560783" y="1890707"/>
            <a:ext cx="3128568" cy="1599065"/>
            <a:chOff x="560783" y="1890707"/>
            <a:chExt cx="3128568" cy="1599065"/>
          </a:xfrm>
        </p:grpSpPr>
        <p:grpSp>
          <p:nvGrpSpPr>
            <p:cNvPr id="153" name="Google Shape;153;p16"/>
            <p:cNvGrpSpPr/>
            <p:nvPr/>
          </p:nvGrpSpPr>
          <p:grpSpPr>
            <a:xfrm>
              <a:off x="3136900" y="1890707"/>
              <a:ext cx="398736" cy="398736"/>
              <a:chOff x="3136900" y="1890707"/>
              <a:chExt cx="398736" cy="398736"/>
            </a:xfrm>
          </p:grpSpPr>
          <p:sp>
            <p:nvSpPr>
              <p:cNvPr id="154" name="Google Shape;154;p16"/>
              <p:cNvSpPr/>
              <p:nvPr/>
            </p:nvSpPr>
            <p:spPr>
              <a:xfrm>
                <a:off x="3136900" y="1890707"/>
                <a:ext cx="398736" cy="398736"/>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6"/>
              <p:cNvSpPr txBox="1"/>
              <p:nvPr/>
            </p:nvSpPr>
            <p:spPr>
              <a:xfrm>
                <a:off x="3214688" y="1916107"/>
                <a:ext cx="2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1</a:t>
                </a:r>
                <a:endParaRPr sz="1800">
                  <a:solidFill>
                    <a:schemeClr val="lt1"/>
                  </a:solidFill>
                  <a:latin typeface="Arial"/>
                  <a:ea typeface="Arial"/>
                  <a:cs typeface="Arial"/>
                  <a:sym typeface="Arial"/>
                </a:endParaRPr>
              </a:p>
            </p:txBody>
          </p:sp>
        </p:grpSp>
        <p:sp>
          <p:nvSpPr>
            <p:cNvPr id="156" name="Google Shape;156;p16"/>
            <p:cNvSpPr/>
            <p:nvPr/>
          </p:nvSpPr>
          <p:spPr>
            <a:xfrm>
              <a:off x="560783" y="2474109"/>
              <a:ext cx="3128568" cy="101566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rgbClr val="BF9000"/>
                  </a:solidFill>
                  <a:latin typeface="Arial"/>
                  <a:ea typeface="Arial"/>
                  <a:cs typeface="Arial"/>
                  <a:sym typeface="Arial"/>
                </a:rPr>
                <a:t>We try to use exploratory data analysis (EDA) i.e., an approach to analyzing data sets to summarize their main characteristics, often with visual methods.</a:t>
              </a:r>
              <a:endParaRPr/>
            </a:p>
          </p:txBody>
        </p:sp>
      </p:grpSp>
      <p:grpSp>
        <p:nvGrpSpPr>
          <p:cNvPr id="157" name="Google Shape;157;p16"/>
          <p:cNvGrpSpPr/>
          <p:nvPr/>
        </p:nvGrpSpPr>
        <p:grpSpPr>
          <a:xfrm>
            <a:off x="8639091" y="1890707"/>
            <a:ext cx="3128568" cy="1783731"/>
            <a:chOff x="8639091" y="1890707"/>
            <a:chExt cx="3128568" cy="1783731"/>
          </a:xfrm>
        </p:grpSpPr>
        <p:grpSp>
          <p:nvGrpSpPr>
            <p:cNvPr id="158" name="Google Shape;158;p16"/>
            <p:cNvGrpSpPr/>
            <p:nvPr/>
          </p:nvGrpSpPr>
          <p:grpSpPr>
            <a:xfrm>
              <a:off x="8651875" y="1890707"/>
              <a:ext cx="398736" cy="398736"/>
              <a:chOff x="8651875" y="1890707"/>
              <a:chExt cx="398736" cy="398736"/>
            </a:xfrm>
          </p:grpSpPr>
          <p:sp>
            <p:nvSpPr>
              <p:cNvPr id="159" name="Google Shape;159;p16"/>
              <p:cNvSpPr/>
              <p:nvPr/>
            </p:nvSpPr>
            <p:spPr>
              <a:xfrm>
                <a:off x="8651875" y="1890707"/>
                <a:ext cx="398736" cy="3987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6"/>
              <p:cNvSpPr txBox="1"/>
              <p:nvPr/>
            </p:nvSpPr>
            <p:spPr>
              <a:xfrm>
                <a:off x="8686799" y="1916107"/>
                <a:ext cx="2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282830"/>
                    </a:solidFill>
                    <a:latin typeface="Arial"/>
                    <a:ea typeface="Arial"/>
                    <a:cs typeface="Arial"/>
                    <a:sym typeface="Arial"/>
                  </a:rPr>
                  <a:t>2</a:t>
                </a:r>
                <a:endParaRPr sz="1800">
                  <a:solidFill>
                    <a:srgbClr val="282830"/>
                  </a:solidFill>
                  <a:latin typeface="Arial"/>
                  <a:ea typeface="Arial"/>
                  <a:cs typeface="Arial"/>
                  <a:sym typeface="Arial"/>
                </a:endParaRPr>
              </a:p>
            </p:txBody>
          </p:sp>
        </p:grpSp>
        <p:sp>
          <p:nvSpPr>
            <p:cNvPr id="161" name="Google Shape;161;p16"/>
            <p:cNvSpPr/>
            <p:nvPr/>
          </p:nvSpPr>
          <p:spPr>
            <a:xfrm>
              <a:off x="8639091" y="2474109"/>
              <a:ext cx="3128568"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rgbClr val="BF9000"/>
                  </a:solidFill>
                  <a:latin typeface="Arial"/>
                  <a:ea typeface="Arial"/>
                  <a:cs typeface="Arial"/>
                  <a:sym typeface="Arial"/>
                </a:rPr>
                <a:t>We will try to analyze various indicators of shot accuracy such as age, month, shot count, type of shot, shot distance to understand the correlation between these factors, while accounting for control variables.</a:t>
              </a:r>
              <a:endParaRPr/>
            </a:p>
          </p:txBody>
        </p:sp>
      </p:grpSp>
      <p:grpSp>
        <p:nvGrpSpPr>
          <p:cNvPr id="162" name="Google Shape;162;p16"/>
          <p:cNvGrpSpPr/>
          <p:nvPr/>
        </p:nvGrpSpPr>
        <p:grpSpPr>
          <a:xfrm>
            <a:off x="8639091" y="4139615"/>
            <a:ext cx="3128568" cy="1229733"/>
            <a:chOff x="8639091" y="4139615"/>
            <a:chExt cx="3128568" cy="1229733"/>
          </a:xfrm>
        </p:grpSpPr>
        <p:grpSp>
          <p:nvGrpSpPr>
            <p:cNvPr id="163" name="Google Shape;163;p16"/>
            <p:cNvGrpSpPr/>
            <p:nvPr/>
          </p:nvGrpSpPr>
          <p:grpSpPr>
            <a:xfrm>
              <a:off x="8651875" y="4139615"/>
              <a:ext cx="398736" cy="398736"/>
              <a:chOff x="8651875" y="4139615"/>
              <a:chExt cx="398736" cy="398736"/>
            </a:xfrm>
          </p:grpSpPr>
          <p:sp>
            <p:nvSpPr>
              <p:cNvPr id="164" name="Google Shape;164;p16"/>
              <p:cNvSpPr/>
              <p:nvPr/>
            </p:nvSpPr>
            <p:spPr>
              <a:xfrm>
                <a:off x="8651875" y="4139615"/>
                <a:ext cx="398736" cy="398736"/>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6"/>
              <p:cNvSpPr txBox="1"/>
              <p:nvPr/>
            </p:nvSpPr>
            <p:spPr>
              <a:xfrm>
                <a:off x="8686799" y="4165015"/>
                <a:ext cx="2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3</a:t>
                </a:r>
                <a:endParaRPr sz="1800">
                  <a:solidFill>
                    <a:schemeClr val="lt1"/>
                  </a:solidFill>
                  <a:latin typeface="Arial"/>
                  <a:ea typeface="Arial"/>
                  <a:cs typeface="Arial"/>
                  <a:sym typeface="Arial"/>
                </a:endParaRPr>
              </a:p>
            </p:txBody>
          </p:sp>
        </p:grpSp>
        <p:sp>
          <p:nvSpPr>
            <p:cNvPr id="166" name="Google Shape;166;p16"/>
            <p:cNvSpPr/>
            <p:nvPr/>
          </p:nvSpPr>
          <p:spPr>
            <a:xfrm>
              <a:off x="8639091" y="4723017"/>
              <a:ext cx="3128568"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rgbClr val="BF9000"/>
                  </a:solidFill>
                  <a:latin typeface="Arial"/>
                  <a:ea typeface="Arial"/>
                  <a:cs typeface="Arial"/>
                  <a:sym typeface="Arial"/>
                </a:rPr>
                <a:t>We will do extensive visual analysis to understand the importance of basketball court and competition condition.</a:t>
              </a:r>
              <a:endParaRPr/>
            </a:p>
          </p:txBody>
        </p:sp>
      </p:grpSp>
      <p:grpSp>
        <p:nvGrpSpPr>
          <p:cNvPr id="167" name="Google Shape;167;p16"/>
          <p:cNvGrpSpPr/>
          <p:nvPr/>
        </p:nvGrpSpPr>
        <p:grpSpPr>
          <a:xfrm>
            <a:off x="560783" y="4153344"/>
            <a:ext cx="3128568" cy="1229733"/>
            <a:chOff x="560783" y="4153344"/>
            <a:chExt cx="3128568" cy="1229733"/>
          </a:xfrm>
        </p:grpSpPr>
        <p:grpSp>
          <p:nvGrpSpPr>
            <p:cNvPr id="168" name="Google Shape;168;p16"/>
            <p:cNvGrpSpPr/>
            <p:nvPr/>
          </p:nvGrpSpPr>
          <p:grpSpPr>
            <a:xfrm>
              <a:off x="3136900" y="4153344"/>
              <a:ext cx="398736" cy="398736"/>
              <a:chOff x="3136900" y="4153344"/>
              <a:chExt cx="398736" cy="398736"/>
            </a:xfrm>
          </p:grpSpPr>
          <p:sp>
            <p:nvSpPr>
              <p:cNvPr id="169" name="Google Shape;169;p16"/>
              <p:cNvSpPr/>
              <p:nvPr/>
            </p:nvSpPr>
            <p:spPr>
              <a:xfrm>
                <a:off x="3136900" y="4153344"/>
                <a:ext cx="398736" cy="398736"/>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6"/>
              <p:cNvSpPr txBox="1"/>
              <p:nvPr/>
            </p:nvSpPr>
            <p:spPr>
              <a:xfrm>
                <a:off x="3157536" y="4178744"/>
                <a:ext cx="2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grpSp>
        <p:sp>
          <p:nvSpPr>
            <p:cNvPr id="171" name="Google Shape;171;p16"/>
            <p:cNvSpPr/>
            <p:nvPr/>
          </p:nvSpPr>
          <p:spPr>
            <a:xfrm>
              <a:off x="560783" y="4736746"/>
              <a:ext cx="3128568"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rgbClr val="BF9000"/>
                  </a:solidFill>
                  <a:latin typeface="Arial"/>
                  <a:ea typeface="Arial"/>
                  <a:cs typeface="Arial"/>
                  <a:sym typeface="Arial"/>
                </a:rPr>
                <a:t>We will build regression models to identify the best one for predicting whether a shot is successful or not.</a:t>
              </a:r>
              <a:endParaRPr/>
            </a:p>
          </p:txBody>
        </p:sp>
      </p:grpSp>
      <p:sp>
        <p:nvSpPr>
          <p:cNvPr id="172" name="Google Shape;172;p16"/>
          <p:cNvSpPr txBox="1"/>
          <p:nvPr/>
        </p:nvSpPr>
        <p:spPr>
          <a:xfrm>
            <a:off x="821054" y="484611"/>
            <a:ext cx="36195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How do you intend to solve it?</a:t>
            </a:r>
            <a:endParaRPr sz="2000">
              <a:solidFill>
                <a:schemeClr val="lt1"/>
              </a:solidFill>
              <a:latin typeface="Arial"/>
              <a:ea typeface="Arial"/>
              <a:cs typeface="Arial"/>
              <a:sym typeface="Arial"/>
            </a:endParaRPr>
          </a:p>
        </p:txBody>
      </p:sp>
      <p:sp>
        <p:nvSpPr>
          <p:cNvPr id="173" name="Google Shape;173;p16"/>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6"/>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6"/>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1</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p:nvPr/>
        </p:nvSpPr>
        <p:spPr>
          <a:xfrm>
            <a:off x="4562168" y="383458"/>
            <a:ext cx="306766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rgbClr val="F7B902"/>
                </a:solidFill>
                <a:latin typeface="Arial"/>
                <a:ea typeface="Arial"/>
                <a:cs typeface="Arial"/>
                <a:sym typeface="Arial"/>
              </a:rPr>
              <a:t>CONTENT</a:t>
            </a:r>
            <a:endParaRPr sz="4000">
              <a:solidFill>
                <a:srgbClr val="F7B902"/>
              </a:solidFill>
              <a:latin typeface="Arial"/>
              <a:ea typeface="Arial"/>
              <a:cs typeface="Arial"/>
              <a:sym typeface="Arial"/>
            </a:endParaRPr>
          </a:p>
        </p:txBody>
      </p:sp>
      <p:sp>
        <p:nvSpPr>
          <p:cNvPr id="181" name="Google Shape;181;p17"/>
          <p:cNvSpPr/>
          <p:nvPr/>
        </p:nvSpPr>
        <p:spPr>
          <a:xfrm>
            <a:off x="5657850" y="1091344"/>
            <a:ext cx="876300" cy="4571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2" name="Google Shape;182;p17"/>
          <p:cNvGrpSpPr/>
          <p:nvPr/>
        </p:nvGrpSpPr>
        <p:grpSpPr>
          <a:xfrm>
            <a:off x="1281487" y="2854452"/>
            <a:ext cx="1769807" cy="1769807"/>
            <a:chOff x="1281487" y="2930652"/>
            <a:chExt cx="1769807" cy="1769807"/>
          </a:xfrm>
        </p:grpSpPr>
        <p:sp>
          <p:nvSpPr>
            <p:cNvPr id="183" name="Google Shape;183;p17"/>
            <p:cNvSpPr/>
            <p:nvPr/>
          </p:nvSpPr>
          <p:spPr>
            <a:xfrm>
              <a:off x="1281487"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7"/>
            <p:cNvSpPr/>
            <p:nvPr/>
          </p:nvSpPr>
          <p:spPr>
            <a:xfrm>
              <a:off x="1793090" y="3388112"/>
              <a:ext cx="746601" cy="854886"/>
            </a:xfrm>
            <a:custGeom>
              <a:avLst/>
              <a:gdLst/>
              <a:ahLst/>
              <a:cxnLst/>
              <a:rect l="l" t="t" r="r" b="b"/>
              <a:pathLst>
                <a:path w="4627563" h="5299074" extrusionOk="0">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85" name="Google Shape;185;p17"/>
          <p:cNvGrpSpPr/>
          <p:nvPr/>
        </p:nvGrpSpPr>
        <p:grpSpPr>
          <a:xfrm>
            <a:off x="3907093" y="2854452"/>
            <a:ext cx="1769807" cy="1769807"/>
            <a:chOff x="3888043" y="2930652"/>
            <a:chExt cx="1769807" cy="1769807"/>
          </a:xfrm>
        </p:grpSpPr>
        <p:sp>
          <p:nvSpPr>
            <p:cNvPr id="186" name="Google Shape;186;p17"/>
            <p:cNvSpPr/>
            <p:nvPr/>
          </p:nvSpPr>
          <p:spPr>
            <a:xfrm>
              <a:off x="3888043" y="2930652"/>
              <a:ext cx="1769807" cy="1769807"/>
            </a:xfrm>
            <a:prstGeom prst="ellipse">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7"/>
            <p:cNvSpPr/>
            <p:nvPr/>
          </p:nvSpPr>
          <p:spPr>
            <a:xfrm>
              <a:off x="4429567" y="3388112"/>
              <a:ext cx="686758" cy="854886"/>
            </a:xfrm>
            <a:custGeom>
              <a:avLst/>
              <a:gdLst/>
              <a:ahLst/>
              <a:cxnLst/>
              <a:rect l="l" t="t" r="r" b="b"/>
              <a:pathLst>
                <a:path w="5505447" h="6858000" extrusionOk="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88" name="Google Shape;188;p17"/>
          <p:cNvGrpSpPr/>
          <p:nvPr/>
        </p:nvGrpSpPr>
        <p:grpSpPr>
          <a:xfrm>
            <a:off x="6532699" y="2854452"/>
            <a:ext cx="1769807" cy="1769807"/>
            <a:chOff x="6494599" y="2930652"/>
            <a:chExt cx="1769807" cy="1769807"/>
          </a:xfrm>
        </p:grpSpPr>
        <p:sp>
          <p:nvSpPr>
            <p:cNvPr id="189" name="Google Shape;189;p17"/>
            <p:cNvSpPr/>
            <p:nvPr/>
          </p:nvSpPr>
          <p:spPr>
            <a:xfrm>
              <a:off x="649459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7"/>
            <p:cNvSpPr/>
            <p:nvPr/>
          </p:nvSpPr>
          <p:spPr>
            <a:xfrm>
              <a:off x="6988820" y="3417577"/>
              <a:ext cx="781364" cy="795956"/>
            </a:xfrm>
            <a:custGeom>
              <a:avLst/>
              <a:gdLst/>
              <a:ahLst/>
              <a:cxnLst/>
              <a:rect l="l" t="t" r="r" b="b"/>
              <a:pathLst>
                <a:path w="1944688" h="1979613" extrusionOk="0">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91" name="Google Shape;191;p17"/>
          <p:cNvGrpSpPr/>
          <p:nvPr/>
        </p:nvGrpSpPr>
        <p:grpSpPr>
          <a:xfrm>
            <a:off x="9158305" y="2854452"/>
            <a:ext cx="1769807" cy="1769807"/>
            <a:chOff x="8776009" y="2930652"/>
            <a:chExt cx="1769807" cy="1769807"/>
          </a:xfrm>
        </p:grpSpPr>
        <p:sp>
          <p:nvSpPr>
            <p:cNvPr id="192" name="Google Shape;192;p17"/>
            <p:cNvSpPr/>
            <p:nvPr/>
          </p:nvSpPr>
          <p:spPr>
            <a:xfrm>
              <a:off x="8776009" y="2930652"/>
              <a:ext cx="1769807" cy="1769807"/>
            </a:xfrm>
            <a:prstGeom prst="ellipse">
              <a:avLst/>
            </a:prstGeom>
            <a:solidFill>
              <a:srgbClr val="594A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17"/>
            <p:cNvSpPr/>
            <p:nvPr/>
          </p:nvSpPr>
          <p:spPr>
            <a:xfrm>
              <a:off x="9349755" y="3417487"/>
              <a:ext cx="622314" cy="796137"/>
            </a:xfrm>
            <a:custGeom>
              <a:avLst/>
              <a:gdLst/>
              <a:ahLst/>
              <a:cxnLst/>
              <a:rect l="l" t="t" r="r" b="b"/>
              <a:pathLst>
                <a:path w="1546226" h="1979613" extrusionOk="0">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94" name="Google Shape;194;p17"/>
          <p:cNvSpPr txBox="1"/>
          <p:nvPr/>
        </p:nvSpPr>
        <p:spPr>
          <a:xfrm>
            <a:off x="1103971"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Introduction</a:t>
            </a:r>
            <a:endParaRPr sz="2400">
              <a:solidFill>
                <a:schemeClr val="lt1"/>
              </a:solidFill>
              <a:latin typeface="Arial"/>
              <a:ea typeface="Arial"/>
              <a:cs typeface="Arial"/>
              <a:sym typeface="Arial"/>
            </a:endParaRPr>
          </a:p>
        </p:txBody>
      </p:sp>
      <p:sp>
        <p:nvSpPr>
          <p:cNvPr id="195" name="Google Shape;195;p17"/>
          <p:cNvSpPr txBox="1"/>
          <p:nvPr/>
        </p:nvSpPr>
        <p:spPr>
          <a:xfrm>
            <a:off x="3629946" y="4927086"/>
            <a:ext cx="224422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Pre-analysis</a:t>
            </a:r>
            <a:endParaRPr sz="2400">
              <a:solidFill>
                <a:schemeClr val="lt1"/>
              </a:solidFill>
              <a:latin typeface="Arial"/>
              <a:ea typeface="Arial"/>
              <a:cs typeface="Arial"/>
              <a:sym typeface="Arial"/>
            </a:endParaRPr>
          </a:p>
        </p:txBody>
      </p:sp>
      <p:sp>
        <p:nvSpPr>
          <p:cNvPr id="196" name="Google Shape;196;p17"/>
          <p:cNvSpPr txBox="1"/>
          <p:nvPr/>
        </p:nvSpPr>
        <p:spPr>
          <a:xfrm>
            <a:off x="6615854" y="4927086"/>
            <a:ext cx="184234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Modeling</a:t>
            </a:r>
            <a:endParaRPr sz="2400">
              <a:solidFill>
                <a:schemeClr val="lt1"/>
              </a:solidFill>
              <a:latin typeface="Arial"/>
              <a:ea typeface="Arial"/>
              <a:cs typeface="Arial"/>
              <a:sym typeface="Arial"/>
            </a:endParaRPr>
          </a:p>
        </p:txBody>
      </p:sp>
      <p:sp>
        <p:nvSpPr>
          <p:cNvPr id="197" name="Google Shape;197;p17"/>
          <p:cNvSpPr txBox="1"/>
          <p:nvPr/>
        </p:nvSpPr>
        <p:spPr>
          <a:xfrm>
            <a:off x="8985012" y="4927086"/>
            <a:ext cx="21030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Conclusion</a:t>
            </a:r>
            <a:endParaRPr sz="24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p:nvPr/>
        </p:nvSpPr>
        <p:spPr>
          <a:xfrm>
            <a:off x="6477000" y="1701800"/>
            <a:ext cx="5715000" cy="3886200"/>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03" name="Google Shape;203;p18"/>
          <p:cNvGrpSpPr/>
          <p:nvPr/>
        </p:nvGrpSpPr>
        <p:grpSpPr>
          <a:xfrm>
            <a:off x="7009473" y="2889269"/>
            <a:ext cx="4876758" cy="2246769"/>
            <a:chOff x="7161878" y="3311288"/>
            <a:chExt cx="4876758" cy="2246769"/>
          </a:xfrm>
        </p:grpSpPr>
        <p:sp>
          <p:nvSpPr>
            <p:cNvPr id="204" name="Google Shape;204;p18"/>
            <p:cNvSpPr txBox="1"/>
            <p:nvPr/>
          </p:nvSpPr>
          <p:spPr>
            <a:xfrm>
              <a:off x="7880974" y="3311288"/>
              <a:ext cx="4157662" cy="224676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a:solidFill>
                    <a:srgbClr val="0C0C0C"/>
                  </a:solidFill>
                  <a:latin typeface="Arial"/>
                  <a:ea typeface="Arial"/>
                  <a:cs typeface="Arial"/>
                  <a:sym typeface="Arial"/>
                </a:rPr>
                <a:t>Firstly, we took a primary look at the dataset. As the following figure shows, there are 25697 records and 23 original variables and two new variables we developed ‘game_month’ and ‘age’. The datatypes of each variable are mainly numeric and factor.</a:t>
              </a:r>
              <a:endParaRPr/>
            </a:p>
            <a:p>
              <a:pPr marL="0" marR="0" lvl="0" indent="0" algn="just" rtl="0">
                <a:spcBef>
                  <a:spcPts val="0"/>
                </a:spcBef>
                <a:spcAft>
                  <a:spcPts val="0"/>
                </a:spcAft>
                <a:buNone/>
              </a:pPr>
              <a:r>
                <a:rPr lang="en-US" sz="1400">
                  <a:solidFill>
                    <a:srgbClr val="0C0C0C"/>
                  </a:solidFill>
                  <a:latin typeface="Arial"/>
                  <a:ea typeface="Arial"/>
                  <a:cs typeface="Arial"/>
                  <a:sym typeface="Arial"/>
                </a:rPr>
                <a:t>Also, the figure indicates that there is no missing value and We can see the mean, median, quartiles, etc. for all the columns.</a:t>
              </a:r>
              <a:endParaRPr/>
            </a:p>
            <a:p>
              <a:pPr marL="0" marR="0" lvl="0" indent="0" algn="just" rtl="0">
                <a:spcBef>
                  <a:spcPts val="0"/>
                </a:spcBef>
                <a:spcAft>
                  <a:spcPts val="0"/>
                </a:spcAft>
                <a:buNone/>
              </a:pPr>
              <a:endParaRPr sz="1400">
                <a:solidFill>
                  <a:srgbClr val="0C0C0C"/>
                </a:solidFill>
                <a:latin typeface="Arial"/>
                <a:ea typeface="Arial"/>
                <a:cs typeface="Arial"/>
                <a:sym typeface="Arial"/>
              </a:endParaRPr>
            </a:p>
          </p:txBody>
        </p:sp>
        <p:sp>
          <p:nvSpPr>
            <p:cNvPr id="205" name="Google Shape;205;p18"/>
            <p:cNvSpPr/>
            <p:nvPr/>
          </p:nvSpPr>
          <p:spPr>
            <a:xfrm>
              <a:off x="7161878" y="3357563"/>
              <a:ext cx="447273" cy="595041"/>
            </a:xfrm>
            <a:custGeom>
              <a:avLst/>
              <a:gdLst/>
              <a:ahLst/>
              <a:cxnLst/>
              <a:rect l="l" t="t" r="r" b="b"/>
              <a:pathLst>
                <a:path w="1717675" h="2282826" extrusionOk="0">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06" name="Google Shape;206;p18"/>
          <p:cNvGrpSpPr/>
          <p:nvPr/>
        </p:nvGrpSpPr>
        <p:grpSpPr>
          <a:xfrm>
            <a:off x="7040201" y="4902027"/>
            <a:ext cx="4846030" cy="607913"/>
            <a:chOff x="7192606" y="4458686"/>
            <a:chExt cx="4846030" cy="607913"/>
          </a:xfrm>
        </p:grpSpPr>
        <p:sp>
          <p:nvSpPr>
            <p:cNvPr id="207" name="Google Shape;207;p18"/>
            <p:cNvSpPr txBox="1"/>
            <p:nvPr/>
          </p:nvSpPr>
          <p:spPr>
            <a:xfrm>
              <a:off x="7880974" y="4458686"/>
              <a:ext cx="4157662" cy="52322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a:solidFill>
                    <a:srgbClr val="0C0C0C"/>
                  </a:solidFill>
                  <a:latin typeface="Arial"/>
                  <a:ea typeface="Arial"/>
                  <a:cs typeface="Arial"/>
                  <a:sym typeface="Arial"/>
                </a:rPr>
                <a:t>We calculated Kobe’s general shot accuracy shown as the following figure, which is 0.446161.</a:t>
              </a:r>
              <a:endParaRPr/>
            </a:p>
          </p:txBody>
        </p:sp>
        <p:sp>
          <p:nvSpPr>
            <p:cNvPr id="208" name="Google Shape;208;p18"/>
            <p:cNvSpPr/>
            <p:nvPr/>
          </p:nvSpPr>
          <p:spPr>
            <a:xfrm>
              <a:off x="7192606" y="4528251"/>
              <a:ext cx="385816" cy="538348"/>
            </a:xfrm>
            <a:custGeom>
              <a:avLst/>
              <a:gdLst/>
              <a:ahLst/>
              <a:cxnLst/>
              <a:rect l="l" t="t" r="r" b="b"/>
              <a:pathLst>
                <a:path w="1631950" h="2274888" extrusionOk="0">
                  <a:moveTo>
                    <a:pt x="0" y="1235075"/>
                  </a:moveTo>
                  <a:lnTo>
                    <a:pt x="1631950" y="1235075"/>
                  </a:lnTo>
                  <a:lnTo>
                    <a:pt x="1631950" y="1489231"/>
                  </a:lnTo>
                  <a:lnTo>
                    <a:pt x="1631950" y="1499079"/>
                  </a:lnTo>
                  <a:lnTo>
                    <a:pt x="1631315" y="1508610"/>
                  </a:lnTo>
                  <a:lnTo>
                    <a:pt x="1629726" y="1518141"/>
                  </a:lnTo>
                  <a:lnTo>
                    <a:pt x="1628456" y="1527354"/>
                  </a:lnTo>
                  <a:lnTo>
                    <a:pt x="1626232" y="1536567"/>
                  </a:lnTo>
                  <a:lnTo>
                    <a:pt x="1623690" y="1545462"/>
                  </a:lnTo>
                  <a:lnTo>
                    <a:pt x="1620514" y="1554358"/>
                  </a:lnTo>
                  <a:lnTo>
                    <a:pt x="1617337" y="1562618"/>
                  </a:lnTo>
                  <a:lnTo>
                    <a:pt x="1613524" y="1571196"/>
                  </a:lnTo>
                  <a:lnTo>
                    <a:pt x="1609712" y="1579456"/>
                  </a:lnTo>
                  <a:lnTo>
                    <a:pt x="1604629" y="1587080"/>
                  </a:lnTo>
                  <a:lnTo>
                    <a:pt x="1599864" y="1595023"/>
                  </a:lnTo>
                  <a:lnTo>
                    <a:pt x="1594781" y="1602330"/>
                  </a:lnTo>
                  <a:lnTo>
                    <a:pt x="1588745" y="1609319"/>
                  </a:lnTo>
                  <a:lnTo>
                    <a:pt x="1583027" y="1616308"/>
                  </a:lnTo>
                  <a:lnTo>
                    <a:pt x="1576673" y="1622980"/>
                  </a:lnTo>
                  <a:lnTo>
                    <a:pt x="1570319" y="1629334"/>
                  </a:lnTo>
                  <a:lnTo>
                    <a:pt x="1563330" y="1635052"/>
                  </a:lnTo>
                  <a:lnTo>
                    <a:pt x="1556341" y="1640771"/>
                  </a:lnTo>
                  <a:lnTo>
                    <a:pt x="1549034" y="1645854"/>
                  </a:lnTo>
                  <a:lnTo>
                    <a:pt x="1541410" y="1650619"/>
                  </a:lnTo>
                  <a:lnTo>
                    <a:pt x="1533468" y="1655385"/>
                  </a:lnTo>
                  <a:lnTo>
                    <a:pt x="1525208" y="1659515"/>
                  </a:lnTo>
                  <a:lnTo>
                    <a:pt x="1516948" y="1663009"/>
                  </a:lnTo>
                  <a:lnTo>
                    <a:pt x="1508371" y="1666504"/>
                  </a:lnTo>
                  <a:lnTo>
                    <a:pt x="1499475" y="1669363"/>
                  </a:lnTo>
                  <a:lnTo>
                    <a:pt x="1490262" y="1671905"/>
                  </a:lnTo>
                  <a:lnTo>
                    <a:pt x="1481685" y="1674129"/>
                  </a:lnTo>
                  <a:lnTo>
                    <a:pt x="1472472" y="1676035"/>
                  </a:lnTo>
                  <a:lnTo>
                    <a:pt x="1462624" y="1677306"/>
                  </a:lnTo>
                  <a:lnTo>
                    <a:pt x="1453093" y="1677941"/>
                  </a:lnTo>
                  <a:lnTo>
                    <a:pt x="1443563" y="1677941"/>
                  </a:lnTo>
                  <a:lnTo>
                    <a:pt x="1246280" y="1677941"/>
                  </a:lnTo>
                  <a:lnTo>
                    <a:pt x="1246280" y="2274888"/>
                  </a:lnTo>
                  <a:lnTo>
                    <a:pt x="386305" y="2274888"/>
                  </a:lnTo>
                  <a:lnTo>
                    <a:pt x="386305" y="1677941"/>
                  </a:lnTo>
                  <a:lnTo>
                    <a:pt x="188705" y="1677941"/>
                  </a:lnTo>
                  <a:lnTo>
                    <a:pt x="179174" y="1677941"/>
                  </a:lnTo>
                  <a:lnTo>
                    <a:pt x="169644" y="1677306"/>
                  </a:lnTo>
                  <a:lnTo>
                    <a:pt x="160113" y="1676035"/>
                  </a:lnTo>
                  <a:lnTo>
                    <a:pt x="150900" y="1674129"/>
                  </a:lnTo>
                  <a:lnTo>
                    <a:pt x="141688" y="1671905"/>
                  </a:lnTo>
                  <a:lnTo>
                    <a:pt x="132792" y="1669363"/>
                  </a:lnTo>
                  <a:lnTo>
                    <a:pt x="123897" y="1666504"/>
                  </a:lnTo>
                  <a:lnTo>
                    <a:pt x="115320" y="1663009"/>
                  </a:lnTo>
                  <a:lnTo>
                    <a:pt x="107060" y="1659515"/>
                  </a:lnTo>
                  <a:lnTo>
                    <a:pt x="98800" y="1655385"/>
                  </a:lnTo>
                  <a:lnTo>
                    <a:pt x="91176" y="1650619"/>
                  </a:lnTo>
                  <a:lnTo>
                    <a:pt x="83233" y="1645854"/>
                  </a:lnTo>
                  <a:lnTo>
                    <a:pt x="75927" y="1640771"/>
                  </a:lnTo>
                  <a:lnTo>
                    <a:pt x="68938" y="1635052"/>
                  </a:lnTo>
                  <a:lnTo>
                    <a:pt x="61949" y="1629334"/>
                  </a:lnTo>
                  <a:lnTo>
                    <a:pt x="55277" y="1622980"/>
                  </a:lnTo>
                  <a:lnTo>
                    <a:pt x="48923" y="1616308"/>
                  </a:lnTo>
                  <a:lnTo>
                    <a:pt x="43205" y="1609319"/>
                  </a:lnTo>
                  <a:lnTo>
                    <a:pt x="37487" y="1602330"/>
                  </a:lnTo>
                  <a:lnTo>
                    <a:pt x="32404" y="1595023"/>
                  </a:lnTo>
                  <a:lnTo>
                    <a:pt x="27639" y="1587080"/>
                  </a:lnTo>
                  <a:lnTo>
                    <a:pt x="22873" y="1579456"/>
                  </a:lnTo>
                  <a:lnTo>
                    <a:pt x="18743" y="1571196"/>
                  </a:lnTo>
                  <a:lnTo>
                    <a:pt x="14931" y="1562618"/>
                  </a:lnTo>
                  <a:lnTo>
                    <a:pt x="11437" y="1554358"/>
                  </a:lnTo>
                  <a:lnTo>
                    <a:pt x="8577" y="1545462"/>
                  </a:lnTo>
                  <a:lnTo>
                    <a:pt x="6354" y="1536567"/>
                  </a:lnTo>
                  <a:lnTo>
                    <a:pt x="4130" y="1527354"/>
                  </a:lnTo>
                  <a:lnTo>
                    <a:pt x="2224" y="1518141"/>
                  </a:lnTo>
                  <a:lnTo>
                    <a:pt x="953" y="1508610"/>
                  </a:lnTo>
                  <a:lnTo>
                    <a:pt x="318" y="1499079"/>
                  </a:lnTo>
                  <a:lnTo>
                    <a:pt x="0" y="1489231"/>
                  </a:lnTo>
                  <a:lnTo>
                    <a:pt x="0" y="1235075"/>
                  </a:lnTo>
                  <a:close/>
                  <a:moveTo>
                    <a:pt x="625067" y="631825"/>
                  </a:moveTo>
                  <a:lnTo>
                    <a:pt x="638397" y="659149"/>
                  </a:lnTo>
                  <a:lnTo>
                    <a:pt x="654266" y="691557"/>
                  </a:lnTo>
                  <a:lnTo>
                    <a:pt x="672357" y="726824"/>
                  </a:lnTo>
                  <a:lnTo>
                    <a:pt x="691401" y="763361"/>
                  </a:lnTo>
                  <a:lnTo>
                    <a:pt x="700922" y="781154"/>
                  </a:lnTo>
                  <a:lnTo>
                    <a:pt x="710761" y="798946"/>
                  </a:lnTo>
                  <a:lnTo>
                    <a:pt x="720600" y="816103"/>
                  </a:lnTo>
                  <a:lnTo>
                    <a:pt x="730122" y="832307"/>
                  </a:lnTo>
                  <a:lnTo>
                    <a:pt x="739326" y="847240"/>
                  </a:lnTo>
                  <a:lnTo>
                    <a:pt x="748213" y="860902"/>
                  </a:lnTo>
                  <a:lnTo>
                    <a:pt x="756782" y="872657"/>
                  </a:lnTo>
                  <a:lnTo>
                    <a:pt x="764400" y="883142"/>
                  </a:lnTo>
                  <a:lnTo>
                    <a:pt x="764400" y="835802"/>
                  </a:lnTo>
                  <a:lnTo>
                    <a:pt x="764717" y="830400"/>
                  </a:lnTo>
                  <a:lnTo>
                    <a:pt x="765669" y="824681"/>
                  </a:lnTo>
                  <a:lnTo>
                    <a:pt x="766621" y="818962"/>
                  </a:lnTo>
                  <a:lnTo>
                    <a:pt x="768208" y="813243"/>
                  </a:lnTo>
                  <a:lnTo>
                    <a:pt x="771382" y="801488"/>
                  </a:lnTo>
                  <a:lnTo>
                    <a:pt x="775826" y="790050"/>
                  </a:lnTo>
                  <a:lnTo>
                    <a:pt x="779952" y="779565"/>
                  </a:lnTo>
                  <a:lnTo>
                    <a:pt x="783760" y="769080"/>
                  </a:lnTo>
                  <a:lnTo>
                    <a:pt x="785030" y="764315"/>
                  </a:lnTo>
                  <a:lnTo>
                    <a:pt x="786299" y="759866"/>
                  </a:lnTo>
                  <a:lnTo>
                    <a:pt x="786934" y="755418"/>
                  </a:lnTo>
                  <a:lnTo>
                    <a:pt x="787252" y="751923"/>
                  </a:lnTo>
                  <a:lnTo>
                    <a:pt x="786934" y="748111"/>
                  </a:lnTo>
                  <a:lnTo>
                    <a:pt x="786299" y="745251"/>
                  </a:lnTo>
                  <a:lnTo>
                    <a:pt x="784712" y="742074"/>
                  </a:lnTo>
                  <a:lnTo>
                    <a:pt x="783126" y="739215"/>
                  </a:lnTo>
                  <a:lnTo>
                    <a:pt x="781539" y="736673"/>
                  </a:lnTo>
                  <a:lnTo>
                    <a:pt x="779634" y="734131"/>
                  </a:lnTo>
                  <a:lnTo>
                    <a:pt x="775191" y="729365"/>
                  </a:lnTo>
                  <a:lnTo>
                    <a:pt x="770747" y="723964"/>
                  </a:lnTo>
                  <a:lnTo>
                    <a:pt x="768526" y="721105"/>
                  </a:lnTo>
                  <a:lnTo>
                    <a:pt x="766621" y="718245"/>
                  </a:lnTo>
                  <a:lnTo>
                    <a:pt x="765352" y="714750"/>
                  </a:lnTo>
                  <a:lnTo>
                    <a:pt x="764082" y="711573"/>
                  </a:lnTo>
                  <a:lnTo>
                    <a:pt x="763130" y="707443"/>
                  </a:lnTo>
                  <a:lnTo>
                    <a:pt x="763130" y="702995"/>
                  </a:lnTo>
                  <a:lnTo>
                    <a:pt x="763130" y="698864"/>
                  </a:lnTo>
                  <a:lnTo>
                    <a:pt x="763448" y="695369"/>
                  </a:lnTo>
                  <a:lnTo>
                    <a:pt x="764400" y="691874"/>
                  </a:lnTo>
                  <a:lnTo>
                    <a:pt x="765669" y="689015"/>
                  </a:lnTo>
                  <a:lnTo>
                    <a:pt x="766939" y="686791"/>
                  </a:lnTo>
                  <a:lnTo>
                    <a:pt x="769160" y="684567"/>
                  </a:lnTo>
                  <a:lnTo>
                    <a:pt x="771700" y="682978"/>
                  </a:lnTo>
                  <a:lnTo>
                    <a:pt x="774556" y="682025"/>
                  </a:lnTo>
                  <a:lnTo>
                    <a:pt x="777730" y="681072"/>
                  </a:lnTo>
                  <a:lnTo>
                    <a:pt x="781856" y="680119"/>
                  </a:lnTo>
                  <a:lnTo>
                    <a:pt x="785982" y="679483"/>
                  </a:lnTo>
                  <a:lnTo>
                    <a:pt x="791060" y="679166"/>
                  </a:lnTo>
                  <a:lnTo>
                    <a:pt x="802169" y="678848"/>
                  </a:lnTo>
                  <a:lnTo>
                    <a:pt x="815816" y="678848"/>
                  </a:lnTo>
                  <a:lnTo>
                    <a:pt x="833273" y="678848"/>
                  </a:lnTo>
                  <a:lnTo>
                    <a:pt x="846920" y="678848"/>
                  </a:lnTo>
                  <a:lnTo>
                    <a:pt x="858029" y="679166"/>
                  </a:lnTo>
                  <a:lnTo>
                    <a:pt x="862790" y="679483"/>
                  </a:lnTo>
                  <a:lnTo>
                    <a:pt x="867233" y="680119"/>
                  </a:lnTo>
                  <a:lnTo>
                    <a:pt x="871042" y="681072"/>
                  </a:lnTo>
                  <a:lnTo>
                    <a:pt x="874216" y="682025"/>
                  </a:lnTo>
                  <a:lnTo>
                    <a:pt x="877390" y="682978"/>
                  </a:lnTo>
                  <a:lnTo>
                    <a:pt x="879929" y="684567"/>
                  </a:lnTo>
                  <a:lnTo>
                    <a:pt x="881516" y="686791"/>
                  </a:lnTo>
                  <a:lnTo>
                    <a:pt x="883103" y="689015"/>
                  </a:lnTo>
                  <a:lnTo>
                    <a:pt x="884690" y="691874"/>
                  </a:lnTo>
                  <a:lnTo>
                    <a:pt x="885324" y="695369"/>
                  </a:lnTo>
                  <a:lnTo>
                    <a:pt x="885642" y="698864"/>
                  </a:lnTo>
                  <a:lnTo>
                    <a:pt x="885959" y="702995"/>
                  </a:lnTo>
                  <a:lnTo>
                    <a:pt x="885642" y="707443"/>
                  </a:lnTo>
                  <a:lnTo>
                    <a:pt x="885007" y="711573"/>
                  </a:lnTo>
                  <a:lnTo>
                    <a:pt x="883737" y="714750"/>
                  </a:lnTo>
                  <a:lnTo>
                    <a:pt x="882150" y="718245"/>
                  </a:lnTo>
                  <a:lnTo>
                    <a:pt x="880563" y="721105"/>
                  </a:lnTo>
                  <a:lnTo>
                    <a:pt x="878342" y="723964"/>
                  </a:lnTo>
                  <a:lnTo>
                    <a:pt x="873898" y="729365"/>
                  </a:lnTo>
                  <a:lnTo>
                    <a:pt x="869455" y="734131"/>
                  </a:lnTo>
                  <a:lnTo>
                    <a:pt x="867233" y="736673"/>
                  </a:lnTo>
                  <a:lnTo>
                    <a:pt x="865329" y="739215"/>
                  </a:lnTo>
                  <a:lnTo>
                    <a:pt x="864059" y="742074"/>
                  </a:lnTo>
                  <a:lnTo>
                    <a:pt x="862790" y="745251"/>
                  </a:lnTo>
                  <a:lnTo>
                    <a:pt x="862155" y="748111"/>
                  </a:lnTo>
                  <a:lnTo>
                    <a:pt x="861838" y="751923"/>
                  </a:lnTo>
                  <a:lnTo>
                    <a:pt x="862155" y="755418"/>
                  </a:lnTo>
                  <a:lnTo>
                    <a:pt x="862790" y="759866"/>
                  </a:lnTo>
                  <a:lnTo>
                    <a:pt x="864059" y="764315"/>
                  </a:lnTo>
                  <a:lnTo>
                    <a:pt x="865329" y="769080"/>
                  </a:lnTo>
                  <a:lnTo>
                    <a:pt x="869138" y="779565"/>
                  </a:lnTo>
                  <a:lnTo>
                    <a:pt x="873264" y="790050"/>
                  </a:lnTo>
                  <a:lnTo>
                    <a:pt x="877390" y="801488"/>
                  </a:lnTo>
                  <a:lnTo>
                    <a:pt x="880881" y="813243"/>
                  </a:lnTo>
                  <a:lnTo>
                    <a:pt x="882468" y="818962"/>
                  </a:lnTo>
                  <a:lnTo>
                    <a:pt x="883420" y="824681"/>
                  </a:lnTo>
                  <a:lnTo>
                    <a:pt x="884372" y="830400"/>
                  </a:lnTo>
                  <a:lnTo>
                    <a:pt x="884690" y="835802"/>
                  </a:lnTo>
                  <a:lnTo>
                    <a:pt x="884690" y="883142"/>
                  </a:lnTo>
                  <a:lnTo>
                    <a:pt x="892307" y="873293"/>
                  </a:lnTo>
                  <a:lnTo>
                    <a:pt x="900559" y="861219"/>
                  </a:lnTo>
                  <a:lnTo>
                    <a:pt x="909446" y="848193"/>
                  </a:lnTo>
                  <a:lnTo>
                    <a:pt x="918015" y="833260"/>
                  </a:lnTo>
                  <a:lnTo>
                    <a:pt x="927854" y="817692"/>
                  </a:lnTo>
                  <a:lnTo>
                    <a:pt x="937058" y="801170"/>
                  </a:lnTo>
                  <a:lnTo>
                    <a:pt x="956102" y="766221"/>
                  </a:lnTo>
                  <a:lnTo>
                    <a:pt x="974828" y="730319"/>
                  </a:lnTo>
                  <a:lnTo>
                    <a:pt x="992601" y="695369"/>
                  </a:lnTo>
                  <a:lnTo>
                    <a:pt x="1008788" y="663280"/>
                  </a:lnTo>
                  <a:lnTo>
                    <a:pt x="1022118" y="635956"/>
                  </a:lnTo>
                  <a:lnTo>
                    <a:pt x="1039892" y="640721"/>
                  </a:lnTo>
                  <a:lnTo>
                    <a:pt x="1056714" y="645805"/>
                  </a:lnTo>
                  <a:lnTo>
                    <a:pt x="1072900" y="651524"/>
                  </a:lnTo>
                  <a:lnTo>
                    <a:pt x="1088135" y="656925"/>
                  </a:lnTo>
                  <a:lnTo>
                    <a:pt x="1102417" y="662962"/>
                  </a:lnTo>
                  <a:lnTo>
                    <a:pt x="1116382" y="668681"/>
                  </a:lnTo>
                  <a:lnTo>
                    <a:pt x="1129395" y="675035"/>
                  </a:lnTo>
                  <a:lnTo>
                    <a:pt x="1141456" y="681390"/>
                  </a:lnTo>
                  <a:lnTo>
                    <a:pt x="1152882" y="687426"/>
                  </a:lnTo>
                  <a:lnTo>
                    <a:pt x="1163990" y="693781"/>
                  </a:lnTo>
                  <a:lnTo>
                    <a:pt x="1173830" y="700135"/>
                  </a:lnTo>
                  <a:lnTo>
                    <a:pt x="1183669" y="706807"/>
                  </a:lnTo>
                  <a:lnTo>
                    <a:pt x="1192238" y="713162"/>
                  </a:lnTo>
                  <a:lnTo>
                    <a:pt x="1200807" y="719198"/>
                  </a:lnTo>
                  <a:lnTo>
                    <a:pt x="1208107" y="725553"/>
                  </a:lnTo>
                  <a:lnTo>
                    <a:pt x="1215725" y="731589"/>
                  </a:lnTo>
                  <a:lnTo>
                    <a:pt x="1221755" y="737308"/>
                  </a:lnTo>
                  <a:lnTo>
                    <a:pt x="1227785" y="743345"/>
                  </a:lnTo>
                  <a:lnTo>
                    <a:pt x="1233181" y="748746"/>
                  </a:lnTo>
                  <a:lnTo>
                    <a:pt x="1237942" y="753830"/>
                  </a:lnTo>
                  <a:lnTo>
                    <a:pt x="1246511" y="763997"/>
                  </a:lnTo>
                  <a:lnTo>
                    <a:pt x="1253176" y="772575"/>
                  </a:lnTo>
                  <a:lnTo>
                    <a:pt x="1257937" y="779565"/>
                  </a:lnTo>
                  <a:lnTo>
                    <a:pt x="1261428" y="784649"/>
                  </a:lnTo>
                  <a:lnTo>
                    <a:pt x="1263650" y="789097"/>
                  </a:lnTo>
                  <a:lnTo>
                    <a:pt x="1263650" y="1090613"/>
                  </a:lnTo>
                  <a:lnTo>
                    <a:pt x="815816" y="1090613"/>
                  </a:lnTo>
                  <a:lnTo>
                    <a:pt x="368300" y="1090613"/>
                  </a:lnTo>
                  <a:lnTo>
                    <a:pt x="368300" y="789097"/>
                  </a:lnTo>
                  <a:lnTo>
                    <a:pt x="370839" y="784649"/>
                  </a:lnTo>
                  <a:lnTo>
                    <a:pt x="374648" y="778930"/>
                  </a:lnTo>
                  <a:lnTo>
                    <a:pt x="380043" y="771622"/>
                  </a:lnTo>
                  <a:lnTo>
                    <a:pt x="387026" y="762726"/>
                  </a:lnTo>
                  <a:lnTo>
                    <a:pt x="396230" y="752559"/>
                  </a:lnTo>
                  <a:lnTo>
                    <a:pt x="401626" y="746840"/>
                  </a:lnTo>
                  <a:lnTo>
                    <a:pt x="407656" y="741121"/>
                  </a:lnTo>
                  <a:lnTo>
                    <a:pt x="414004" y="735084"/>
                  </a:lnTo>
                  <a:lnTo>
                    <a:pt x="420986" y="729048"/>
                  </a:lnTo>
                  <a:lnTo>
                    <a:pt x="428603" y="722693"/>
                  </a:lnTo>
                  <a:lnTo>
                    <a:pt x="436856" y="716339"/>
                  </a:lnTo>
                  <a:lnTo>
                    <a:pt x="445742" y="709984"/>
                  </a:lnTo>
                  <a:lnTo>
                    <a:pt x="455264" y="703312"/>
                  </a:lnTo>
                  <a:lnTo>
                    <a:pt x="465420" y="696640"/>
                  </a:lnTo>
                  <a:lnTo>
                    <a:pt x="476212" y="690286"/>
                  </a:lnTo>
                  <a:lnTo>
                    <a:pt x="487638" y="683931"/>
                  </a:lnTo>
                  <a:lnTo>
                    <a:pt x="499698" y="677259"/>
                  </a:lnTo>
                  <a:lnTo>
                    <a:pt x="513029" y="670905"/>
                  </a:lnTo>
                  <a:lnTo>
                    <a:pt x="526676" y="664550"/>
                  </a:lnTo>
                  <a:lnTo>
                    <a:pt x="540959" y="658831"/>
                  </a:lnTo>
                  <a:lnTo>
                    <a:pt x="556193" y="652795"/>
                  </a:lnTo>
                  <a:lnTo>
                    <a:pt x="572380" y="647394"/>
                  </a:lnTo>
                  <a:lnTo>
                    <a:pt x="588884" y="641675"/>
                  </a:lnTo>
                  <a:lnTo>
                    <a:pt x="606658" y="636591"/>
                  </a:lnTo>
                  <a:lnTo>
                    <a:pt x="625067" y="631825"/>
                  </a:lnTo>
                  <a:close/>
                  <a:moveTo>
                    <a:pt x="815815" y="0"/>
                  </a:moveTo>
                  <a:lnTo>
                    <a:pt x="826313" y="317"/>
                  </a:lnTo>
                  <a:lnTo>
                    <a:pt x="837129" y="951"/>
                  </a:lnTo>
                  <a:lnTo>
                    <a:pt x="847945" y="2536"/>
                  </a:lnTo>
                  <a:lnTo>
                    <a:pt x="858443" y="4439"/>
                  </a:lnTo>
                  <a:lnTo>
                    <a:pt x="869259" y="6658"/>
                  </a:lnTo>
                  <a:lnTo>
                    <a:pt x="880075" y="9511"/>
                  </a:lnTo>
                  <a:lnTo>
                    <a:pt x="890254" y="13315"/>
                  </a:lnTo>
                  <a:lnTo>
                    <a:pt x="900752" y="16803"/>
                  </a:lnTo>
                  <a:lnTo>
                    <a:pt x="910614" y="21558"/>
                  </a:lnTo>
                  <a:lnTo>
                    <a:pt x="920476" y="26631"/>
                  </a:lnTo>
                  <a:lnTo>
                    <a:pt x="930655" y="32020"/>
                  </a:lnTo>
                  <a:lnTo>
                    <a:pt x="939881" y="38360"/>
                  </a:lnTo>
                  <a:lnTo>
                    <a:pt x="949424" y="45018"/>
                  </a:lnTo>
                  <a:lnTo>
                    <a:pt x="958332" y="51993"/>
                  </a:lnTo>
                  <a:lnTo>
                    <a:pt x="967239" y="59601"/>
                  </a:lnTo>
                  <a:lnTo>
                    <a:pt x="975192" y="67844"/>
                  </a:lnTo>
                  <a:lnTo>
                    <a:pt x="983463" y="76087"/>
                  </a:lnTo>
                  <a:lnTo>
                    <a:pt x="991098" y="85280"/>
                  </a:lnTo>
                  <a:lnTo>
                    <a:pt x="998415" y="95425"/>
                  </a:lnTo>
                  <a:lnTo>
                    <a:pt x="1005413" y="105253"/>
                  </a:lnTo>
                  <a:lnTo>
                    <a:pt x="1012094" y="116032"/>
                  </a:lnTo>
                  <a:lnTo>
                    <a:pt x="1018138" y="127445"/>
                  </a:lnTo>
                  <a:lnTo>
                    <a:pt x="1023546" y="139175"/>
                  </a:lnTo>
                  <a:lnTo>
                    <a:pt x="1028954" y="151222"/>
                  </a:lnTo>
                  <a:lnTo>
                    <a:pt x="1033408" y="163903"/>
                  </a:lnTo>
                  <a:lnTo>
                    <a:pt x="1037225" y="177218"/>
                  </a:lnTo>
                  <a:lnTo>
                    <a:pt x="1041042" y="191167"/>
                  </a:lnTo>
                  <a:lnTo>
                    <a:pt x="1043905" y="205117"/>
                  </a:lnTo>
                  <a:lnTo>
                    <a:pt x="1046132" y="219700"/>
                  </a:lnTo>
                  <a:lnTo>
                    <a:pt x="1047723" y="235234"/>
                  </a:lnTo>
                  <a:lnTo>
                    <a:pt x="1048677" y="251085"/>
                  </a:lnTo>
                  <a:lnTo>
                    <a:pt x="1049313" y="267254"/>
                  </a:lnTo>
                  <a:lnTo>
                    <a:pt x="1048677" y="278984"/>
                  </a:lnTo>
                  <a:lnTo>
                    <a:pt x="1049313" y="278667"/>
                  </a:lnTo>
                  <a:lnTo>
                    <a:pt x="1051858" y="279301"/>
                  </a:lnTo>
                  <a:lnTo>
                    <a:pt x="1054085" y="280569"/>
                  </a:lnTo>
                  <a:lnTo>
                    <a:pt x="1055676" y="282471"/>
                  </a:lnTo>
                  <a:lnTo>
                    <a:pt x="1057584" y="285007"/>
                  </a:lnTo>
                  <a:lnTo>
                    <a:pt x="1059175" y="287861"/>
                  </a:lnTo>
                  <a:lnTo>
                    <a:pt x="1060129" y="291665"/>
                  </a:lnTo>
                  <a:lnTo>
                    <a:pt x="1061084" y="296103"/>
                  </a:lnTo>
                  <a:lnTo>
                    <a:pt x="1061402" y="300859"/>
                  </a:lnTo>
                  <a:lnTo>
                    <a:pt x="1061720" y="305614"/>
                  </a:lnTo>
                  <a:lnTo>
                    <a:pt x="1062038" y="311004"/>
                  </a:lnTo>
                  <a:lnTo>
                    <a:pt x="1061402" y="322734"/>
                  </a:lnTo>
                  <a:lnTo>
                    <a:pt x="1060129" y="335415"/>
                  </a:lnTo>
                  <a:lnTo>
                    <a:pt x="1057903" y="348730"/>
                  </a:lnTo>
                  <a:lnTo>
                    <a:pt x="1055358" y="361411"/>
                  </a:lnTo>
                  <a:lnTo>
                    <a:pt x="1051858" y="374092"/>
                  </a:lnTo>
                  <a:lnTo>
                    <a:pt x="1048041" y="385822"/>
                  </a:lnTo>
                  <a:lnTo>
                    <a:pt x="1045814" y="391211"/>
                  </a:lnTo>
                  <a:lnTo>
                    <a:pt x="1043587" y="396601"/>
                  </a:lnTo>
                  <a:lnTo>
                    <a:pt x="1041360" y="401356"/>
                  </a:lnTo>
                  <a:lnTo>
                    <a:pt x="1038816" y="405478"/>
                  </a:lnTo>
                  <a:lnTo>
                    <a:pt x="1036589" y="408965"/>
                  </a:lnTo>
                  <a:lnTo>
                    <a:pt x="1034044" y="412452"/>
                  </a:lnTo>
                  <a:lnTo>
                    <a:pt x="1031499" y="414988"/>
                  </a:lnTo>
                  <a:lnTo>
                    <a:pt x="1028954" y="416891"/>
                  </a:lnTo>
                  <a:lnTo>
                    <a:pt x="1026409" y="417842"/>
                  </a:lnTo>
                  <a:lnTo>
                    <a:pt x="1023228" y="418159"/>
                  </a:lnTo>
                  <a:lnTo>
                    <a:pt x="1022592" y="418159"/>
                  </a:lnTo>
                  <a:lnTo>
                    <a:pt x="1018456" y="429572"/>
                  </a:lnTo>
                  <a:lnTo>
                    <a:pt x="1014320" y="440668"/>
                  </a:lnTo>
                  <a:lnTo>
                    <a:pt x="1009867" y="451763"/>
                  </a:lnTo>
                  <a:lnTo>
                    <a:pt x="1005095" y="462542"/>
                  </a:lnTo>
                  <a:lnTo>
                    <a:pt x="1000323" y="473004"/>
                  </a:lnTo>
                  <a:lnTo>
                    <a:pt x="995233" y="483466"/>
                  </a:lnTo>
                  <a:lnTo>
                    <a:pt x="990143" y="493611"/>
                  </a:lnTo>
                  <a:lnTo>
                    <a:pt x="984417" y="503756"/>
                  </a:lnTo>
                  <a:lnTo>
                    <a:pt x="978691" y="513267"/>
                  </a:lnTo>
                  <a:lnTo>
                    <a:pt x="972647" y="522777"/>
                  </a:lnTo>
                  <a:lnTo>
                    <a:pt x="966921" y="531971"/>
                  </a:lnTo>
                  <a:lnTo>
                    <a:pt x="960558" y="540848"/>
                  </a:lnTo>
                  <a:lnTo>
                    <a:pt x="954196" y="549725"/>
                  </a:lnTo>
                  <a:lnTo>
                    <a:pt x="947516" y="557650"/>
                  </a:lnTo>
                  <a:lnTo>
                    <a:pt x="940835" y="565893"/>
                  </a:lnTo>
                  <a:lnTo>
                    <a:pt x="934155" y="573502"/>
                  </a:lnTo>
                  <a:lnTo>
                    <a:pt x="927474" y="581110"/>
                  </a:lnTo>
                  <a:lnTo>
                    <a:pt x="920476" y="587768"/>
                  </a:lnTo>
                  <a:lnTo>
                    <a:pt x="913477" y="594108"/>
                  </a:lnTo>
                  <a:lnTo>
                    <a:pt x="906160" y="600449"/>
                  </a:lnTo>
                  <a:lnTo>
                    <a:pt x="898844" y="606156"/>
                  </a:lnTo>
                  <a:lnTo>
                    <a:pt x="891845" y="611545"/>
                  </a:lnTo>
                  <a:lnTo>
                    <a:pt x="883892" y="616300"/>
                  </a:lnTo>
                  <a:lnTo>
                    <a:pt x="876575" y="620739"/>
                  </a:lnTo>
                  <a:lnTo>
                    <a:pt x="869259" y="624860"/>
                  </a:lnTo>
                  <a:lnTo>
                    <a:pt x="861624" y="628030"/>
                  </a:lnTo>
                  <a:lnTo>
                    <a:pt x="853989" y="631518"/>
                  </a:lnTo>
                  <a:lnTo>
                    <a:pt x="846354" y="633737"/>
                  </a:lnTo>
                  <a:lnTo>
                    <a:pt x="838719" y="635956"/>
                  </a:lnTo>
                  <a:lnTo>
                    <a:pt x="830766" y="636907"/>
                  </a:lnTo>
                  <a:lnTo>
                    <a:pt x="823450" y="638175"/>
                  </a:lnTo>
                  <a:lnTo>
                    <a:pt x="815815" y="638175"/>
                  </a:lnTo>
                  <a:lnTo>
                    <a:pt x="807862" y="638175"/>
                  </a:lnTo>
                  <a:lnTo>
                    <a:pt x="800227" y="636907"/>
                  </a:lnTo>
                  <a:lnTo>
                    <a:pt x="792274" y="635639"/>
                  </a:lnTo>
                  <a:lnTo>
                    <a:pt x="784957" y="633737"/>
                  </a:lnTo>
                  <a:lnTo>
                    <a:pt x="777322" y="631201"/>
                  </a:lnTo>
                  <a:lnTo>
                    <a:pt x="769370" y="628030"/>
                  </a:lnTo>
                  <a:lnTo>
                    <a:pt x="762053" y="624860"/>
                  </a:lnTo>
                  <a:lnTo>
                    <a:pt x="754418" y="620739"/>
                  </a:lnTo>
                  <a:lnTo>
                    <a:pt x="747101" y="616300"/>
                  </a:lnTo>
                  <a:lnTo>
                    <a:pt x="739466" y="611545"/>
                  </a:lnTo>
                  <a:lnTo>
                    <a:pt x="732150" y="606156"/>
                  </a:lnTo>
                  <a:lnTo>
                    <a:pt x="724833" y="600132"/>
                  </a:lnTo>
                  <a:lnTo>
                    <a:pt x="717834" y="594108"/>
                  </a:lnTo>
                  <a:lnTo>
                    <a:pt x="710836" y="587768"/>
                  </a:lnTo>
                  <a:lnTo>
                    <a:pt x="703837" y="580476"/>
                  </a:lnTo>
                  <a:lnTo>
                    <a:pt x="696839" y="573185"/>
                  </a:lnTo>
                  <a:lnTo>
                    <a:pt x="690158" y="565576"/>
                  </a:lnTo>
                  <a:lnTo>
                    <a:pt x="683478" y="557333"/>
                  </a:lnTo>
                  <a:lnTo>
                    <a:pt x="676797" y="549091"/>
                  </a:lnTo>
                  <a:lnTo>
                    <a:pt x="670435" y="540531"/>
                  </a:lnTo>
                  <a:lnTo>
                    <a:pt x="664072" y="531654"/>
                  </a:lnTo>
                  <a:lnTo>
                    <a:pt x="658346" y="522143"/>
                  </a:lnTo>
                  <a:lnTo>
                    <a:pt x="652302" y="512950"/>
                  </a:lnTo>
                  <a:lnTo>
                    <a:pt x="646894" y="502805"/>
                  </a:lnTo>
                  <a:lnTo>
                    <a:pt x="641168" y="492977"/>
                  </a:lnTo>
                  <a:lnTo>
                    <a:pt x="635760" y="482832"/>
                  </a:lnTo>
                  <a:lnTo>
                    <a:pt x="630988" y="472370"/>
                  </a:lnTo>
                  <a:lnTo>
                    <a:pt x="625898" y="461591"/>
                  </a:lnTo>
                  <a:lnTo>
                    <a:pt x="621445" y="450495"/>
                  </a:lnTo>
                  <a:lnTo>
                    <a:pt x="616991" y="439716"/>
                  </a:lnTo>
                  <a:lnTo>
                    <a:pt x="612537" y="428621"/>
                  </a:lnTo>
                  <a:lnTo>
                    <a:pt x="608402" y="417208"/>
                  </a:lnTo>
                  <a:lnTo>
                    <a:pt x="605857" y="416256"/>
                  </a:lnTo>
                  <a:lnTo>
                    <a:pt x="603312" y="414988"/>
                  </a:lnTo>
                  <a:lnTo>
                    <a:pt x="600767" y="413086"/>
                  </a:lnTo>
                  <a:lnTo>
                    <a:pt x="598222" y="410233"/>
                  </a:lnTo>
                  <a:lnTo>
                    <a:pt x="595359" y="407063"/>
                  </a:lnTo>
                  <a:lnTo>
                    <a:pt x="592814" y="403258"/>
                  </a:lnTo>
                  <a:lnTo>
                    <a:pt x="590587" y="399137"/>
                  </a:lnTo>
                  <a:lnTo>
                    <a:pt x="588360" y="394699"/>
                  </a:lnTo>
                  <a:lnTo>
                    <a:pt x="586134" y="389626"/>
                  </a:lnTo>
                  <a:lnTo>
                    <a:pt x="584543" y="384237"/>
                  </a:lnTo>
                  <a:lnTo>
                    <a:pt x="580726" y="372824"/>
                  </a:lnTo>
                  <a:lnTo>
                    <a:pt x="577862" y="361094"/>
                  </a:lnTo>
                  <a:lnTo>
                    <a:pt x="575318" y="348730"/>
                  </a:lnTo>
                  <a:lnTo>
                    <a:pt x="573409" y="336366"/>
                  </a:lnTo>
                  <a:lnTo>
                    <a:pt x="571818" y="324319"/>
                  </a:lnTo>
                  <a:lnTo>
                    <a:pt x="571500" y="312906"/>
                  </a:lnTo>
                  <a:lnTo>
                    <a:pt x="571500" y="307833"/>
                  </a:lnTo>
                  <a:lnTo>
                    <a:pt x="571818" y="303078"/>
                  </a:lnTo>
                  <a:lnTo>
                    <a:pt x="572136" y="298322"/>
                  </a:lnTo>
                  <a:lnTo>
                    <a:pt x="573091" y="294201"/>
                  </a:lnTo>
                  <a:lnTo>
                    <a:pt x="574045" y="290397"/>
                  </a:lnTo>
                  <a:lnTo>
                    <a:pt x="575318" y="287227"/>
                  </a:lnTo>
                  <a:lnTo>
                    <a:pt x="576590" y="284373"/>
                  </a:lnTo>
                  <a:lnTo>
                    <a:pt x="578499" y="282471"/>
                  </a:lnTo>
                  <a:lnTo>
                    <a:pt x="580407" y="280886"/>
                  </a:lnTo>
                  <a:lnTo>
                    <a:pt x="582634" y="279935"/>
                  </a:lnTo>
                  <a:lnTo>
                    <a:pt x="582316" y="267254"/>
                  </a:lnTo>
                  <a:lnTo>
                    <a:pt x="582634" y="251085"/>
                  </a:lnTo>
                  <a:lnTo>
                    <a:pt x="583589" y="235234"/>
                  </a:lnTo>
                  <a:lnTo>
                    <a:pt x="585179" y="219700"/>
                  </a:lnTo>
                  <a:lnTo>
                    <a:pt x="587406" y="205117"/>
                  </a:lnTo>
                  <a:lnTo>
                    <a:pt x="590269" y="191167"/>
                  </a:lnTo>
                  <a:lnTo>
                    <a:pt x="594087" y="177218"/>
                  </a:lnTo>
                  <a:lnTo>
                    <a:pt x="598222" y="163903"/>
                  </a:lnTo>
                  <a:lnTo>
                    <a:pt x="602676" y="151222"/>
                  </a:lnTo>
                  <a:lnTo>
                    <a:pt x="607766" y="139175"/>
                  </a:lnTo>
                  <a:lnTo>
                    <a:pt x="613174" y="127445"/>
                  </a:lnTo>
                  <a:lnTo>
                    <a:pt x="619218" y="116032"/>
                  </a:lnTo>
                  <a:lnTo>
                    <a:pt x="625898" y="105253"/>
                  </a:lnTo>
                  <a:lnTo>
                    <a:pt x="632897" y="95425"/>
                  </a:lnTo>
                  <a:lnTo>
                    <a:pt x="640214" y="85280"/>
                  </a:lnTo>
                  <a:lnTo>
                    <a:pt x="647848" y="76087"/>
                  </a:lnTo>
                  <a:lnTo>
                    <a:pt x="656120" y="67844"/>
                  </a:lnTo>
                  <a:lnTo>
                    <a:pt x="664072" y="59601"/>
                  </a:lnTo>
                  <a:lnTo>
                    <a:pt x="672980" y="51993"/>
                  </a:lnTo>
                  <a:lnTo>
                    <a:pt x="681887" y="45018"/>
                  </a:lnTo>
                  <a:lnTo>
                    <a:pt x="691431" y="38360"/>
                  </a:lnTo>
                  <a:lnTo>
                    <a:pt x="700656" y="32020"/>
                  </a:lnTo>
                  <a:lnTo>
                    <a:pt x="710836" y="26631"/>
                  </a:lnTo>
                  <a:lnTo>
                    <a:pt x="720697" y="21558"/>
                  </a:lnTo>
                  <a:lnTo>
                    <a:pt x="730877" y="16803"/>
                  </a:lnTo>
                  <a:lnTo>
                    <a:pt x="741057" y="13315"/>
                  </a:lnTo>
                  <a:lnTo>
                    <a:pt x="751555" y="9511"/>
                  </a:lnTo>
                  <a:lnTo>
                    <a:pt x="762053" y="6658"/>
                  </a:lnTo>
                  <a:lnTo>
                    <a:pt x="772869" y="4439"/>
                  </a:lnTo>
                  <a:lnTo>
                    <a:pt x="783685" y="2536"/>
                  </a:lnTo>
                  <a:lnTo>
                    <a:pt x="794183" y="951"/>
                  </a:lnTo>
                  <a:lnTo>
                    <a:pt x="804999" y="317"/>
                  </a:lnTo>
                  <a:lnTo>
                    <a:pt x="815815"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09" name="Google Shape;209;p18"/>
          <p:cNvSpPr txBox="1"/>
          <p:nvPr/>
        </p:nvSpPr>
        <p:spPr>
          <a:xfrm>
            <a:off x="821054" y="486990"/>
            <a:ext cx="36195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Summary statistics</a:t>
            </a:r>
            <a:endParaRPr sz="2000">
              <a:solidFill>
                <a:schemeClr val="lt1"/>
              </a:solidFill>
              <a:latin typeface="Arial"/>
              <a:ea typeface="Arial"/>
              <a:cs typeface="Arial"/>
              <a:sym typeface="Arial"/>
            </a:endParaRPr>
          </a:p>
        </p:txBody>
      </p:sp>
      <p:sp>
        <p:nvSpPr>
          <p:cNvPr id="210" name="Google Shape;210;p18"/>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8"/>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8"/>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13" name="Google Shape;213;p18"/>
          <p:cNvPicPr preferRelativeResize="0"/>
          <p:nvPr/>
        </p:nvPicPr>
        <p:blipFill rotWithShape="1">
          <a:blip r:embed="rId3">
            <a:alphaModFix/>
          </a:blip>
          <a:srcRect/>
          <a:stretch/>
        </p:blipFill>
        <p:spPr>
          <a:xfrm>
            <a:off x="22859" y="1701799"/>
            <a:ext cx="6454141" cy="3905583"/>
          </a:xfrm>
          <a:prstGeom prst="rect">
            <a:avLst/>
          </a:prstGeom>
          <a:noFill/>
          <a:ln>
            <a:noFill/>
          </a:ln>
        </p:spPr>
      </p:pic>
      <p:pic>
        <p:nvPicPr>
          <p:cNvPr id="214" name="Google Shape;214;p18"/>
          <p:cNvPicPr preferRelativeResize="0"/>
          <p:nvPr/>
        </p:nvPicPr>
        <p:blipFill rotWithShape="1">
          <a:blip r:embed="rId4">
            <a:alphaModFix/>
          </a:blip>
          <a:srcRect/>
          <a:stretch/>
        </p:blipFill>
        <p:spPr>
          <a:xfrm>
            <a:off x="7161878" y="2106680"/>
            <a:ext cx="3578662" cy="5852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19"/>
          <p:cNvGrpSpPr/>
          <p:nvPr/>
        </p:nvGrpSpPr>
        <p:grpSpPr>
          <a:xfrm>
            <a:off x="747022" y="1531503"/>
            <a:ext cx="4481538" cy="4737271"/>
            <a:chOff x="460083" y="-178235"/>
            <a:chExt cx="4481538" cy="4737271"/>
          </a:xfrm>
        </p:grpSpPr>
        <p:sp>
          <p:nvSpPr>
            <p:cNvPr id="220" name="Google Shape;220;p19"/>
            <p:cNvSpPr/>
            <p:nvPr/>
          </p:nvSpPr>
          <p:spPr>
            <a:xfrm>
              <a:off x="2123942" y="1915715"/>
              <a:ext cx="2341429" cy="2341429"/>
            </a:xfrm>
            <a:custGeom>
              <a:avLst/>
              <a:gdLst/>
              <a:ahLst/>
              <a:cxnLst/>
              <a:rect l="l" t="t" r="r" b="b"/>
              <a:pathLst>
                <a:path w="120000" h="120000" extrusionOk="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p:nvPr/>
          </p:nvSpPr>
          <p:spPr>
            <a:xfrm>
              <a:off x="2594673" y="2464184"/>
              <a:ext cx="1399967" cy="1203542"/>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dk1"/>
                </a:buClr>
                <a:buSzPts val="6500"/>
                <a:buFont typeface="Calibri"/>
                <a:buNone/>
              </a:pPr>
              <a:endParaRPr sz="6500">
                <a:solidFill>
                  <a:schemeClr val="lt1"/>
                </a:solidFill>
                <a:latin typeface="Calibri"/>
                <a:ea typeface="Calibri"/>
                <a:cs typeface="Calibri"/>
                <a:sym typeface="Calibri"/>
              </a:endParaRPr>
            </a:p>
          </p:txBody>
        </p:sp>
        <p:sp>
          <p:nvSpPr>
            <p:cNvPr id="222" name="Google Shape;222;p19"/>
            <p:cNvSpPr/>
            <p:nvPr/>
          </p:nvSpPr>
          <p:spPr>
            <a:xfrm>
              <a:off x="761656" y="1362286"/>
              <a:ext cx="1702858" cy="1702858"/>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txBox="1"/>
            <p:nvPr/>
          </p:nvSpPr>
          <p:spPr>
            <a:xfrm>
              <a:off x="1190356" y="1793577"/>
              <a:ext cx="845458" cy="840276"/>
            </a:xfrm>
            <a:prstGeom prst="rect">
              <a:avLst/>
            </a:prstGeom>
            <a:noFill/>
            <a:ln>
              <a:noFill/>
            </a:ln>
          </p:spPr>
          <p:txBody>
            <a:bodyPr spcFirstLastPara="1" wrap="square" lIns="63500" tIns="63500" rIns="63500" bIns="63500" anchor="ctr" anchorCtr="0">
              <a:noAutofit/>
            </a:bodyPr>
            <a:lstStyle/>
            <a:p>
              <a:pPr marL="0" marR="0" lvl="0" indent="0" algn="ctr" rtl="0">
                <a:lnSpc>
                  <a:spcPct val="90000"/>
                </a:lnSpc>
                <a:spcBef>
                  <a:spcPts val="0"/>
                </a:spcBef>
                <a:spcAft>
                  <a:spcPts val="0"/>
                </a:spcAft>
                <a:buClr>
                  <a:schemeClr val="dk1"/>
                </a:buClr>
                <a:buSzPts val="5000"/>
                <a:buFont typeface="Calibri"/>
                <a:buNone/>
              </a:pPr>
              <a:endParaRPr sz="5000">
                <a:solidFill>
                  <a:schemeClr val="lt1"/>
                </a:solidFill>
                <a:latin typeface="Calibri"/>
                <a:ea typeface="Calibri"/>
                <a:cs typeface="Calibri"/>
                <a:sym typeface="Calibri"/>
              </a:endParaRPr>
            </a:p>
          </p:txBody>
        </p:sp>
        <p:sp>
          <p:nvSpPr>
            <p:cNvPr id="224" name="Google Shape;224;p19"/>
            <p:cNvSpPr/>
            <p:nvPr/>
          </p:nvSpPr>
          <p:spPr>
            <a:xfrm rot="-900000">
              <a:off x="1715430" y="187488"/>
              <a:ext cx="1668453" cy="1668453"/>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txBox="1"/>
            <p:nvPr/>
          </p:nvSpPr>
          <p:spPr>
            <a:xfrm>
              <a:off x="2081371" y="553428"/>
              <a:ext cx="936571" cy="936571"/>
            </a:xfrm>
            <a:prstGeom prst="rect">
              <a:avLst/>
            </a:prstGeom>
            <a:noFill/>
            <a:ln>
              <a:noFill/>
            </a:ln>
          </p:spPr>
          <p:txBody>
            <a:bodyPr spcFirstLastPara="1" wrap="square" lIns="71100" tIns="71100" rIns="71100" bIns="71100" anchor="ctr" anchorCtr="0">
              <a:noAutofit/>
            </a:bodyPr>
            <a:lstStyle/>
            <a:p>
              <a:pPr marL="0" marR="0" lvl="0" indent="0" algn="ctr" rtl="0">
                <a:lnSpc>
                  <a:spcPct val="90000"/>
                </a:lnSpc>
                <a:spcBef>
                  <a:spcPts val="0"/>
                </a:spcBef>
                <a:spcAft>
                  <a:spcPts val="0"/>
                </a:spcAft>
                <a:buClr>
                  <a:schemeClr val="dk1"/>
                </a:buClr>
                <a:buSzPts val="5600"/>
                <a:buFont typeface="Calibri"/>
                <a:buNone/>
              </a:pPr>
              <a:endParaRPr sz="5600">
                <a:solidFill>
                  <a:schemeClr val="lt1"/>
                </a:solidFill>
                <a:latin typeface="Calibri"/>
                <a:ea typeface="Calibri"/>
                <a:cs typeface="Calibri"/>
                <a:sym typeface="Calibri"/>
              </a:endParaRPr>
            </a:p>
          </p:txBody>
        </p:sp>
        <p:sp>
          <p:nvSpPr>
            <p:cNvPr id="226" name="Google Shape;226;p19"/>
            <p:cNvSpPr/>
            <p:nvPr/>
          </p:nvSpPr>
          <p:spPr>
            <a:xfrm>
              <a:off x="1944591" y="1562006"/>
              <a:ext cx="2997030" cy="2997030"/>
            </a:xfrm>
            <a:custGeom>
              <a:avLst/>
              <a:gdLst/>
              <a:ahLst/>
              <a:cxnLst/>
              <a:rect l="l" t="t" r="r" b="b"/>
              <a:pathLst>
                <a:path w="120000" h="120000" extrusionOk="0">
                  <a:moveTo>
                    <a:pt x="54413" y="4029"/>
                  </a:moveTo>
                  <a:lnTo>
                    <a:pt x="54413" y="4029"/>
                  </a:lnTo>
                  <a:cubicBezTo>
                    <a:pt x="77570" y="1717"/>
                    <a:pt x="99759" y="13904"/>
                    <a:pt x="110232" y="34687"/>
                  </a:cubicBezTo>
                  <a:cubicBezTo>
                    <a:pt x="120705" y="55469"/>
                    <a:pt x="117298" y="80555"/>
                    <a:pt x="101662" y="97792"/>
                  </a:cubicBezTo>
                  <a:lnTo>
                    <a:pt x="104216" y="100525"/>
                  </a:lnTo>
                  <a:lnTo>
                    <a:pt x="96481" y="99047"/>
                  </a:lnTo>
                  <a:lnTo>
                    <a:pt x="95255" y="90935"/>
                  </a:lnTo>
                  <a:lnTo>
                    <a:pt x="97808" y="93667"/>
                  </a:lnTo>
                  <a:lnTo>
                    <a:pt x="97808" y="93667"/>
                  </a:lnTo>
                  <a:cubicBezTo>
                    <a:pt x="111680" y="78088"/>
                    <a:pt x="114577" y="55595"/>
                    <a:pt x="105104" y="37010"/>
                  </a:cubicBezTo>
                  <a:cubicBezTo>
                    <a:pt x="95631" y="18425"/>
                    <a:pt x="75728" y="7553"/>
                    <a:pt x="54971" y="9625"/>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460083" y="985238"/>
              <a:ext cx="2177529" cy="2177529"/>
            </a:xfrm>
            <a:custGeom>
              <a:avLst/>
              <a:gdLst/>
              <a:ahLst/>
              <a:cxnLst/>
              <a:rect l="l" t="t" r="r" b="b"/>
              <a:pathLst>
                <a:path w="120000" h="120000" extrusionOk="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1329500" y="-178235"/>
              <a:ext cx="2347815" cy="2347815"/>
            </a:xfrm>
            <a:custGeom>
              <a:avLst/>
              <a:gdLst/>
              <a:ahLst/>
              <a:cxnLst/>
              <a:rect l="l" t="t" r="r" b="b"/>
              <a:pathLst>
                <a:path w="120000" h="120000" extrusionOk="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F7B9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9"/>
          <p:cNvSpPr/>
          <p:nvPr/>
        </p:nvSpPr>
        <p:spPr>
          <a:xfrm>
            <a:off x="3371850" y="4582091"/>
            <a:ext cx="378835" cy="421708"/>
          </a:xfrm>
          <a:custGeom>
            <a:avLst/>
            <a:gdLst/>
            <a:ahLst/>
            <a:cxnLst/>
            <a:rect l="l" t="t" r="r" b="b"/>
            <a:pathLst>
              <a:path w="7313" h="8141" extrusionOk="0">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lt1"/>
          </a:solidFill>
          <a:ln>
            <a:noFill/>
          </a:ln>
        </p:spPr>
        <p:txBody>
          <a:bodyPr spcFirstLastPara="1" wrap="square" lIns="91425" tIns="45700" rIns="91425" bIns="9000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19"/>
          <p:cNvSpPr/>
          <p:nvPr/>
        </p:nvSpPr>
        <p:spPr>
          <a:xfrm>
            <a:off x="1710065" y="3794169"/>
            <a:ext cx="366385" cy="343791"/>
          </a:xfrm>
          <a:custGeom>
            <a:avLst/>
            <a:gdLst/>
            <a:ahLst/>
            <a:cxnLst/>
            <a:rect l="l" t="t" r="r" b="b"/>
            <a:pathLst>
              <a:path w="2921000" h="2743200" extrusionOk="0">
                <a:moveTo>
                  <a:pt x="1429165" y="1871662"/>
                </a:moveTo>
                <a:lnTo>
                  <a:pt x="1430751" y="1884976"/>
                </a:lnTo>
                <a:lnTo>
                  <a:pt x="1434242" y="1903680"/>
                </a:lnTo>
                <a:lnTo>
                  <a:pt x="1438367" y="1927455"/>
                </a:lnTo>
                <a:lnTo>
                  <a:pt x="1443761" y="1954718"/>
                </a:lnTo>
                <a:lnTo>
                  <a:pt x="1457087" y="2018119"/>
                </a:lnTo>
                <a:lnTo>
                  <a:pt x="1471684" y="2085641"/>
                </a:lnTo>
                <a:lnTo>
                  <a:pt x="1485962" y="2151579"/>
                </a:lnTo>
                <a:lnTo>
                  <a:pt x="1498337" y="2207372"/>
                </a:lnTo>
                <a:lnTo>
                  <a:pt x="1510395" y="2260312"/>
                </a:lnTo>
                <a:lnTo>
                  <a:pt x="1555769" y="1996563"/>
                </a:lnTo>
                <a:lnTo>
                  <a:pt x="1528799" y="1934112"/>
                </a:lnTo>
                <a:lnTo>
                  <a:pt x="1572587" y="1892902"/>
                </a:lnTo>
                <a:lnTo>
                  <a:pt x="1586231" y="1892902"/>
                </a:lnTo>
                <a:lnTo>
                  <a:pt x="1589404" y="1892902"/>
                </a:lnTo>
                <a:lnTo>
                  <a:pt x="1603048" y="1892902"/>
                </a:lnTo>
                <a:lnTo>
                  <a:pt x="1646201" y="1934112"/>
                </a:lnTo>
                <a:lnTo>
                  <a:pt x="1632875" y="1965179"/>
                </a:lnTo>
                <a:lnTo>
                  <a:pt x="1623355" y="1986418"/>
                </a:lnTo>
                <a:lnTo>
                  <a:pt x="1620500" y="1993710"/>
                </a:lnTo>
                <a:lnTo>
                  <a:pt x="1619865" y="1996563"/>
                </a:lnTo>
                <a:lnTo>
                  <a:pt x="1627163" y="2038090"/>
                </a:lnTo>
                <a:lnTo>
                  <a:pt x="1642394" y="2128437"/>
                </a:lnTo>
                <a:lnTo>
                  <a:pt x="1664923" y="2260312"/>
                </a:lnTo>
                <a:lnTo>
                  <a:pt x="1676980" y="2206738"/>
                </a:lnTo>
                <a:lnTo>
                  <a:pt x="1689355" y="2151579"/>
                </a:lnTo>
                <a:lnTo>
                  <a:pt x="1703634" y="2085641"/>
                </a:lnTo>
                <a:lnTo>
                  <a:pt x="1718547" y="2017802"/>
                </a:lnTo>
                <a:lnTo>
                  <a:pt x="1731557" y="1954718"/>
                </a:lnTo>
                <a:lnTo>
                  <a:pt x="1736951" y="1927455"/>
                </a:lnTo>
                <a:lnTo>
                  <a:pt x="1741393" y="1903680"/>
                </a:lnTo>
                <a:lnTo>
                  <a:pt x="1744566" y="1884976"/>
                </a:lnTo>
                <a:lnTo>
                  <a:pt x="1746470" y="1871662"/>
                </a:lnTo>
                <a:lnTo>
                  <a:pt x="1749643" y="1872613"/>
                </a:lnTo>
                <a:lnTo>
                  <a:pt x="1753768" y="1873881"/>
                </a:lnTo>
                <a:lnTo>
                  <a:pt x="1776931" y="1881172"/>
                </a:lnTo>
                <a:lnTo>
                  <a:pt x="1807075" y="1891000"/>
                </a:lnTo>
                <a:lnTo>
                  <a:pt x="1841662" y="1902412"/>
                </a:lnTo>
                <a:lnTo>
                  <a:pt x="1878469" y="1915092"/>
                </a:lnTo>
                <a:lnTo>
                  <a:pt x="1916228" y="1929357"/>
                </a:lnTo>
                <a:lnTo>
                  <a:pt x="1934949" y="1936331"/>
                </a:lnTo>
                <a:lnTo>
                  <a:pt x="1953353" y="1943623"/>
                </a:lnTo>
                <a:lnTo>
                  <a:pt x="1970488" y="1951231"/>
                </a:lnTo>
                <a:lnTo>
                  <a:pt x="1986987" y="1958522"/>
                </a:lnTo>
                <a:lnTo>
                  <a:pt x="2002218" y="1965813"/>
                </a:lnTo>
                <a:lnTo>
                  <a:pt x="2016497" y="1973104"/>
                </a:lnTo>
                <a:lnTo>
                  <a:pt x="2026651" y="1984199"/>
                </a:lnTo>
                <a:lnTo>
                  <a:pt x="2032362" y="1990539"/>
                </a:lnTo>
                <a:lnTo>
                  <a:pt x="2038391" y="1997831"/>
                </a:lnTo>
                <a:lnTo>
                  <a:pt x="2044737" y="2006390"/>
                </a:lnTo>
                <a:lnTo>
                  <a:pt x="2051083" y="2015900"/>
                </a:lnTo>
                <a:lnTo>
                  <a:pt x="2057747" y="2026678"/>
                </a:lnTo>
                <a:lnTo>
                  <a:pt x="2063775" y="2038724"/>
                </a:lnTo>
                <a:lnTo>
                  <a:pt x="2069804" y="2052673"/>
                </a:lnTo>
                <a:lnTo>
                  <a:pt x="2075833" y="2067889"/>
                </a:lnTo>
                <a:lnTo>
                  <a:pt x="2078689" y="2076131"/>
                </a:lnTo>
                <a:lnTo>
                  <a:pt x="2081227" y="2085007"/>
                </a:lnTo>
                <a:lnTo>
                  <a:pt x="2084083" y="2094201"/>
                </a:lnTo>
                <a:lnTo>
                  <a:pt x="2086621" y="2104028"/>
                </a:lnTo>
                <a:lnTo>
                  <a:pt x="2088842" y="2114489"/>
                </a:lnTo>
                <a:lnTo>
                  <a:pt x="2091381" y="2125267"/>
                </a:lnTo>
                <a:lnTo>
                  <a:pt x="2093602" y="2136679"/>
                </a:lnTo>
                <a:lnTo>
                  <a:pt x="2095506" y="2148409"/>
                </a:lnTo>
                <a:lnTo>
                  <a:pt x="2097410" y="2161089"/>
                </a:lnTo>
                <a:lnTo>
                  <a:pt x="2098996" y="2174086"/>
                </a:lnTo>
                <a:lnTo>
                  <a:pt x="2100583" y="2187717"/>
                </a:lnTo>
                <a:lnTo>
                  <a:pt x="2101852" y="2202300"/>
                </a:lnTo>
                <a:lnTo>
                  <a:pt x="2102487" y="2213078"/>
                </a:lnTo>
                <a:lnTo>
                  <a:pt x="2102804" y="2232732"/>
                </a:lnTo>
                <a:lnTo>
                  <a:pt x="2103439" y="2293597"/>
                </a:lnTo>
                <a:lnTo>
                  <a:pt x="2105025" y="2449882"/>
                </a:lnTo>
                <a:lnTo>
                  <a:pt x="2082179" y="2452735"/>
                </a:lnTo>
                <a:lnTo>
                  <a:pt x="2059016" y="2455588"/>
                </a:lnTo>
                <a:lnTo>
                  <a:pt x="2036170" y="2457807"/>
                </a:lnTo>
                <a:lnTo>
                  <a:pt x="2013324" y="2460026"/>
                </a:lnTo>
                <a:lnTo>
                  <a:pt x="1966363" y="2464147"/>
                </a:lnTo>
                <a:lnTo>
                  <a:pt x="1915911" y="2467951"/>
                </a:lnTo>
                <a:lnTo>
                  <a:pt x="1914959" y="2345586"/>
                </a:lnTo>
                <a:lnTo>
                  <a:pt x="1914642" y="2258410"/>
                </a:lnTo>
                <a:lnTo>
                  <a:pt x="1914642" y="2252387"/>
                </a:lnTo>
                <a:lnTo>
                  <a:pt x="1914325" y="2246046"/>
                </a:lnTo>
                <a:lnTo>
                  <a:pt x="1913373" y="2240023"/>
                </a:lnTo>
                <a:lnTo>
                  <a:pt x="1912738" y="2234317"/>
                </a:lnTo>
                <a:lnTo>
                  <a:pt x="1910834" y="2223539"/>
                </a:lnTo>
                <a:lnTo>
                  <a:pt x="1908296" y="2213395"/>
                </a:lnTo>
                <a:lnTo>
                  <a:pt x="1904805" y="2203885"/>
                </a:lnTo>
                <a:lnTo>
                  <a:pt x="1900998" y="2195008"/>
                </a:lnTo>
                <a:lnTo>
                  <a:pt x="1896555" y="2187083"/>
                </a:lnTo>
                <a:lnTo>
                  <a:pt x="1892430" y="2178841"/>
                </a:lnTo>
                <a:lnTo>
                  <a:pt x="1892430" y="2473023"/>
                </a:lnTo>
                <a:lnTo>
                  <a:pt x="1857210" y="2475242"/>
                </a:lnTo>
                <a:lnTo>
                  <a:pt x="1820085" y="2477144"/>
                </a:lnTo>
                <a:lnTo>
                  <a:pt x="1782325" y="2478729"/>
                </a:lnTo>
                <a:lnTo>
                  <a:pt x="1743297" y="2480314"/>
                </a:lnTo>
                <a:lnTo>
                  <a:pt x="1703951" y="2481582"/>
                </a:lnTo>
                <a:lnTo>
                  <a:pt x="1664605" y="2482216"/>
                </a:lnTo>
                <a:lnTo>
                  <a:pt x="1625894" y="2482533"/>
                </a:lnTo>
                <a:lnTo>
                  <a:pt x="1587817" y="2482850"/>
                </a:lnTo>
                <a:lnTo>
                  <a:pt x="1549423" y="2482533"/>
                </a:lnTo>
                <a:lnTo>
                  <a:pt x="1510077" y="2482216"/>
                </a:lnTo>
                <a:lnTo>
                  <a:pt x="1470414" y="2481582"/>
                </a:lnTo>
                <a:lnTo>
                  <a:pt x="1430751" y="2480314"/>
                </a:lnTo>
                <a:lnTo>
                  <a:pt x="1391723" y="2478729"/>
                </a:lnTo>
                <a:lnTo>
                  <a:pt x="1353011" y="2477144"/>
                </a:lnTo>
                <a:lnTo>
                  <a:pt x="1315887" y="2475242"/>
                </a:lnTo>
                <a:lnTo>
                  <a:pt x="1280348" y="2473023"/>
                </a:lnTo>
                <a:lnTo>
                  <a:pt x="1280348" y="2178841"/>
                </a:lnTo>
                <a:lnTo>
                  <a:pt x="1276541" y="2187400"/>
                </a:lnTo>
                <a:lnTo>
                  <a:pt x="1272416" y="2196277"/>
                </a:lnTo>
                <a:lnTo>
                  <a:pt x="1268291" y="2205787"/>
                </a:lnTo>
                <a:lnTo>
                  <a:pt x="1263849" y="2215614"/>
                </a:lnTo>
                <a:lnTo>
                  <a:pt x="1260041" y="2226075"/>
                </a:lnTo>
                <a:lnTo>
                  <a:pt x="1258454" y="2231781"/>
                </a:lnTo>
                <a:lnTo>
                  <a:pt x="1257185" y="2237170"/>
                </a:lnTo>
                <a:lnTo>
                  <a:pt x="1255916" y="2242876"/>
                </a:lnTo>
                <a:lnTo>
                  <a:pt x="1255281" y="2248900"/>
                </a:lnTo>
                <a:lnTo>
                  <a:pt x="1254329" y="2254923"/>
                </a:lnTo>
                <a:lnTo>
                  <a:pt x="1254329" y="2261580"/>
                </a:lnTo>
                <a:lnTo>
                  <a:pt x="1254012" y="2348440"/>
                </a:lnTo>
                <a:lnTo>
                  <a:pt x="1253377" y="2471121"/>
                </a:lnTo>
                <a:lnTo>
                  <a:pt x="1227993" y="2468902"/>
                </a:lnTo>
                <a:lnTo>
                  <a:pt x="1203878" y="2466683"/>
                </a:lnTo>
                <a:lnTo>
                  <a:pt x="1181032" y="2464147"/>
                </a:lnTo>
                <a:lnTo>
                  <a:pt x="1158820" y="2461611"/>
                </a:lnTo>
                <a:lnTo>
                  <a:pt x="1115350" y="2455905"/>
                </a:lnTo>
                <a:lnTo>
                  <a:pt x="1069975" y="2449882"/>
                </a:lnTo>
                <a:lnTo>
                  <a:pt x="1071562" y="2293597"/>
                </a:lnTo>
                <a:lnTo>
                  <a:pt x="1072513" y="2232732"/>
                </a:lnTo>
                <a:lnTo>
                  <a:pt x="1072831" y="2213078"/>
                </a:lnTo>
                <a:lnTo>
                  <a:pt x="1073465" y="2202300"/>
                </a:lnTo>
                <a:lnTo>
                  <a:pt x="1074735" y="2187717"/>
                </a:lnTo>
                <a:lnTo>
                  <a:pt x="1076321" y="2174086"/>
                </a:lnTo>
                <a:lnTo>
                  <a:pt x="1077908" y="2161089"/>
                </a:lnTo>
                <a:lnTo>
                  <a:pt x="1079811" y="2148409"/>
                </a:lnTo>
                <a:lnTo>
                  <a:pt x="1082033" y="2136679"/>
                </a:lnTo>
                <a:lnTo>
                  <a:pt x="1083936" y="2125267"/>
                </a:lnTo>
                <a:lnTo>
                  <a:pt x="1086158" y="2114489"/>
                </a:lnTo>
                <a:lnTo>
                  <a:pt x="1089013" y="2104028"/>
                </a:lnTo>
                <a:lnTo>
                  <a:pt x="1091234" y="2094201"/>
                </a:lnTo>
                <a:lnTo>
                  <a:pt x="1093773" y="2085007"/>
                </a:lnTo>
                <a:lnTo>
                  <a:pt x="1096946" y="2076131"/>
                </a:lnTo>
                <a:lnTo>
                  <a:pt x="1099484" y="2067889"/>
                </a:lnTo>
                <a:lnTo>
                  <a:pt x="1105196" y="2052673"/>
                </a:lnTo>
                <a:lnTo>
                  <a:pt x="1111542" y="2038724"/>
                </a:lnTo>
                <a:lnTo>
                  <a:pt x="1117888" y="2026678"/>
                </a:lnTo>
                <a:lnTo>
                  <a:pt x="1123917" y="2015900"/>
                </a:lnTo>
                <a:lnTo>
                  <a:pt x="1130580" y="2006390"/>
                </a:lnTo>
                <a:lnTo>
                  <a:pt x="1136609" y="1997831"/>
                </a:lnTo>
                <a:lnTo>
                  <a:pt x="1142638" y="1990539"/>
                </a:lnTo>
                <a:lnTo>
                  <a:pt x="1148349" y="1984199"/>
                </a:lnTo>
                <a:lnTo>
                  <a:pt x="1159138" y="1973104"/>
                </a:lnTo>
                <a:lnTo>
                  <a:pt x="1173099" y="1965813"/>
                </a:lnTo>
                <a:lnTo>
                  <a:pt x="1188330" y="1958522"/>
                </a:lnTo>
                <a:lnTo>
                  <a:pt x="1204830" y="1951231"/>
                </a:lnTo>
                <a:lnTo>
                  <a:pt x="1222282" y="1943623"/>
                </a:lnTo>
                <a:lnTo>
                  <a:pt x="1240368" y="1936331"/>
                </a:lnTo>
                <a:lnTo>
                  <a:pt x="1259089" y="1929357"/>
                </a:lnTo>
                <a:lnTo>
                  <a:pt x="1296848" y="1915409"/>
                </a:lnTo>
                <a:lnTo>
                  <a:pt x="1333656" y="1902412"/>
                </a:lnTo>
                <a:lnTo>
                  <a:pt x="1367925" y="1891000"/>
                </a:lnTo>
                <a:lnTo>
                  <a:pt x="1398069" y="1881489"/>
                </a:lnTo>
                <a:lnTo>
                  <a:pt x="1421867" y="1873881"/>
                </a:lnTo>
                <a:lnTo>
                  <a:pt x="1426309" y="1872296"/>
                </a:lnTo>
                <a:lnTo>
                  <a:pt x="1429165" y="1871662"/>
                </a:lnTo>
                <a:close/>
                <a:moveTo>
                  <a:pt x="1590354" y="1216025"/>
                </a:moveTo>
                <a:lnTo>
                  <a:pt x="1602721" y="1216342"/>
                </a:lnTo>
                <a:lnTo>
                  <a:pt x="1614455" y="1217610"/>
                </a:lnTo>
                <a:lnTo>
                  <a:pt x="1626505" y="1219195"/>
                </a:lnTo>
                <a:lnTo>
                  <a:pt x="1637287" y="1221414"/>
                </a:lnTo>
                <a:lnTo>
                  <a:pt x="1648386" y="1223950"/>
                </a:lnTo>
                <a:lnTo>
                  <a:pt x="1659485" y="1227437"/>
                </a:lnTo>
                <a:lnTo>
                  <a:pt x="1669949" y="1231242"/>
                </a:lnTo>
                <a:lnTo>
                  <a:pt x="1680097" y="1235997"/>
                </a:lnTo>
                <a:lnTo>
                  <a:pt x="1689928" y="1240752"/>
                </a:lnTo>
                <a:lnTo>
                  <a:pt x="1699441" y="1246458"/>
                </a:lnTo>
                <a:lnTo>
                  <a:pt x="1708637" y="1252798"/>
                </a:lnTo>
                <a:lnTo>
                  <a:pt x="1717834" y="1259139"/>
                </a:lnTo>
                <a:lnTo>
                  <a:pt x="1726079" y="1266113"/>
                </a:lnTo>
                <a:lnTo>
                  <a:pt x="1734641" y="1273721"/>
                </a:lnTo>
                <a:lnTo>
                  <a:pt x="1742251" y="1281646"/>
                </a:lnTo>
                <a:lnTo>
                  <a:pt x="1749862" y="1290206"/>
                </a:lnTo>
                <a:lnTo>
                  <a:pt x="1756521" y="1298765"/>
                </a:lnTo>
                <a:lnTo>
                  <a:pt x="1763498" y="1307958"/>
                </a:lnTo>
                <a:lnTo>
                  <a:pt x="1770157" y="1317469"/>
                </a:lnTo>
                <a:lnTo>
                  <a:pt x="1775865" y="1327613"/>
                </a:lnTo>
                <a:lnTo>
                  <a:pt x="1781573" y="1337757"/>
                </a:lnTo>
                <a:lnTo>
                  <a:pt x="1786964" y="1348536"/>
                </a:lnTo>
                <a:lnTo>
                  <a:pt x="1791404" y="1359631"/>
                </a:lnTo>
                <a:lnTo>
                  <a:pt x="1796161" y="1370727"/>
                </a:lnTo>
                <a:lnTo>
                  <a:pt x="1799966" y="1382456"/>
                </a:lnTo>
                <a:lnTo>
                  <a:pt x="1803771" y="1394185"/>
                </a:lnTo>
                <a:lnTo>
                  <a:pt x="1806625" y="1406549"/>
                </a:lnTo>
                <a:lnTo>
                  <a:pt x="1809479" y="1418912"/>
                </a:lnTo>
                <a:lnTo>
                  <a:pt x="1811699" y="1431276"/>
                </a:lnTo>
                <a:lnTo>
                  <a:pt x="1813285" y="1444273"/>
                </a:lnTo>
                <a:lnTo>
                  <a:pt x="1814870" y="1457271"/>
                </a:lnTo>
                <a:lnTo>
                  <a:pt x="1815504" y="1470268"/>
                </a:lnTo>
                <a:lnTo>
                  <a:pt x="1821530" y="1473121"/>
                </a:lnTo>
                <a:lnTo>
                  <a:pt x="1827238" y="1476608"/>
                </a:lnTo>
                <a:lnTo>
                  <a:pt x="1830092" y="1478510"/>
                </a:lnTo>
                <a:lnTo>
                  <a:pt x="1832311" y="1480412"/>
                </a:lnTo>
                <a:lnTo>
                  <a:pt x="1834531" y="1482632"/>
                </a:lnTo>
                <a:lnTo>
                  <a:pt x="1836751" y="1485168"/>
                </a:lnTo>
                <a:lnTo>
                  <a:pt x="1838654" y="1488021"/>
                </a:lnTo>
                <a:lnTo>
                  <a:pt x="1840556" y="1490874"/>
                </a:lnTo>
                <a:lnTo>
                  <a:pt x="1842142" y="1494044"/>
                </a:lnTo>
                <a:lnTo>
                  <a:pt x="1843728" y="1497531"/>
                </a:lnTo>
                <a:lnTo>
                  <a:pt x="1844996" y="1501018"/>
                </a:lnTo>
                <a:lnTo>
                  <a:pt x="1845947" y="1505139"/>
                </a:lnTo>
                <a:lnTo>
                  <a:pt x="1846899" y="1508944"/>
                </a:lnTo>
                <a:lnTo>
                  <a:pt x="1847533" y="1513382"/>
                </a:lnTo>
                <a:lnTo>
                  <a:pt x="1847850" y="1520356"/>
                </a:lnTo>
                <a:lnTo>
                  <a:pt x="1847850" y="1527647"/>
                </a:lnTo>
                <a:lnTo>
                  <a:pt x="1847216" y="1534938"/>
                </a:lnTo>
                <a:lnTo>
                  <a:pt x="1846582" y="1542547"/>
                </a:lnTo>
                <a:lnTo>
                  <a:pt x="1844996" y="1550155"/>
                </a:lnTo>
                <a:lnTo>
                  <a:pt x="1842776" y="1557446"/>
                </a:lnTo>
                <a:lnTo>
                  <a:pt x="1840239" y="1564738"/>
                </a:lnTo>
                <a:lnTo>
                  <a:pt x="1837385" y="1572029"/>
                </a:lnTo>
                <a:lnTo>
                  <a:pt x="1833897" y="1578686"/>
                </a:lnTo>
                <a:lnTo>
                  <a:pt x="1830409" y="1585343"/>
                </a:lnTo>
                <a:lnTo>
                  <a:pt x="1826286" y="1591366"/>
                </a:lnTo>
                <a:lnTo>
                  <a:pt x="1821530" y="1597073"/>
                </a:lnTo>
                <a:lnTo>
                  <a:pt x="1817090" y="1602145"/>
                </a:lnTo>
                <a:lnTo>
                  <a:pt x="1811699" y="1606583"/>
                </a:lnTo>
                <a:lnTo>
                  <a:pt x="1806308" y="1610387"/>
                </a:lnTo>
                <a:lnTo>
                  <a:pt x="1800600" y="1613557"/>
                </a:lnTo>
                <a:lnTo>
                  <a:pt x="1797429" y="1624336"/>
                </a:lnTo>
                <a:lnTo>
                  <a:pt x="1794575" y="1634797"/>
                </a:lnTo>
                <a:lnTo>
                  <a:pt x="1791404" y="1645575"/>
                </a:lnTo>
                <a:lnTo>
                  <a:pt x="1787598" y="1656037"/>
                </a:lnTo>
                <a:lnTo>
                  <a:pt x="1784110" y="1666181"/>
                </a:lnTo>
                <a:lnTo>
                  <a:pt x="1779988" y="1676642"/>
                </a:lnTo>
                <a:lnTo>
                  <a:pt x="1775865" y="1686470"/>
                </a:lnTo>
                <a:lnTo>
                  <a:pt x="1771109" y="1696297"/>
                </a:lnTo>
                <a:lnTo>
                  <a:pt x="1766669" y="1706125"/>
                </a:lnTo>
                <a:lnTo>
                  <a:pt x="1761595" y="1715635"/>
                </a:lnTo>
                <a:lnTo>
                  <a:pt x="1756204" y="1724828"/>
                </a:lnTo>
                <a:lnTo>
                  <a:pt x="1750813" y="1733388"/>
                </a:lnTo>
                <a:lnTo>
                  <a:pt x="1745105" y="1742264"/>
                </a:lnTo>
                <a:lnTo>
                  <a:pt x="1739397" y="1750823"/>
                </a:lnTo>
                <a:lnTo>
                  <a:pt x="1733372" y="1758748"/>
                </a:lnTo>
                <a:lnTo>
                  <a:pt x="1726713" y="1766674"/>
                </a:lnTo>
                <a:lnTo>
                  <a:pt x="1720053" y="1773965"/>
                </a:lnTo>
                <a:lnTo>
                  <a:pt x="1713077" y="1781256"/>
                </a:lnTo>
                <a:lnTo>
                  <a:pt x="1706100" y="1787597"/>
                </a:lnTo>
                <a:lnTo>
                  <a:pt x="1698490" y="1794254"/>
                </a:lnTo>
                <a:lnTo>
                  <a:pt x="1690879" y="1799960"/>
                </a:lnTo>
                <a:lnTo>
                  <a:pt x="1683268" y="1805666"/>
                </a:lnTo>
                <a:lnTo>
                  <a:pt x="1675023" y="1810738"/>
                </a:lnTo>
                <a:lnTo>
                  <a:pt x="1666461" y="1815177"/>
                </a:lnTo>
                <a:lnTo>
                  <a:pt x="1658216" y="1819298"/>
                </a:lnTo>
                <a:lnTo>
                  <a:pt x="1649337" y="1822785"/>
                </a:lnTo>
                <a:lnTo>
                  <a:pt x="1640141" y="1825955"/>
                </a:lnTo>
                <a:lnTo>
                  <a:pt x="1630627" y="1828491"/>
                </a:lnTo>
                <a:lnTo>
                  <a:pt x="1621114" y="1831027"/>
                </a:lnTo>
                <a:lnTo>
                  <a:pt x="1610966" y="1831978"/>
                </a:lnTo>
                <a:lnTo>
                  <a:pt x="1601136" y="1833246"/>
                </a:lnTo>
                <a:lnTo>
                  <a:pt x="1590354" y="1833563"/>
                </a:lnTo>
                <a:lnTo>
                  <a:pt x="1580206" y="1833246"/>
                </a:lnTo>
                <a:lnTo>
                  <a:pt x="1570059" y="1831978"/>
                </a:lnTo>
                <a:lnTo>
                  <a:pt x="1560228" y="1831027"/>
                </a:lnTo>
                <a:lnTo>
                  <a:pt x="1550715" y="1828491"/>
                </a:lnTo>
                <a:lnTo>
                  <a:pt x="1541519" y="1826272"/>
                </a:lnTo>
                <a:lnTo>
                  <a:pt x="1532322" y="1823102"/>
                </a:lnTo>
                <a:lnTo>
                  <a:pt x="1523443" y="1819298"/>
                </a:lnTo>
                <a:lnTo>
                  <a:pt x="1514881" y="1815494"/>
                </a:lnTo>
                <a:lnTo>
                  <a:pt x="1506636" y="1811055"/>
                </a:lnTo>
                <a:lnTo>
                  <a:pt x="1498391" y="1805983"/>
                </a:lnTo>
                <a:lnTo>
                  <a:pt x="1490780" y="1800277"/>
                </a:lnTo>
                <a:lnTo>
                  <a:pt x="1483170" y="1794571"/>
                </a:lnTo>
                <a:lnTo>
                  <a:pt x="1475876" y="1788548"/>
                </a:lnTo>
                <a:lnTo>
                  <a:pt x="1468583" y="1781573"/>
                </a:lnTo>
                <a:lnTo>
                  <a:pt x="1461606" y="1774599"/>
                </a:lnTo>
                <a:lnTo>
                  <a:pt x="1455264" y="1767625"/>
                </a:lnTo>
                <a:lnTo>
                  <a:pt x="1448604" y="1759382"/>
                </a:lnTo>
                <a:lnTo>
                  <a:pt x="1442579" y="1751457"/>
                </a:lnTo>
                <a:lnTo>
                  <a:pt x="1436554" y="1743532"/>
                </a:lnTo>
                <a:lnTo>
                  <a:pt x="1430846" y="1734656"/>
                </a:lnTo>
                <a:lnTo>
                  <a:pt x="1425455" y="1725779"/>
                </a:lnTo>
                <a:lnTo>
                  <a:pt x="1420064" y="1716586"/>
                </a:lnTo>
                <a:lnTo>
                  <a:pt x="1414990" y="1707076"/>
                </a:lnTo>
                <a:lnTo>
                  <a:pt x="1410551" y="1697565"/>
                </a:lnTo>
                <a:lnTo>
                  <a:pt x="1405794" y="1688055"/>
                </a:lnTo>
                <a:lnTo>
                  <a:pt x="1401672" y="1678228"/>
                </a:lnTo>
                <a:lnTo>
                  <a:pt x="1397866" y="1667766"/>
                </a:lnTo>
                <a:lnTo>
                  <a:pt x="1394061" y="1657622"/>
                </a:lnTo>
                <a:lnTo>
                  <a:pt x="1390256" y="1647160"/>
                </a:lnTo>
                <a:lnTo>
                  <a:pt x="1387084" y="1637016"/>
                </a:lnTo>
                <a:lnTo>
                  <a:pt x="1384230" y="1626238"/>
                </a:lnTo>
                <a:lnTo>
                  <a:pt x="1381059" y="1615459"/>
                </a:lnTo>
                <a:lnTo>
                  <a:pt x="1377888" y="1614191"/>
                </a:lnTo>
                <a:lnTo>
                  <a:pt x="1374717" y="1613240"/>
                </a:lnTo>
                <a:lnTo>
                  <a:pt x="1371546" y="1611655"/>
                </a:lnTo>
                <a:lnTo>
                  <a:pt x="1368375" y="1609753"/>
                </a:lnTo>
                <a:lnTo>
                  <a:pt x="1362667" y="1605632"/>
                </a:lnTo>
                <a:lnTo>
                  <a:pt x="1357276" y="1600877"/>
                </a:lnTo>
                <a:lnTo>
                  <a:pt x="1352519" y="1595171"/>
                </a:lnTo>
                <a:lnTo>
                  <a:pt x="1347762" y="1589147"/>
                </a:lnTo>
                <a:lnTo>
                  <a:pt x="1343640" y="1582173"/>
                </a:lnTo>
                <a:lnTo>
                  <a:pt x="1339835" y="1575516"/>
                </a:lnTo>
                <a:lnTo>
                  <a:pt x="1336346" y="1567591"/>
                </a:lnTo>
                <a:lnTo>
                  <a:pt x="1333809" y="1559982"/>
                </a:lnTo>
                <a:lnTo>
                  <a:pt x="1331272" y="1552374"/>
                </a:lnTo>
                <a:lnTo>
                  <a:pt x="1329370" y="1544449"/>
                </a:lnTo>
                <a:lnTo>
                  <a:pt x="1328418" y="1536523"/>
                </a:lnTo>
                <a:lnTo>
                  <a:pt x="1327467" y="1528281"/>
                </a:lnTo>
                <a:lnTo>
                  <a:pt x="1327150" y="1520673"/>
                </a:lnTo>
                <a:lnTo>
                  <a:pt x="1328101" y="1513382"/>
                </a:lnTo>
                <a:lnTo>
                  <a:pt x="1328736" y="1508627"/>
                </a:lnTo>
                <a:lnTo>
                  <a:pt x="1329370" y="1503871"/>
                </a:lnTo>
                <a:lnTo>
                  <a:pt x="1330638" y="1499750"/>
                </a:lnTo>
                <a:lnTo>
                  <a:pt x="1332224" y="1495946"/>
                </a:lnTo>
                <a:lnTo>
                  <a:pt x="1334126" y="1492142"/>
                </a:lnTo>
                <a:lnTo>
                  <a:pt x="1336029" y="1488655"/>
                </a:lnTo>
                <a:lnTo>
                  <a:pt x="1337932" y="1485485"/>
                </a:lnTo>
                <a:lnTo>
                  <a:pt x="1340152" y="1482949"/>
                </a:lnTo>
                <a:lnTo>
                  <a:pt x="1343006" y="1480412"/>
                </a:lnTo>
                <a:lnTo>
                  <a:pt x="1345543" y="1477876"/>
                </a:lnTo>
                <a:lnTo>
                  <a:pt x="1348714" y="1475657"/>
                </a:lnTo>
                <a:lnTo>
                  <a:pt x="1351568" y="1473755"/>
                </a:lnTo>
                <a:lnTo>
                  <a:pt x="1355056" y="1472170"/>
                </a:lnTo>
                <a:lnTo>
                  <a:pt x="1358544" y="1470585"/>
                </a:lnTo>
                <a:lnTo>
                  <a:pt x="1362032" y="1469634"/>
                </a:lnTo>
                <a:lnTo>
                  <a:pt x="1365838" y="1468683"/>
                </a:lnTo>
                <a:lnTo>
                  <a:pt x="1366472" y="1455369"/>
                </a:lnTo>
                <a:lnTo>
                  <a:pt x="1368058" y="1442371"/>
                </a:lnTo>
                <a:lnTo>
                  <a:pt x="1369960" y="1430008"/>
                </a:lnTo>
                <a:lnTo>
                  <a:pt x="1372180" y="1417327"/>
                </a:lnTo>
                <a:lnTo>
                  <a:pt x="1375034" y="1404964"/>
                </a:lnTo>
                <a:lnTo>
                  <a:pt x="1377888" y="1392917"/>
                </a:lnTo>
                <a:lnTo>
                  <a:pt x="1381693" y="1380871"/>
                </a:lnTo>
                <a:lnTo>
                  <a:pt x="1385499" y="1369459"/>
                </a:lnTo>
                <a:lnTo>
                  <a:pt x="1390256" y="1358363"/>
                </a:lnTo>
                <a:lnTo>
                  <a:pt x="1394695" y="1347268"/>
                </a:lnTo>
                <a:lnTo>
                  <a:pt x="1400086" y="1337123"/>
                </a:lnTo>
                <a:lnTo>
                  <a:pt x="1405794" y="1326662"/>
                </a:lnTo>
                <a:lnTo>
                  <a:pt x="1411502" y="1316835"/>
                </a:lnTo>
                <a:lnTo>
                  <a:pt x="1418162" y="1307324"/>
                </a:lnTo>
                <a:lnTo>
                  <a:pt x="1425138" y="1298131"/>
                </a:lnTo>
                <a:lnTo>
                  <a:pt x="1432114" y="1289255"/>
                </a:lnTo>
                <a:lnTo>
                  <a:pt x="1439408" y="1281329"/>
                </a:lnTo>
                <a:lnTo>
                  <a:pt x="1447653" y="1273404"/>
                </a:lnTo>
                <a:lnTo>
                  <a:pt x="1455581" y="1265479"/>
                </a:lnTo>
                <a:lnTo>
                  <a:pt x="1463826" y="1258822"/>
                </a:lnTo>
                <a:lnTo>
                  <a:pt x="1473022" y="1252164"/>
                </a:lnTo>
                <a:lnTo>
                  <a:pt x="1482218" y="1246141"/>
                </a:lnTo>
                <a:lnTo>
                  <a:pt x="1491732" y="1240752"/>
                </a:lnTo>
                <a:lnTo>
                  <a:pt x="1501562" y="1235997"/>
                </a:lnTo>
                <a:lnTo>
                  <a:pt x="1511710" y="1231242"/>
                </a:lnTo>
                <a:lnTo>
                  <a:pt x="1522175" y="1227437"/>
                </a:lnTo>
                <a:lnTo>
                  <a:pt x="1532639" y="1223950"/>
                </a:lnTo>
                <a:lnTo>
                  <a:pt x="1543738" y="1221097"/>
                </a:lnTo>
                <a:lnTo>
                  <a:pt x="1555154" y="1219195"/>
                </a:lnTo>
                <a:lnTo>
                  <a:pt x="1566888" y="1217610"/>
                </a:lnTo>
                <a:lnTo>
                  <a:pt x="1578621" y="1216342"/>
                </a:lnTo>
                <a:lnTo>
                  <a:pt x="1590354" y="1216025"/>
                </a:lnTo>
                <a:close/>
                <a:moveTo>
                  <a:pt x="679450" y="1054222"/>
                </a:moveTo>
                <a:lnTo>
                  <a:pt x="673417" y="1054857"/>
                </a:lnTo>
                <a:lnTo>
                  <a:pt x="668337" y="1055492"/>
                </a:lnTo>
                <a:lnTo>
                  <a:pt x="662940" y="1056762"/>
                </a:lnTo>
                <a:lnTo>
                  <a:pt x="657543" y="1057715"/>
                </a:lnTo>
                <a:lnTo>
                  <a:pt x="652463" y="1059303"/>
                </a:lnTo>
                <a:lnTo>
                  <a:pt x="647700" y="1060890"/>
                </a:lnTo>
                <a:lnTo>
                  <a:pt x="642620" y="1062796"/>
                </a:lnTo>
                <a:lnTo>
                  <a:pt x="637540" y="1065018"/>
                </a:lnTo>
                <a:lnTo>
                  <a:pt x="633095" y="1067241"/>
                </a:lnTo>
                <a:lnTo>
                  <a:pt x="628333" y="1070099"/>
                </a:lnTo>
                <a:lnTo>
                  <a:pt x="624205" y="1073274"/>
                </a:lnTo>
                <a:lnTo>
                  <a:pt x="620077" y="1076132"/>
                </a:lnTo>
                <a:lnTo>
                  <a:pt x="615950" y="1079307"/>
                </a:lnTo>
                <a:lnTo>
                  <a:pt x="611505" y="1082800"/>
                </a:lnTo>
                <a:lnTo>
                  <a:pt x="607695" y="1085976"/>
                </a:lnTo>
                <a:lnTo>
                  <a:pt x="604203" y="1090421"/>
                </a:lnTo>
                <a:lnTo>
                  <a:pt x="600393" y="1094232"/>
                </a:lnTo>
                <a:lnTo>
                  <a:pt x="597535" y="1098360"/>
                </a:lnTo>
                <a:lnTo>
                  <a:pt x="594360" y="1102488"/>
                </a:lnTo>
                <a:lnTo>
                  <a:pt x="591185" y="1107251"/>
                </a:lnTo>
                <a:lnTo>
                  <a:pt x="588963" y="1111696"/>
                </a:lnTo>
                <a:lnTo>
                  <a:pt x="586423" y="1116459"/>
                </a:lnTo>
                <a:lnTo>
                  <a:pt x="584517" y="1121222"/>
                </a:lnTo>
                <a:lnTo>
                  <a:pt x="582613" y="1126303"/>
                </a:lnTo>
                <a:lnTo>
                  <a:pt x="580707" y="1131384"/>
                </a:lnTo>
                <a:lnTo>
                  <a:pt x="579120" y="1136147"/>
                </a:lnTo>
                <a:lnTo>
                  <a:pt x="577850" y="1141545"/>
                </a:lnTo>
                <a:lnTo>
                  <a:pt x="577215" y="1146943"/>
                </a:lnTo>
                <a:lnTo>
                  <a:pt x="576263" y="1152341"/>
                </a:lnTo>
                <a:lnTo>
                  <a:pt x="575945" y="1157739"/>
                </a:lnTo>
                <a:lnTo>
                  <a:pt x="575945" y="1163455"/>
                </a:lnTo>
                <a:lnTo>
                  <a:pt x="443547" y="2394227"/>
                </a:lnTo>
                <a:lnTo>
                  <a:pt x="443230" y="2410422"/>
                </a:lnTo>
                <a:lnTo>
                  <a:pt x="442595" y="2426934"/>
                </a:lnTo>
                <a:lnTo>
                  <a:pt x="441643" y="2442810"/>
                </a:lnTo>
                <a:lnTo>
                  <a:pt x="440055" y="2458370"/>
                </a:lnTo>
                <a:lnTo>
                  <a:pt x="438150" y="2473294"/>
                </a:lnTo>
                <a:lnTo>
                  <a:pt x="435927" y="2487901"/>
                </a:lnTo>
                <a:lnTo>
                  <a:pt x="433705" y="2502190"/>
                </a:lnTo>
                <a:lnTo>
                  <a:pt x="430530" y="2516161"/>
                </a:lnTo>
                <a:lnTo>
                  <a:pt x="427355" y="2529498"/>
                </a:lnTo>
                <a:lnTo>
                  <a:pt x="423863" y="2542834"/>
                </a:lnTo>
                <a:lnTo>
                  <a:pt x="420053" y="2555536"/>
                </a:lnTo>
                <a:lnTo>
                  <a:pt x="415607" y="2568237"/>
                </a:lnTo>
                <a:lnTo>
                  <a:pt x="411163" y="2579986"/>
                </a:lnTo>
                <a:lnTo>
                  <a:pt x="406400" y="2591735"/>
                </a:lnTo>
                <a:lnTo>
                  <a:pt x="401637" y="2603484"/>
                </a:lnTo>
                <a:lnTo>
                  <a:pt x="396240" y="2613963"/>
                </a:lnTo>
                <a:lnTo>
                  <a:pt x="2567940" y="2613963"/>
                </a:lnTo>
                <a:lnTo>
                  <a:pt x="2573655" y="2613963"/>
                </a:lnTo>
                <a:lnTo>
                  <a:pt x="2579053" y="2613645"/>
                </a:lnTo>
                <a:lnTo>
                  <a:pt x="2584450" y="2613010"/>
                </a:lnTo>
                <a:lnTo>
                  <a:pt x="2589847" y="2612057"/>
                </a:lnTo>
                <a:lnTo>
                  <a:pt x="2594927" y="2610470"/>
                </a:lnTo>
                <a:lnTo>
                  <a:pt x="2600007" y="2609517"/>
                </a:lnTo>
                <a:lnTo>
                  <a:pt x="2605405" y="2607612"/>
                </a:lnTo>
                <a:lnTo>
                  <a:pt x="2610485" y="2605707"/>
                </a:lnTo>
                <a:lnTo>
                  <a:pt x="2614930" y="2603484"/>
                </a:lnTo>
                <a:lnTo>
                  <a:pt x="2619693" y="2600944"/>
                </a:lnTo>
                <a:lnTo>
                  <a:pt x="2624137" y="2598403"/>
                </a:lnTo>
                <a:lnTo>
                  <a:pt x="2628583" y="2595546"/>
                </a:lnTo>
                <a:lnTo>
                  <a:pt x="2633027" y="2592688"/>
                </a:lnTo>
                <a:lnTo>
                  <a:pt x="2637155" y="2589195"/>
                </a:lnTo>
                <a:lnTo>
                  <a:pt x="2641283" y="2585702"/>
                </a:lnTo>
                <a:lnTo>
                  <a:pt x="2645093" y="2582209"/>
                </a:lnTo>
                <a:lnTo>
                  <a:pt x="2648585" y="2578399"/>
                </a:lnTo>
                <a:lnTo>
                  <a:pt x="2652077" y="2574271"/>
                </a:lnTo>
                <a:lnTo>
                  <a:pt x="2655570" y="2570460"/>
                </a:lnTo>
                <a:lnTo>
                  <a:pt x="2658427" y="2565697"/>
                </a:lnTo>
                <a:lnTo>
                  <a:pt x="2661285" y="2561569"/>
                </a:lnTo>
                <a:lnTo>
                  <a:pt x="2663825" y="2557124"/>
                </a:lnTo>
                <a:lnTo>
                  <a:pt x="2666365" y="2552361"/>
                </a:lnTo>
                <a:lnTo>
                  <a:pt x="2668587" y="2547597"/>
                </a:lnTo>
                <a:lnTo>
                  <a:pt x="2670493" y="2542517"/>
                </a:lnTo>
                <a:lnTo>
                  <a:pt x="2672080" y="2537436"/>
                </a:lnTo>
                <a:lnTo>
                  <a:pt x="2673350" y="2532673"/>
                </a:lnTo>
                <a:lnTo>
                  <a:pt x="2674620" y="2527275"/>
                </a:lnTo>
                <a:lnTo>
                  <a:pt x="2675890" y="2521877"/>
                </a:lnTo>
                <a:lnTo>
                  <a:pt x="2676525" y="2516479"/>
                </a:lnTo>
                <a:lnTo>
                  <a:pt x="2676843" y="2511081"/>
                </a:lnTo>
                <a:lnTo>
                  <a:pt x="2676843" y="2505365"/>
                </a:lnTo>
                <a:lnTo>
                  <a:pt x="2809240" y="1163455"/>
                </a:lnTo>
                <a:lnTo>
                  <a:pt x="2808923" y="1157739"/>
                </a:lnTo>
                <a:lnTo>
                  <a:pt x="2808605" y="1152341"/>
                </a:lnTo>
                <a:lnTo>
                  <a:pt x="2807653" y="1146943"/>
                </a:lnTo>
                <a:lnTo>
                  <a:pt x="2807017" y="1141545"/>
                </a:lnTo>
                <a:lnTo>
                  <a:pt x="2805747" y="1136147"/>
                </a:lnTo>
                <a:lnTo>
                  <a:pt x="2804477" y="1131384"/>
                </a:lnTo>
                <a:lnTo>
                  <a:pt x="2802255" y="1126303"/>
                </a:lnTo>
                <a:lnTo>
                  <a:pt x="2800350" y="1121222"/>
                </a:lnTo>
                <a:lnTo>
                  <a:pt x="2798127" y="1116459"/>
                </a:lnTo>
                <a:lnTo>
                  <a:pt x="2795905" y="1111696"/>
                </a:lnTo>
                <a:lnTo>
                  <a:pt x="2793365" y="1107251"/>
                </a:lnTo>
                <a:lnTo>
                  <a:pt x="2790507" y="1102488"/>
                </a:lnTo>
                <a:lnTo>
                  <a:pt x="2787650" y="1098360"/>
                </a:lnTo>
                <a:lnTo>
                  <a:pt x="2784157" y="1094232"/>
                </a:lnTo>
                <a:lnTo>
                  <a:pt x="2780665" y="1090421"/>
                </a:lnTo>
                <a:lnTo>
                  <a:pt x="2776855" y="1085976"/>
                </a:lnTo>
                <a:lnTo>
                  <a:pt x="2773045" y="1082800"/>
                </a:lnTo>
                <a:lnTo>
                  <a:pt x="2769235" y="1079307"/>
                </a:lnTo>
                <a:lnTo>
                  <a:pt x="2764790" y="1076132"/>
                </a:lnTo>
                <a:lnTo>
                  <a:pt x="2760663" y="1073274"/>
                </a:lnTo>
                <a:lnTo>
                  <a:pt x="2756535" y="1070099"/>
                </a:lnTo>
                <a:lnTo>
                  <a:pt x="2751773" y="1067241"/>
                </a:lnTo>
                <a:lnTo>
                  <a:pt x="2747327" y="1065018"/>
                </a:lnTo>
                <a:lnTo>
                  <a:pt x="2742247" y="1062796"/>
                </a:lnTo>
                <a:lnTo>
                  <a:pt x="2737485" y="1060890"/>
                </a:lnTo>
                <a:lnTo>
                  <a:pt x="2732405" y="1059303"/>
                </a:lnTo>
                <a:lnTo>
                  <a:pt x="2727325" y="1057715"/>
                </a:lnTo>
                <a:lnTo>
                  <a:pt x="2721927" y="1056762"/>
                </a:lnTo>
                <a:lnTo>
                  <a:pt x="2716847" y="1055492"/>
                </a:lnTo>
                <a:lnTo>
                  <a:pt x="2711450" y="1054857"/>
                </a:lnTo>
                <a:lnTo>
                  <a:pt x="2705735" y="1054222"/>
                </a:lnTo>
                <a:lnTo>
                  <a:pt x="2700020" y="1054222"/>
                </a:lnTo>
                <a:lnTo>
                  <a:pt x="684530" y="1054222"/>
                </a:lnTo>
                <a:lnTo>
                  <a:pt x="679450" y="1054222"/>
                </a:lnTo>
                <a:close/>
                <a:moveTo>
                  <a:pt x="1386219" y="763587"/>
                </a:moveTo>
                <a:lnTo>
                  <a:pt x="1391618" y="763587"/>
                </a:lnTo>
                <a:lnTo>
                  <a:pt x="2402190" y="763587"/>
                </a:lnTo>
                <a:lnTo>
                  <a:pt x="2407589" y="763587"/>
                </a:lnTo>
                <a:lnTo>
                  <a:pt x="2412988" y="764220"/>
                </a:lnTo>
                <a:lnTo>
                  <a:pt x="2418070" y="765803"/>
                </a:lnTo>
                <a:lnTo>
                  <a:pt x="2422834" y="767386"/>
                </a:lnTo>
                <a:lnTo>
                  <a:pt x="2427597" y="769602"/>
                </a:lnTo>
                <a:lnTo>
                  <a:pt x="2432044" y="772451"/>
                </a:lnTo>
                <a:lnTo>
                  <a:pt x="2436172" y="775300"/>
                </a:lnTo>
                <a:lnTo>
                  <a:pt x="2439983" y="778782"/>
                </a:lnTo>
                <a:lnTo>
                  <a:pt x="2443477" y="782580"/>
                </a:lnTo>
                <a:lnTo>
                  <a:pt x="2446653" y="787012"/>
                </a:lnTo>
                <a:lnTo>
                  <a:pt x="2449194" y="791444"/>
                </a:lnTo>
                <a:lnTo>
                  <a:pt x="2451734" y="795876"/>
                </a:lnTo>
                <a:lnTo>
                  <a:pt x="2453005" y="800941"/>
                </a:lnTo>
                <a:lnTo>
                  <a:pt x="2454593" y="806006"/>
                </a:lnTo>
                <a:lnTo>
                  <a:pt x="2455545" y="811387"/>
                </a:lnTo>
                <a:lnTo>
                  <a:pt x="2455863" y="816769"/>
                </a:lnTo>
                <a:lnTo>
                  <a:pt x="2455545" y="822467"/>
                </a:lnTo>
                <a:lnTo>
                  <a:pt x="2454593" y="827531"/>
                </a:lnTo>
                <a:lnTo>
                  <a:pt x="2453005" y="832596"/>
                </a:lnTo>
                <a:lnTo>
                  <a:pt x="2451734" y="837661"/>
                </a:lnTo>
                <a:lnTo>
                  <a:pt x="2449194" y="842093"/>
                </a:lnTo>
                <a:lnTo>
                  <a:pt x="2446653" y="846841"/>
                </a:lnTo>
                <a:lnTo>
                  <a:pt x="2443477" y="850640"/>
                </a:lnTo>
                <a:lnTo>
                  <a:pt x="2439983" y="854439"/>
                </a:lnTo>
                <a:lnTo>
                  <a:pt x="2436172" y="857921"/>
                </a:lnTo>
                <a:lnTo>
                  <a:pt x="2432044" y="861086"/>
                </a:lnTo>
                <a:lnTo>
                  <a:pt x="2427597" y="863619"/>
                </a:lnTo>
                <a:lnTo>
                  <a:pt x="2422834" y="865835"/>
                </a:lnTo>
                <a:lnTo>
                  <a:pt x="2418070" y="867734"/>
                </a:lnTo>
                <a:lnTo>
                  <a:pt x="2412988" y="869317"/>
                </a:lnTo>
                <a:lnTo>
                  <a:pt x="2407589" y="869950"/>
                </a:lnTo>
                <a:lnTo>
                  <a:pt x="2402190" y="869950"/>
                </a:lnTo>
                <a:lnTo>
                  <a:pt x="1391618" y="869950"/>
                </a:lnTo>
                <a:lnTo>
                  <a:pt x="1386219" y="869950"/>
                </a:lnTo>
                <a:lnTo>
                  <a:pt x="1380820" y="869317"/>
                </a:lnTo>
                <a:lnTo>
                  <a:pt x="1375739" y="867734"/>
                </a:lnTo>
                <a:lnTo>
                  <a:pt x="1370657" y="865835"/>
                </a:lnTo>
                <a:lnTo>
                  <a:pt x="1365893" y="863619"/>
                </a:lnTo>
                <a:lnTo>
                  <a:pt x="1361765" y="861086"/>
                </a:lnTo>
                <a:lnTo>
                  <a:pt x="1357636" y="857921"/>
                </a:lnTo>
                <a:lnTo>
                  <a:pt x="1353825" y="854439"/>
                </a:lnTo>
                <a:lnTo>
                  <a:pt x="1350331" y="850640"/>
                </a:lnTo>
                <a:lnTo>
                  <a:pt x="1347156" y="846841"/>
                </a:lnTo>
                <a:lnTo>
                  <a:pt x="1344615" y="842093"/>
                </a:lnTo>
                <a:lnTo>
                  <a:pt x="1342392" y="837661"/>
                </a:lnTo>
                <a:lnTo>
                  <a:pt x="1340486" y="832596"/>
                </a:lnTo>
                <a:lnTo>
                  <a:pt x="1339216" y="827531"/>
                </a:lnTo>
                <a:lnTo>
                  <a:pt x="1338581" y="822467"/>
                </a:lnTo>
                <a:lnTo>
                  <a:pt x="1338263" y="816769"/>
                </a:lnTo>
                <a:lnTo>
                  <a:pt x="1338581" y="811387"/>
                </a:lnTo>
                <a:lnTo>
                  <a:pt x="1339216" y="806006"/>
                </a:lnTo>
                <a:lnTo>
                  <a:pt x="1340486" y="800941"/>
                </a:lnTo>
                <a:lnTo>
                  <a:pt x="1342392" y="795876"/>
                </a:lnTo>
                <a:lnTo>
                  <a:pt x="1344615" y="791444"/>
                </a:lnTo>
                <a:lnTo>
                  <a:pt x="1347156" y="787012"/>
                </a:lnTo>
                <a:lnTo>
                  <a:pt x="1350331" y="782580"/>
                </a:lnTo>
                <a:lnTo>
                  <a:pt x="1353825" y="778782"/>
                </a:lnTo>
                <a:lnTo>
                  <a:pt x="1357636" y="775300"/>
                </a:lnTo>
                <a:lnTo>
                  <a:pt x="1361765" y="772451"/>
                </a:lnTo>
                <a:lnTo>
                  <a:pt x="1365893" y="769602"/>
                </a:lnTo>
                <a:lnTo>
                  <a:pt x="1370657" y="767386"/>
                </a:lnTo>
                <a:lnTo>
                  <a:pt x="1375739" y="765803"/>
                </a:lnTo>
                <a:lnTo>
                  <a:pt x="1380820" y="764220"/>
                </a:lnTo>
                <a:lnTo>
                  <a:pt x="1386219" y="763587"/>
                </a:lnTo>
                <a:close/>
                <a:moveTo>
                  <a:pt x="1391660" y="538162"/>
                </a:moveTo>
                <a:lnTo>
                  <a:pt x="1883036" y="538162"/>
                </a:lnTo>
                <a:lnTo>
                  <a:pt x="1888758" y="538801"/>
                </a:lnTo>
                <a:lnTo>
                  <a:pt x="1894161" y="539440"/>
                </a:lnTo>
                <a:lnTo>
                  <a:pt x="1899246" y="540717"/>
                </a:lnTo>
                <a:lnTo>
                  <a:pt x="1904014" y="542633"/>
                </a:lnTo>
                <a:lnTo>
                  <a:pt x="1908781" y="544869"/>
                </a:lnTo>
                <a:lnTo>
                  <a:pt x="1912913" y="547424"/>
                </a:lnTo>
                <a:lnTo>
                  <a:pt x="1917045" y="550618"/>
                </a:lnTo>
                <a:lnTo>
                  <a:pt x="1920859" y="554131"/>
                </a:lnTo>
                <a:lnTo>
                  <a:pt x="1924355" y="557964"/>
                </a:lnTo>
                <a:lnTo>
                  <a:pt x="1927534" y="561796"/>
                </a:lnTo>
                <a:lnTo>
                  <a:pt x="1930076" y="566267"/>
                </a:lnTo>
                <a:lnTo>
                  <a:pt x="1932301" y="571058"/>
                </a:lnTo>
                <a:lnTo>
                  <a:pt x="1934208" y="576168"/>
                </a:lnTo>
                <a:lnTo>
                  <a:pt x="1935480" y="580959"/>
                </a:lnTo>
                <a:lnTo>
                  <a:pt x="1936115" y="586388"/>
                </a:lnTo>
                <a:lnTo>
                  <a:pt x="1936751" y="592137"/>
                </a:lnTo>
                <a:lnTo>
                  <a:pt x="1936115" y="597567"/>
                </a:lnTo>
                <a:lnTo>
                  <a:pt x="1935480" y="602996"/>
                </a:lnTo>
                <a:lnTo>
                  <a:pt x="1934208" y="608106"/>
                </a:lnTo>
                <a:lnTo>
                  <a:pt x="1932301" y="612897"/>
                </a:lnTo>
                <a:lnTo>
                  <a:pt x="1930076" y="618007"/>
                </a:lnTo>
                <a:lnTo>
                  <a:pt x="1927534" y="622159"/>
                </a:lnTo>
                <a:lnTo>
                  <a:pt x="1924355" y="626311"/>
                </a:lnTo>
                <a:lnTo>
                  <a:pt x="1920859" y="630143"/>
                </a:lnTo>
                <a:lnTo>
                  <a:pt x="1917045" y="633656"/>
                </a:lnTo>
                <a:lnTo>
                  <a:pt x="1912913" y="636850"/>
                </a:lnTo>
                <a:lnTo>
                  <a:pt x="1908781" y="639405"/>
                </a:lnTo>
                <a:lnTo>
                  <a:pt x="1904014" y="641960"/>
                </a:lnTo>
                <a:lnTo>
                  <a:pt x="1899246" y="643877"/>
                </a:lnTo>
                <a:lnTo>
                  <a:pt x="1894161" y="644835"/>
                </a:lnTo>
                <a:lnTo>
                  <a:pt x="1888758" y="645793"/>
                </a:lnTo>
                <a:lnTo>
                  <a:pt x="1883036" y="646112"/>
                </a:lnTo>
                <a:lnTo>
                  <a:pt x="1391660" y="646112"/>
                </a:lnTo>
                <a:lnTo>
                  <a:pt x="1386256" y="645793"/>
                </a:lnTo>
                <a:lnTo>
                  <a:pt x="1380853" y="644835"/>
                </a:lnTo>
                <a:lnTo>
                  <a:pt x="1375768" y="643877"/>
                </a:lnTo>
                <a:lnTo>
                  <a:pt x="1370682" y="641960"/>
                </a:lnTo>
                <a:lnTo>
                  <a:pt x="1365915" y="639405"/>
                </a:lnTo>
                <a:lnTo>
                  <a:pt x="1361783" y="636850"/>
                </a:lnTo>
                <a:lnTo>
                  <a:pt x="1357651" y="633656"/>
                </a:lnTo>
                <a:lnTo>
                  <a:pt x="1353837" y="630143"/>
                </a:lnTo>
                <a:lnTo>
                  <a:pt x="1350341" y="626311"/>
                </a:lnTo>
                <a:lnTo>
                  <a:pt x="1347162" y="622159"/>
                </a:lnTo>
                <a:lnTo>
                  <a:pt x="1344620" y="618007"/>
                </a:lnTo>
                <a:lnTo>
                  <a:pt x="1342395" y="612897"/>
                </a:lnTo>
                <a:lnTo>
                  <a:pt x="1340488" y="608106"/>
                </a:lnTo>
                <a:lnTo>
                  <a:pt x="1339217" y="602996"/>
                </a:lnTo>
                <a:lnTo>
                  <a:pt x="1338581" y="597567"/>
                </a:lnTo>
                <a:lnTo>
                  <a:pt x="1338263" y="592137"/>
                </a:lnTo>
                <a:lnTo>
                  <a:pt x="1338581" y="586388"/>
                </a:lnTo>
                <a:lnTo>
                  <a:pt x="1339217" y="580959"/>
                </a:lnTo>
                <a:lnTo>
                  <a:pt x="1340488" y="576168"/>
                </a:lnTo>
                <a:lnTo>
                  <a:pt x="1342395" y="571058"/>
                </a:lnTo>
                <a:lnTo>
                  <a:pt x="1344620" y="566267"/>
                </a:lnTo>
                <a:lnTo>
                  <a:pt x="1347162" y="561796"/>
                </a:lnTo>
                <a:lnTo>
                  <a:pt x="1350341" y="557964"/>
                </a:lnTo>
                <a:lnTo>
                  <a:pt x="1353837" y="554131"/>
                </a:lnTo>
                <a:lnTo>
                  <a:pt x="1357651" y="550618"/>
                </a:lnTo>
                <a:lnTo>
                  <a:pt x="1361783" y="547424"/>
                </a:lnTo>
                <a:lnTo>
                  <a:pt x="1365915" y="544869"/>
                </a:lnTo>
                <a:lnTo>
                  <a:pt x="1370682" y="542633"/>
                </a:lnTo>
                <a:lnTo>
                  <a:pt x="1375768" y="540717"/>
                </a:lnTo>
                <a:lnTo>
                  <a:pt x="1380853" y="539440"/>
                </a:lnTo>
                <a:lnTo>
                  <a:pt x="1386256" y="538801"/>
                </a:lnTo>
                <a:lnTo>
                  <a:pt x="1391660" y="538162"/>
                </a:lnTo>
                <a:close/>
                <a:moveTo>
                  <a:pt x="2105025" y="156863"/>
                </a:moveTo>
                <a:lnTo>
                  <a:pt x="2105025" y="526476"/>
                </a:lnTo>
                <a:lnTo>
                  <a:pt x="2105343" y="531874"/>
                </a:lnTo>
                <a:lnTo>
                  <a:pt x="2105660" y="537590"/>
                </a:lnTo>
                <a:lnTo>
                  <a:pt x="2106613" y="542671"/>
                </a:lnTo>
                <a:lnTo>
                  <a:pt x="2107247" y="547751"/>
                </a:lnTo>
                <a:lnTo>
                  <a:pt x="2108517" y="552832"/>
                </a:lnTo>
                <a:lnTo>
                  <a:pt x="2110105" y="557912"/>
                </a:lnTo>
                <a:lnTo>
                  <a:pt x="2111693" y="562675"/>
                </a:lnTo>
                <a:lnTo>
                  <a:pt x="2113597" y="567756"/>
                </a:lnTo>
                <a:lnTo>
                  <a:pt x="2115820" y="572201"/>
                </a:lnTo>
                <a:lnTo>
                  <a:pt x="2118043" y="576965"/>
                </a:lnTo>
                <a:lnTo>
                  <a:pt x="2120583" y="581410"/>
                </a:lnTo>
                <a:lnTo>
                  <a:pt x="2123440" y="585856"/>
                </a:lnTo>
                <a:lnTo>
                  <a:pt x="2126615" y="589984"/>
                </a:lnTo>
                <a:lnTo>
                  <a:pt x="2129473" y="593794"/>
                </a:lnTo>
                <a:lnTo>
                  <a:pt x="2132647" y="597604"/>
                </a:lnTo>
                <a:lnTo>
                  <a:pt x="2136457" y="601415"/>
                </a:lnTo>
                <a:lnTo>
                  <a:pt x="2139950" y="604908"/>
                </a:lnTo>
                <a:lnTo>
                  <a:pt x="2143760" y="608401"/>
                </a:lnTo>
                <a:lnTo>
                  <a:pt x="2147887" y="611258"/>
                </a:lnTo>
                <a:lnTo>
                  <a:pt x="2152015" y="614116"/>
                </a:lnTo>
                <a:lnTo>
                  <a:pt x="2156143" y="616974"/>
                </a:lnTo>
                <a:lnTo>
                  <a:pt x="2160587" y="619514"/>
                </a:lnTo>
                <a:lnTo>
                  <a:pt x="2165033" y="621737"/>
                </a:lnTo>
                <a:lnTo>
                  <a:pt x="2170113" y="623960"/>
                </a:lnTo>
                <a:lnTo>
                  <a:pt x="2174557" y="625865"/>
                </a:lnTo>
                <a:lnTo>
                  <a:pt x="2179637" y="627453"/>
                </a:lnTo>
                <a:lnTo>
                  <a:pt x="2184717" y="629041"/>
                </a:lnTo>
                <a:lnTo>
                  <a:pt x="2189480" y="629993"/>
                </a:lnTo>
                <a:lnTo>
                  <a:pt x="2194877" y="631263"/>
                </a:lnTo>
                <a:lnTo>
                  <a:pt x="2200275" y="631581"/>
                </a:lnTo>
                <a:lnTo>
                  <a:pt x="2205673" y="631898"/>
                </a:lnTo>
                <a:lnTo>
                  <a:pt x="2211070" y="632533"/>
                </a:lnTo>
                <a:lnTo>
                  <a:pt x="2580957" y="632533"/>
                </a:lnTo>
                <a:lnTo>
                  <a:pt x="2576195" y="626183"/>
                </a:lnTo>
                <a:lnTo>
                  <a:pt x="2571750" y="620467"/>
                </a:lnTo>
                <a:lnTo>
                  <a:pt x="2556510" y="602685"/>
                </a:lnTo>
                <a:lnTo>
                  <a:pt x="2540317" y="583315"/>
                </a:lnTo>
                <a:lnTo>
                  <a:pt x="2522855" y="563628"/>
                </a:lnTo>
                <a:lnTo>
                  <a:pt x="2504123" y="542988"/>
                </a:lnTo>
                <a:lnTo>
                  <a:pt x="2484437" y="521396"/>
                </a:lnTo>
                <a:lnTo>
                  <a:pt x="2464117" y="499803"/>
                </a:lnTo>
                <a:lnTo>
                  <a:pt x="2421255" y="454078"/>
                </a:lnTo>
                <a:lnTo>
                  <a:pt x="2379663" y="411528"/>
                </a:lnTo>
                <a:lnTo>
                  <a:pt x="2337753" y="369295"/>
                </a:lnTo>
                <a:lnTo>
                  <a:pt x="2294890" y="327381"/>
                </a:lnTo>
                <a:lnTo>
                  <a:pt x="2252663" y="287371"/>
                </a:lnTo>
                <a:lnTo>
                  <a:pt x="2212023" y="249584"/>
                </a:lnTo>
                <a:lnTo>
                  <a:pt x="2173287" y="214655"/>
                </a:lnTo>
                <a:lnTo>
                  <a:pt x="2155190" y="198461"/>
                </a:lnTo>
                <a:lnTo>
                  <a:pt x="2137410" y="183219"/>
                </a:lnTo>
                <a:lnTo>
                  <a:pt x="2120583" y="169565"/>
                </a:lnTo>
                <a:lnTo>
                  <a:pt x="2105025" y="156863"/>
                </a:lnTo>
                <a:close/>
                <a:moveTo>
                  <a:pt x="1286827" y="94944"/>
                </a:moveTo>
                <a:lnTo>
                  <a:pt x="1281430" y="95261"/>
                </a:lnTo>
                <a:lnTo>
                  <a:pt x="1275715" y="95579"/>
                </a:lnTo>
                <a:lnTo>
                  <a:pt x="1270317" y="96849"/>
                </a:lnTo>
                <a:lnTo>
                  <a:pt x="1264920" y="98119"/>
                </a:lnTo>
                <a:lnTo>
                  <a:pt x="1259205" y="100024"/>
                </a:lnTo>
                <a:lnTo>
                  <a:pt x="1253807" y="101929"/>
                </a:lnTo>
                <a:lnTo>
                  <a:pt x="1248410" y="104152"/>
                </a:lnTo>
                <a:lnTo>
                  <a:pt x="1243013" y="106375"/>
                </a:lnTo>
                <a:lnTo>
                  <a:pt x="1237933" y="109550"/>
                </a:lnTo>
                <a:lnTo>
                  <a:pt x="1232853" y="112408"/>
                </a:lnTo>
                <a:lnTo>
                  <a:pt x="1227455" y="115901"/>
                </a:lnTo>
                <a:lnTo>
                  <a:pt x="1222375" y="119394"/>
                </a:lnTo>
                <a:lnTo>
                  <a:pt x="1217930" y="123204"/>
                </a:lnTo>
                <a:lnTo>
                  <a:pt x="1212850" y="127332"/>
                </a:lnTo>
                <a:lnTo>
                  <a:pt x="1208405" y="131778"/>
                </a:lnTo>
                <a:lnTo>
                  <a:pt x="1204277" y="136223"/>
                </a:lnTo>
                <a:lnTo>
                  <a:pt x="1199833" y="140987"/>
                </a:lnTo>
                <a:lnTo>
                  <a:pt x="1195705" y="145432"/>
                </a:lnTo>
                <a:lnTo>
                  <a:pt x="1191895" y="150513"/>
                </a:lnTo>
                <a:lnTo>
                  <a:pt x="1188085" y="155911"/>
                </a:lnTo>
                <a:lnTo>
                  <a:pt x="1184593" y="160674"/>
                </a:lnTo>
                <a:lnTo>
                  <a:pt x="1181735" y="166072"/>
                </a:lnTo>
                <a:lnTo>
                  <a:pt x="1178560" y="171470"/>
                </a:lnTo>
                <a:lnTo>
                  <a:pt x="1175703" y="176868"/>
                </a:lnTo>
                <a:lnTo>
                  <a:pt x="1173480" y="182266"/>
                </a:lnTo>
                <a:lnTo>
                  <a:pt x="1171257" y="187982"/>
                </a:lnTo>
                <a:lnTo>
                  <a:pt x="1169353" y="193380"/>
                </a:lnTo>
                <a:lnTo>
                  <a:pt x="1167765" y="199096"/>
                </a:lnTo>
                <a:lnTo>
                  <a:pt x="1166813" y="204494"/>
                </a:lnTo>
                <a:lnTo>
                  <a:pt x="1165543" y="210209"/>
                </a:lnTo>
                <a:lnTo>
                  <a:pt x="1165225" y="215925"/>
                </a:lnTo>
                <a:lnTo>
                  <a:pt x="1164590" y="221323"/>
                </a:lnTo>
                <a:lnTo>
                  <a:pt x="1164590" y="925302"/>
                </a:lnTo>
                <a:lnTo>
                  <a:pt x="2636520" y="925302"/>
                </a:lnTo>
                <a:lnTo>
                  <a:pt x="2636520" y="723349"/>
                </a:lnTo>
                <a:lnTo>
                  <a:pt x="2211070" y="723349"/>
                </a:lnTo>
                <a:lnTo>
                  <a:pt x="2199640" y="723031"/>
                </a:lnTo>
                <a:lnTo>
                  <a:pt x="2188527" y="722714"/>
                </a:lnTo>
                <a:lnTo>
                  <a:pt x="2177733" y="721444"/>
                </a:lnTo>
                <a:lnTo>
                  <a:pt x="2167255" y="720173"/>
                </a:lnTo>
                <a:lnTo>
                  <a:pt x="2157095" y="717951"/>
                </a:lnTo>
                <a:lnTo>
                  <a:pt x="2147253" y="715728"/>
                </a:lnTo>
                <a:lnTo>
                  <a:pt x="2137093" y="713188"/>
                </a:lnTo>
                <a:lnTo>
                  <a:pt x="2127885" y="709695"/>
                </a:lnTo>
                <a:lnTo>
                  <a:pt x="2118677" y="706202"/>
                </a:lnTo>
                <a:lnTo>
                  <a:pt x="2110105" y="702392"/>
                </a:lnTo>
                <a:lnTo>
                  <a:pt x="2101215" y="697946"/>
                </a:lnTo>
                <a:lnTo>
                  <a:pt x="2093277" y="693183"/>
                </a:lnTo>
                <a:lnTo>
                  <a:pt x="2085023" y="688420"/>
                </a:lnTo>
                <a:lnTo>
                  <a:pt x="2077720" y="683022"/>
                </a:lnTo>
                <a:lnTo>
                  <a:pt x="2070735" y="676671"/>
                </a:lnTo>
                <a:lnTo>
                  <a:pt x="2063750" y="670638"/>
                </a:lnTo>
                <a:lnTo>
                  <a:pt x="2057083" y="664287"/>
                </a:lnTo>
                <a:lnTo>
                  <a:pt x="2051050" y="657301"/>
                </a:lnTo>
                <a:lnTo>
                  <a:pt x="2045335" y="649998"/>
                </a:lnTo>
                <a:lnTo>
                  <a:pt x="2039937" y="642377"/>
                </a:lnTo>
                <a:lnTo>
                  <a:pt x="2035175" y="634756"/>
                </a:lnTo>
                <a:lnTo>
                  <a:pt x="2030413" y="626183"/>
                </a:lnTo>
                <a:lnTo>
                  <a:pt x="2026603" y="617927"/>
                </a:lnTo>
                <a:lnTo>
                  <a:pt x="2022793" y="608718"/>
                </a:lnTo>
                <a:lnTo>
                  <a:pt x="2019300" y="599510"/>
                </a:lnTo>
                <a:lnTo>
                  <a:pt x="2016443" y="589984"/>
                </a:lnTo>
                <a:lnTo>
                  <a:pt x="2013903" y="580140"/>
                </a:lnTo>
                <a:lnTo>
                  <a:pt x="2011680" y="569979"/>
                </a:lnTo>
                <a:lnTo>
                  <a:pt x="2010093" y="559817"/>
                </a:lnTo>
                <a:lnTo>
                  <a:pt x="2009140" y="549021"/>
                </a:lnTo>
                <a:lnTo>
                  <a:pt x="2008187" y="537907"/>
                </a:lnTo>
                <a:lnTo>
                  <a:pt x="2008187" y="526476"/>
                </a:lnTo>
                <a:lnTo>
                  <a:pt x="2008187" y="94944"/>
                </a:lnTo>
                <a:lnTo>
                  <a:pt x="1286827" y="94944"/>
                </a:lnTo>
                <a:close/>
                <a:moveTo>
                  <a:pt x="1275397" y="0"/>
                </a:moveTo>
                <a:lnTo>
                  <a:pt x="1286827" y="0"/>
                </a:lnTo>
                <a:lnTo>
                  <a:pt x="2047557" y="0"/>
                </a:lnTo>
                <a:lnTo>
                  <a:pt x="2047557" y="318"/>
                </a:lnTo>
                <a:lnTo>
                  <a:pt x="2051367" y="0"/>
                </a:lnTo>
                <a:lnTo>
                  <a:pt x="2054860" y="0"/>
                </a:lnTo>
                <a:lnTo>
                  <a:pt x="2060257" y="0"/>
                </a:lnTo>
                <a:lnTo>
                  <a:pt x="2065655" y="953"/>
                </a:lnTo>
                <a:lnTo>
                  <a:pt x="2070100" y="1588"/>
                </a:lnTo>
                <a:lnTo>
                  <a:pt x="2074545" y="2223"/>
                </a:lnTo>
                <a:lnTo>
                  <a:pt x="2081847" y="4763"/>
                </a:lnTo>
                <a:lnTo>
                  <a:pt x="2088515" y="6986"/>
                </a:lnTo>
                <a:lnTo>
                  <a:pt x="2094865" y="9844"/>
                </a:lnTo>
                <a:lnTo>
                  <a:pt x="2100897" y="13019"/>
                </a:lnTo>
                <a:lnTo>
                  <a:pt x="2112327" y="19687"/>
                </a:lnTo>
                <a:lnTo>
                  <a:pt x="2124075" y="26991"/>
                </a:lnTo>
                <a:lnTo>
                  <a:pt x="2136457" y="35564"/>
                </a:lnTo>
                <a:lnTo>
                  <a:pt x="2149475" y="44773"/>
                </a:lnTo>
                <a:lnTo>
                  <a:pt x="2163127" y="55252"/>
                </a:lnTo>
                <a:lnTo>
                  <a:pt x="2177415" y="66683"/>
                </a:lnTo>
                <a:lnTo>
                  <a:pt x="2192337" y="78432"/>
                </a:lnTo>
                <a:lnTo>
                  <a:pt x="2223770" y="105105"/>
                </a:lnTo>
                <a:lnTo>
                  <a:pt x="2257743" y="134953"/>
                </a:lnTo>
                <a:lnTo>
                  <a:pt x="2293303" y="167342"/>
                </a:lnTo>
                <a:lnTo>
                  <a:pt x="2329815" y="201636"/>
                </a:lnTo>
                <a:lnTo>
                  <a:pt x="2367915" y="237518"/>
                </a:lnTo>
                <a:lnTo>
                  <a:pt x="2406015" y="274670"/>
                </a:lnTo>
                <a:lnTo>
                  <a:pt x="2444433" y="313091"/>
                </a:lnTo>
                <a:lnTo>
                  <a:pt x="2481897" y="351196"/>
                </a:lnTo>
                <a:lnTo>
                  <a:pt x="2518410" y="388983"/>
                </a:lnTo>
                <a:lnTo>
                  <a:pt x="2553653" y="426452"/>
                </a:lnTo>
                <a:lnTo>
                  <a:pt x="2586990" y="462969"/>
                </a:lnTo>
                <a:lnTo>
                  <a:pt x="2607945" y="486149"/>
                </a:lnTo>
                <a:lnTo>
                  <a:pt x="2627947" y="508377"/>
                </a:lnTo>
                <a:lnTo>
                  <a:pt x="2646363" y="530287"/>
                </a:lnTo>
                <a:lnTo>
                  <a:pt x="2663507" y="550609"/>
                </a:lnTo>
                <a:lnTo>
                  <a:pt x="2679383" y="569979"/>
                </a:lnTo>
                <a:lnTo>
                  <a:pt x="2693035" y="588396"/>
                </a:lnTo>
                <a:lnTo>
                  <a:pt x="2705100" y="605543"/>
                </a:lnTo>
                <a:lnTo>
                  <a:pt x="2715577" y="621737"/>
                </a:lnTo>
                <a:lnTo>
                  <a:pt x="2720657" y="629993"/>
                </a:lnTo>
                <a:lnTo>
                  <a:pt x="2725103" y="638249"/>
                </a:lnTo>
                <a:lnTo>
                  <a:pt x="2729230" y="646823"/>
                </a:lnTo>
                <a:lnTo>
                  <a:pt x="2733040" y="656031"/>
                </a:lnTo>
                <a:lnTo>
                  <a:pt x="2734627" y="661747"/>
                </a:lnTo>
                <a:lnTo>
                  <a:pt x="2736215" y="667462"/>
                </a:lnTo>
                <a:lnTo>
                  <a:pt x="2737485" y="674766"/>
                </a:lnTo>
                <a:lnTo>
                  <a:pt x="2737803" y="683022"/>
                </a:lnTo>
                <a:lnTo>
                  <a:pt x="2737485" y="686197"/>
                </a:lnTo>
                <a:lnTo>
                  <a:pt x="2736850" y="690325"/>
                </a:lnTo>
                <a:lnTo>
                  <a:pt x="2737803" y="690325"/>
                </a:lnTo>
                <a:lnTo>
                  <a:pt x="2737803" y="938321"/>
                </a:lnTo>
                <a:lnTo>
                  <a:pt x="2747645" y="941814"/>
                </a:lnTo>
                <a:lnTo>
                  <a:pt x="2757170" y="945625"/>
                </a:lnTo>
                <a:lnTo>
                  <a:pt x="2766695" y="950070"/>
                </a:lnTo>
                <a:lnTo>
                  <a:pt x="2775903" y="954516"/>
                </a:lnTo>
                <a:lnTo>
                  <a:pt x="2785110" y="959596"/>
                </a:lnTo>
                <a:lnTo>
                  <a:pt x="2794000" y="964359"/>
                </a:lnTo>
                <a:lnTo>
                  <a:pt x="2802890" y="970075"/>
                </a:lnTo>
                <a:lnTo>
                  <a:pt x="2811145" y="975791"/>
                </a:lnTo>
                <a:lnTo>
                  <a:pt x="2819400" y="982141"/>
                </a:lnTo>
                <a:lnTo>
                  <a:pt x="2827337" y="988492"/>
                </a:lnTo>
                <a:lnTo>
                  <a:pt x="2834957" y="995478"/>
                </a:lnTo>
                <a:lnTo>
                  <a:pt x="2842260" y="1002464"/>
                </a:lnTo>
                <a:lnTo>
                  <a:pt x="2849563" y="1009767"/>
                </a:lnTo>
                <a:lnTo>
                  <a:pt x="2856230" y="1017388"/>
                </a:lnTo>
                <a:lnTo>
                  <a:pt x="2862897" y="1025326"/>
                </a:lnTo>
                <a:lnTo>
                  <a:pt x="2868930" y="1033265"/>
                </a:lnTo>
                <a:lnTo>
                  <a:pt x="2874963" y="1041838"/>
                </a:lnTo>
                <a:lnTo>
                  <a:pt x="2880677" y="1050094"/>
                </a:lnTo>
                <a:lnTo>
                  <a:pt x="2885757" y="1058985"/>
                </a:lnTo>
                <a:lnTo>
                  <a:pt x="2890837" y="1068194"/>
                </a:lnTo>
                <a:lnTo>
                  <a:pt x="2895283" y="1077402"/>
                </a:lnTo>
                <a:lnTo>
                  <a:pt x="2900045" y="1086611"/>
                </a:lnTo>
                <a:lnTo>
                  <a:pt x="2903855" y="1096454"/>
                </a:lnTo>
                <a:lnTo>
                  <a:pt x="2907347" y="1105981"/>
                </a:lnTo>
                <a:lnTo>
                  <a:pt x="2910205" y="1115824"/>
                </a:lnTo>
                <a:lnTo>
                  <a:pt x="2913063" y="1126303"/>
                </a:lnTo>
                <a:lnTo>
                  <a:pt x="2915603" y="1136464"/>
                </a:lnTo>
                <a:lnTo>
                  <a:pt x="2917507" y="1146943"/>
                </a:lnTo>
                <a:lnTo>
                  <a:pt x="2919095" y="1157739"/>
                </a:lnTo>
                <a:lnTo>
                  <a:pt x="2920365" y="1168218"/>
                </a:lnTo>
                <a:lnTo>
                  <a:pt x="2920683" y="1179014"/>
                </a:lnTo>
                <a:lnTo>
                  <a:pt x="2921000" y="1190128"/>
                </a:lnTo>
                <a:lnTo>
                  <a:pt x="2794000" y="2478374"/>
                </a:lnTo>
                <a:lnTo>
                  <a:pt x="2793683" y="2492029"/>
                </a:lnTo>
                <a:lnTo>
                  <a:pt x="2792413" y="2505365"/>
                </a:lnTo>
                <a:lnTo>
                  <a:pt x="2790825" y="2518702"/>
                </a:lnTo>
                <a:lnTo>
                  <a:pt x="2788603" y="2531721"/>
                </a:lnTo>
                <a:lnTo>
                  <a:pt x="2785427" y="2544422"/>
                </a:lnTo>
                <a:lnTo>
                  <a:pt x="2782253" y="2557124"/>
                </a:lnTo>
                <a:lnTo>
                  <a:pt x="2777807" y="2569190"/>
                </a:lnTo>
                <a:lnTo>
                  <a:pt x="2773363" y="2581574"/>
                </a:lnTo>
                <a:lnTo>
                  <a:pt x="2767965" y="2593005"/>
                </a:lnTo>
                <a:lnTo>
                  <a:pt x="2761933" y="2604437"/>
                </a:lnTo>
                <a:lnTo>
                  <a:pt x="2755900" y="2615550"/>
                </a:lnTo>
                <a:lnTo>
                  <a:pt x="2748915" y="2626347"/>
                </a:lnTo>
                <a:lnTo>
                  <a:pt x="2741295" y="2636508"/>
                </a:lnTo>
                <a:lnTo>
                  <a:pt x="2733675" y="2646669"/>
                </a:lnTo>
                <a:lnTo>
                  <a:pt x="2725103" y="2656195"/>
                </a:lnTo>
                <a:lnTo>
                  <a:pt x="2716213" y="2665721"/>
                </a:lnTo>
                <a:lnTo>
                  <a:pt x="2707005" y="2673977"/>
                </a:lnTo>
                <a:lnTo>
                  <a:pt x="2697480" y="2682551"/>
                </a:lnTo>
                <a:lnTo>
                  <a:pt x="2687637" y="2690489"/>
                </a:lnTo>
                <a:lnTo>
                  <a:pt x="2677477" y="2697792"/>
                </a:lnTo>
                <a:lnTo>
                  <a:pt x="2666683" y="2704778"/>
                </a:lnTo>
                <a:lnTo>
                  <a:pt x="2655570" y="2711129"/>
                </a:lnTo>
                <a:lnTo>
                  <a:pt x="2644140" y="2716845"/>
                </a:lnTo>
                <a:lnTo>
                  <a:pt x="2632075" y="2722243"/>
                </a:lnTo>
                <a:lnTo>
                  <a:pt x="2620327" y="2727006"/>
                </a:lnTo>
                <a:lnTo>
                  <a:pt x="2607945" y="2731134"/>
                </a:lnTo>
                <a:lnTo>
                  <a:pt x="2595563" y="2734944"/>
                </a:lnTo>
                <a:lnTo>
                  <a:pt x="2582545" y="2737484"/>
                </a:lnTo>
                <a:lnTo>
                  <a:pt x="2569527" y="2740342"/>
                </a:lnTo>
                <a:lnTo>
                  <a:pt x="2556193" y="2741930"/>
                </a:lnTo>
                <a:lnTo>
                  <a:pt x="2542540" y="2742883"/>
                </a:lnTo>
                <a:lnTo>
                  <a:pt x="2528887" y="2743200"/>
                </a:lnTo>
                <a:lnTo>
                  <a:pt x="263525" y="2743200"/>
                </a:lnTo>
                <a:lnTo>
                  <a:pt x="261937" y="2742883"/>
                </a:lnTo>
                <a:lnTo>
                  <a:pt x="260350" y="2742565"/>
                </a:lnTo>
                <a:lnTo>
                  <a:pt x="247015" y="2742248"/>
                </a:lnTo>
                <a:lnTo>
                  <a:pt x="233997" y="2740977"/>
                </a:lnTo>
                <a:lnTo>
                  <a:pt x="220980" y="2739072"/>
                </a:lnTo>
                <a:lnTo>
                  <a:pt x="207963" y="2736532"/>
                </a:lnTo>
                <a:lnTo>
                  <a:pt x="195263" y="2733356"/>
                </a:lnTo>
                <a:lnTo>
                  <a:pt x="183197" y="2729546"/>
                </a:lnTo>
                <a:lnTo>
                  <a:pt x="170815" y="2725418"/>
                </a:lnTo>
                <a:lnTo>
                  <a:pt x="159067" y="2720337"/>
                </a:lnTo>
                <a:lnTo>
                  <a:pt x="147637" y="2714939"/>
                </a:lnTo>
                <a:lnTo>
                  <a:pt x="136525" y="2708906"/>
                </a:lnTo>
                <a:lnTo>
                  <a:pt x="125413" y="2702555"/>
                </a:lnTo>
                <a:lnTo>
                  <a:pt x="114935" y="2695252"/>
                </a:lnTo>
                <a:lnTo>
                  <a:pt x="104775" y="2687949"/>
                </a:lnTo>
                <a:lnTo>
                  <a:pt x="95250" y="2679693"/>
                </a:lnTo>
                <a:lnTo>
                  <a:pt x="85725" y="2671437"/>
                </a:lnTo>
                <a:lnTo>
                  <a:pt x="76835" y="2662546"/>
                </a:lnTo>
                <a:lnTo>
                  <a:pt x="67945" y="2653020"/>
                </a:lnTo>
                <a:lnTo>
                  <a:pt x="60007" y="2643176"/>
                </a:lnTo>
                <a:lnTo>
                  <a:pt x="52070" y="2632697"/>
                </a:lnTo>
                <a:lnTo>
                  <a:pt x="44767" y="2622536"/>
                </a:lnTo>
                <a:lnTo>
                  <a:pt x="37783" y="2611422"/>
                </a:lnTo>
                <a:lnTo>
                  <a:pt x="31750" y="2599991"/>
                </a:lnTo>
                <a:lnTo>
                  <a:pt x="26035" y="2588560"/>
                </a:lnTo>
                <a:lnTo>
                  <a:pt x="20637" y="2576493"/>
                </a:lnTo>
                <a:lnTo>
                  <a:pt x="15875" y="2563792"/>
                </a:lnTo>
                <a:lnTo>
                  <a:pt x="11747" y="2551725"/>
                </a:lnTo>
                <a:lnTo>
                  <a:pt x="8255" y="2538706"/>
                </a:lnTo>
                <a:lnTo>
                  <a:pt x="5397" y="2525687"/>
                </a:lnTo>
                <a:lnTo>
                  <a:pt x="2857" y="2512668"/>
                </a:lnTo>
                <a:lnTo>
                  <a:pt x="1587" y="2499332"/>
                </a:lnTo>
                <a:lnTo>
                  <a:pt x="317" y="2485360"/>
                </a:lnTo>
                <a:lnTo>
                  <a:pt x="0" y="2471706"/>
                </a:lnTo>
                <a:lnTo>
                  <a:pt x="0" y="631263"/>
                </a:lnTo>
                <a:lnTo>
                  <a:pt x="317" y="617609"/>
                </a:lnTo>
                <a:lnTo>
                  <a:pt x="1587" y="603955"/>
                </a:lnTo>
                <a:lnTo>
                  <a:pt x="2857" y="590619"/>
                </a:lnTo>
                <a:lnTo>
                  <a:pt x="5397" y="577282"/>
                </a:lnTo>
                <a:lnTo>
                  <a:pt x="8255" y="564263"/>
                </a:lnTo>
                <a:lnTo>
                  <a:pt x="11747" y="551562"/>
                </a:lnTo>
                <a:lnTo>
                  <a:pt x="15875" y="539178"/>
                </a:lnTo>
                <a:lnTo>
                  <a:pt x="20637" y="526794"/>
                </a:lnTo>
                <a:lnTo>
                  <a:pt x="26035" y="515045"/>
                </a:lnTo>
                <a:lnTo>
                  <a:pt x="31750" y="502978"/>
                </a:lnTo>
                <a:lnTo>
                  <a:pt x="37783" y="491865"/>
                </a:lnTo>
                <a:lnTo>
                  <a:pt x="44767" y="481068"/>
                </a:lnTo>
                <a:lnTo>
                  <a:pt x="52070" y="470272"/>
                </a:lnTo>
                <a:lnTo>
                  <a:pt x="60007" y="459794"/>
                </a:lnTo>
                <a:lnTo>
                  <a:pt x="67945" y="450267"/>
                </a:lnTo>
                <a:lnTo>
                  <a:pt x="76835" y="440741"/>
                </a:lnTo>
                <a:lnTo>
                  <a:pt x="86043" y="431533"/>
                </a:lnTo>
                <a:lnTo>
                  <a:pt x="95567" y="423277"/>
                </a:lnTo>
                <a:lnTo>
                  <a:pt x="105410" y="415021"/>
                </a:lnTo>
                <a:lnTo>
                  <a:pt x="115887" y="407400"/>
                </a:lnTo>
                <a:lnTo>
                  <a:pt x="126683" y="400097"/>
                </a:lnTo>
                <a:lnTo>
                  <a:pt x="137477" y="393746"/>
                </a:lnTo>
                <a:lnTo>
                  <a:pt x="149225" y="387713"/>
                </a:lnTo>
                <a:lnTo>
                  <a:pt x="160973" y="381997"/>
                </a:lnTo>
                <a:lnTo>
                  <a:pt x="172720" y="376916"/>
                </a:lnTo>
                <a:lnTo>
                  <a:pt x="185420" y="372788"/>
                </a:lnTo>
                <a:lnTo>
                  <a:pt x="198120" y="368978"/>
                </a:lnTo>
                <a:lnTo>
                  <a:pt x="211137" y="365803"/>
                </a:lnTo>
                <a:lnTo>
                  <a:pt x="224155" y="362945"/>
                </a:lnTo>
                <a:lnTo>
                  <a:pt x="237490" y="361675"/>
                </a:lnTo>
                <a:lnTo>
                  <a:pt x="251143" y="360405"/>
                </a:lnTo>
                <a:lnTo>
                  <a:pt x="265113" y="360087"/>
                </a:lnTo>
                <a:lnTo>
                  <a:pt x="970280" y="360087"/>
                </a:lnTo>
                <a:lnTo>
                  <a:pt x="970280" y="480116"/>
                </a:lnTo>
                <a:lnTo>
                  <a:pt x="265113" y="480116"/>
                </a:lnTo>
                <a:lnTo>
                  <a:pt x="254953" y="480433"/>
                </a:lnTo>
                <a:lnTo>
                  <a:pt x="245745" y="481704"/>
                </a:lnTo>
                <a:lnTo>
                  <a:pt x="237173" y="483291"/>
                </a:lnTo>
                <a:lnTo>
                  <a:pt x="228283" y="485514"/>
                </a:lnTo>
                <a:lnTo>
                  <a:pt x="220345" y="488054"/>
                </a:lnTo>
                <a:lnTo>
                  <a:pt x="212090" y="491547"/>
                </a:lnTo>
                <a:lnTo>
                  <a:pt x="205105" y="495040"/>
                </a:lnTo>
                <a:lnTo>
                  <a:pt x="197803" y="499168"/>
                </a:lnTo>
                <a:lnTo>
                  <a:pt x="190817" y="503931"/>
                </a:lnTo>
                <a:lnTo>
                  <a:pt x="184785" y="508694"/>
                </a:lnTo>
                <a:lnTo>
                  <a:pt x="178435" y="514092"/>
                </a:lnTo>
                <a:lnTo>
                  <a:pt x="172403" y="519808"/>
                </a:lnTo>
                <a:lnTo>
                  <a:pt x="167005" y="525841"/>
                </a:lnTo>
                <a:lnTo>
                  <a:pt x="162243" y="531874"/>
                </a:lnTo>
                <a:lnTo>
                  <a:pt x="157163" y="537907"/>
                </a:lnTo>
                <a:lnTo>
                  <a:pt x="152400" y="543941"/>
                </a:lnTo>
                <a:lnTo>
                  <a:pt x="148273" y="550609"/>
                </a:lnTo>
                <a:lnTo>
                  <a:pt x="144463" y="556960"/>
                </a:lnTo>
                <a:lnTo>
                  <a:pt x="140970" y="563628"/>
                </a:lnTo>
                <a:lnTo>
                  <a:pt x="137477" y="569661"/>
                </a:lnTo>
                <a:lnTo>
                  <a:pt x="131763" y="582680"/>
                </a:lnTo>
                <a:lnTo>
                  <a:pt x="127317" y="594429"/>
                </a:lnTo>
                <a:lnTo>
                  <a:pt x="123825" y="605860"/>
                </a:lnTo>
                <a:lnTo>
                  <a:pt x="121603" y="616022"/>
                </a:lnTo>
                <a:lnTo>
                  <a:pt x="120015" y="624913"/>
                </a:lnTo>
                <a:lnTo>
                  <a:pt x="119697" y="631263"/>
                </a:lnTo>
                <a:lnTo>
                  <a:pt x="119697" y="2454559"/>
                </a:lnTo>
                <a:lnTo>
                  <a:pt x="119697" y="2460910"/>
                </a:lnTo>
                <a:lnTo>
                  <a:pt x="120333" y="2469483"/>
                </a:lnTo>
                <a:lnTo>
                  <a:pt x="121285" y="2478692"/>
                </a:lnTo>
                <a:lnTo>
                  <a:pt x="123190" y="2488536"/>
                </a:lnTo>
                <a:lnTo>
                  <a:pt x="125413" y="2499332"/>
                </a:lnTo>
                <a:lnTo>
                  <a:pt x="128905" y="2510763"/>
                </a:lnTo>
                <a:lnTo>
                  <a:pt x="130810" y="2516161"/>
                </a:lnTo>
                <a:lnTo>
                  <a:pt x="133033" y="2521877"/>
                </a:lnTo>
                <a:lnTo>
                  <a:pt x="135573" y="2527593"/>
                </a:lnTo>
                <a:lnTo>
                  <a:pt x="138430" y="2533308"/>
                </a:lnTo>
                <a:lnTo>
                  <a:pt x="141923" y="2538706"/>
                </a:lnTo>
                <a:lnTo>
                  <a:pt x="145415" y="2544105"/>
                </a:lnTo>
                <a:lnTo>
                  <a:pt x="149225" y="2549503"/>
                </a:lnTo>
                <a:lnTo>
                  <a:pt x="153353" y="2554266"/>
                </a:lnTo>
                <a:lnTo>
                  <a:pt x="157797" y="2559029"/>
                </a:lnTo>
                <a:lnTo>
                  <a:pt x="162877" y="2563474"/>
                </a:lnTo>
                <a:lnTo>
                  <a:pt x="167957" y="2567602"/>
                </a:lnTo>
                <a:lnTo>
                  <a:pt x="173990" y="2572048"/>
                </a:lnTo>
                <a:lnTo>
                  <a:pt x="180023" y="2575541"/>
                </a:lnTo>
                <a:lnTo>
                  <a:pt x="186690" y="2578716"/>
                </a:lnTo>
                <a:lnTo>
                  <a:pt x="193993" y="2581574"/>
                </a:lnTo>
                <a:lnTo>
                  <a:pt x="200977" y="2583797"/>
                </a:lnTo>
                <a:lnTo>
                  <a:pt x="209233" y="2585702"/>
                </a:lnTo>
                <a:lnTo>
                  <a:pt x="217805" y="2587290"/>
                </a:lnTo>
                <a:lnTo>
                  <a:pt x="226695" y="2587925"/>
                </a:lnTo>
                <a:lnTo>
                  <a:pt x="236855" y="2588560"/>
                </a:lnTo>
                <a:lnTo>
                  <a:pt x="241935" y="2583797"/>
                </a:lnTo>
                <a:lnTo>
                  <a:pt x="248603" y="2578399"/>
                </a:lnTo>
                <a:lnTo>
                  <a:pt x="255587" y="2572365"/>
                </a:lnTo>
                <a:lnTo>
                  <a:pt x="262573" y="2565062"/>
                </a:lnTo>
                <a:lnTo>
                  <a:pt x="269875" y="2557759"/>
                </a:lnTo>
                <a:lnTo>
                  <a:pt x="277177" y="2549820"/>
                </a:lnTo>
                <a:lnTo>
                  <a:pt x="283845" y="2541882"/>
                </a:lnTo>
                <a:lnTo>
                  <a:pt x="289560" y="2533626"/>
                </a:lnTo>
                <a:lnTo>
                  <a:pt x="293370" y="2527593"/>
                </a:lnTo>
                <a:lnTo>
                  <a:pt x="296227" y="2520924"/>
                </a:lnTo>
                <a:lnTo>
                  <a:pt x="299403" y="2514574"/>
                </a:lnTo>
                <a:lnTo>
                  <a:pt x="302577" y="2508223"/>
                </a:lnTo>
                <a:lnTo>
                  <a:pt x="304800" y="2500920"/>
                </a:lnTo>
                <a:lnTo>
                  <a:pt x="307023" y="2493299"/>
                </a:lnTo>
                <a:lnTo>
                  <a:pt x="309245" y="2484725"/>
                </a:lnTo>
                <a:lnTo>
                  <a:pt x="311785" y="2475834"/>
                </a:lnTo>
                <a:lnTo>
                  <a:pt x="315595" y="2456147"/>
                </a:lnTo>
                <a:lnTo>
                  <a:pt x="319723" y="2432332"/>
                </a:lnTo>
                <a:lnTo>
                  <a:pt x="329565" y="2371365"/>
                </a:lnTo>
                <a:lnTo>
                  <a:pt x="457200" y="1190128"/>
                </a:lnTo>
                <a:lnTo>
                  <a:pt x="457517" y="1176474"/>
                </a:lnTo>
                <a:lnTo>
                  <a:pt x="458153" y="1163137"/>
                </a:lnTo>
                <a:lnTo>
                  <a:pt x="460057" y="1150118"/>
                </a:lnTo>
                <a:lnTo>
                  <a:pt x="462280" y="1137099"/>
                </a:lnTo>
                <a:lnTo>
                  <a:pt x="465455" y="1124080"/>
                </a:lnTo>
                <a:lnTo>
                  <a:pt x="468947" y="1111379"/>
                </a:lnTo>
                <a:lnTo>
                  <a:pt x="473075" y="1098995"/>
                </a:lnTo>
                <a:lnTo>
                  <a:pt x="477837" y="1087246"/>
                </a:lnTo>
                <a:lnTo>
                  <a:pt x="482917" y="1075497"/>
                </a:lnTo>
                <a:lnTo>
                  <a:pt x="488950" y="1064066"/>
                </a:lnTo>
                <a:lnTo>
                  <a:pt x="495300" y="1052952"/>
                </a:lnTo>
                <a:lnTo>
                  <a:pt x="502285" y="1042156"/>
                </a:lnTo>
                <a:lnTo>
                  <a:pt x="509587" y="1031677"/>
                </a:lnTo>
                <a:lnTo>
                  <a:pt x="517525" y="1021833"/>
                </a:lnTo>
                <a:lnTo>
                  <a:pt x="525780" y="1012307"/>
                </a:lnTo>
                <a:lnTo>
                  <a:pt x="534353" y="1003099"/>
                </a:lnTo>
                <a:lnTo>
                  <a:pt x="543877" y="994208"/>
                </a:lnTo>
                <a:lnTo>
                  <a:pt x="553403" y="985952"/>
                </a:lnTo>
                <a:lnTo>
                  <a:pt x="563245" y="978331"/>
                </a:lnTo>
                <a:lnTo>
                  <a:pt x="573723" y="970710"/>
                </a:lnTo>
                <a:lnTo>
                  <a:pt x="584517" y="963724"/>
                </a:lnTo>
                <a:lnTo>
                  <a:pt x="595630" y="957691"/>
                </a:lnTo>
                <a:lnTo>
                  <a:pt x="607060" y="951340"/>
                </a:lnTo>
                <a:lnTo>
                  <a:pt x="618490" y="946577"/>
                </a:lnTo>
                <a:lnTo>
                  <a:pt x="630873" y="941497"/>
                </a:lnTo>
                <a:lnTo>
                  <a:pt x="642937" y="937369"/>
                </a:lnTo>
                <a:lnTo>
                  <a:pt x="655637" y="933876"/>
                </a:lnTo>
                <a:lnTo>
                  <a:pt x="668337" y="930700"/>
                </a:lnTo>
                <a:lnTo>
                  <a:pt x="681673" y="928478"/>
                </a:lnTo>
                <a:lnTo>
                  <a:pt x="694690" y="926890"/>
                </a:lnTo>
                <a:lnTo>
                  <a:pt x="708025" y="925937"/>
                </a:lnTo>
                <a:lnTo>
                  <a:pt x="721677" y="925302"/>
                </a:lnTo>
                <a:lnTo>
                  <a:pt x="1065530" y="925302"/>
                </a:lnTo>
                <a:lnTo>
                  <a:pt x="1065530" y="221323"/>
                </a:lnTo>
                <a:lnTo>
                  <a:pt x="1066165" y="209574"/>
                </a:lnTo>
                <a:lnTo>
                  <a:pt x="1066800" y="198461"/>
                </a:lnTo>
                <a:lnTo>
                  <a:pt x="1068387" y="187664"/>
                </a:lnTo>
                <a:lnTo>
                  <a:pt x="1070293" y="176551"/>
                </a:lnTo>
                <a:lnTo>
                  <a:pt x="1072515" y="165754"/>
                </a:lnTo>
                <a:lnTo>
                  <a:pt x="1075690" y="155276"/>
                </a:lnTo>
                <a:lnTo>
                  <a:pt x="1079183" y="145114"/>
                </a:lnTo>
                <a:lnTo>
                  <a:pt x="1083310" y="134953"/>
                </a:lnTo>
                <a:lnTo>
                  <a:pt x="1087437" y="125110"/>
                </a:lnTo>
                <a:lnTo>
                  <a:pt x="1092517" y="115584"/>
                </a:lnTo>
                <a:lnTo>
                  <a:pt x="1097915" y="106375"/>
                </a:lnTo>
                <a:lnTo>
                  <a:pt x="1103630" y="97166"/>
                </a:lnTo>
                <a:lnTo>
                  <a:pt x="1109663" y="88910"/>
                </a:lnTo>
                <a:lnTo>
                  <a:pt x="1116013" y="80337"/>
                </a:lnTo>
                <a:lnTo>
                  <a:pt x="1122997" y="72399"/>
                </a:lnTo>
                <a:lnTo>
                  <a:pt x="1130617" y="64778"/>
                </a:lnTo>
                <a:lnTo>
                  <a:pt x="1138237" y="57474"/>
                </a:lnTo>
                <a:lnTo>
                  <a:pt x="1146493" y="50488"/>
                </a:lnTo>
                <a:lnTo>
                  <a:pt x="1154430" y="43820"/>
                </a:lnTo>
                <a:lnTo>
                  <a:pt x="1163320" y="37469"/>
                </a:lnTo>
                <a:lnTo>
                  <a:pt x="1171893" y="31754"/>
                </a:lnTo>
                <a:lnTo>
                  <a:pt x="1181735" y="26356"/>
                </a:lnTo>
                <a:lnTo>
                  <a:pt x="1191260" y="21910"/>
                </a:lnTo>
                <a:lnTo>
                  <a:pt x="1200785" y="17147"/>
                </a:lnTo>
                <a:lnTo>
                  <a:pt x="1210627" y="13337"/>
                </a:lnTo>
                <a:lnTo>
                  <a:pt x="1221105" y="9844"/>
                </a:lnTo>
                <a:lnTo>
                  <a:pt x="1231583" y="6986"/>
                </a:lnTo>
                <a:lnTo>
                  <a:pt x="1242377" y="4128"/>
                </a:lnTo>
                <a:lnTo>
                  <a:pt x="1253173" y="2223"/>
                </a:lnTo>
                <a:lnTo>
                  <a:pt x="1264285" y="1270"/>
                </a:lnTo>
                <a:lnTo>
                  <a:pt x="127539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19"/>
          <p:cNvSpPr/>
          <p:nvPr/>
        </p:nvSpPr>
        <p:spPr>
          <a:xfrm flipH="1">
            <a:off x="2631812" y="2634114"/>
            <a:ext cx="354277" cy="284602"/>
          </a:xfrm>
          <a:custGeom>
            <a:avLst/>
            <a:gdLst/>
            <a:ahLst/>
            <a:cxnLst/>
            <a:rect l="l" t="t" r="r" b="b"/>
            <a:pathLst>
              <a:path w="288" h="232" extrusionOk="0">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19"/>
          <p:cNvSpPr/>
          <p:nvPr/>
        </p:nvSpPr>
        <p:spPr>
          <a:xfrm>
            <a:off x="5689601" y="2626231"/>
            <a:ext cx="5072184"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rgbClr val="BF9000"/>
                </a:solidFill>
                <a:latin typeface="Arial"/>
                <a:ea typeface="Arial"/>
                <a:cs typeface="Arial"/>
                <a:sym typeface="Arial"/>
              </a:rPr>
              <a:t>•Extracted month from column 'game_month' generating a new column called 'game_month’, </a:t>
            </a:r>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a:p>
            <a:pPr marL="0" marR="0" lvl="0" indent="0" algn="just" rtl="0">
              <a:spcBef>
                <a:spcPts val="0"/>
              </a:spcBef>
              <a:spcAft>
                <a:spcPts val="0"/>
              </a:spcAft>
              <a:buNone/>
            </a:pPr>
            <a:r>
              <a:rPr lang="en-US" sz="1600">
                <a:solidFill>
                  <a:schemeClr val="lt1"/>
                </a:solidFill>
                <a:latin typeface="Arial"/>
                <a:ea typeface="Arial"/>
                <a:cs typeface="Arial"/>
                <a:sym typeface="Arial"/>
              </a:rPr>
              <a:t>• </a:t>
            </a:r>
            <a:r>
              <a:rPr lang="en-US" sz="1600">
                <a:solidFill>
                  <a:srgbClr val="BF9000"/>
                </a:solidFill>
                <a:latin typeface="Arial"/>
                <a:ea typeface="Arial"/>
                <a:cs typeface="Arial"/>
                <a:sym typeface="Arial"/>
              </a:rPr>
              <a:t>Created a new column called ‘body age’ by adding Kobe's age data of each season. The reason why we added this new column was because we considered that if we wanted to analyze in which month, Kobe performed better, we should make it clearer, for example, when Kobe was 21, he played better in October. Kobe’s body age is an important feature.</a:t>
            </a:r>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p:txBody>
      </p:sp>
      <p:sp>
        <p:nvSpPr>
          <p:cNvPr id="233" name="Google Shape;233;p19"/>
          <p:cNvSpPr txBox="1"/>
          <p:nvPr/>
        </p:nvSpPr>
        <p:spPr>
          <a:xfrm>
            <a:off x="821054" y="471361"/>
            <a:ext cx="36195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Feature Development</a:t>
            </a:r>
            <a:endParaRPr sz="2000">
              <a:solidFill>
                <a:schemeClr val="lt1"/>
              </a:solidFill>
              <a:latin typeface="Arial"/>
              <a:ea typeface="Arial"/>
              <a:cs typeface="Arial"/>
              <a:sym typeface="Arial"/>
            </a:endParaRPr>
          </a:p>
        </p:txBody>
      </p:sp>
      <p:sp>
        <p:nvSpPr>
          <p:cNvPr id="234" name="Google Shape;234;p19"/>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9"/>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9"/>
          <p:cNvSpPr txBox="1"/>
          <p:nvPr/>
        </p:nvSpPr>
        <p:spPr>
          <a:xfrm>
            <a:off x="286939" y="412750"/>
            <a:ext cx="273844"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grpSp>
        <p:nvGrpSpPr>
          <p:cNvPr id="241" name="Google Shape;241;p20"/>
          <p:cNvGrpSpPr/>
          <p:nvPr/>
        </p:nvGrpSpPr>
        <p:grpSpPr>
          <a:xfrm>
            <a:off x="7183120" y="2163891"/>
            <a:ext cx="4855516" cy="3139321"/>
            <a:chOff x="7183120" y="2163891"/>
            <a:chExt cx="4855516" cy="3139321"/>
          </a:xfrm>
        </p:grpSpPr>
        <p:sp>
          <p:nvSpPr>
            <p:cNvPr id="242" name="Google Shape;242;p20"/>
            <p:cNvSpPr txBox="1"/>
            <p:nvPr/>
          </p:nvSpPr>
          <p:spPr>
            <a:xfrm>
              <a:off x="7880974" y="2163891"/>
              <a:ext cx="4157662" cy="31393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rgbClr val="0C0C0C"/>
                  </a:solidFill>
                  <a:latin typeface="Arial"/>
                  <a:ea typeface="Arial"/>
                  <a:cs typeface="Arial"/>
                  <a:sym typeface="Arial"/>
                </a:rPr>
                <a:t>The problem we are trying to solve involves predicting whether former NBA star Kobe Bryant makes or misses a shot based on several factors of the shot, such as distance from basket, type of shot, and opponent. This will help us analyzing the relationships between these variables and finally, coming up with an accurate model predicting shot accuracy.</a:t>
              </a:r>
              <a:endParaRPr/>
            </a:p>
          </p:txBody>
        </p:sp>
        <p:sp>
          <p:nvSpPr>
            <p:cNvPr id="243" name="Google Shape;243;p20"/>
            <p:cNvSpPr/>
            <p:nvPr/>
          </p:nvSpPr>
          <p:spPr>
            <a:xfrm>
              <a:off x="7183120" y="2221866"/>
              <a:ext cx="404790" cy="572816"/>
            </a:xfrm>
            <a:custGeom>
              <a:avLst/>
              <a:gdLst/>
              <a:ahLst/>
              <a:cxnLst/>
              <a:rect l="l" t="t" r="r" b="b"/>
              <a:pathLst>
                <a:path w="1895475" h="2679701" extrusionOk="0">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rgbClr val="2828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44" name="Google Shape;244;p20"/>
          <p:cNvSpPr txBox="1"/>
          <p:nvPr/>
        </p:nvSpPr>
        <p:spPr>
          <a:xfrm>
            <a:off x="821053" y="484611"/>
            <a:ext cx="1053967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Relationship between Kobe’s age and shot accuracy</a:t>
            </a:r>
            <a:endParaRPr sz="2000">
              <a:solidFill>
                <a:schemeClr val="lt1"/>
              </a:solidFill>
              <a:latin typeface="Arial"/>
              <a:ea typeface="Arial"/>
              <a:cs typeface="Arial"/>
              <a:sym typeface="Arial"/>
            </a:endParaRPr>
          </a:p>
        </p:txBody>
      </p:sp>
      <p:sp>
        <p:nvSpPr>
          <p:cNvPr id="245" name="Google Shape;245;p20"/>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0"/>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20"/>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48" name="Google Shape;248;p20"/>
          <p:cNvPicPr preferRelativeResize="0"/>
          <p:nvPr/>
        </p:nvPicPr>
        <p:blipFill rotWithShape="1">
          <a:blip r:embed="rId3">
            <a:alphaModFix/>
          </a:blip>
          <a:srcRect/>
          <a:stretch/>
        </p:blipFill>
        <p:spPr>
          <a:xfrm>
            <a:off x="1257935" y="1370330"/>
            <a:ext cx="4189730" cy="3483610"/>
          </a:xfrm>
          <a:prstGeom prst="rect">
            <a:avLst/>
          </a:prstGeom>
          <a:noFill/>
          <a:ln>
            <a:noFill/>
          </a:ln>
        </p:spPr>
      </p:pic>
      <p:pic>
        <p:nvPicPr>
          <p:cNvPr id="249" name="Google Shape;249;p20"/>
          <p:cNvPicPr preferRelativeResize="0"/>
          <p:nvPr/>
        </p:nvPicPr>
        <p:blipFill rotWithShape="1">
          <a:blip r:embed="rId4">
            <a:alphaModFix/>
          </a:blip>
          <a:srcRect/>
          <a:stretch/>
        </p:blipFill>
        <p:spPr>
          <a:xfrm>
            <a:off x="6433820" y="1457960"/>
            <a:ext cx="4292600" cy="3529330"/>
          </a:xfrm>
          <a:prstGeom prst="rect">
            <a:avLst/>
          </a:prstGeom>
          <a:noFill/>
          <a:ln>
            <a:noFill/>
          </a:ln>
        </p:spPr>
      </p:pic>
      <p:sp>
        <p:nvSpPr>
          <p:cNvPr id="250" name="Google Shape;250;p20"/>
          <p:cNvSpPr txBox="1"/>
          <p:nvPr/>
        </p:nvSpPr>
        <p:spPr>
          <a:xfrm>
            <a:off x="3000375" y="5447665"/>
            <a:ext cx="7214870" cy="3987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BF9000"/>
                </a:solidFill>
                <a:latin typeface="Calibri"/>
                <a:ea typeface="Calibri"/>
                <a:cs typeface="Calibri"/>
                <a:sym typeface="Calibri"/>
              </a:rPr>
              <a:t>After 35, Kobe made less shots and lower shot accuracy</a:t>
            </a:r>
            <a:r>
              <a:rPr lang="en-US" sz="2000" b="1">
                <a:solidFill>
                  <a:schemeClr val="lt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p:nvPr/>
        </p:nvSpPr>
        <p:spPr>
          <a:xfrm>
            <a:off x="821052" y="484611"/>
            <a:ext cx="1073363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Exploratory Data Analysis : Relationship between Kobe's shot accuracy and action type</a:t>
            </a:r>
            <a:endParaRPr sz="2000">
              <a:solidFill>
                <a:schemeClr val="lt1"/>
              </a:solidFill>
              <a:latin typeface="Arial"/>
              <a:ea typeface="Arial"/>
              <a:cs typeface="Arial"/>
              <a:sym typeface="Arial"/>
            </a:endParaRPr>
          </a:p>
        </p:txBody>
      </p:sp>
      <p:sp>
        <p:nvSpPr>
          <p:cNvPr id="256" name="Google Shape;256;p21"/>
          <p:cNvSpPr/>
          <p:nvPr/>
        </p:nvSpPr>
        <p:spPr>
          <a:xfrm>
            <a:off x="0" y="412750"/>
            <a:ext cx="45719"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21"/>
          <p:cNvSpPr/>
          <p:nvPr/>
        </p:nvSpPr>
        <p:spPr>
          <a:xfrm>
            <a:off x="114299" y="412750"/>
            <a:ext cx="619125" cy="538609"/>
          </a:xfrm>
          <a:prstGeom prst="rect">
            <a:avLst/>
          </a:prstGeom>
          <a:solidFill>
            <a:srgbClr val="F7B9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21"/>
          <p:cNvSpPr txBox="1"/>
          <p:nvPr/>
        </p:nvSpPr>
        <p:spPr>
          <a:xfrm>
            <a:off x="286939" y="412750"/>
            <a:ext cx="273844" cy="5386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2</a:t>
            </a:r>
            <a:endParaRPr sz="2800">
              <a:solidFill>
                <a:schemeClr val="lt1"/>
              </a:solidFill>
              <a:latin typeface="Century Gothic"/>
              <a:ea typeface="Century Gothic"/>
              <a:cs typeface="Century Gothic"/>
              <a:sym typeface="Century Gothic"/>
            </a:endParaRPr>
          </a:p>
        </p:txBody>
      </p:sp>
      <p:pic>
        <p:nvPicPr>
          <p:cNvPr id="259" name="Google Shape;259;p21"/>
          <p:cNvPicPr preferRelativeResize="0"/>
          <p:nvPr/>
        </p:nvPicPr>
        <p:blipFill rotWithShape="1">
          <a:blip r:embed="rId3">
            <a:alphaModFix/>
          </a:blip>
          <a:srcRect/>
          <a:stretch/>
        </p:blipFill>
        <p:spPr>
          <a:xfrm>
            <a:off x="973255" y="1250461"/>
            <a:ext cx="4306971" cy="4966140"/>
          </a:xfrm>
          <a:prstGeom prst="rect">
            <a:avLst/>
          </a:prstGeom>
          <a:noFill/>
          <a:ln>
            <a:noFill/>
          </a:ln>
        </p:spPr>
      </p:pic>
      <p:sp>
        <p:nvSpPr>
          <p:cNvPr id="260" name="Google Shape;260;p21"/>
          <p:cNvSpPr txBox="1"/>
          <p:nvPr/>
        </p:nvSpPr>
        <p:spPr>
          <a:xfrm>
            <a:off x="6646545" y="1877695"/>
            <a:ext cx="4103370" cy="1476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9000"/>
                </a:solidFill>
                <a:latin typeface="Calibri"/>
                <a:ea typeface="Calibri"/>
                <a:cs typeface="Calibri"/>
                <a:sym typeface="Calibri"/>
              </a:rPr>
              <a:t>We found some action type of Kobe have higher accuracy, for example, the top five on the diagram. Kobe should try to lower the chance to play the lower accuracy actions.</a:t>
            </a:r>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1544</Words>
  <Application>Microsoft Office PowerPoint</Application>
  <PresentationFormat>Widescreen</PresentationFormat>
  <Paragraphs>171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Century Gothic</vt:lpstr>
      <vt:lpstr>Calibri</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Sravya Katta</cp:lastModifiedBy>
  <cp:revision>1</cp:revision>
  <dcterms:modified xsi:type="dcterms:W3CDTF">2019-04-30T23:25:47Z</dcterms:modified>
</cp:coreProperties>
</file>