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2"/>
  </p:notesMasterIdLst>
  <p:sldIdLst>
    <p:sldId id="257" r:id="rId2"/>
    <p:sldId id="272" r:id="rId3"/>
    <p:sldId id="275" r:id="rId4"/>
    <p:sldId id="273" r:id="rId5"/>
    <p:sldId id="276" r:id="rId6"/>
    <p:sldId id="277" r:id="rId7"/>
    <p:sldId id="278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DD9"/>
    <a:srgbClr val="30353F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3" autoAdjust="0"/>
    <p:restoredTop sz="94652" autoAdjust="0"/>
  </p:normalViewPr>
  <p:slideViewPr>
    <p:cSldViewPr snapToGrid="0" showGuides="1">
      <p:cViewPr varScale="1">
        <p:scale>
          <a:sx n="82" d="100"/>
          <a:sy n="82" d="100"/>
        </p:scale>
        <p:origin x="674" y="24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98A3A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19B-4A14-9400-6B387354EC86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19B-4A14-9400-6B387354E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19B-4A14-9400-6B387354E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19B-4A14-9400-6B387354EC86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9B-4A14-9400-6B387354E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5D-43C7-BD04-42EB7B4BC708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B5D-43C7-BD04-42EB7B4BC7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B5D-43C7-BD04-42EB7B4BC70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B5D-43C7-BD04-42EB7B4BC708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B5D-43C7-BD04-42EB7B4BC7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BABAB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BA3-4B8D-89E2-DE51B1803F47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BA3-4B8D-89E2-DE51B1803F4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BA3-4B8D-89E2-DE51B1803F4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BA3-4B8D-89E2-DE51B1803F47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A3-4B8D-89E2-DE51B1803F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98A3A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84C-4979-BD96-1C24912F0155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84C-4979-BD96-1C24912F01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84C-4979-BD96-1C24912F01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84C-4979-BD96-1C24912F0155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84C-4979-BD96-1C24912F01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27/03/2019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4" descr="Image result for deloitte logo">
            <a:extLst>
              <a:ext uri="{FF2B5EF4-FFF2-40B4-BE49-F238E27FC236}">
                <a16:creationId xmlns:a16="http://schemas.microsoft.com/office/drawing/2014/main" id="{CA67B7BD-4C59-4849-BAFD-979520376B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9" y="6525826"/>
            <a:ext cx="1050758" cy="19564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asketball analytics">
            <a:extLst>
              <a:ext uri="{FF2B5EF4-FFF2-40B4-BE49-F238E27FC236}">
                <a16:creationId xmlns:a16="http://schemas.microsoft.com/office/drawing/2014/main" id="{B57CF9EA-4D5A-44BD-BB52-403F17AEF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8349" y="3235767"/>
            <a:ext cx="929530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MARCH DATA CRUNCH MADNESS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56557" y="4150067"/>
            <a:ext cx="367889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2019 CHAMPION PREDICTION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F8D61-383F-4A7E-8E11-C89B14626F39}"/>
              </a:ext>
            </a:extLst>
          </p:cNvPr>
          <p:cNvSpPr txBox="1"/>
          <p:nvPr/>
        </p:nvSpPr>
        <p:spPr>
          <a:xfrm>
            <a:off x="4763616" y="4695036"/>
            <a:ext cx="2664768" cy="1846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b="1" dirty="0">
                <a:solidFill>
                  <a:schemeClr val="bg1"/>
                </a:solidFill>
              </a:rPr>
              <a:t>Team Wonder Women</a:t>
            </a:r>
          </a:p>
          <a:p>
            <a:pPr algn="ctr">
              <a:tabLst>
                <a:tab pos="347663" algn="l"/>
              </a:tabLst>
            </a:pPr>
            <a:r>
              <a:rPr lang="en-US" sz="2000" dirty="0" err="1">
                <a:solidFill>
                  <a:schemeClr val="bg1"/>
                </a:solidFill>
              </a:rPr>
              <a:t>Ao</a:t>
            </a:r>
            <a:r>
              <a:rPr lang="en-US" sz="2000" dirty="0">
                <a:solidFill>
                  <a:schemeClr val="bg1"/>
                </a:solidFill>
              </a:rPr>
              <a:t> Li</a:t>
            </a:r>
          </a:p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Katie Cao</a:t>
            </a:r>
          </a:p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Ila Srivastava</a:t>
            </a:r>
          </a:p>
          <a:p>
            <a:pPr algn="ctr">
              <a:tabLst>
                <a:tab pos="347663" algn="l"/>
              </a:tabLst>
            </a:pPr>
            <a:r>
              <a:rPr lang="en-US" sz="2000" dirty="0" err="1">
                <a:solidFill>
                  <a:schemeClr val="bg1"/>
                </a:solidFill>
              </a:rPr>
              <a:t>Sravya</a:t>
            </a:r>
            <a:r>
              <a:rPr lang="en-US" sz="2000" dirty="0">
                <a:solidFill>
                  <a:schemeClr val="bg1"/>
                </a:solidFill>
              </a:rPr>
              <a:t> Katta</a:t>
            </a:r>
          </a:p>
          <a:p>
            <a:pPr algn="ctr">
              <a:tabLst>
                <a:tab pos="347663" algn="l"/>
              </a:tabLst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4D8346-99AD-47F9-8AE6-23B380A74167}"/>
              </a:ext>
            </a:extLst>
          </p:cNvPr>
          <p:cNvSpPr/>
          <p:nvPr/>
        </p:nvSpPr>
        <p:spPr>
          <a:xfrm>
            <a:off x="0" y="1644115"/>
            <a:ext cx="12192001" cy="1275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deloitte logo">
            <a:extLst>
              <a:ext uri="{FF2B5EF4-FFF2-40B4-BE49-F238E27FC236}">
                <a16:creationId xmlns:a16="http://schemas.microsoft.com/office/drawing/2014/main" id="{600DFA2C-EF79-4AD7-8038-91DC8AD56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650" y="1998324"/>
            <a:ext cx="3044755" cy="56692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0" name="Picture 6" descr="Image result for fordham gabelli school of business logo">
            <a:extLst>
              <a:ext uri="{FF2B5EF4-FFF2-40B4-BE49-F238E27FC236}">
                <a16:creationId xmlns:a16="http://schemas.microsoft.com/office/drawing/2014/main" id="{34233B49-88F2-4B03-A9EB-EF5E1B3477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0" b="37200"/>
          <a:stretch/>
        </p:blipFill>
        <p:spPr bwMode="auto">
          <a:xfrm>
            <a:off x="6198541" y="1998323"/>
            <a:ext cx="3667125" cy="5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934521" y="4436213"/>
            <a:ext cx="2805256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latin typeface="+mj-lt"/>
              </a:rPr>
              <a:t>Summary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04933F-59BF-4E8B-97C6-AB6AF60580BA}"/>
              </a:ext>
            </a:extLst>
          </p:cNvPr>
          <p:cNvSpPr txBox="1"/>
          <p:nvPr/>
        </p:nvSpPr>
        <p:spPr>
          <a:xfrm>
            <a:off x="7335147" y="5464387"/>
            <a:ext cx="3258553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Current Log Loss</a:t>
            </a:r>
          </a:p>
          <a:p>
            <a:endParaRPr lang="en-US" sz="2400" dirty="0"/>
          </a:p>
          <a:p>
            <a:r>
              <a:rPr lang="en-US" sz="2400" dirty="0"/>
              <a:t>       Accuracy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70D7C-E8FA-4D08-9232-16AA5DF80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14"/>
          <a:stretch/>
        </p:blipFill>
        <p:spPr>
          <a:xfrm>
            <a:off x="6882768" y="205101"/>
            <a:ext cx="4920260" cy="41133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0BE783-FC98-463A-BAF7-84F006E32EBD}"/>
              </a:ext>
            </a:extLst>
          </p:cNvPr>
          <p:cNvSpPr txBox="1"/>
          <p:nvPr/>
        </p:nvSpPr>
        <p:spPr>
          <a:xfrm>
            <a:off x="9609148" y="3691470"/>
            <a:ext cx="19691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Wonder Women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76290A75-7D2A-4F24-A217-E64E318782E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043704" y="3686172"/>
            <a:ext cx="241905" cy="111155"/>
          </a:xfrm>
          <a:prstGeom prst="curvedConnector3">
            <a:avLst>
              <a:gd name="adj1" fmla="val -4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0A1B316-219E-444A-A271-43015D23FA59}"/>
              </a:ext>
            </a:extLst>
          </p:cNvPr>
          <p:cNvSpPr txBox="1"/>
          <p:nvPr/>
        </p:nvSpPr>
        <p:spPr>
          <a:xfrm>
            <a:off x="1699991" y="205101"/>
            <a:ext cx="2979983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latin typeface="+mj-lt"/>
              </a:rPr>
              <a:t>Final Four</a:t>
            </a:r>
          </a:p>
        </p:txBody>
      </p:sp>
      <p:pic>
        <p:nvPicPr>
          <p:cNvPr id="1026" name="Picture 2" descr="https://i.turner.ncaa.com/sites/default/files/images/2019/03/24/2019-ncaa-tournament-bracket-schedule-scores_0.jpg">
            <a:extLst>
              <a:ext uri="{FF2B5EF4-FFF2-40B4-BE49-F238E27FC236}">
                <a16:creationId xmlns:a16="http://schemas.microsoft.com/office/drawing/2014/main" id="{1F95F81E-C1D9-4B25-84D0-19ABADAD6A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5" t="26635" r="23644" b="10308"/>
          <a:stretch/>
        </p:blipFill>
        <p:spPr bwMode="auto">
          <a:xfrm>
            <a:off x="646271" y="1094882"/>
            <a:ext cx="5574827" cy="515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DAB0C1-37B4-43F1-ACA4-78B9B8B15C2A}"/>
              </a:ext>
            </a:extLst>
          </p:cNvPr>
          <p:cNvSpPr txBox="1"/>
          <p:nvPr/>
        </p:nvSpPr>
        <p:spPr>
          <a:xfrm>
            <a:off x="9507666" y="5944643"/>
            <a:ext cx="2172069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5000" b="1" dirty="0"/>
              <a:t>72.22%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D52CF3-BA02-4E66-B8CF-C83D4A0B472C}"/>
              </a:ext>
            </a:extLst>
          </p:cNvPr>
          <p:cNvSpPr txBox="1"/>
          <p:nvPr/>
        </p:nvSpPr>
        <p:spPr>
          <a:xfrm>
            <a:off x="9830433" y="5161924"/>
            <a:ext cx="1245534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5000" b="1" dirty="0"/>
              <a:t>0.44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0058BB-317E-4CB8-8F06-52C79AE8E50F}"/>
              </a:ext>
            </a:extLst>
          </p:cNvPr>
          <p:cNvSpPr txBox="1"/>
          <p:nvPr/>
        </p:nvSpPr>
        <p:spPr>
          <a:xfrm>
            <a:off x="1942840" y="3757137"/>
            <a:ext cx="1273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Gonzaga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C461C1-16E1-4E15-BAC9-F96D44F194A8}"/>
              </a:ext>
            </a:extLst>
          </p:cNvPr>
          <p:cNvSpPr txBox="1"/>
          <p:nvPr/>
        </p:nvSpPr>
        <p:spPr>
          <a:xfrm>
            <a:off x="2910489" y="3741749"/>
            <a:ext cx="1273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Gonzaga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88E3F1-8E9C-40B9-A08D-FE5F0E158732}"/>
              </a:ext>
            </a:extLst>
          </p:cNvPr>
          <p:cNvSpPr txBox="1"/>
          <p:nvPr/>
        </p:nvSpPr>
        <p:spPr>
          <a:xfrm>
            <a:off x="4043160" y="4948722"/>
            <a:ext cx="1273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North Carolina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A1C2AC-EDD7-4579-8102-4A6E60F6D795}"/>
              </a:ext>
            </a:extLst>
          </p:cNvPr>
          <p:cNvSpPr txBox="1"/>
          <p:nvPr/>
        </p:nvSpPr>
        <p:spPr>
          <a:xfrm>
            <a:off x="1942840" y="2035447"/>
            <a:ext cx="730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Duke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F5268E-D614-495B-8881-D79161E0E1CA}"/>
              </a:ext>
            </a:extLst>
          </p:cNvPr>
          <p:cNvSpPr txBox="1"/>
          <p:nvPr/>
        </p:nvSpPr>
        <p:spPr>
          <a:xfrm>
            <a:off x="4063482" y="2035447"/>
            <a:ext cx="912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Virginia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EAC350-1D13-4842-A22D-429356B22935}"/>
              </a:ext>
            </a:extLst>
          </p:cNvPr>
          <p:cNvSpPr txBox="1"/>
          <p:nvPr/>
        </p:nvSpPr>
        <p:spPr>
          <a:xfrm>
            <a:off x="4064750" y="3757137"/>
            <a:ext cx="1273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Virginia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80B703-8B78-4A2F-8C38-A21DC0F5A72E}"/>
              </a:ext>
            </a:extLst>
          </p:cNvPr>
          <p:cNvSpPr txBox="1"/>
          <p:nvPr/>
        </p:nvSpPr>
        <p:spPr>
          <a:xfrm>
            <a:off x="1942840" y="5156610"/>
            <a:ext cx="1273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Gonzaga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0CC7A7-9358-427F-8C57-B96DD80ECBBC}"/>
              </a:ext>
            </a:extLst>
          </p:cNvPr>
          <p:cNvSpPr/>
          <p:nvPr/>
        </p:nvSpPr>
        <p:spPr>
          <a:xfrm>
            <a:off x="2188029" y="5663682"/>
            <a:ext cx="2621902" cy="908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3154E82-6112-47E5-995F-5C41FA7CB98F}"/>
              </a:ext>
            </a:extLst>
          </p:cNvPr>
          <p:cNvSpPr/>
          <p:nvPr/>
        </p:nvSpPr>
        <p:spPr>
          <a:xfrm>
            <a:off x="2843214" y="5430416"/>
            <a:ext cx="1273628" cy="438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14">
            <a:extLst>
              <a:ext uri="{FF2B5EF4-FFF2-40B4-BE49-F238E27FC236}">
                <a16:creationId xmlns:a16="http://schemas.microsoft.com/office/drawing/2014/main" id="{F8F15800-26B1-405A-90F0-8A07E764B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12DB96-8288-4B2A-8520-BE9B5F4D3B2F}"/>
              </a:ext>
            </a:extLst>
          </p:cNvPr>
          <p:cNvSpPr txBox="1"/>
          <p:nvPr/>
        </p:nvSpPr>
        <p:spPr>
          <a:xfrm>
            <a:off x="11907454" y="64811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1957" y="2201940"/>
            <a:ext cx="2367224" cy="2367218"/>
          </a:xfrm>
          <a:prstGeom prst="ellipse">
            <a:avLst/>
          </a:prstGeom>
          <a:solidFill>
            <a:srgbClr val="66718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440290"/>
            <a:ext cx="11025188" cy="50668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97742" y="2587724"/>
            <a:ext cx="1595654" cy="1595650"/>
          </a:xfrm>
          <a:prstGeom prst="ellipse">
            <a:avLst/>
          </a:prstGeom>
          <a:solidFill>
            <a:srgbClr val="30353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 descr="This is an icon of a trophy."/>
          <p:cNvGrpSpPr/>
          <p:nvPr/>
        </p:nvGrpSpPr>
        <p:grpSpPr>
          <a:xfrm>
            <a:off x="10656481" y="3004861"/>
            <a:ext cx="656095" cy="761376"/>
            <a:chOff x="-1892703" y="1944681"/>
            <a:chExt cx="3284538" cy="3811588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-1892703" y="1944681"/>
              <a:ext cx="3284538" cy="3811588"/>
            </a:xfrm>
            <a:custGeom>
              <a:avLst/>
              <a:gdLst>
                <a:gd name="T0" fmla="*/ 1611 w 1764"/>
                <a:gd name="T1" fmla="*/ 145 h 2048"/>
                <a:gd name="T2" fmla="*/ 1468 w 1764"/>
                <a:gd name="T3" fmla="*/ 100 h 2048"/>
                <a:gd name="T4" fmla="*/ 397 w 1764"/>
                <a:gd name="T5" fmla="*/ 0 h 2048"/>
                <a:gd name="T6" fmla="*/ 296 w 1764"/>
                <a:gd name="T7" fmla="*/ 145 h 2048"/>
                <a:gd name="T8" fmla="*/ 40 w 1764"/>
                <a:gd name="T9" fmla="*/ 197 h 2048"/>
                <a:gd name="T10" fmla="*/ 397 w 1764"/>
                <a:gd name="T11" fmla="*/ 863 h 2048"/>
                <a:gd name="T12" fmla="*/ 735 w 1764"/>
                <a:gd name="T13" fmla="*/ 1251 h 2048"/>
                <a:gd name="T14" fmla="*/ 567 w 1764"/>
                <a:gd name="T15" fmla="*/ 1483 h 2048"/>
                <a:gd name="T16" fmla="*/ 531 w 1764"/>
                <a:gd name="T17" fmla="*/ 1746 h 2048"/>
                <a:gd name="T18" fmla="*/ 301 w 1764"/>
                <a:gd name="T19" fmla="*/ 1888 h 2048"/>
                <a:gd name="T20" fmla="*/ 348 w 1764"/>
                <a:gd name="T21" fmla="*/ 2048 h 2048"/>
                <a:gd name="T22" fmla="*/ 1468 w 1764"/>
                <a:gd name="T23" fmla="*/ 2001 h 2048"/>
                <a:gd name="T24" fmla="*/ 1325 w 1764"/>
                <a:gd name="T25" fmla="*/ 1746 h 2048"/>
                <a:gd name="T26" fmla="*/ 1237 w 1764"/>
                <a:gd name="T27" fmla="*/ 1529 h 2048"/>
                <a:gd name="T28" fmla="*/ 1200 w 1764"/>
                <a:gd name="T29" fmla="*/ 1482 h 2048"/>
                <a:gd name="T30" fmla="*/ 1303 w 1764"/>
                <a:gd name="T31" fmla="*/ 992 h 2048"/>
                <a:gd name="T32" fmla="*/ 1757 w 1764"/>
                <a:gd name="T33" fmla="*/ 316 h 2048"/>
                <a:gd name="T34" fmla="*/ 101 w 1764"/>
                <a:gd name="T35" fmla="*/ 301 h 2048"/>
                <a:gd name="T36" fmla="*/ 153 w 1764"/>
                <a:gd name="T37" fmla="*/ 240 h 2048"/>
                <a:gd name="T38" fmla="*/ 296 w 1764"/>
                <a:gd name="T39" fmla="*/ 327 h 2048"/>
                <a:gd name="T40" fmla="*/ 101 w 1764"/>
                <a:gd name="T41" fmla="*/ 301 h 2048"/>
                <a:gd name="T42" fmla="*/ 1373 w 1764"/>
                <a:gd name="T43" fmla="*/ 1888 h 2048"/>
                <a:gd name="T44" fmla="*/ 396 w 1764"/>
                <a:gd name="T45" fmla="*/ 1953 h 2048"/>
                <a:gd name="T46" fmla="*/ 443 w 1764"/>
                <a:gd name="T47" fmla="*/ 1841 h 2048"/>
                <a:gd name="T48" fmla="*/ 1143 w 1764"/>
                <a:gd name="T49" fmla="*/ 1576 h 2048"/>
                <a:gd name="T50" fmla="*/ 626 w 1764"/>
                <a:gd name="T51" fmla="*/ 1746 h 2048"/>
                <a:gd name="T52" fmla="*/ 1143 w 1764"/>
                <a:gd name="T53" fmla="*/ 1576 h 2048"/>
                <a:gd name="T54" fmla="*/ 782 w 1764"/>
                <a:gd name="T55" fmla="*/ 1439 h 2048"/>
                <a:gd name="T56" fmla="*/ 882 w 1764"/>
                <a:gd name="T57" fmla="*/ 1280 h 2048"/>
                <a:gd name="T58" fmla="*/ 1019 w 1764"/>
                <a:gd name="T59" fmla="*/ 1481 h 2048"/>
                <a:gd name="T60" fmla="*/ 1373 w 1764"/>
                <a:gd name="T61" fmla="*/ 327 h 2048"/>
                <a:gd name="T62" fmla="*/ 882 w 1764"/>
                <a:gd name="T63" fmla="*/ 1186 h 2048"/>
                <a:gd name="T64" fmla="*/ 391 w 1764"/>
                <a:gd name="T65" fmla="*/ 327 h 2048"/>
                <a:gd name="T66" fmla="*/ 397 w 1764"/>
                <a:gd name="T67" fmla="*/ 95 h 2048"/>
                <a:gd name="T68" fmla="*/ 1373 w 1764"/>
                <a:gd name="T69" fmla="*/ 100 h 2048"/>
                <a:gd name="T70" fmla="*/ 1663 w 1764"/>
                <a:gd name="T71" fmla="*/ 301 h 2048"/>
                <a:gd name="T72" fmla="*/ 1468 w 1764"/>
                <a:gd name="T73" fmla="*/ 327 h 2048"/>
                <a:gd name="T74" fmla="*/ 1611 w 1764"/>
                <a:gd name="T75" fmla="*/ 240 h 2048"/>
                <a:gd name="T76" fmla="*/ 1663 w 1764"/>
                <a:gd name="T77" fmla="*/ 301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64" h="2048">
                  <a:moveTo>
                    <a:pt x="1724" y="197"/>
                  </a:moveTo>
                  <a:cubicBezTo>
                    <a:pt x="1696" y="164"/>
                    <a:pt x="1654" y="145"/>
                    <a:pt x="1611" y="145"/>
                  </a:cubicBezTo>
                  <a:cubicBezTo>
                    <a:pt x="1468" y="145"/>
                    <a:pt x="1468" y="145"/>
                    <a:pt x="1468" y="145"/>
                  </a:cubicBezTo>
                  <a:cubicBezTo>
                    <a:pt x="1468" y="100"/>
                    <a:pt x="1468" y="100"/>
                    <a:pt x="1468" y="100"/>
                  </a:cubicBezTo>
                  <a:cubicBezTo>
                    <a:pt x="1468" y="45"/>
                    <a:pt x="1423" y="0"/>
                    <a:pt x="136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41" y="0"/>
                    <a:pt x="296" y="45"/>
                    <a:pt x="296" y="100"/>
                  </a:cubicBezTo>
                  <a:cubicBezTo>
                    <a:pt x="296" y="145"/>
                    <a:pt x="296" y="145"/>
                    <a:pt x="296" y="14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10" y="145"/>
                    <a:pt x="68" y="164"/>
                    <a:pt x="40" y="197"/>
                  </a:cubicBezTo>
                  <a:cubicBezTo>
                    <a:pt x="12" y="230"/>
                    <a:pt x="0" y="274"/>
                    <a:pt x="7" y="316"/>
                  </a:cubicBezTo>
                  <a:cubicBezTo>
                    <a:pt x="45" y="547"/>
                    <a:pt x="190" y="751"/>
                    <a:pt x="397" y="863"/>
                  </a:cubicBezTo>
                  <a:cubicBezTo>
                    <a:pt x="416" y="909"/>
                    <a:pt x="437" y="952"/>
                    <a:pt x="461" y="992"/>
                  </a:cubicBezTo>
                  <a:cubicBezTo>
                    <a:pt x="537" y="1120"/>
                    <a:pt x="631" y="1208"/>
                    <a:pt x="735" y="1251"/>
                  </a:cubicBezTo>
                  <a:cubicBezTo>
                    <a:pt x="746" y="1357"/>
                    <a:pt x="675" y="1458"/>
                    <a:pt x="568" y="1482"/>
                  </a:cubicBezTo>
                  <a:cubicBezTo>
                    <a:pt x="568" y="1483"/>
                    <a:pt x="568" y="1483"/>
                    <a:pt x="567" y="1483"/>
                  </a:cubicBezTo>
                  <a:cubicBezTo>
                    <a:pt x="547" y="1488"/>
                    <a:pt x="531" y="1506"/>
                    <a:pt x="531" y="1529"/>
                  </a:cubicBezTo>
                  <a:cubicBezTo>
                    <a:pt x="531" y="1746"/>
                    <a:pt x="531" y="1746"/>
                    <a:pt x="531" y="1746"/>
                  </a:cubicBezTo>
                  <a:cubicBezTo>
                    <a:pt x="443" y="1746"/>
                    <a:pt x="443" y="1746"/>
                    <a:pt x="443" y="1746"/>
                  </a:cubicBezTo>
                  <a:cubicBezTo>
                    <a:pt x="365" y="1746"/>
                    <a:pt x="301" y="1810"/>
                    <a:pt x="301" y="1888"/>
                  </a:cubicBezTo>
                  <a:cubicBezTo>
                    <a:pt x="301" y="2001"/>
                    <a:pt x="301" y="2001"/>
                    <a:pt x="301" y="2001"/>
                  </a:cubicBezTo>
                  <a:cubicBezTo>
                    <a:pt x="301" y="2027"/>
                    <a:pt x="322" y="2048"/>
                    <a:pt x="348" y="2048"/>
                  </a:cubicBezTo>
                  <a:cubicBezTo>
                    <a:pt x="1420" y="2048"/>
                    <a:pt x="1420" y="2048"/>
                    <a:pt x="1420" y="2048"/>
                  </a:cubicBezTo>
                  <a:cubicBezTo>
                    <a:pt x="1446" y="2048"/>
                    <a:pt x="1468" y="2027"/>
                    <a:pt x="1468" y="2001"/>
                  </a:cubicBezTo>
                  <a:cubicBezTo>
                    <a:pt x="1468" y="1888"/>
                    <a:pt x="1468" y="1888"/>
                    <a:pt x="1468" y="1888"/>
                  </a:cubicBezTo>
                  <a:cubicBezTo>
                    <a:pt x="1468" y="1810"/>
                    <a:pt x="1404" y="1746"/>
                    <a:pt x="1325" y="1746"/>
                  </a:cubicBezTo>
                  <a:cubicBezTo>
                    <a:pt x="1237" y="1746"/>
                    <a:pt x="1237" y="1746"/>
                    <a:pt x="1237" y="1746"/>
                  </a:cubicBezTo>
                  <a:cubicBezTo>
                    <a:pt x="1237" y="1529"/>
                    <a:pt x="1237" y="1529"/>
                    <a:pt x="1237" y="1529"/>
                  </a:cubicBezTo>
                  <a:cubicBezTo>
                    <a:pt x="1237" y="1506"/>
                    <a:pt x="1222" y="1488"/>
                    <a:pt x="1201" y="1483"/>
                  </a:cubicBezTo>
                  <a:cubicBezTo>
                    <a:pt x="1201" y="1483"/>
                    <a:pt x="1201" y="1483"/>
                    <a:pt x="1200" y="1482"/>
                  </a:cubicBezTo>
                  <a:cubicBezTo>
                    <a:pt x="1093" y="1458"/>
                    <a:pt x="1022" y="1356"/>
                    <a:pt x="1033" y="1249"/>
                  </a:cubicBezTo>
                  <a:cubicBezTo>
                    <a:pt x="1136" y="1205"/>
                    <a:pt x="1228" y="1118"/>
                    <a:pt x="1303" y="992"/>
                  </a:cubicBezTo>
                  <a:cubicBezTo>
                    <a:pt x="1327" y="952"/>
                    <a:pt x="1349" y="909"/>
                    <a:pt x="1367" y="863"/>
                  </a:cubicBezTo>
                  <a:cubicBezTo>
                    <a:pt x="1574" y="751"/>
                    <a:pt x="1719" y="547"/>
                    <a:pt x="1757" y="316"/>
                  </a:cubicBezTo>
                  <a:cubicBezTo>
                    <a:pt x="1764" y="274"/>
                    <a:pt x="1752" y="230"/>
                    <a:pt x="1724" y="197"/>
                  </a:cubicBezTo>
                  <a:close/>
                  <a:moveTo>
                    <a:pt x="101" y="301"/>
                  </a:moveTo>
                  <a:cubicBezTo>
                    <a:pt x="98" y="286"/>
                    <a:pt x="102" y="271"/>
                    <a:pt x="112" y="259"/>
                  </a:cubicBezTo>
                  <a:cubicBezTo>
                    <a:pt x="123" y="247"/>
                    <a:pt x="138" y="240"/>
                    <a:pt x="153" y="240"/>
                  </a:cubicBezTo>
                  <a:cubicBezTo>
                    <a:pt x="296" y="240"/>
                    <a:pt x="296" y="240"/>
                    <a:pt x="296" y="240"/>
                  </a:cubicBezTo>
                  <a:cubicBezTo>
                    <a:pt x="296" y="327"/>
                    <a:pt x="296" y="327"/>
                    <a:pt x="296" y="327"/>
                  </a:cubicBezTo>
                  <a:cubicBezTo>
                    <a:pt x="296" y="464"/>
                    <a:pt x="314" y="596"/>
                    <a:pt x="347" y="718"/>
                  </a:cubicBezTo>
                  <a:cubicBezTo>
                    <a:pt x="217" y="615"/>
                    <a:pt x="127" y="466"/>
                    <a:pt x="101" y="301"/>
                  </a:cubicBezTo>
                  <a:close/>
                  <a:moveTo>
                    <a:pt x="1325" y="1841"/>
                  </a:moveTo>
                  <a:cubicBezTo>
                    <a:pt x="1352" y="1841"/>
                    <a:pt x="1373" y="1862"/>
                    <a:pt x="1373" y="1888"/>
                  </a:cubicBezTo>
                  <a:cubicBezTo>
                    <a:pt x="1373" y="1953"/>
                    <a:pt x="1373" y="1953"/>
                    <a:pt x="1373" y="1953"/>
                  </a:cubicBezTo>
                  <a:cubicBezTo>
                    <a:pt x="396" y="1953"/>
                    <a:pt x="396" y="1953"/>
                    <a:pt x="396" y="1953"/>
                  </a:cubicBezTo>
                  <a:cubicBezTo>
                    <a:pt x="396" y="1888"/>
                    <a:pt x="396" y="1888"/>
                    <a:pt x="396" y="1888"/>
                  </a:cubicBezTo>
                  <a:cubicBezTo>
                    <a:pt x="396" y="1862"/>
                    <a:pt x="417" y="1841"/>
                    <a:pt x="443" y="1841"/>
                  </a:cubicBezTo>
                  <a:lnTo>
                    <a:pt x="1325" y="1841"/>
                  </a:lnTo>
                  <a:close/>
                  <a:moveTo>
                    <a:pt x="1143" y="1576"/>
                  </a:moveTo>
                  <a:cubicBezTo>
                    <a:pt x="1143" y="1746"/>
                    <a:pt x="1143" y="1746"/>
                    <a:pt x="1143" y="1746"/>
                  </a:cubicBezTo>
                  <a:cubicBezTo>
                    <a:pt x="626" y="1746"/>
                    <a:pt x="626" y="1746"/>
                    <a:pt x="626" y="1746"/>
                  </a:cubicBezTo>
                  <a:cubicBezTo>
                    <a:pt x="626" y="1576"/>
                    <a:pt x="626" y="1576"/>
                    <a:pt x="626" y="1576"/>
                  </a:cubicBezTo>
                  <a:lnTo>
                    <a:pt x="1143" y="1576"/>
                  </a:lnTo>
                  <a:close/>
                  <a:moveTo>
                    <a:pt x="750" y="1481"/>
                  </a:moveTo>
                  <a:cubicBezTo>
                    <a:pt x="762" y="1468"/>
                    <a:pt x="773" y="1454"/>
                    <a:pt x="782" y="1439"/>
                  </a:cubicBezTo>
                  <a:cubicBezTo>
                    <a:pt x="814" y="1390"/>
                    <a:pt x="830" y="1334"/>
                    <a:pt x="831" y="1277"/>
                  </a:cubicBezTo>
                  <a:cubicBezTo>
                    <a:pt x="848" y="1279"/>
                    <a:pt x="865" y="1280"/>
                    <a:pt x="882" y="1280"/>
                  </a:cubicBezTo>
                  <a:cubicBezTo>
                    <a:pt x="901" y="1280"/>
                    <a:pt x="919" y="1279"/>
                    <a:pt x="937" y="1276"/>
                  </a:cubicBezTo>
                  <a:cubicBezTo>
                    <a:pt x="939" y="1353"/>
                    <a:pt x="968" y="1426"/>
                    <a:pt x="1019" y="1481"/>
                  </a:cubicBezTo>
                  <a:cubicBezTo>
                    <a:pt x="750" y="1481"/>
                    <a:pt x="750" y="1481"/>
                    <a:pt x="750" y="1481"/>
                  </a:cubicBezTo>
                  <a:close/>
                  <a:moveTo>
                    <a:pt x="1373" y="327"/>
                  </a:moveTo>
                  <a:cubicBezTo>
                    <a:pt x="1373" y="561"/>
                    <a:pt x="1319" y="780"/>
                    <a:pt x="1222" y="943"/>
                  </a:cubicBezTo>
                  <a:cubicBezTo>
                    <a:pt x="1129" y="1100"/>
                    <a:pt x="1008" y="1186"/>
                    <a:pt x="882" y="1186"/>
                  </a:cubicBezTo>
                  <a:cubicBezTo>
                    <a:pt x="756" y="1186"/>
                    <a:pt x="635" y="1100"/>
                    <a:pt x="542" y="943"/>
                  </a:cubicBezTo>
                  <a:cubicBezTo>
                    <a:pt x="445" y="780"/>
                    <a:pt x="391" y="561"/>
                    <a:pt x="391" y="327"/>
                  </a:cubicBezTo>
                  <a:cubicBezTo>
                    <a:pt x="391" y="100"/>
                    <a:pt x="391" y="100"/>
                    <a:pt x="391" y="100"/>
                  </a:cubicBezTo>
                  <a:cubicBezTo>
                    <a:pt x="391" y="97"/>
                    <a:pt x="394" y="95"/>
                    <a:pt x="397" y="95"/>
                  </a:cubicBezTo>
                  <a:cubicBezTo>
                    <a:pt x="1367" y="95"/>
                    <a:pt x="1367" y="95"/>
                    <a:pt x="1367" y="95"/>
                  </a:cubicBezTo>
                  <a:cubicBezTo>
                    <a:pt x="1370" y="95"/>
                    <a:pt x="1373" y="97"/>
                    <a:pt x="1373" y="100"/>
                  </a:cubicBezTo>
                  <a:lnTo>
                    <a:pt x="1373" y="327"/>
                  </a:lnTo>
                  <a:close/>
                  <a:moveTo>
                    <a:pt x="1663" y="301"/>
                  </a:moveTo>
                  <a:cubicBezTo>
                    <a:pt x="1637" y="466"/>
                    <a:pt x="1547" y="615"/>
                    <a:pt x="1417" y="718"/>
                  </a:cubicBezTo>
                  <a:cubicBezTo>
                    <a:pt x="1450" y="596"/>
                    <a:pt x="1468" y="464"/>
                    <a:pt x="1468" y="327"/>
                  </a:cubicBezTo>
                  <a:cubicBezTo>
                    <a:pt x="1468" y="240"/>
                    <a:pt x="1468" y="240"/>
                    <a:pt x="1468" y="240"/>
                  </a:cubicBezTo>
                  <a:cubicBezTo>
                    <a:pt x="1611" y="240"/>
                    <a:pt x="1611" y="240"/>
                    <a:pt x="1611" y="240"/>
                  </a:cubicBezTo>
                  <a:cubicBezTo>
                    <a:pt x="1626" y="240"/>
                    <a:pt x="1641" y="247"/>
                    <a:pt x="1652" y="259"/>
                  </a:cubicBezTo>
                  <a:cubicBezTo>
                    <a:pt x="1662" y="271"/>
                    <a:pt x="1666" y="286"/>
                    <a:pt x="1663" y="3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-795744" y="2462202"/>
              <a:ext cx="1090612" cy="1039809"/>
            </a:xfrm>
            <a:custGeom>
              <a:avLst/>
              <a:gdLst>
                <a:gd name="T0" fmla="*/ 581 w 586"/>
                <a:gd name="T1" fmla="*/ 209 h 559"/>
                <a:gd name="T2" fmla="*/ 543 w 586"/>
                <a:gd name="T3" fmla="*/ 176 h 559"/>
                <a:gd name="T4" fmla="*/ 399 w 586"/>
                <a:gd name="T5" fmla="*/ 156 h 559"/>
                <a:gd name="T6" fmla="*/ 336 w 586"/>
                <a:gd name="T7" fmla="*/ 26 h 559"/>
                <a:gd name="T8" fmla="*/ 293 w 586"/>
                <a:gd name="T9" fmla="*/ 0 h 559"/>
                <a:gd name="T10" fmla="*/ 250 w 586"/>
                <a:gd name="T11" fmla="*/ 26 h 559"/>
                <a:gd name="T12" fmla="*/ 187 w 586"/>
                <a:gd name="T13" fmla="*/ 156 h 559"/>
                <a:gd name="T14" fmla="*/ 44 w 586"/>
                <a:gd name="T15" fmla="*/ 176 h 559"/>
                <a:gd name="T16" fmla="*/ 5 w 586"/>
                <a:gd name="T17" fmla="*/ 209 h 559"/>
                <a:gd name="T18" fmla="*/ 17 w 586"/>
                <a:gd name="T19" fmla="*/ 257 h 559"/>
                <a:gd name="T20" fmla="*/ 121 w 586"/>
                <a:gd name="T21" fmla="*/ 358 h 559"/>
                <a:gd name="T22" fmla="*/ 96 w 586"/>
                <a:gd name="T23" fmla="*/ 501 h 559"/>
                <a:gd name="T24" fmla="*/ 115 w 586"/>
                <a:gd name="T25" fmla="*/ 547 h 559"/>
                <a:gd name="T26" fmla="*/ 165 w 586"/>
                <a:gd name="T27" fmla="*/ 551 h 559"/>
                <a:gd name="T28" fmla="*/ 293 w 586"/>
                <a:gd name="T29" fmla="*/ 483 h 559"/>
                <a:gd name="T30" fmla="*/ 421 w 586"/>
                <a:gd name="T31" fmla="*/ 551 h 559"/>
                <a:gd name="T32" fmla="*/ 443 w 586"/>
                <a:gd name="T33" fmla="*/ 556 h 559"/>
                <a:gd name="T34" fmla="*/ 471 w 586"/>
                <a:gd name="T35" fmla="*/ 547 h 559"/>
                <a:gd name="T36" fmla="*/ 490 w 586"/>
                <a:gd name="T37" fmla="*/ 501 h 559"/>
                <a:gd name="T38" fmla="*/ 465 w 586"/>
                <a:gd name="T39" fmla="*/ 358 h 559"/>
                <a:gd name="T40" fmla="*/ 569 w 586"/>
                <a:gd name="T41" fmla="*/ 257 h 559"/>
                <a:gd name="T42" fmla="*/ 581 w 586"/>
                <a:gd name="T43" fmla="*/ 209 h 559"/>
                <a:gd name="T44" fmla="*/ 381 w 586"/>
                <a:gd name="T45" fmla="*/ 308 h 559"/>
                <a:gd name="T46" fmla="*/ 368 w 586"/>
                <a:gd name="T47" fmla="*/ 350 h 559"/>
                <a:gd name="T48" fmla="*/ 380 w 586"/>
                <a:gd name="T49" fmla="*/ 422 h 559"/>
                <a:gd name="T50" fmla="*/ 315 w 586"/>
                <a:gd name="T51" fmla="*/ 388 h 559"/>
                <a:gd name="T52" fmla="*/ 293 w 586"/>
                <a:gd name="T53" fmla="*/ 382 h 559"/>
                <a:gd name="T54" fmla="*/ 271 w 586"/>
                <a:gd name="T55" fmla="*/ 388 h 559"/>
                <a:gd name="T56" fmla="*/ 206 w 586"/>
                <a:gd name="T57" fmla="*/ 422 h 559"/>
                <a:gd name="T58" fmla="*/ 218 w 586"/>
                <a:gd name="T59" fmla="*/ 350 h 559"/>
                <a:gd name="T60" fmla="*/ 205 w 586"/>
                <a:gd name="T61" fmla="*/ 308 h 559"/>
                <a:gd name="T62" fmla="*/ 152 w 586"/>
                <a:gd name="T63" fmla="*/ 256 h 559"/>
                <a:gd name="T64" fmla="*/ 225 w 586"/>
                <a:gd name="T65" fmla="*/ 246 h 559"/>
                <a:gd name="T66" fmla="*/ 261 w 586"/>
                <a:gd name="T67" fmla="*/ 220 h 559"/>
                <a:gd name="T68" fmla="*/ 293 w 586"/>
                <a:gd name="T69" fmla="*/ 154 h 559"/>
                <a:gd name="T70" fmla="*/ 325 w 586"/>
                <a:gd name="T71" fmla="*/ 220 h 559"/>
                <a:gd name="T72" fmla="*/ 361 w 586"/>
                <a:gd name="T73" fmla="*/ 246 h 559"/>
                <a:gd name="T74" fmla="*/ 434 w 586"/>
                <a:gd name="T75" fmla="*/ 256 h 559"/>
                <a:gd name="T76" fmla="*/ 381 w 586"/>
                <a:gd name="T77" fmla="*/ 30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6" h="559">
                  <a:moveTo>
                    <a:pt x="581" y="209"/>
                  </a:moveTo>
                  <a:cubicBezTo>
                    <a:pt x="575" y="191"/>
                    <a:pt x="560" y="179"/>
                    <a:pt x="543" y="176"/>
                  </a:cubicBezTo>
                  <a:cubicBezTo>
                    <a:pt x="399" y="156"/>
                    <a:pt x="399" y="156"/>
                    <a:pt x="399" y="156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28" y="10"/>
                    <a:pt x="311" y="0"/>
                    <a:pt x="293" y="0"/>
                  </a:cubicBezTo>
                  <a:cubicBezTo>
                    <a:pt x="275" y="0"/>
                    <a:pt x="258" y="10"/>
                    <a:pt x="250" y="26"/>
                  </a:cubicBezTo>
                  <a:cubicBezTo>
                    <a:pt x="187" y="156"/>
                    <a:pt x="187" y="156"/>
                    <a:pt x="187" y="156"/>
                  </a:cubicBezTo>
                  <a:cubicBezTo>
                    <a:pt x="44" y="176"/>
                    <a:pt x="44" y="176"/>
                    <a:pt x="44" y="176"/>
                  </a:cubicBezTo>
                  <a:cubicBezTo>
                    <a:pt x="26" y="179"/>
                    <a:pt x="11" y="191"/>
                    <a:pt x="5" y="209"/>
                  </a:cubicBezTo>
                  <a:cubicBezTo>
                    <a:pt x="0" y="226"/>
                    <a:pt x="4" y="245"/>
                    <a:pt x="17" y="257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96" y="501"/>
                    <a:pt x="96" y="501"/>
                    <a:pt x="96" y="501"/>
                  </a:cubicBezTo>
                  <a:cubicBezTo>
                    <a:pt x="93" y="518"/>
                    <a:pt x="101" y="536"/>
                    <a:pt x="115" y="547"/>
                  </a:cubicBezTo>
                  <a:cubicBezTo>
                    <a:pt x="130" y="558"/>
                    <a:pt x="149" y="559"/>
                    <a:pt x="165" y="551"/>
                  </a:cubicBezTo>
                  <a:cubicBezTo>
                    <a:pt x="293" y="483"/>
                    <a:pt x="293" y="483"/>
                    <a:pt x="293" y="483"/>
                  </a:cubicBezTo>
                  <a:cubicBezTo>
                    <a:pt x="421" y="551"/>
                    <a:pt x="421" y="551"/>
                    <a:pt x="421" y="551"/>
                  </a:cubicBezTo>
                  <a:cubicBezTo>
                    <a:pt x="428" y="554"/>
                    <a:pt x="435" y="556"/>
                    <a:pt x="443" y="556"/>
                  </a:cubicBezTo>
                  <a:cubicBezTo>
                    <a:pt x="453" y="556"/>
                    <a:pt x="463" y="553"/>
                    <a:pt x="471" y="547"/>
                  </a:cubicBezTo>
                  <a:cubicBezTo>
                    <a:pt x="485" y="536"/>
                    <a:pt x="493" y="518"/>
                    <a:pt x="490" y="501"/>
                  </a:cubicBezTo>
                  <a:cubicBezTo>
                    <a:pt x="465" y="358"/>
                    <a:pt x="465" y="358"/>
                    <a:pt x="465" y="358"/>
                  </a:cubicBezTo>
                  <a:cubicBezTo>
                    <a:pt x="569" y="257"/>
                    <a:pt x="569" y="257"/>
                    <a:pt x="569" y="257"/>
                  </a:cubicBezTo>
                  <a:cubicBezTo>
                    <a:pt x="582" y="245"/>
                    <a:pt x="586" y="226"/>
                    <a:pt x="581" y="209"/>
                  </a:cubicBezTo>
                  <a:close/>
                  <a:moveTo>
                    <a:pt x="381" y="308"/>
                  </a:moveTo>
                  <a:cubicBezTo>
                    <a:pt x="370" y="319"/>
                    <a:pt x="365" y="334"/>
                    <a:pt x="368" y="350"/>
                  </a:cubicBezTo>
                  <a:cubicBezTo>
                    <a:pt x="380" y="422"/>
                    <a:pt x="380" y="422"/>
                    <a:pt x="380" y="422"/>
                  </a:cubicBezTo>
                  <a:cubicBezTo>
                    <a:pt x="315" y="388"/>
                    <a:pt x="315" y="388"/>
                    <a:pt x="315" y="388"/>
                  </a:cubicBezTo>
                  <a:cubicBezTo>
                    <a:pt x="308" y="384"/>
                    <a:pt x="301" y="382"/>
                    <a:pt x="293" y="382"/>
                  </a:cubicBezTo>
                  <a:cubicBezTo>
                    <a:pt x="285" y="382"/>
                    <a:pt x="278" y="384"/>
                    <a:pt x="271" y="388"/>
                  </a:cubicBezTo>
                  <a:cubicBezTo>
                    <a:pt x="206" y="422"/>
                    <a:pt x="206" y="422"/>
                    <a:pt x="206" y="422"/>
                  </a:cubicBezTo>
                  <a:cubicBezTo>
                    <a:pt x="218" y="350"/>
                    <a:pt x="218" y="350"/>
                    <a:pt x="218" y="350"/>
                  </a:cubicBezTo>
                  <a:cubicBezTo>
                    <a:pt x="221" y="334"/>
                    <a:pt x="216" y="319"/>
                    <a:pt x="205" y="308"/>
                  </a:cubicBezTo>
                  <a:cubicBezTo>
                    <a:pt x="152" y="256"/>
                    <a:pt x="152" y="256"/>
                    <a:pt x="152" y="25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40" y="244"/>
                    <a:pt x="254" y="234"/>
                    <a:pt x="261" y="220"/>
                  </a:cubicBezTo>
                  <a:cubicBezTo>
                    <a:pt x="293" y="154"/>
                    <a:pt x="293" y="154"/>
                    <a:pt x="293" y="154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32" y="234"/>
                    <a:pt x="346" y="244"/>
                    <a:pt x="361" y="246"/>
                  </a:cubicBezTo>
                  <a:cubicBezTo>
                    <a:pt x="434" y="256"/>
                    <a:pt x="434" y="256"/>
                    <a:pt x="434" y="256"/>
                  </a:cubicBezTo>
                  <a:lnTo>
                    <a:pt x="381" y="3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67" name="Straight Connector 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29776" y="3596184"/>
            <a:ext cx="0" cy="705734"/>
          </a:xfrm>
          <a:prstGeom prst="line">
            <a:avLst/>
          </a:prstGeom>
          <a:ln w="19050">
            <a:solidFill>
              <a:srgbClr val="43CD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249149" y="4412356"/>
            <a:ext cx="156126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43CDD9"/>
                </a:solidFill>
              </a:rPr>
              <a:t>MODEL BUILDING</a:t>
            </a:r>
          </a:p>
        </p:txBody>
      </p:sp>
      <p:sp>
        <p:nvSpPr>
          <p:cNvPr id="73" name="Oval 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14576" y="3174046"/>
            <a:ext cx="630400" cy="630398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68345" y="2679815"/>
            <a:ext cx="0" cy="705734"/>
          </a:xfrm>
          <a:prstGeom prst="line">
            <a:avLst/>
          </a:prstGeom>
          <a:ln w="19050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53145" y="3126479"/>
            <a:ext cx="630400" cy="630398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72082" y="2366973"/>
            <a:ext cx="257500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30353F"/>
                </a:solidFill>
              </a:rPr>
              <a:t>FEATURE TRANSFORMATION</a:t>
            </a:r>
          </a:p>
        </p:txBody>
      </p:sp>
      <p:grpSp>
        <p:nvGrpSpPr>
          <p:cNvPr id="88" name="Group 87" descr="This is an icon of a clock."/>
          <p:cNvGrpSpPr/>
          <p:nvPr/>
        </p:nvGrpSpPr>
        <p:grpSpPr>
          <a:xfrm>
            <a:off x="1336115" y="3174046"/>
            <a:ext cx="470020" cy="470020"/>
            <a:chOff x="1389063" y="3748088"/>
            <a:chExt cx="336550" cy="336550"/>
          </a:xfrm>
          <a:solidFill>
            <a:schemeClr val="bg1"/>
          </a:solidFill>
        </p:grpSpPr>
        <p:sp>
          <p:nvSpPr>
            <p:cNvPr id="89" name="Freeform 5"/>
            <p:cNvSpPr>
              <a:spLocks/>
            </p:cNvSpPr>
            <p:nvPr/>
          </p:nvSpPr>
          <p:spPr bwMode="auto">
            <a:xfrm>
              <a:off x="1547813" y="3787776"/>
              <a:ext cx="58738" cy="60325"/>
            </a:xfrm>
            <a:custGeom>
              <a:avLst/>
              <a:gdLst>
                <a:gd name="T0" fmla="*/ 300 w 360"/>
                <a:gd name="T1" fmla="*/ 244 h 364"/>
                <a:gd name="T2" fmla="*/ 120 w 360"/>
                <a:gd name="T3" fmla="*/ 244 h 364"/>
                <a:gd name="T4" fmla="*/ 120 w 360"/>
                <a:gd name="T5" fmla="*/ 60 h 364"/>
                <a:gd name="T6" fmla="*/ 60 w 360"/>
                <a:gd name="T7" fmla="*/ 0 h 364"/>
                <a:gd name="T8" fmla="*/ 0 w 360"/>
                <a:gd name="T9" fmla="*/ 60 h 364"/>
                <a:gd name="T10" fmla="*/ 0 w 360"/>
                <a:gd name="T11" fmla="*/ 304 h 364"/>
                <a:gd name="T12" fmla="*/ 60 w 360"/>
                <a:gd name="T13" fmla="*/ 364 h 364"/>
                <a:gd name="T14" fmla="*/ 300 w 360"/>
                <a:gd name="T15" fmla="*/ 364 h 364"/>
                <a:gd name="T16" fmla="*/ 360 w 360"/>
                <a:gd name="T17" fmla="*/ 304 h 364"/>
                <a:gd name="T18" fmla="*/ 300 w 360"/>
                <a:gd name="T19" fmla="*/ 24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4">
                  <a:moveTo>
                    <a:pt x="300" y="244"/>
                  </a:moveTo>
                  <a:cubicBezTo>
                    <a:pt x="120" y="244"/>
                    <a:pt x="120" y="244"/>
                    <a:pt x="120" y="244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37"/>
                    <a:pt x="27" y="364"/>
                    <a:pt x="60" y="364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33" y="364"/>
                    <a:pt x="360" y="337"/>
                    <a:pt x="360" y="304"/>
                  </a:cubicBezTo>
                  <a:cubicBezTo>
                    <a:pt x="360" y="271"/>
                    <a:pt x="333" y="244"/>
                    <a:pt x="300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6"/>
            <p:cNvSpPr>
              <a:spLocks noEditPoints="1"/>
            </p:cNvSpPr>
            <p:nvPr/>
          </p:nvSpPr>
          <p:spPr bwMode="auto">
            <a:xfrm>
              <a:off x="1389063" y="3748088"/>
              <a:ext cx="336550" cy="336550"/>
            </a:xfrm>
            <a:custGeom>
              <a:avLst/>
              <a:gdLst>
                <a:gd name="T0" fmla="*/ 1808 w 2048"/>
                <a:gd name="T1" fmla="*/ 1454 h 2048"/>
                <a:gd name="T2" fmla="*/ 1808 w 2048"/>
                <a:gd name="T3" fmla="*/ 1388 h 2048"/>
                <a:gd name="T4" fmla="*/ 1628 w 2048"/>
                <a:gd name="T5" fmla="*/ 1208 h 2048"/>
                <a:gd name="T6" fmla="*/ 1084 w 2048"/>
                <a:gd name="T7" fmla="*/ 1208 h 2048"/>
                <a:gd name="T8" fmla="*/ 1084 w 2048"/>
                <a:gd name="T9" fmla="*/ 1085 h 2048"/>
                <a:gd name="T10" fmla="*/ 1564 w 2048"/>
                <a:gd name="T11" fmla="*/ 544 h 2048"/>
                <a:gd name="T12" fmla="*/ 1024 w 2048"/>
                <a:gd name="T13" fmla="*/ 0 h 2048"/>
                <a:gd name="T14" fmla="*/ 484 w 2048"/>
                <a:gd name="T15" fmla="*/ 544 h 2048"/>
                <a:gd name="T16" fmla="*/ 964 w 2048"/>
                <a:gd name="T17" fmla="*/ 1085 h 2048"/>
                <a:gd name="T18" fmla="*/ 964 w 2048"/>
                <a:gd name="T19" fmla="*/ 1208 h 2048"/>
                <a:gd name="T20" fmla="*/ 420 w 2048"/>
                <a:gd name="T21" fmla="*/ 1208 h 2048"/>
                <a:gd name="T22" fmla="*/ 240 w 2048"/>
                <a:gd name="T23" fmla="*/ 1388 h 2048"/>
                <a:gd name="T24" fmla="*/ 240 w 2048"/>
                <a:gd name="T25" fmla="*/ 1454 h 2048"/>
                <a:gd name="T26" fmla="*/ 0 w 2048"/>
                <a:gd name="T27" fmla="*/ 1748 h 2048"/>
                <a:gd name="T28" fmla="*/ 300 w 2048"/>
                <a:gd name="T29" fmla="*/ 2048 h 2048"/>
                <a:gd name="T30" fmla="*/ 600 w 2048"/>
                <a:gd name="T31" fmla="*/ 1748 h 2048"/>
                <a:gd name="T32" fmla="*/ 360 w 2048"/>
                <a:gd name="T33" fmla="*/ 1454 h 2048"/>
                <a:gd name="T34" fmla="*/ 360 w 2048"/>
                <a:gd name="T35" fmla="*/ 1388 h 2048"/>
                <a:gd name="T36" fmla="*/ 420 w 2048"/>
                <a:gd name="T37" fmla="*/ 1328 h 2048"/>
                <a:gd name="T38" fmla="*/ 964 w 2048"/>
                <a:gd name="T39" fmla="*/ 1328 h 2048"/>
                <a:gd name="T40" fmla="*/ 964 w 2048"/>
                <a:gd name="T41" fmla="*/ 1454 h 2048"/>
                <a:gd name="T42" fmla="*/ 724 w 2048"/>
                <a:gd name="T43" fmla="*/ 1748 h 2048"/>
                <a:gd name="T44" fmla="*/ 1024 w 2048"/>
                <a:gd name="T45" fmla="*/ 2048 h 2048"/>
                <a:gd name="T46" fmla="*/ 1324 w 2048"/>
                <a:gd name="T47" fmla="*/ 1748 h 2048"/>
                <a:gd name="T48" fmla="*/ 1084 w 2048"/>
                <a:gd name="T49" fmla="*/ 1454 h 2048"/>
                <a:gd name="T50" fmla="*/ 1084 w 2048"/>
                <a:gd name="T51" fmla="*/ 1328 h 2048"/>
                <a:gd name="T52" fmla="*/ 1628 w 2048"/>
                <a:gd name="T53" fmla="*/ 1328 h 2048"/>
                <a:gd name="T54" fmla="*/ 1688 w 2048"/>
                <a:gd name="T55" fmla="*/ 1388 h 2048"/>
                <a:gd name="T56" fmla="*/ 1688 w 2048"/>
                <a:gd name="T57" fmla="*/ 1454 h 2048"/>
                <a:gd name="T58" fmla="*/ 1448 w 2048"/>
                <a:gd name="T59" fmla="*/ 1748 h 2048"/>
                <a:gd name="T60" fmla="*/ 1748 w 2048"/>
                <a:gd name="T61" fmla="*/ 2048 h 2048"/>
                <a:gd name="T62" fmla="*/ 2048 w 2048"/>
                <a:gd name="T63" fmla="*/ 1748 h 2048"/>
                <a:gd name="T64" fmla="*/ 1808 w 2048"/>
                <a:gd name="T65" fmla="*/ 1454 h 2048"/>
                <a:gd name="T66" fmla="*/ 480 w 2048"/>
                <a:gd name="T67" fmla="*/ 1748 h 2048"/>
                <a:gd name="T68" fmla="*/ 300 w 2048"/>
                <a:gd name="T69" fmla="*/ 1928 h 2048"/>
                <a:gd name="T70" fmla="*/ 120 w 2048"/>
                <a:gd name="T71" fmla="*/ 1748 h 2048"/>
                <a:gd name="T72" fmla="*/ 300 w 2048"/>
                <a:gd name="T73" fmla="*/ 1568 h 2048"/>
                <a:gd name="T74" fmla="*/ 480 w 2048"/>
                <a:gd name="T75" fmla="*/ 1748 h 2048"/>
                <a:gd name="T76" fmla="*/ 1204 w 2048"/>
                <a:gd name="T77" fmla="*/ 1748 h 2048"/>
                <a:gd name="T78" fmla="*/ 1024 w 2048"/>
                <a:gd name="T79" fmla="*/ 1928 h 2048"/>
                <a:gd name="T80" fmla="*/ 844 w 2048"/>
                <a:gd name="T81" fmla="*/ 1748 h 2048"/>
                <a:gd name="T82" fmla="*/ 1024 w 2048"/>
                <a:gd name="T83" fmla="*/ 1568 h 2048"/>
                <a:gd name="T84" fmla="*/ 1204 w 2048"/>
                <a:gd name="T85" fmla="*/ 1748 h 2048"/>
                <a:gd name="T86" fmla="*/ 1024 w 2048"/>
                <a:gd name="T87" fmla="*/ 968 h 2048"/>
                <a:gd name="T88" fmla="*/ 604 w 2048"/>
                <a:gd name="T89" fmla="*/ 544 h 2048"/>
                <a:gd name="T90" fmla="*/ 1024 w 2048"/>
                <a:gd name="T91" fmla="*/ 120 h 2048"/>
                <a:gd name="T92" fmla="*/ 1444 w 2048"/>
                <a:gd name="T93" fmla="*/ 544 h 2048"/>
                <a:gd name="T94" fmla="*/ 1024 w 2048"/>
                <a:gd name="T95" fmla="*/ 968 h 2048"/>
                <a:gd name="T96" fmla="*/ 1748 w 2048"/>
                <a:gd name="T97" fmla="*/ 1928 h 2048"/>
                <a:gd name="T98" fmla="*/ 1568 w 2048"/>
                <a:gd name="T99" fmla="*/ 1748 h 2048"/>
                <a:gd name="T100" fmla="*/ 1748 w 2048"/>
                <a:gd name="T101" fmla="*/ 1568 h 2048"/>
                <a:gd name="T102" fmla="*/ 1928 w 2048"/>
                <a:gd name="T103" fmla="*/ 1748 h 2048"/>
                <a:gd name="T104" fmla="*/ 1748 w 2048"/>
                <a:gd name="T105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8" h="2048">
                  <a:moveTo>
                    <a:pt x="1808" y="1454"/>
                  </a:moveTo>
                  <a:cubicBezTo>
                    <a:pt x="1808" y="1388"/>
                    <a:pt x="1808" y="1388"/>
                    <a:pt x="1808" y="1388"/>
                  </a:cubicBezTo>
                  <a:cubicBezTo>
                    <a:pt x="1808" y="1289"/>
                    <a:pt x="1727" y="1208"/>
                    <a:pt x="1628" y="1208"/>
                  </a:cubicBezTo>
                  <a:cubicBezTo>
                    <a:pt x="1084" y="1208"/>
                    <a:pt x="1084" y="1208"/>
                    <a:pt x="1084" y="1208"/>
                  </a:cubicBezTo>
                  <a:cubicBezTo>
                    <a:pt x="1084" y="1085"/>
                    <a:pt x="1084" y="1085"/>
                    <a:pt x="1084" y="1085"/>
                  </a:cubicBezTo>
                  <a:cubicBezTo>
                    <a:pt x="1354" y="1054"/>
                    <a:pt x="1564" y="824"/>
                    <a:pt x="1564" y="544"/>
                  </a:cubicBezTo>
                  <a:cubicBezTo>
                    <a:pt x="1564" y="244"/>
                    <a:pt x="1322" y="0"/>
                    <a:pt x="1024" y="0"/>
                  </a:cubicBezTo>
                  <a:cubicBezTo>
                    <a:pt x="726" y="0"/>
                    <a:pt x="484" y="244"/>
                    <a:pt x="484" y="544"/>
                  </a:cubicBezTo>
                  <a:cubicBezTo>
                    <a:pt x="484" y="824"/>
                    <a:pt x="694" y="1054"/>
                    <a:pt x="964" y="1085"/>
                  </a:cubicBezTo>
                  <a:cubicBezTo>
                    <a:pt x="964" y="1208"/>
                    <a:pt x="964" y="1208"/>
                    <a:pt x="964" y="1208"/>
                  </a:cubicBezTo>
                  <a:cubicBezTo>
                    <a:pt x="420" y="1208"/>
                    <a:pt x="420" y="1208"/>
                    <a:pt x="420" y="1208"/>
                  </a:cubicBezTo>
                  <a:cubicBezTo>
                    <a:pt x="321" y="1208"/>
                    <a:pt x="240" y="1289"/>
                    <a:pt x="240" y="1388"/>
                  </a:cubicBezTo>
                  <a:cubicBezTo>
                    <a:pt x="240" y="1454"/>
                    <a:pt x="240" y="1454"/>
                    <a:pt x="240" y="1454"/>
                  </a:cubicBezTo>
                  <a:cubicBezTo>
                    <a:pt x="103" y="1482"/>
                    <a:pt x="0" y="1603"/>
                    <a:pt x="0" y="1748"/>
                  </a:cubicBezTo>
                  <a:cubicBezTo>
                    <a:pt x="0" y="1913"/>
                    <a:pt x="135" y="2048"/>
                    <a:pt x="300" y="2048"/>
                  </a:cubicBezTo>
                  <a:cubicBezTo>
                    <a:pt x="465" y="2048"/>
                    <a:pt x="600" y="1913"/>
                    <a:pt x="600" y="1748"/>
                  </a:cubicBezTo>
                  <a:cubicBezTo>
                    <a:pt x="600" y="1603"/>
                    <a:pt x="497" y="1482"/>
                    <a:pt x="360" y="1454"/>
                  </a:cubicBezTo>
                  <a:cubicBezTo>
                    <a:pt x="360" y="1388"/>
                    <a:pt x="360" y="1388"/>
                    <a:pt x="360" y="1388"/>
                  </a:cubicBezTo>
                  <a:cubicBezTo>
                    <a:pt x="360" y="1355"/>
                    <a:pt x="387" y="1328"/>
                    <a:pt x="420" y="1328"/>
                  </a:cubicBezTo>
                  <a:cubicBezTo>
                    <a:pt x="964" y="1328"/>
                    <a:pt x="964" y="1328"/>
                    <a:pt x="964" y="1328"/>
                  </a:cubicBezTo>
                  <a:cubicBezTo>
                    <a:pt x="964" y="1454"/>
                    <a:pt x="964" y="1454"/>
                    <a:pt x="964" y="1454"/>
                  </a:cubicBezTo>
                  <a:cubicBezTo>
                    <a:pt x="827" y="1482"/>
                    <a:pt x="724" y="1603"/>
                    <a:pt x="724" y="1748"/>
                  </a:cubicBezTo>
                  <a:cubicBezTo>
                    <a:pt x="724" y="1913"/>
                    <a:pt x="859" y="2048"/>
                    <a:pt x="1024" y="2048"/>
                  </a:cubicBezTo>
                  <a:cubicBezTo>
                    <a:pt x="1189" y="2048"/>
                    <a:pt x="1324" y="1913"/>
                    <a:pt x="1324" y="1748"/>
                  </a:cubicBezTo>
                  <a:cubicBezTo>
                    <a:pt x="1324" y="1603"/>
                    <a:pt x="1221" y="1482"/>
                    <a:pt x="1084" y="1454"/>
                  </a:cubicBezTo>
                  <a:cubicBezTo>
                    <a:pt x="1084" y="1328"/>
                    <a:pt x="1084" y="1328"/>
                    <a:pt x="1084" y="1328"/>
                  </a:cubicBezTo>
                  <a:cubicBezTo>
                    <a:pt x="1628" y="1328"/>
                    <a:pt x="1628" y="1328"/>
                    <a:pt x="1628" y="1328"/>
                  </a:cubicBezTo>
                  <a:cubicBezTo>
                    <a:pt x="1661" y="1328"/>
                    <a:pt x="1688" y="1355"/>
                    <a:pt x="1688" y="1388"/>
                  </a:cubicBezTo>
                  <a:cubicBezTo>
                    <a:pt x="1688" y="1454"/>
                    <a:pt x="1688" y="1454"/>
                    <a:pt x="1688" y="1454"/>
                  </a:cubicBezTo>
                  <a:cubicBezTo>
                    <a:pt x="1551" y="1482"/>
                    <a:pt x="1448" y="1603"/>
                    <a:pt x="1448" y="1748"/>
                  </a:cubicBezTo>
                  <a:cubicBezTo>
                    <a:pt x="1448" y="1913"/>
                    <a:pt x="1583" y="2048"/>
                    <a:pt x="1748" y="2048"/>
                  </a:cubicBezTo>
                  <a:cubicBezTo>
                    <a:pt x="1913" y="2048"/>
                    <a:pt x="2048" y="1913"/>
                    <a:pt x="2048" y="1748"/>
                  </a:cubicBezTo>
                  <a:cubicBezTo>
                    <a:pt x="2048" y="1603"/>
                    <a:pt x="1945" y="1482"/>
                    <a:pt x="1808" y="1454"/>
                  </a:cubicBezTo>
                  <a:close/>
                  <a:moveTo>
                    <a:pt x="480" y="1748"/>
                  </a:moveTo>
                  <a:cubicBezTo>
                    <a:pt x="480" y="1847"/>
                    <a:pt x="399" y="1928"/>
                    <a:pt x="300" y="1928"/>
                  </a:cubicBezTo>
                  <a:cubicBezTo>
                    <a:pt x="201" y="1928"/>
                    <a:pt x="120" y="1847"/>
                    <a:pt x="120" y="1748"/>
                  </a:cubicBezTo>
                  <a:cubicBezTo>
                    <a:pt x="120" y="1649"/>
                    <a:pt x="201" y="1568"/>
                    <a:pt x="300" y="1568"/>
                  </a:cubicBezTo>
                  <a:cubicBezTo>
                    <a:pt x="399" y="1568"/>
                    <a:pt x="480" y="1649"/>
                    <a:pt x="480" y="1748"/>
                  </a:cubicBezTo>
                  <a:close/>
                  <a:moveTo>
                    <a:pt x="1204" y="1748"/>
                  </a:moveTo>
                  <a:cubicBezTo>
                    <a:pt x="1204" y="1847"/>
                    <a:pt x="1123" y="1928"/>
                    <a:pt x="1024" y="1928"/>
                  </a:cubicBezTo>
                  <a:cubicBezTo>
                    <a:pt x="925" y="1928"/>
                    <a:pt x="844" y="1847"/>
                    <a:pt x="844" y="1748"/>
                  </a:cubicBezTo>
                  <a:cubicBezTo>
                    <a:pt x="844" y="1649"/>
                    <a:pt x="925" y="1568"/>
                    <a:pt x="1024" y="1568"/>
                  </a:cubicBezTo>
                  <a:cubicBezTo>
                    <a:pt x="1123" y="1568"/>
                    <a:pt x="1204" y="1649"/>
                    <a:pt x="1204" y="1748"/>
                  </a:cubicBezTo>
                  <a:close/>
                  <a:moveTo>
                    <a:pt x="1024" y="968"/>
                  </a:moveTo>
                  <a:cubicBezTo>
                    <a:pt x="792" y="968"/>
                    <a:pt x="604" y="778"/>
                    <a:pt x="604" y="544"/>
                  </a:cubicBezTo>
                  <a:cubicBezTo>
                    <a:pt x="604" y="310"/>
                    <a:pt x="792" y="120"/>
                    <a:pt x="1024" y="120"/>
                  </a:cubicBezTo>
                  <a:cubicBezTo>
                    <a:pt x="1256" y="120"/>
                    <a:pt x="1444" y="310"/>
                    <a:pt x="1444" y="544"/>
                  </a:cubicBezTo>
                  <a:cubicBezTo>
                    <a:pt x="1444" y="778"/>
                    <a:pt x="1256" y="968"/>
                    <a:pt x="1024" y="968"/>
                  </a:cubicBezTo>
                  <a:close/>
                  <a:moveTo>
                    <a:pt x="1748" y="1928"/>
                  </a:moveTo>
                  <a:cubicBezTo>
                    <a:pt x="1649" y="1928"/>
                    <a:pt x="1568" y="1847"/>
                    <a:pt x="1568" y="1748"/>
                  </a:cubicBezTo>
                  <a:cubicBezTo>
                    <a:pt x="1568" y="1649"/>
                    <a:pt x="1649" y="1568"/>
                    <a:pt x="1748" y="1568"/>
                  </a:cubicBezTo>
                  <a:cubicBezTo>
                    <a:pt x="1847" y="1568"/>
                    <a:pt x="1928" y="1649"/>
                    <a:pt x="1928" y="1748"/>
                  </a:cubicBezTo>
                  <a:cubicBezTo>
                    <a:pt x="1928" y="1847"/>
                    <a:pt x="1847" y="1928"/>
                    <a:pt x="174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66" name="Straight Connector 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722155" y="3596184"/>
            <a:ext cx="0" cy="705734"/>
          </a:xfrm>
          <a:prstGeom prst="line">
            <a:avLst/>
          </a:prstGeom>
          <a:ln w="19050">
            <a:solidFill>
              <a:srgbClr val="667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6955" y="3174046"/>
            <a:ext cx="630400" cy="630398"/>
          </a:xfrm>
          <a:prstGeom prst="ellipse">
            <a:avLst/>
          </a:prstGeom>
          <a:solidFill>
            <a:srgbClr val="66718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680043" y="4412356"/>
            <a:ext cx="208422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667181"/>
                </a:solidFill>
              </a:rPr>
              <a:t>DATA PREPROCESSING</a:t>
            </a:r>
          </a:p>
        </p:txBody>
      </p:sp>
      <p:cxnSp>
        <p:nvCxnSpPr>
          <p:cNvPr id="65" name="Straight Connector 6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875965" y="2679815"/>
            <a:ext cx="0" cy="705734"/>
          </a:xfrm>
          <a:prstGeom prst="line">
            <a:avLst/>
          </a:prstGeom>
          <a:ln w="19050">
            <a:solidFill>
              <a:srgbClr val="98A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765" y="3174046"/>
            <a:ext cx="630400" cy="630398"/>
          </a:xfrm>
          <a:prstGeom prst="ellipse">
            <a:avLst/>
          </a:prstGeom>
          <a:solidFill>
            <a:srgbClr val="98A3AD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920030" y="2366973"/>
            <a:ext cx="19118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98A3AD"/>
                </a:solidFill>
              </a:rPr>
              <a:t>FEATURE SELECTION</a:t>
            </a:r>
          </a:p>
        </p:txBody>
      </p:sp>
      <p:sp>
        <p:nvSpPr>
          <p:cNvPr id="103" name="Freeform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3340958" y="165381"/>
            <a:ext cx="551009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MODEL PROCESS OUTLINE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028B554-C211-4B28-93B1-C6D82314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9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5A27DC3-11E7-45E6-8057-DD00FA2A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665804" y="1749004"/>
            <a:ext cx="0" cy="705734"/>
          </a:xfrm>
          <a:prstGeom prst="line">
            <a:avLst/>
          </a:prstGeom>
          <a:ln w="19050">
            <a:solidFill>
              <a:srgbClr val="98A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A142A79-8602-48DC-A20D-B0294E3FD656}"/>
              </a:ext>
            </a:extLst>
          </p:cNvPr>
          <p:cNvSpPr txBox="1"/>
          <p:nvPr/>
        </p:nvSpPr>
        <p:spPr>
          <a:xfrm>
            <a:off x="10124822" y="1280542"/>
            <a:ext cx="108196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/>
              <a:t>ANALYSIS</a:t>
            </a:r>
          </a:p>
          <a:p>
            <a:pPr algn="ctr"/>
            <a:r>
              <a:rPr lang="en-US" sz="1400" b="1" dirty="0"/>
              <a:t>FINAL FOUR</a:t>
            </a:r>
          </a:p>
        </p:txBody>
      </p:sp>
      <p:sp>
        <p:nvSpPr>
          <p:cNvPr id="49" name="Rectangle 48" descr="Building">
            <a:extLst>
              <a:ext uri="{FF2B5EF4-FFF2-40B4-BE49-F238E27FC236}">
                <a16:creationId xmlns:a16="http://schemas.microsoft.com/office/drawing/2014/main" id="{99DF9689-5E94-4291-9960-2C59E77FC955}"/>
              </a:ext>
            </a:extLst>
          </p:cNvPr>
          <p:cNvSpPr/>
          <p:nvPr/>
        </p:nvSpPr>
        <p:spPr>
          <a:xfrm>
            <a:off x="7770981" y="3239289"/>
            <a:ext cx="517588" cy="517588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0" name="Rectangle 49" descr="Database">
            <a:extLst>
              <a:ext uri="{FF2B5EF4-FFF2-40B4-BE49-F238E27FC236}">
                <a16:creationId xmlns:a16="http://schemas.microsoft.com/office/drawing/2014/main" id="{22351BBD-24F4-4FD1-8FD1-4FF96EF720A5}"/>
              </a:ext>
            </a:extLst>
          </p:cNvPr>
          <p:cNvSpPr/>
          <p:nvPr/>
        </p:nvSpPr>
        <p:spPr>
          <a:xfrm>
            <a:off x="3423884" y="3174046"/>
            <a:ext cx="601656" cy="60165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Rectangle 51" descr="Bar chart">
            <a:extLst>
              <a:ext uri="{FF2B5EF4-FFF2-40B4-BE49-F238E27FC236}">
                <a16:creationId xmlns:a16="http://schemas.microsoft.com/office/drawing/2014/main" id="{E70A79CD-E0E4-47C6-A710-97154C2B5A58}"/>
              </a:ext>
            </a:extLst>
          </p:cNvPr>
          <p:cNvSpPr/>
          <p:nvPr/>
        </p:nvSpPr>
        <p:spPr>
          <a:xfrm>
            <a:off x="5582681" y="3174046"/>
            <a:ext cx="608484" cy="608484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3" name="Rectangle 52" descr="Magnifying glass">
            <a:extLst>
              <a:ext uri="{FF2B5EF4-FFF2-40B4-BE49-F238E27FC236}">
                <a16:creationId xmlns:a16="http://schemas.microsoft.com/office/drawing/2014/main" id="{0436A35D-1CB3-4379-A56C-086D74B85636}"/>
              </a:ext>
            </a:extLst>
          </p:cNvPr>
          <p:cNvSpPr/>
          <p:nvPr/>
        </p:nvSpPr>
        <p:spPr>
          <a:xfrm>
            <a:off x="10085852" y="3075471"/>
            <a:ext cx="620156" cy="620156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825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4">
            <a:extLst>
              <a:ext uri="{FF2B5EF4-FFF2-40B4-BE49-F238E27FC236}">
                <a16:creationId xmlns:a16="http://schemas.microsoft.com/office/drawing/2014/main" id="{1331E8DC-CF09-422C-A3E2-23188BC7D7A5}"/>
              </a:ext>
            </a:extLst>
          </p:cNvPr>
          <p:cNvSpPr/>
          <p:nvPr/>
        </p:nvSpPr>
        <p:spPr>
          <a:xfrm>
            <a:off x="1631090" y="2542730"/>
            <a:ext cx="8422975" cy="2529152"/>
          </a:xfrm>
          <a:custGeom>
            <a:avLst/>
            <a:gdLst>
              <a:gd name="connsiteX0" fmla="*/ 0 w 1281512"/>
              <a:gd name="connsiteY0" fmla="*/ 0 h 487738"/>
              <a:gd name="connsiteX1" fmla="*/ 1024517 w 1281512"/>
              <a:gd name="connsiteY1" fmla="*/ 0 h 487738"/>
              <a:gd name="connsiteX2" fmla="*/ 1024517 w 1281512"/>
              <a:gd name="connsiteY2" fmla="*/ 1323 h 487738"/>
              <a:gd name="connsiteX3" fmla="*/ 1037643 w 1281512"/>
              <a:gd name="connsiteY3" fmla="*/ 0 h 487738"/>
              <a:gd name="connsiteX4" fmla="*/ 1281512 w 1281512"/>
              <a:gd name="connsiteY4" fmla="*/ 243869 h 487738"/>
              <a:gd name="connsiteX5" fmla="*/ 1037643 w 1281512"/>
              <a:gd name="connsiteY5" fmla="*/ 487738 h 487738"/>
              <a:gd name="connsiteX6" fmla="*/ 1024517 w 1281512"/>
              <a:gd name="connsiteY6" fmla="*/ 486415 h 487738"/>
              <a:gd name="connsiteX7" fmla="*/ 1024517 w 1281512"/>
              <a:gd name="connsiteY7" fmla="*/ 487737 h 487738"/>
              <a:gd name="connsiteX8" fmla="*/ 0 w 1281512"/>
              <a:gd name="connsiteY8" fmla="*/ 487737 h 48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1512" h="487738">
                <a:moveTo>
                  <a:pt x="0" y="0"/>
                </a:moveTo>
                <a:lnTo>
                  <a:pt x="1024517" y="0"/>
                </a:lnTo>
                <a:lnTo>
                  <a:pt x="1024517" y="1323"/>
                </a:lnTo>
                <a:lnTo>
                  <a:pt x="1037643" y="0"/>
                </a:lnTo>
                <a:cubicBezTo>
                  <a:pt x="1172328" y="0"/>
                  <a:pt x="1281512" y="109184"/>
                  <a:pt x="1281512" y="243869"/>
                </a:cubicBezTo>
                <a:cubicBezTo>
                  <a:pt x="1281512" y="378554"/>
                  <a:pt x="1172328" y="487738"/>
                  <a:pt x="1037643" y="487738"/>
                </a:cubicBezTo>
                <a:lnTo>
                  <a:pt x="1024517" y="486415"/>
                </a:lnTo>
                <a:lnTo>
                  <a:pt x="1024517" y="487737"/>
                </a:lnTo>
                <a:lnTo>
                  <a:pt x="0" y="487737"/>
                </a:lnTo>
                <a:close/>
              </a:path>
            </a:pathLst>
          </a:cu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53">
            <a:extLst>
              <a:ext uri="{FF2B5EF4-FFF2-40B4-BE49-F238E27FC236}">
                <a16:creationId xmlns:a16="http://schemas.microsoft.com/office/drawing/2014/main" id="{3E4BD64C-3261-4E9E-B978-A988936182EE}"/>
              </a:ext>
            </a:extLst>
          </p:cNvPr>
          <p:cNvSpPr/>
          <p:nvPr/>
        </p:nvSpPr>
        <p:spPr>
          <a:xfrm>
            <a:off x="-1" y="837008"/>
            <a:ext cx="6658446" cy="1705722"/>
          </a:xfrm>
          <a:custGeom>
            <a:avLst/>
            <a:gdLst>
              <a:gd name="connsiteX0" fmla="*/ 0 w 1281512"/>
              <a:gd name="connsiteY0" fmla="*/ 0 h 487738"/>
              <a:gd name="connsiteX1" fmla="*/ 1024517 w 1281512"/>
              <a:gd name="connsiteY1" fmla="*/ 0 h 487738"/>
              <a:gd name="connsiteX2" fmla="*/ 1024517 w 1281512"/>
              <a:gd name="connsiteY2" fmla="*/ 1323 h 487738"/>
              <a:gd name="connsiteX3" fmla="*/ 1037643 w 1281512"/>
              <a:gd name="connsiteY3" fmla="*/ 0 h 487738"/>
              <a:gd name="connsiteX4" fmla="*/ 1281512 w 1281512"/>
              <a:gd name="connsiteY4" fmla="*/ 243869 h 487738"/>
              <a:gd name="connsiteX5" fmla="*/ 1037643 w 1281512"/>
              <a:gd name="connsiteY5" fmla="*/ 487738 h 487738"/>
              <a:gd name="connsiteX6" fmla="*/ 1024517 w 1281512"/>
              <a:gd name="connsiteY6" fmla="*/ 486415 h 487738"/>
              <a:gd name="connsiteX7" fmla="*/ 1024517 w 1281512"/>
              <a:gd name="connsiteY7" fmla="*/ 487737 h 487738"/>
              <a:gd name="connsiteX8" fmla="*/ 0 w 1281512"/>
              <a:gd name="connsiteY8" fmla="*/ 487737 h 48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1512" h="487738">
                <a:moveTo>
                  <a:pt x="0" y="0"/>
                </a:moveTo>
                <a:lnTo>
                  <a:pt x="1024517" y="0"/>
                </a:lnTo>
                <a:lnTo>
                  <a:pt x="1024517" y="1323"/>
                </a:lnTo>
                <a:lnTo>
                  <a:pt x="1037643" y="0"/>
                </a:lnTo>
                <a:cubicBezTo>
                  <a:pt x="1172328" y="0"/>
                  <a:pt x="1281512" y="109184"/>
                  <a:pt x="1281512" y="243869"/>
                </a:cubicBezTo>
                <a:cubicBezTo>
                  <a:pt x="1281512" y="378554"/>
                  <a:pt x="1172328" y="487738"/>
                  <a:pt x="1037643" y="487738"/>
                </a:cubicBezTo>
                <a:lnTo>
                  <a:pt x="1024517" y="486415"/>
                </a:lnTo>
                <a:lnTo>
                  <a:pt x="1024517" y="487737"/>
                </a:lnTo>
                <a:lnTo>
                  <a:pt x="0" y="487737"/>
                </a:lnTo>
                <a:close/>
              </a:path>
            </a:pathLst>
          </a:custGeom>
          <a:solidFill>
            <a:srgbClr val="9BA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52">
            <a:extLst>
              <a:ext uri="{FF2B5EF4-FFF2-40B4-BE49-F238E27FC236}">
                <a16:creationId xmlns:a16="http://schemas.microsoft.com/office/drawing/2014/main" id="{5CEA5A28-F7F3-44F6-8A9F-0A0197D59367}"/>
              </a:ext>
            </a:extLst>
          </p:cNvPr>
          <p:cNvSpPr/>
          <p:nvPr/>
        </p:nvSpPr>
        <p:spPr>
          <a:xfrm flipH="1">
            <a:off x="6538130" y="5071503"/>
            <a:ext cx="5653870" cy="1338234"/>
          </a:xfrm>
          <a:custGeom>
            <a:avLst/>
            <a:gdLst>
              <a:gd name="connsiteX0" fmla="*/ 1281512 w 1281512"/>
              <a:gd name="connsiteY0" fmla="*/ 0 h 487738"/>
              <a:gd name="connsiteX1" fmla="*/ 256995 w 1281512"/>
              <a:gd name="connsiteY1" fmla="*/ 0 h 487738"/>
              <a:gd name="connsiteX2" fmla="*/ 256995 w 1281512"/>
              <a:gd name="connsiteY2" fmla="*/ 1323 h 487738"/>
              <a:gd name="connsiteX3" fmla="*/ 243869 w 1281512"/>
              <a:gd name="connsiteY3" fmla="*/ 0 h 487738"/>
              <a:gd name="connsiteX4" fmla="*/ 0 w 1281512"/>
              <a:gd name="connsiteY4" fmla="*/ 243869 h 487738"/>
              <a:gd name="connsiteX5" fmla="*/ 243869 w 1281512"/>
              <a:gd name="connsiteY5" fmla="*/ 487738 h 487738"/>
              <a:gd name="connsiteX6" fmla="*/ 256995 w 1281512"/>
              <a:gd name="connsiteY6" fmla="*/ 486415 h 487738"/>
              <a:gd name="connsiteX7" fmla="*/ 256995 w 1281512"/>
              <a:gd name="connsiteY7" fmla="*/ 487737 h 487738"/>
              <a:gd name="connsiteX8" fmla="*/ 1281512 w 1281512"/>
              <a:gd name="connsiteY8" fmla="*/ 487737 h 48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1512" h="487738">
                <a:moveTo>
                  <a:pt x="1281512" y="0"/>
                </a:moveTo>
                <a:lnTo>
                  <a:pt x="256995" y="0"/>
                </a:lnTo>
                <a:lnTo>
                  <a:pt x="256995" y="1323"/>
                </a:lnTo>
                <a:lnTo>
                  <a:pt x="243869" y="0"/>
                </a:lnTo>
                <a:cubicBezTo>
                  <a:pt x="109184" y="0"/>
                  <a:pt x="0" y="109184"/>
                  <a:pt x="0" y="243869"/>
                </a:cubicBezTo>
                <a:cubicBezTo>
                  <a:pt x="0" y="378554"/>
                  <a:pt x="109184" y="487738"/>
                  <a:pt x="243869" y="487738"/>
                </a:cubicBezTo>
                <a:lnTo>
                  <a:pt x="256995" y="486415"/>
                </a:lnTo>
                <a:lnTo>
                  <a:pt x="256995" y="487737"/>
                </a:lnTo>
                <a:lnTo>
                  <a:pt x="1281512" y="487737"/>
                </a:lnTo>
                <a:close/>
              </a:path>
            </a:pathLst>
          </a:custGeom>
          <a:solidFill>
            <a:srgbClr val="4FD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1D27ED-46C9-47FA-B973-BBEA563B2BCD}"/>
              </a:ext>
            </a:extLst>
          </p:cNvPr>
          <p:cNvSpPr txBox="1"/>
          <p:nvPr/>
        </p:nvSpPr>
        <p:spPr>
          <a:xfrm>
            <a:off x="3152097" y="165381"/>
            <a:ext cx="588783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FEATURE TRANSFORMATION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9EA630-E026-4CC1-A581-73CCB8ABCD3A}"/>
              </a:ext>
            </a:extLst>
          </p:cNvPr>
          <p:cNvSpPr/>
          <p:nvPr/>
        </p:nvSpPr>
        <p:spPr>
          <a:xfrm>
            <a:off x="2776195" y="3630276"/>
            <a:ext cx="65688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bg1"/>
              </a:buClr>
            </a:pPr>
            <a:r>
              <a:rPr lang="en-US" dirty="0">
                <a:solidFill>
                  <a:srgbClr val="FFFFFE"/>
                </a:solidFill>
              </a:rPr>
              <a:t>Difference = Team 1 Feature n - Team 2 Feature n</a:t>
            </a:r>
          </a:p>
          <a:p>
            <a:pPr lvl="1">
              <a:buClr>
                <a:schemeClr val="bg1"/>
              </a:buClr>
            </a:pPr>
            <a:endParaRPr lang="en-US" dirty="0">
              <a:solidFill>
                <a:srgbClr val="FFFFFE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rgbClr val="FFFFFE"/>
                </a:solidFill>
              </a:rPr>
              <a:t>Quotient =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40FD87-7459-41CE-B4C6-9A23C060DB82}"/>
              </a:ext>
            </a:extLst>
          </p:cNvPr>
          <p:cNvSpPr/>
          <p:nvPr/>
        </p:nvSpPr>
        <p:spPr>
          <a:xfrm>
            <a:off x="1814872" y="2733601"/>
            <a:ext cx="72250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FD6C"/>
              </a:buClr>
            </a:pPr>
            <a:r>
              <a:rPr lang="en-US" dirty="0">
                <a:solidFill>
                  <a:srgbClr val="FFFFFE"/>
                </a:solidFill>
              </a:rPr>
              <a:t>Transform all the features of 2 teams</a:t>
            </a:r>
          </a:p>
          <a:p>
            <a:pPr>
              <a:buClr>
                <a:srgbClr val="FFFD6C"/>
              </a:buClr>
            </a:pPr>
            <a:r>
              <a:rPr lang="en-US" dirty="0">
                <a:solidFill>
                  <a:srgbClr val="FFFFFE"/>
                </a:solidFill>
              </a:rPr>
              <a:t>                                       in </a:t>
            </a:r>
            <a:r>
              <a:rPr lang="en-US" b="1" dirty="0">
                <a:solidFill>
                  <a:srgbClr val="FFFFFE"/>
                </a:solidFill>
              </a:rPr>
              <a:t>each game into Difference and Quotient</a:t>
            </a:r>
          </a:p>
        </p:txBody>
      </p:sp>
      <p:sp>
        <p:nvSpPr>
          <p:cNvPr id="23" name="Freeform 102">
            <a:extLst>
              <a:ext uri="{FF2B5EF4-FFF2-40B4-BE49-F238E27FC236}">
                <a16:creationId xmlns:a16="http://schemas.microsoft.com/office/drawing/2014/main" id="{63EB20A1-5339-4499-A32C-417A8F2A5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5B569E-ED58-41D3-8285-119C40F385A2}"/>
              </a:ext>
            </a:extLst>
          </p:cNvPr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71D339-C171-4361-91F6-0781B6AADABF}"/>
              </a:ext>
            </a:extLst>
          </p:cNvPr>
          <p:cNvSpPr/>
          <p:nvPr/>
        </p:nvSpPr>
        <p:spPr>
          <a:xfrm>
            <a:off x="65308" y="1352626"/>
            <a:ext cx="6173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FD6C"/>
              </a:buClr>
            </a:pPr>
            <a:r>
              <a:rPr lang="en-US" dirty="0">
                <a:solidFill>
                  <a:srgbClr val="FFFFFE"/>
                </a:solidFill>
              </a:rPr>
              <a:t>Contrast the variable differences between 2 teams in each game, instead of analyzing each individual team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BFF170-1B26-4C69-B86D-841C9BB655B3}"/>
              </a:ext>
            </a:extLst>
          </p:cNvPr>
          <p:cNvSpPr/>
          <p:nvPr/>
        </p:nvSpPr>
        <p:spPr>
          <a:xfrm>
            <a:off x="6658445" y="5302543"/>
            <a:ext cx="53731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FD6C"/>
              </a:buClr>
            </a:pPr>
            <a:r>
              <a:rPr lang="en-US" dirty="0">
                <a:solidFill>
                  <a:srgbClr val="FFFFFE"/>
                </a:solidFill>
              </a:rPr>
              <a:t>Ignore the similar features of each team such as Team1_blockpct, Team2_blockpct, etc. because those are immaterial in a single game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07DB0F-BF74-4674-AE44-82757C5E6A07}"/>
              </a:ext>
            </a:extLst>
          </p:cNvPr>
          <p:cNvSpPr/>
          <p:nvPr/>
        </p:nvSpPr>
        <p:spPr>
          <a:xfrm>
            <a:off x="4500963" y="4368940"/>
            <a:ext cx="1992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Team 2 Feature n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59E9F0-7388-4EFE-87FA-F3BDFBDEBDCD}"/>
              </a:ext>
            </a:extLst>
          </p:cNvPr>
          <p:cNvSpPr/>
          <p:nvPr/>
        </p:nvSpPr>
        <p:spPr>
          <a:xfrm>
            <a:off x="4039298" y="3942608"/>
            <a:ext cx="2454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chemeClr val="bg1"/>
              </a:buClr>
            </a:pPr>
            <a:r>
              <a:rPr lang="en-US" dirty="0">
                <a:solidFill>
                  <a:srgbClr val="FFFFFE"/>
                </a:solidFill>
              </a:rPr>
              <a:t>Team 1 Feature 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FA4D67-392A-4922-94A5-2C1EDCE74F0C}"/>
              </a:ext>
            </a:extLst>
          </p:cNvPr>
          <p:cNvCxnSpPr/>
          <p:nvPr/>
        </p:nvCxnSpPr>
        <p:spPr>
          <a:xfrm>
            <a:off x="4500963" y="4357859"/>
            <a:ext cx="19929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77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8" name="Rectangle 1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87240" y="2185228"/>
            <a:ext cx="2162981" cy="3472192"/>
          </a:xfrm>
          <a:prstGeom prst="rect">
            <a:avLst/>
          </a:prstGeom>
          <a:gradFill flip="none" rotWithShape="1">
            <a:gsLst>
              <a:gs pos="100000">
                <a:srgbClr val="98A3AD">
                  <a:alpha val="0"/>
                </a:srgbClr>
              </a:gs>
              <a:gs pos="0">
                <a:srgbClr val="98A3A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528576" y="908390"/>
            <a:ext cx="3680308" cy="2453538"/>
            <a:chOff x="4064749" y="1192972"/>
            <a:chExt cx="4062503" cy="2708336"/>
          </a:xfrm>
        </p:grpSpPr>
        <p:graphicFrame>
          <p:nvGraphicFramePr>
            <p:cNvPr id="114" name="Chart 113"/>
            <p:cNvGraphicFramePr/>
            <p:nvPr>
              <p:extLst/>
            </p:nvPr>
          </p:nvGraphicFramePr>
          <p:xfrm>
            <a:off x="4064749" y="1192972"/>
            <a:ext cx="4062503" cy="2708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1" name="Oval 60"/>
            <p:cNvSpPr/>
            <p:nvPr/>
          </p:nvSpPr>
          <p:spPr>
            <a:xfrm>
              <a:off x="5302166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3282120" y="4196883"/>
            <a:ext cx="215463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30353F"/>
                </a:solidFill>
              </a:rPr>
              <a:t>Created ‘distance’ variables as a calculation of  Team1 and Team2 latitude and longitude.</a:t>
            </a:r>
          </a:p>
        </p:txBody>
      </p:sp>
      <p:sp>
        <p:nvSpPr>
          <p:cNvPr id="141" name="Rectangle 1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3777" y="2194299"/>
            <a:ext cx="2173221" cy="3471990"/>
          </a:xfrm>
          <a:prstGeom prst="rect">
            <a:avLst/>
          </a:prstGeom>
          <a:gradFill flip="none" rotWithShape="1">
            <a:gsLst>
              <a:gs pos="100000">
                <a:srgbClr val="30353F">
                  <a:alpha val="0"/>
                </a:srgbClr>
              </a:gs>
              <a:gs pos="0">
                <a:srgbClr val="30353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39766" y="909860"/>
            <a:ext cx="3680307" cy="2453539"/>
            <a:chOff x="-20046" y="1192971"/>
            <a:chExt cx="4062503" cy="2708336"/>
          </a:xfrm>
        </p:grpSpPr>
        <p:sp>
          <p:nvSpPr>
            <p:cNvPr id="142" name="Oval 141"/>
            <p:cNvSpPr/>
            <p:nvPr/>
          </p:nvSpPr>
          <p:spPr>
            <a:xfrm>
              <a:off x="1217371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46" name="Chart 45"/>
            <p:cNvGraphicFramePr/>
            <p:nvPr>
              <p:extLst/>
            </p:nvPr>
          </p:nvGraphicFramePr>
          <p:xfrm>
            <a:off x="-20046" y="1192971"/>
            <a:ext cx="4062503" cy="2708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124" name="TextBox 123"/>
          <p:cNvSpPr txBox="1"/>
          <p:nvPr/>
        </p:nvSpPr>
        <p:spPr>
          <a:xfrm>
            <a:off x="413777" y="4198355"/>
            <a:ext cx="215463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30353F"/>
                </a:solidFill>
              </a:rPr>
              <a:t>Shuffle the data so that Team 1 is not the winner as per ‘outcome’ every time to generate prediction accuracy for the model</a:t>
            </a:r>
          </a:p>
        </p:txBody>
      </p:sp>
      <p:sp>
        <p:nvSpPr>
          <p:cNvPr id="145" name="Rectangle 1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20917" y="2198376"/>
            <a:ext cx="2180381" cy="3447372"/>
          </a:xfrm>
          <a:prstGeom prst="rect">
            <a:avLst/>
          </a:prstGeom>
          <a:gradFill flip="none" rotWithShape="1">
            <a:gsLst>
              <a:gs pos="100000">
                <a:srgbClr val="BABABA">
                  <a:alpha val="0"/>
                </a:srgbClr>
              </a:gs>
              <a:gs pos="0">
                <a:srgbClr val="BABAB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70953" y="908390"/>
            <a:ext cx="3680308" cy="2453538"/>
            <a:chOff x="8149543" y="1192972"/>
            <a:chExt cx="4062503" cy="2708336"/>
          </a:xfrm>
        </p:grpSpPr>
        <p:sp>
          <p:nvSpPr>
            <p:cNvPr id="146" name="Oval 145"/>
            <p:cNvSpPr/>
            <p:nvPr/>
          </p:nvSpPr>
          <p:spPr>
            <a:xfrm>
              <a:off x="9386960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15" name="Chart 114"/>
            <p:cNvGraphicFramePr/>
            <p:nvPr>
              <p:extLst/>
            </p:nvPr>
          </p:nvGraphicFramePr>
          <p:xfrm>
            <a:off x="8149543" y="1192972"/>
            <a:ext cx="4062503" cy="2708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126" name="TextBox 125"/>
          <p:cNvSpPr txBox="1"/>
          <p:nvPr/>
        </p:nvSpPr>
        <p:spPr>
          <a:xfrm>
            <a:off x="9624497" y="4196883"/>
            <a:ext cx="2154637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30353F"/>
                </a:solidFill>
              </a:rPr>
              <a:t>For ‘</a:t>
            </a:r>
            <a:r>
              <a:rPr lang="en-US" dirty="0" err="1">
                <a:solidFill>
                  <a:srgbClr val="30353F"/>
                </a:solidFill>
              </a:rPr>
              <a:t>ap_preseason</a:t>
            </a:r>
            <a:r>
              <a:rPr lang="en-US" dirty="0">
                <a:solidFill>
                  <a:srgbClr val="30353F"/>
                </a:solidFill>
              </a:rPr>
              <a:t>’, ‘</a:t>
            </a:r>
            <a:r>
              <a:rPr lang="en-US" dirty="0" err="1">
                <a:solidFill>
                  <a:srgbClr val="30353F"/>
                </a:solidFill>
              </a:rPr>
              <a:t>ap_final</a:t>
            </a:r>
            <a:r>
              <a:rPr lang="en-US" dirty="0">
                <a:solidFill>
                  <a:srgbClr val="30353F"/>
                </a:solidFill>
              </a:rPr>
              <a:t>’, ‘</a:t>
            </a:r>
            <a:r>
              <a:rPr lang="en-US" dirty="0" err="1">
                <a:solidFill>
                  <a:srgbClr val="30353F"/>
                </a:solidFill>
              </a:rPr>
              <a:t>coaches_preseason</a:t>
            </a:r>
            <a:r>
              <a:rPr lang="en-US" dirty="0">
                <a:solidFill>
                  <a:srgbClr val="30353F"/>
                </a:solidFill>
              </a:rPr>
              <a:t>’, ‘</a:t>
            </a:r>
            <a:r>
              <a:rPr lang="en-US" dirty="0" err="1">
                <a:solidFill>
                  <a:srgbClr val="30353F"/>
                </a:solidFill>
              </a:rPr>
              <a:t>coaches_before_final</a:t>
            </a:r>
            <a:r>
              <a:rPr lang="en-US" dirty="0">
                <a:solidFill>
                  <a:srgbClr val="30353F"/>
                </a:solidFill>
              </a:rPr>
              <a:t>’ variables, we filled up all missing values with 45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3659053" y="165381"/>
            <a:ext cx="487389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PREPROCESSING 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8329404-484D-4917-8DA3-887C35626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74549" y="2127192"/>
            <a:ext cx="2162981" cy="3472192"/>
          </a:xfrm>
          <a:prstGeom prst="rect">
            <a:avLst/>
          </a:prstGeom>
          <a:gradFill flip="none" rotWithShape="1">
            <a:gsLst>
              <a:gs pos="100000">
                <a:srgbClr val="98A3AD">
                  <a:alpha val="0"/>
                </a:srgbClr>
              </a:gs>
              <a:gs pos="0">
                <a:srgbClr val="98A3A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79E0BED-1C0E-4B01-A1C8-C2594A879BF5}"/>
              </a:ext>
            </a:extLst>
          </p:cNvPr>
          <p:cNvGrpSpPr/>
          <p:nvPr/>
        </p:nvGrpSpPr>
        <p:grpSpPr>
          <a:xfrm>
            <a:off x="5615885" y="850354"/>
            <a:ext cx="3680308" cy="2453538"/>
            <a:chOff x="4064749" y="1192972"/>
            <a:chExt cx="4062503" cy="2708336"/>
          </a:xfrm>
        </p:grpSpPr>
        <p:graphicFrame>
          <p:nvGraphicFramePr>
            <p:cNvPr id="41" name="Chart 40">
              <a:extLst>
                <a:ext uri="{FF2B5EF4-FFF2-40B4-BE49-F238E27FC236}">
                  <a16:creationId xmlns:a16="http://schemas.microsoft.com/office/drawing/2014/main" id="{B54D773F-1656-4E6C-AA6F-7125C5CBBF09}"/>
                </a:ext>
              </a:extLst>
            </p:cNvPr>
            <p:cNvGraphicFramePr/>
            <p:nvPr>
              <p:extLst/>
            </p:nvPr>
          </p:nvGraphicFramePr>
          <p:xfrm>
            <a:off x="4064749" y="1192972"/>
            <a:ext cx="4062503" cy="2708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23BE9B6-6C8A-4BA2-A54E-FB26022CF733}"/>
                </a:ext>
              </a:extLst>
            </p:cNvPr>
            <p:cNvSpPr/>
            <p:nvPr/>
          </p:nvSpPr>
          <p:spPr>
            <a:xfrm>
              <a:off x="5302166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65281C9-36A3-423C-9971-8425A58DE407}"/>
              </a:ext>
            </a:extLst>
          </p:cNvPr>
          <p:cNvSpPr txBox="1"/>
          <p:nvPr/>
        </p:nvSpPr>
        <p:spPr>
          <a:xfrm>
            <a:off x="6369429" y="4138847"/>
            <a:ext cx="2154637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30353F"/>
                </a:solidFill>
              </a:rPr>
              <a:t>Replace all 0 with 0.1 so that we can later divide two variables without missing values during feature engineering 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412755" y="3388237"/>
            <a:ext cx="191930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b="1" dirty="0">
                <a:solidFill>
                  <a:srgbClr val="30353F"/>
                </a:solidFill>
                <a:latin typeface="+mj-lt"/>
              </a:rPr>
              <a:t>CREATE</a:t>
            </a:r>
          </a:p>
          <a:p>
            <a:pPr algn="ctr">
              <a:tabLst>
                <a:tab pos="347663" algn="l"/>
              </a:tabLst>
            </a:pPr>
            <a:r>
              <a:rPr lang="en-US" b="1" dirty="0">
                <a:solidFill>
                  <a:srgbClr val="30353F"/>
                </a:solidFill>
                <a:latin typeface="+mj-lt"/>
              </a:rPr>
              <a:t>NEW VARIABLES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934014" y="3421745"/>
            <a:ext cx="113274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b="1" dirty="0">
                <a:solidFill>
                  <a:srgbClr val="30353F"/>
                </a:solidFill>
                <a:latin typeface="+mj-lt"/>
              </a:rPr>
              <a:t>SHUFFLE</a:t>
            </a:r>
          </a:p>
          <a:p>
            <a:pPr algn="ctr">
              <a:tabLst>
                <a:tab pos="347663" algn="l"/>
              </a:tabLst>
            </a:pPr>
            <a:r>
              <a:rPr lang="en-US" b="1" dirty="0">
                <a:solidFill>
                  <a:srgbClr val="30353F"/>
                </a:solidFill>
                <a:latin typeface="+mj-lt"/>
              </a:rPr>
              <a:t>THE DATA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9800286" y="3392864"/>
            <a:ext cx="195778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b="1" dirty="0">
                <a:solidFill>
                  <a:srgbClr val="30353F"/>
                </a:solidFill>
                <a:latin typeface="+mj-lt"/>
              </a:rPr>
              <a:t>FILL UP</a:t>
            </a:r>
          </a:p>
          <a:p>
            <a:pPr algn="ctr">
              <a:tabLst>
                <a:tab pos="347663" algn="l"/>
              </a:tabLst>
            </a:pPr>
            <a:r>
              <a:rPr lang="en-US" b="1" dirty="0">
                <a:solidFill>
                  <a:srgbClr val="30353F"/>
                </a:solidFill>
                <a:latin typeface="+mj-lt"/>
              </a:rPr>
              <a:t>MISSING VALUES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49C487-DA12-467A-AB31-C002C725CD29}"/>
              </a:ext>
            </a:extLst>
          </p:cNvPr>
          <p:cNvSpPr txBox="1"/>
          <p:nvPr/>
        </p:nvSpPr>
        <p:spPr>
          <a:xfrm>
            <a:off x="6489972" y="3391653"/>
            <a:ext cx="193213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b="1" dirty="0">
                <a:solidFill>
                  <a:srgbClr val="30353F"/>
                </a:solidFill>
                <a:latin typeface="+mj-lt"/>
              </a:rPr>
              <a:t>REPLACE VALUE</a:t>
            </a:r>
          </a:p>
          <a:p>
            <a:pPr algn="ctr">
              <a:tabLst>
                <a:tab pos="347663" algn="l"/>
              </a:tabLst>
            </a:pPr>
            <a:r>
              <a:rPr lang="en-US" b="1" dirty="0">
                <a:solidFill>
                  <a:srgbClr val="30353F"/>
                </a:solidFill>
                <a:latin typeface="+mj-lt"/>
              </a:rPr>
              <a:t>‘0’ WITH ‘0.1’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2E383-3750-4CCF-87D2-BE8297C55DC1}"/>
              </a:ext>
            </a:extLst>
          </p:cNvPr>
          <p:cNvSpPr txBox="1"/>
          <p:nvPr/>
        </p:nvSpPr>
        <p:spPr>
          <a:xfrm>
            <a:off x="1240268" y="1711693"/>
            <a:ext cx="520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18AC0B-2E2A-43BF-B954-C138609B8199}"/>
              </a:ext>
            </a:extLst>
          </p:cNvPr>
          <p:cNvSpPr txBox="1"/>
          <p:nvPr/>
        </p:nvSpPr>
        <p:spPr>
          <a:xfrm>
            <a:off x="4074218" y="1661624"/>
            <a:ext cx="520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286146-0ADC-4A13-938F-84CBF8397E1D}"/>
              </a:ext>
            </a:extLst>
          </p:cNvPr>
          <p:cNvSpPr txBox="1"/>
          <p:nvPr/>
        </p:nvSpPr>
        <p:spPr>
          <a:xfrm>
            <a:off x="7186628" y="1661624"/>
            <a:ext cx="520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BB6F47-7BDA-4F8D-B5BF-EC623516ADF8}"/>
              </a:ext>
            </a:extLst>
          </p:cNvPr>
          <p:cNvSpPr txBox="1"/>
          <p:nvPr/>
        </p:nvSpPr>
        <p:spPr>
          <a:xfrm>
            <a:off x="10450987" y="1637811"/>
            <a:ext cx="520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845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33CFF-4940-4A91-8AE3-409ADDE36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664" y="1089302"/>
            <a:ext cx="10599418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	Generate Correlation Matrix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If correlation coefficient is &gt; 0.9 or &lt; -0.9 between 2 variables, keep only one feature among them</a:t>
            </a:r>
          </a:p>
          <a:p>
            <a:r>
              <a:rPr lang="en-US" sz="1800" dirty="0"/>
              <a:t>This is done to avoid multicollinearity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EE2E9C-DE3C-4026-AB7B-78A305019CD6}"/>
              </a:ext>
            </a:extLst>
          </p:cNvPr>
          <p:cNvSpPr txBox="1"/>
          <p:nvPr/>
        </p:nvSpPr>
        <p:spPr>
          <a:xfrm>
            <a:off x="3911109" y="165381"/>
            <a:ext cx="436978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FEATURE SELECTION</a:t>
            </a:r>
          </a:p>
        </p:txBody>
      </p:sp>
      <p:sp>
        <p:nvSpPr>
          <p:cNvPr id="9" name="Freeform 14">
            <a:extLst>
              <a:ext uri="{FF2B5EF4-FFF2-40B4-BE49-F238E27FC236}">
                <a16:creationId xmlns:a16="http://schemas.microsoft.com/office/drawing/2014/main" id="{44F9316C-EE7A-41F1-A2E0-10171103A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9333B0-176D-4212-86C5-28EA0CCD1235}"/>
              </a:ext>
            </a:extLst>
          </p:cNvPr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390FA1-27F8-4714-BD06-711713536A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64" y="3272589"/>
            <a:ext cx="10476045" cy="2731109"/>
          </a:xfrm>
          <a:prstGeom prst="rect">
            <a:avLst/>
          </a:prstGeom>
        </p:spPr>
      </p:pic>
      <p:sp>
        <p:nvSpPr>
          <p:cNvPr id="14" name="Ellipse 33">
            <a:extLst>
              <a:ext uri="{FF2B5EF4-FFF2-40B4-BE49-F238E27FC236}">
                <a16:creationId xmlns:a16="http://schemas.microsoft.com/office/drawing/2014/main" id="{24F7CFED-0FDC-464E-9814-AF27CF015C43}"/>
              </a:ext>
            </a:extLst>
          </p:cNvPr>
          <p:cNvSpPr/>
          <p:nvPr/>
        </p:nvSpPr>
        <p:spPr bwMode="gray">
          <a:xfrm>
            <a:off x="757937" y="644148"/>
            <a:ext cx="868170" cy="868170"/>
          </a:xfrm>
          <a:prstGeom prst="ellipse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2"/>
                </a:solidFill>
              </a:rPr>
              <a:t>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" name="Rad 1">
            <a:extLst>
              <a:ext uri="{FF2B5EF4-FFF2-40B4-BE49-F238E27FC236}">
                <a16:creationId xmlns:a16="http://schemas.microsoft.com/office/drawing/2014/main" id="{A84673AF-52A4-479C-B1D3-63DDAC0D8EE6}"/>
              </a:ext>
            </a:extLst>
          </p:cNvPr>
          <p:cNvSpPr/>
          <p:nvPr/>
        </p:nvSpPr>
        <p:spPr bwMode="gray">
          <a:xfrm>
            <a:off x="672918" y="559129"/>
            <a:ext cx="1081211" cy="1081211"/>
          </a:xfrm>
          <a:prstGeom prst="donut">
            <a:avLst>
              <a:gd name="adj" fmla="val 11326"/>
            </a:avLst>
          </a:prstGeom>
          <a:solidFill>
            <a:schemeClr val="accent2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8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528EA-52C1-4742-946D-5CD99E52E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035" y="1853754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deleting variables with correlation higher than 0.9, the remaining features are as follows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63DB4-37C0-46FA-822B-8120DA469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287" y="2717238"/>
            <a:ext cx="6825425" cy="3153363"/>
          </a:xfrm>
          <a:prstGeom prst="rect">
            <a:avLst/>
          </a:prstGeom>
        </p:spPr>
      </p:pic>
      <p:sp>
        <p:nvSpPr>
          <p:cNvPr id="6" name="Freeform 14">
            <a:extLst>
              <a:ext uri="{FF2B5EF4-FFF2-40B4-BE49-F238E27FC236}">
                <a16:creationId xmlns:a16="http://schemas.microsoft.com/office/drawing/2014/main" id="{2CB13512-A7EB-42B7-A783-DFC5A97F1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E87DB2-332C-4C46-811E-4E70426B7238}"/>
              </a:ext>
            </a:extLst>
          </p:cNvPr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D3947-E6A9-47B8-8F49-596D50231B69}"/>
              </a:ext>
            </a:extLst>
          </p:cNvPr>
          <p:cNvSpPr txBox="1"/>
          <p:nvPr/>
        </p:nvSpPr>
        <p:spPr>
          <a:xfrm>
            <a:off x="1323035" y="929569"/>
            <a:ext cx="436978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382665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04880-FF80-4B91-A3C5-10114C71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129" y="824606"/>
            <a:ext cx="5550357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Use Random Forest Classifier to perform feature selection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12 variables are selected based on their variable importance</a:t>
            </a:r>
          </a:p>
          <a:p>
            <a:endParaRPr lang="en-US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70A59969-8F01-4A25-BC62-A230165A3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766" y="1715240"/>
            <a:ext cx="4074836" cy="235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95ED55-8EE6-49E8-8149-BD2DEAE55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107" y="4363904"/>
            <a:ext cx="8583270" cy="1180198"/>
          </a:xfrm>
          <a:prstGeom prst="rect">
            <a:avLst/>
          </a:prstGeom>
        </p:spPr>
      </p:pic>
      <p:sp>
        <p:nvSpPr>
          <p:cNvPr id="12" name="Ellipse 33">
            <a:extLst>
              <a:ext uri="{FF2B5EF4-FFF2-40B4-BE49-F238E27FC236}">
                <a16:creationId xmlns:a16="http://schemas.microsoft.com/office/drawing/2014/main" id="{0CC65863-DA8F-481C-8589-3792BB2E30E3}"/>
              </a:ext>
            </a:extLst>
          </p:cNvPr>
          <p:cNvSpPr/>
          <p:nvPr/>
        </p:nvSpPr>
        <p:spPr bwMode="gray">
          <a:xfrm>
            <a:off x="757937" y="644148"/>
            <a:ext cx="868170" cy="868170"/>
          </a:xfrm>
          <a:prstGeom prst="ellipse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2"/>
                </a:solidFill>
              </a:rPr>
              <a:t>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3" name="Rad 1">
            <a:extLst>
              <a:ext uri="{FF2B5EF4-FFF2-40B4-BE49-F238E27FC236}">
                <a16:creationId xmlns:a16="http://schemas.microsoft.com/office/drawing/2014/main" id="{57E4727C-43FF-40D7-AE6E-321B5E1EC02F}"/>
              </a:ext>
            </a:extLst>
          </p:cNvPr>
          <p:cNvSpPr/>
          <p:nvPr/>
        </p:nvSpPr>
        <p:spPr bwMode="gray">
          <a:xfrm>
            <a:off x="672918" y="559129"/>
            <a:ext cx="1081211" cy="1081211"/>
          </a:xfrm>
          <a:prstGeom prst="donut">
            <a:avLst>
              <a:gd name="adj" fmla="val 11326"/>
            </a:avLst>
          </a:prstGeom>
          <a:solidFill>
            <a:schemeClr val="accent2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5136B952-F4FA-4E7F-842C-0FED9B420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C60247-BA04-472E-853F-205FFA7439AC}"/>
              </a:ext>
            </a:extLst>
          </p:cNvPr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0082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7670A-AFA8-45B8-B279-8356CD9D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3" y="1846025"/>
            <a:ext cx="12057584" cy="4279392"/>
          </a:xfrm>
        </p:spPr>
        <p:txBody>
          <a:bodyPr>
            <a:normAutofit fontScale="92500"/>
          </a:bodyPr>
          <a:lstStyle/>
          <a:p>
            <a:pPr marL="742950" indent="-742950">
              <a:lnSpc>
                <a:spcPct val="110000"/>
              </a:lnSpc>
              <a:buClr>
                <a:srgbClr val="A6885F"/>
              </a:buClr>
              <a:buFont typeface="+mj-lt"/>
              <a:buAutoNum type="arabicPeriod"/>
            </a:pPr>
            <a:r>
              <a:rPr lang="en-US" sz="1400" b="1" dirty="0"/>
              <a:t>d_team_seed: </a:t>
            </a:r>
            <a:r>
              <a:rPr lang="en-US" sz="1400" dirty="0"/>
              <a:t>Team seed in the tournament.  There are 4 brackets of teams seeded 1 through 16 [difference]</a:t>
            </a:r>
          </a:p>
          <a:p>
            <a:pPr marL="742950" indent="-742950">
              <a:lnSpc>
                <a:spcPct val="110000"/>
              </a:lnSpc>
              <a:buClr>
                <a:srgbClr val="A6885F"/>
              </a:buClr>
              <a:buFont typeface="+mj-lt"/>
              <a:buAutoNum type="arabicPeriod"/>
            </a:pPr>
            <a:r>
              <a:rPr lang="en-US" sz="1400" b="1" dirty="0"/>
              <a:t>q_team_seed: </a:t>
            </a:r>
            <a:r>
              <a:rPr lang="en-US" sz="1400" dirty="0"/>
              <a:t>Team seed in the tournament.  There are 4 brackets of teams seeded 1 through 16 [quotient]</a:t>
            </a:r>
          </a:p>
          <a:p>
            <a:pPr marL="742950" indent="-742950">
              <a:lnSpc>
                <a:spcPct val="110000"/>
              </a:lnSpc>
              <a:buClr>
                <a:srgbClr val="A6885F"/>
              </a:buClr>
              <a:buFont typeface="+mj-lt"/>
              <a:buAutoNum type="arabicPeriod"/>
            </a:pPr>
            <a:r>
              <a:rPr lang="en-US" sz="1400" b="1" dirty="0"/>
              <a:t>q_pt_overall_s16:</a:t>
            </a:r>
            <a:r>
              <a:rPr lang="en-US" sz="1400" dirty="0"/>
              <a:t> Career overall number of NCAA Sweet Sixteen appearances 16 [quotient]</a:t>
            </a:r>
          </a:p>
          <a:p>
            <a:pPr marL="742950" indent="-742950">
              <a:lnSpc>
                <a:spcPct val="110000"/>
              </a:lnSpc>
              <a:buClr>
                <a:srgbClr val="A6885F"/>
              </a:buClr>
              <a:buFont typeface="+mj-lt"/>
              <a:buAutoNum type="arabicPeriod"/>
            </a:pPr>
            <a:r>
              <a:rPr lang="en-US" sz="1400" b="1" dirty="0"/>
              <a:t>q_ap_final:</a:t>
            </a:r>
            <a:r>
              <a:rPr lang="en-US" sz="1400" dirty="0"/>
              <a:t> The final AP Poll ranking of each team (top 25 only) 16 [quotient]</a:t>
            </a:r>
          </a:p>
          <a:p>
            <a:pPr marL="742950" indent="-742950">
              <a:lnSpc>
                <a:spcPct val="110000"/>
              </a:lnSpc>
              <a:buClr>
                <a:srgbClr val="A6885F"/>
              </a:buClr>
              <a:buFont typeface="+mj-lt"/>
              <a:buAutoNum type="arabicPeriod"/>
            </a:pPr>
            <a:r>
              <a:rPr lang="en-US" sz="1400" b="1" dirty="0"/>
              <a:t>d_ap_preseason: </a:t>
            </a:r>
            <a:r>
              <a:rPr lang="en-US" sz="1400" dirty="0"/>
              <a:t>The preseason AP Poll ranking of each team (top 25 only) [difference]</a:t>
            </a:r>
          </a:p>
          <a:p>
            <a:pPr marL="742950" indent="-742950">
              <a:lnSpc>
                <a:spcPct val="110000"/>
              </a:lnSpc>
              <a:buClr>
                <a:srgbClr val="A6885F"/>
              </a:buClr>
              <a:buFont typeface="+mj-lt"/>
              <a:buAutoNum type="arabicPeriod"/>
            </a:pPr>
            <a:r>
              <a:rPr lang="en-US" sz="1400" b="1" dirty="0"/>
              <a:t>q_ap_preseason: </a:t>
            </a:r>
            <a:r>
              <a:rPr lang="en-US" sz="1400" dirty="0"/>
              <a:t>The preseason AP Poll ranking of each team (top 25 only) 16 [quotient]</a:t>
            </a:r>
          </a:p>
          <a:p>
            <a:pPr marL="742950" indent="-742950">
              <a:lnSpc>
                <a:spcPct val="110000"/>
              </a:lnSpc>
              <a:buClr>
                <a:srgbClr val="A6885F"/>
              </a:buClr>
              <a:buFont typeface="+mj-lt"/>
              <a:buAutoNum type="arabicPeriod"/>
            </a:pPr>
            <a:r>
              <a:rPr lang="en-US" sz="1400" b="1" dirty="0"/>
              <a:t>d_coaches_before_final:</a:t>
            </a:r>
            <a:r>
              <a:rPr lang="en-US" sz="1400" dirty="0"/>
              <a:t> The most recent Coaches Poll rankings before the final [difference]</a:t>
            </a:r>
          </a:p>
          <a:p>
            <a:pPr marL="742950" indent="-742950">
              <a:lnSpc>
                <a:spcPct val="110000"/>
              </a:lnSpc>
              <a:buClr>
                <a:srgbClr val="A6885F"/>
              </a:buClr>
              <a:buFont typeface="+mj-lt"/>
              <a:buAutoNum type="arabicPeriod"/>
            </a:pPr>
            <a:r>
              <a:rPr lang="en-US" sz="1400" b="1" dirty="0"/>
              <a:t>q_coaches_before_final:</a:t>
            </a:r>
            <a:r>
              <a:rPr lang="en-US" sz="1400" dirty="0"/>
              <a:t> The most recent Coaches Poll rankings before the final 16 [quotient]</a:t>
            </a:r>
          </a:p>
          <a:p>
            <a:pPr marL="742950" indent="-742950">
              <a:lnSpc>
                <a:spcPct val="110000"/>
              </a:lnSpc>
              <a:buClr>
                <a:srgbClr val="A6885F"/>
              </a:buClr>
              <a:buFont typeface="+mj-lt"/>
              <a:buAutoNum type="arabicPeriod"/>
            </a:pPr>
            <a:r>
              <a:rPr lang="en-US" sz="1400" b="1" dirty="0"/>
              <a:t>d_oppfg3pct: </a:t>
            </a:r>
            <a:r>
              <a:rPr lang="en-US" sz="1400" dirty="0"/>
              <a:t>Opponent’s shooting percentage on 3 point field goals [difference]</a:t>
            </a:r>
          </a:p>
          <a:p>
            <a:pPr marL="742950" indent="-742950">
              <a:lnSpc>
                <a:spcPct val="110000"/>
              </a:lnSpc>
              <a:buClr>
                <a:srgbClr val="A6885F"/>
              </a:buClr>
              <a:buFont typeface="+mj-lt"/>
              <a:buAutoNum type="arabicPeriod"/>
            </a:pPr>
            <a:r>
              <a:rPr lang="en-US" sz="1400" b="1" dirty="0"/>
              <a:t>d_oe: </a:t>
            </a:r>
            <a:r>
              <a:rPr lang="en-US" sz="1400" dirty="0"/>
              <a:t>Points scored per 100 offensive possessions [difference]</a:t>
            </a:r>
          </a:p>
          <a:p>
            <a:pPr marL="742950" indent="-742950">
              <a:lnSpc>
                <a:spcPct val="110000"/>
              </a:lnSpc>
              <a:buClr>
                <a:srgbClr val="A6885F"/>
              </a:buClr>
              <a:buFont typeface="+mj-lt"/>
              <a:buAutoNum type="arabicPeriod"/>
            </a:pPr>
            <a:r>
              <a:rPr lang="en-US" sz="1400" b="1" dirty="0"/>
              <a:t>d_adjoe:</a:t>
            </a:r>
            <a:r>
              <a:rPr lang="en-US" sz="1400" dirty="0"/>
              <a:t> An estimate of the offensive efficiency (points scored per 100 possessions) a team would have against the average D-I defense [difference]</a:t>
            </a:r>
          </a:p>
          <a:p>
            <a:pPr marL="742950" indent="-742950">
              <a:lnSpc>
                <a:spcPct val="110000"/>
              </a:lnSpc>
              <a:buClr>
                <a:srgbClr val="A6885F"/>
              </a:buClr>
              <a:buFont typeface="+mj-lt"/>
              <a:buAutoNum type="arabicPeriod"/>
            </a:pPr>
            <a:r>
              <a:rPr lang="en-US" sz="1400" b="1" dirty="0"/>
              <a:t>d_adjde: </a:t>
            </a:r>
            <a:r>
              <a:rPr lang="en-US" sz="1400" dirty="0"/>
              <a:t>An estimate of the defensive efficiency (points allowed per 100 possessions) a team would have against the average D-I offense [difference]</a:t>
            </a:r>
          </a:p>
          <a:p>
            <a:pPr>
              <a:lnSpc>
                <a:spcPct val="110000"/>
              </a:lnSpc>
              <a:buClr>
                <a:srgbClr val="A6885F"/>
              </a:buClr>
            </a:pPr>
            <a:endParaRPr lang="en-US" sz="800" dirty="0"/>
          </a:p>
          <a:p>
            <a:pPr>
              <a:lnSpc>
                <a:spcPct val="110000"/>
              </a:lnSpc>
              <a:buClr>
                <a:srgbClr val="A6885F"/>
              </a:buClr>
            </a:pPr>
            <a:endParaRPr lang="en-US" sz="800" dirty="0"/>
          </a:p>
          <a:p>
            <a:pPr>
              <a:lnSpc>
                <a:spcPct val="110000"/>
              </a:lnSpc>
              <a:buClr>
                <a:srgbClr val="A6885F"/>
              </a:buClr>
            </a:pPr>
            <a:endParaRPr lang="en-US" sz="800" dirty="0"/>
          </a:p>
          <a:p>
            <a:pPr>
              <a:lnSpc>
                <a:spcPct val="110000"/>
              </a:lnSpc>
              <a:buClr>
                <a:srgbClr val="A6885F"/>
              </a:buClr>
            </a:pPr>
            <a:endParaRPr lang="en-US" sz="800" dirty="0"/>
          </a:p>
          <a:p>
            <a:pPr>
              <a:lnSpc>
                <a:spcPct val="110000"/>
              </a:lnSpc>
              <a:buClr>
                <a:srgbClr val="A6885F"/>
              </a:buClr>
            </a:pPr>
            <a:endParaRPr lang="en-US" sz="800" dirty="0"/>
          </a:p>
          <a:p>
            <a:pPr>
              <a:lnSpc>
                <a:spcPct val="110000"/>
              </a:lnSpc>
              <a:buClr>
                <a:srgbClr val="A6885F"/>
              </a:buClr>
            </a:pPr>
            <a:endParaRPr lang="en-US" sz="800" dirty="0"/>
          </a:p>
          <a:p>
            <a:pPr>
              <a:lnSpc>
                <a:spcPct val="110000"/>
              </a:lnSpc>
              <a:buClr>
                <a:srgbClr val="A6885F"/>
              </a:buClr>
            </a:pPr>
            <a:endParaRPr lang="en-US" sz="800" dirty="0"/>
          </a:p>
          <a:p>
            <a:pPr>
              <a:lnSpc>
                <a:spcPct val="110000"/>
              </a:lnSpc>
              <a:buClr>
                <a:srgbClr val="A6885F"/>
              </a:buClr>
            </a:pPr>
            <a:endParaRPr lang="en-US" sz="800" dirty="0"/>
          </a:p>
          <a:p>
            <a:pPr>
              <a:lnSpc>
                <a:spcPct val="110000"/>
              </a:lnSpc>
              <a:buClr>
                <a:srgbClr val="A6885F"/>
              </a:buClr>
            </a:pPr>
            <a:endParaRPr lang="en-US" sz="800" dirty="0"/>
          </a:p>
          <a:p>
            <a:pPr>
              <a:lnSpc>
                <a:spcPct val="110000"/>
              </a:lnSpc>
              <a:buClr>
                <a:srgbClr val="A6885F"/>
              </a:buClr>
            </a:pPr>
            <a:endParaRPr lang="en-US" sz="800" dirty="0"/>
          </a:p>
          <a:p>
            <a:pPr>
              <a:lnSpc>
                <a:spcPct val="110000"/>
              </a:lnSpc>
              <a:buClr>
                <a:srgbClr val="A6885F"/>
              </a:buClr>
            </a:pPr>
            <a:endParaRPr lang="en-US" sz="800" dirty="0"/>
          </a:p>
          <a:p>
            <a:pPr>
              <a:lnSpc>
                <a:spcPct val="110000"/>
              </a:lnSpc>
              <a:buClr>
                <a:srgbClr val="A6885F"/>
              </a:buClr>
            </a:pPr>
            <a:endParaRPr lang="en-US" sz="800" dirty="0"/>
          </a:p>
          <a:p>
            <a:pPr>
              <a:lnSpc>
                <a:spcPct val="110000"/>
              </a:lnSpc>
              <a:buClr>
                <a:srgbClr val="A6885F"/>
              </a:buClr>
            </a:pPr>
            <a:endParaRPr lang="en-US" sz="800" dirty="0"/>
          </a:p>
          <a:p>
            <a:pPr>
              <a:lnSpc>
                <a:spcPct val="110000"/>
              </a:lnSpc>
              <a:buClr>
                <a:srgbClr val="A6885F"/>
              </a:buClr>
            </a:pPr>
            <a:endParaRPr lang="en-US" sz="800" dirty="0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75FDF4AE-2AC8-423C-9022-0C36D1AE7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782AAF-974E-47F4-9B41-923AE6A0A8C5}"/>
              </a:ext>
            </a:extLst>
          </p:cNvPr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0F11C-90D3-47DE-8598-8188C98EA60D}"/>
              </a:ext>
            </a:extLst>
          </p:cNvPr>
          <p:cNvSpPr txBox="1"/>
          <p:nvPr/>
        </p:nvSpPr>
        <p:spPr>
          <a:xfrm>
            <a:off x="1265329" y="929569"/>
            <a:ext cx="448520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SELECTED FEATURES</a:t>
            </a:r>
          </a:p>
        </p:txBody>
      </p:sp>
    </p:spTree>
    <p:extLst>
      <p:ext uri="{BB962C8B-B14F-4D97-AF65-F5344CB8AC3E}">
        <p14:creationId xmlns:p14="http://schemas.microsoft.com/office/powerpoint/2010/main" val="1103065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8B911-7782-4B88-AB3E-C39414D3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179"/>
            <a:ext cx="10515600" cy="1325563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6" name="Freeform 14">
            <a:extLst>
              <a:ext uri="{FF2B5EF4-FFF2-40B4-BE49-F238E27FC236}">
                <a16:creationId xmlns:a16="http://schemas.microsoft.com/office/drawing/2014/main" id="{7ACBFACE-7D6F-4CE5-A47C-E54EBF71A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C782EF-86B9-438D-B383-A9634FB029A0}"/>
              </a:ext>
            </a:extLst>
          </p:cNvPr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4AC1EEF9-2C66-4C71-B947-BDF45DCD6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42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1C7261-0FAA-4314-8158-485AA454F750}"/>
              </a:ext>
            </a:extLst>
          </p:cNvPr>
          <p:cNvSpPr/>
          <p:nvPr/>
        </p:nvSpPr>
        <p:spPr>
          <a:xfrm>
            <a:off x="1017037" y="1470261"/>
            <a:ext cx="2542592" cy="7977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EB887B-D4C5-4F7E-82FF-4AF7E58EDEB7}"/>
              </a:ext>
            </a:extLst>
          </p:cNvPr>
          <p:cNvSpPr/>
          <p:nvPr/>
        </p:nvSpPr>
        <p:spPr>
          <a:xfrm>
            <a:off x="1017037" y="2390803"/>
            <a:ext cx="2542592" cy="7977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1EB991-1BCE-487D-8A4C-040400D4D72A}"/>
              </a:ext>
            </a:extLst>
          </p:cNvPr>
          <p:cNvSpPr/>
          <p:nvPr/>
        </p:nvSpPr>
        <p:spPr>
          <a:xfrm>
            <a:off x="1017037" y="3368557"/>
            <a:ext cx="2542592" cy="7977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54B550-D7BA-4977-8C92-C888B3ADD66B}"/>
              </a:ext>
            </a:extLst>
          </p:cNvPr>
          <p:cNvSpPr/>
          <p:nvPr/>
        </p:nvSpPr>
        <p:spPr>
          <a:xfrm>
            <a:off x="1017037" y="4346311"/>
            <a:ext cx="2542592" cy="7977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276F72-B9AE-4648-890B-EB952A412D07}"/>
              </a:ext>
            </a:extLst>
          </p:cNvPr>
          <p:cNvSpPr/>
          <p:nvPr/>
        </p:nvSpPr>
        <p:spPr>
          <a:xfrm>
            <a:off x="1017037" y="5324065"/>
            <a:ext cx="2542592" cy="7977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1A5B48-207A-4FE1-A287-10D6180645E9}"/>
              </a:ext>
            </a:extLst>
          </p:cNvPr>
          <p:cNvSpPr/>
          <p:nvPr/>
        </p:nvSpPr>
        <p:spPr>
          <a:xfrm>
            <a:off x="4941337" y="2979343"/>
            <a:ext cx="2693436" cy="7977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Ensemble: combining all analyses + machine learning methods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643390-987B-4B44-BD94-04590C8A6CEC}"/>
              </a:ext>
            </a:extLst>
          </p:cNvPr>
          <p:cNvSpPr/>
          <p:nvPr/>
        </p:nvSpPr>
        <p:spPr>
          <a:xfrm>
            <a:off x="8686799" y="2969673"/>
            <a:ext cx="2693436" cy="7977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FC1ACB-42AD-4EF6-A414-8D7B8CC2FD21}"/>
              </a:ext>
            </a:extLst>
          </p:cNvPr>
          <p:cNvCxnSpPr>
            <a:cxnSpLocks/>
          </p:cNvCxnSpPr>
          <p:nvPr/>
        </p:nvCxnSpPr>
        <p:spPr>
          <a:xfrm>
            <a:off x="3738466" y="1940767"/>
            <a:ext cx="1076130" cy="14882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143D1D-EDDF-4287-B7AB-8038A06E0EA0}"/>
              </a:ext>
            </a:extLst>
          </p:cNvPr>
          <p:cNvCxnSpPr/>
          <p:nvPr/>
        </p:nvCxnSpPr>
        <p:spPr>
          <a:xfrm>
            <a:off x="7809723" y="3391883"/>
            <a:ext cx="6344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C0783C-670F-4847-98DE-579F4094A8BC}"/>
              </a:ext>
            </a:extLst>
          </p:cNvPr>
          <p:cNvCxnSpPr>
            <a:cxnSpLocks/>
          </p:cNvCxnSpPr>
          <p:nvPr/>
        </p:nvCxnSpPr>
        <p:spPr>
          <a:xfrm flipV="1">
            <a:off x="3764125" y="3429000"/>
            <a:ext cx="1050471" cy="24539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60F35B-E198-4088-A416-BAE3B80645B7}"/>
              </a:ext>
            </a:extLst>
          </p:cNvPr>
          <p:cNvCxnSpPr>
            <a:cxnSpLocks/>
          </p:cNvCxnSpPr>
          <p:nvPr/>
        </p:nvCxnSpPr>
        <p:spPr>
          <a:xfrm>
            <a:off x="3686370" y="2678092"/>
            <a:ext cx="1128226" cy="7509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58063E8-EFAD-4411-926A-969F6501B437}"/>
              </a:ext>
            </a:extLst>
          </p:cNvPr>
          <p:cNvCxnSpPr>
            <a:cxnSpLocks/>
          </p:cNvCxnSpPr>
          <p:nvPr/>
        </p:nvCxnSpPr>
        <p:spPr>
          <a:xfrm flipV="1">
            <a:off x="3712418" y="3429000"/>
            <a:ext cx="1102178" cy="3687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B9EAE73-E497-49DC-AF20-053E41072984}"/>
              </a:ext>
            </a:extLst>
          </p:cNvPr>
          <p:cNvCxnSpPr>
            <a:cxnSpLocks/>
          </p:cNvCxnSpPr>
          <p:nvPr/>
        </p:nvCxnSpPr>
        <p:spPr>
          <a:xfrm flipV="1">
            <a:off x="3686370" y="3429000"/>
            <a:ext cx="1128226" cy="13301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7" name="Picture 2056">
            <a:extLst>
              <a:ext uri="{FF2B5EF4-FFF2-40B4-BE49-F238E27FC236}">
                <a16:creationId xmlns:a16="http://schemas.microsoft.com/office/drawing/2014/main" id="{4DB02073-A34B-4DF2-83ED-E1B49DF1BD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390" y="286662"/>
            <a:ext cx="5453745" cy="243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74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presentation, from 24Slides</Template>
  <TotalTime>0</TotalTime>
  <Words>594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9</vt:lpstr>
      <vt:lpstr>PowerPoint Presentation</vt:lpstr>
      <vt:lpstr>Slide 5</vt:lpstr>
      <vt:lpstr>PowerPoint Presentation</vt:lpstr>
      <vt:lpstr>PowerPoint Presentation</vt:lpstr>
      <vt:lpstr>PowerPoint Presentation</vt:lpstr>
      <vt:lpstr>PowerPoint Presentation</vt:lpstr>
      <vt:lpstr>ANALYSIS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2019-03-27T20:43:45Z</dcterms:created>
  <dcterms:modified xsi:type="dcterms:W3CDTF">2019-03-28T04:05:52Z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2018-11-28T19:57:57.0463439Z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