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61" r:id="rId5"/>
    <p:sldId id="268" r:id="rId6"/>
    <p:sldId id="269" r:id="rId7"/>
    <p:sldId id="270" r:id="rId8"/>
    <p:sldId id="267"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9021D0-3EE0-402B-BE12-C328DE361A9E}">
          <p14:sldIdLst>
            <p14:sldId id="256"/>
            <p14:sldId id="257"/>
            <p14:sldId id="260"/>
            <p14:sldId id="261"/>
            <p14:sldId id="268"/>
            <p14:sldId id="269"/>
            <p14:sldId id="270"/>
            <p14:sldId id="267"/>
            <p14:sldId id="262"/>
            <p14:sldId id="263"/>
          </p14:sldIdLst>
        </p14:section>
        <p14:section name="Appendix" id="{35C2121F-8282-48F0-BBCF-B22C62CF9E70}">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99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51780-6031-4A0D-87F5-D688952413D8}"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6306-A451-446F-9080-18499E21B2BD}" type="slidenum">
              <a:rPr lang="en-US" smtClean="0"/>
              <a:t>‹#›</a:t>
            </a:fld>
            <a:endParaRPr lang="en-US"/>
          </a:p>
        </p:txBody>
      </p:sp>
    </p:spTree>
    <p:extLst>
      <p:ext uri="{BB962C8B-B14F-4D97-AF65-F5344CB8AC3E}">
        <p14:creationId xmlns:p14="http://schemas.microsoft.com/office/powerpoint/2010/main" val="324700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outcome of the project will have a strong business orientation, delineating the available data, policy impact, solutions and recommendations: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Descriptive analytics will be the main component of this project, and it will be summarized in a series of ranked lists and visualization charts of cities and states with the most number of cases for each diagnostic condition. For example, we will visualize our data on the US geographical map, with colors and spikes representing different values.</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Through descriptive analytics we should then be able to assess the current US Medicare program to provide policy recommendations to the US federal government and business recommendations to private insurance companies.</a:t>
            </a:r>
            <a:endParaRPr lang="en-US" sz="11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We could also identify the major components of US Medicare spending, as well as the areas lacking funds.</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88E6306-A451-446F-9080-18499E21B2BD}" type="slidenum">
              <a:rPr lang="en-US" smtClean="0"/>
              <a:t>10</a:t>
            </a:fld>
            <a:endParaRPr lang="en-US"/>
          </a:p>
        </p:txBody>
      </p:sp>
    </p:spTree>
    <p:extLst>
      <p:ext uri="{BB962C8B-B14F-4D97-AF65-F5344CB8AC3E}">
        <p14:creationId xmlns:p14="http://schemas.microsoft.com/office/powerpoint/2010/main" val="24103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3E47-9ED1-4857-A144-E1A23BBEF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574A04-5CE8-490D-B701-62C9AC014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27B619-6711-4826-BB11-B554FD189365}"/>
              </a:ext>
            </a:extLst>
          </p:cNvPr>
          <p:cNvSpPr>
            <a:spLocks noGrp="1"/>
          </p:cNvSpPr>
          <p:nvPr>
            <p:ph type="dt" sz="half" idx="10"/>
          </p:nvPr>
        </p:nvSpPr>
        <p:spPr/>
        <p:txBody>
          <a:bodyPr/>
          <a:lstStyle/>
          <a:p>
            <a:fld id="{C3B93DAF-76EF-4E50-B1FD-EAF22F328B2E}" type="datetime1">
              <a:rPr lang="en-US" smtClean="0"/>
              <a:t>4/30/2019</a:t>
            </a:fld>
            <a:endParaRPr lang="en-US"/>
          </a:p>
        </p:txBody>
      </p:sp>
      <p:sp>
        <p:nvSpPr>
          <p:cNvPr id="5" name="Footer Placeholder 4">
            <a:extLst>
              <a:ext uri="{FF2B5EF4-FFF2-40B4-BE49-F238E27FC236}">
                <a16:creationId xmlns:a16="http://schemas.microsoft.com/office/drawing/2014/main" id="{18452071-5E5F-4925-AF68-1862ECB5D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3A177-0837-4E70-89A8-C9FBA75155CC}"/>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65622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8304-7331-4A44-8CE7-12FCA04D8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4C3F4-2815-4965-B653-1EBCE610C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7011D-3AA1-4956-9802-ADA19F8AEE42}"/>
              </a:ext>
            </a:extLst>
          </p:cNvPr>
          <p:cNvSpPr>
            <a:spLocks noGrp="1"/>
          </p:cNvSpPr>
          <p:nvPr>
            <p:ph type="dt" sz="half" idx="10"/>
          </p:nvPr>
        </p:nvSpPr>
        <p:spPr/>
        <p:txBody>
          <a:bodyPr/>
          <a:lstStyle/>
          <a:p>
            <a:fld id="{32EC7803-6309-450E-BD6F-CAFE8952C486}" type="datetime1">
              <a:rPr lang="en-US" smtClean="0"/>
              <a:t>4/30/2019</a:t>
            </a:fld>
            <a:endParaRPr lang="en-US"/>
          </a:p>
        </p:txBody>
      </p:sp>
      <p:sp>
        <p:nvSpPr>
          <p:cNvPr id="5" name="Footer Placeholder 4">
            <a:extLst>
              <a:ext uri="{FF2B5EF4-FFF2-40B4-BE49-F238E27FC236}">
                <a16:creationId xmlns:a16="http://schemas.microsoft.com/office/drawing/2014/main" id="{56971A46-9EFA-4263-BE9A-864FE2211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CC825-B510-45F9-9031-59BD308F36E8}"/>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52306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21CAF-856B-4F3A-B4F1-70EE91C48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8D173-2700-43FD-BEA0-71E4605FA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AA8CF-4D13-44F7-8E9C-92658D51AFF0}"/>
              </a:ext>
            </a:extLst>
          </p:cNvPr>
          <p:cNvSpPr>
            <a:spLocks noGrp="1"/>
          </p:cNvSpPr>
          <p:nvPr>
            <p:ph type="dt" sz="half" idx="10"/>
          </p:nvPr>
        </p:nvSpPr>
        <p:spPr/>
        <p:txBody>
          <a:bodyPr/>
          <a:lstStyle/>
          <a:p>
            <a:fld id="{8BC68431-FBFB-4C2A-879A-63530FB6FCA4}" type="datetime1">
              <a:rPr lang="en-US" smtClean="0"/>
              <a:t>4/30/2019</a:t>
            </a:fld>
            <a:endParaRPr lang="en-US"/>
          </a:p>
        </p:txBody>
      </p:sp>
      <p:sp>
        <p:nvSpPr>
          <p:cNvPr id="5" name="Footer Placeholder 4">
            <a:extLst>
              <a:ext uri="{FF2B5EF4-FFF2-40B4-BE49-F238E27FC236}">
                <a16:creationId xmlns:a16="http://schemas.microsoft.com/office/drawing/2014/main" id="{1E29C96E-6205-4E91-BCC4-7647D4FCF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CBDA9-F812-4134-A4DE-C2E025BE7853}"/>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157813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D5C-6C14-48D4-AD16-5AE07F81169C}"/>
              </a:ext>
            </a:extLst>
          </p:cNvPr>
          <p:cNvSpPr>
            <a:spLocks noGrp="1"/>
          </p:cNvSpPr>
          <p:nvPr>
            <p:ph type="title"/>
          </p:nvPr>
        </p:nvSpPr>
        <p:spPr>
          <a:xfrm>
            <a:off x="119394" y="136525"/>
            <a:ext cx="10515600" cy="500376"/>
          </a:xfrm>
        </p:spPr>
        <p:txBody>
          <a:bodyPr>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04216C66-8626-404B-916C-C82988871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BF88-F3FB-4191-9A2C-9A2B42E53E92}"/>
              </a:ext>
            </a:extLst>
          </p:cNvPr>
          <p:cNvSpPr>
            <a:spLocks noGrp="1"/>
          </p:cNvSpPr>
          <p:nvPr>
            <p:ph type="dt" sz="half" idx="10"/>
          </p:nvPr>
        </p:nvSpPr>
        <p:spPr/>
        <p:txBody>
          <a:bodyPr/>
          <a:lstStyle/>
          <a:p>
            <a:fld id="{EC9E7596-F79F-4637-93B7-3BFAE8792EBD}" type="datetime1">
              <a:rPr lang="en-US" smtClean="0"/>
              <a:t>4/30/2019</a:t>
            </a:fld>
            <a:endParaRPr lang="en-US"/>
          </a:p>
        </p:txBody>
      </p:sp>
      <p:sp>
        <p:nvSpPr>
          <p:cNvPr id="5" name="Footer Placeholder 4">
            <a:extLst>
              <a:ext uri="{FF2B5EF4-FFF2-40B4-BE49-F238E27FC236}">
                <a16:creationId xmlns:a16="http://schemas.microsoft.com/office/drawing/2014/main" id="{70A9D721-CA43-499D-B442-5F7568B8B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0859C-274A-4E4A-8C6C-9F3AAD61F898}"/>
              </a:ext>
            </a:extLst>
          </p:cNvPr>
          <p:cNvSpPr>
            <a:spLocks noGrp="1"/>
          </p:cNvSpPr>
          <p:nvPr>
            <p:ph type="sldNum" sz="quarter" idx="12"/>
          </p:nvPr>
        </p:nvSpPr>
        <p:spPr>
          <a:xfrm>
            <a:off x="10634994" y="6449877"/>
            <a:ext cx="1557006" cy="408124"/>
          </a:xfrm>
        </p:spPr>
        <p:txBody>
          <a:bodyPr/>
          <a:lstStyle>
            <a:lvl1pPr>
              <a:defRPr/>
            </a:lvl1pPr>
          </a:lstStyle>
          <a:p>
            <a:fld id="{DA83BDF1-D456-4FE9-B9BD-1DE2470D4558}" type="slidenum">
              <a:rPr lang="en-US" smtClean="0"/>
              <a:pPr/>
              <a:t>‹#›</a:t>
            </a:fld>
            <a:endParaRPr lang="en-US" dirty="0"/>
          </a:p>
        </p:txBody>
      </p:sp>
      <p:cxnSp>
        <p:nvCxnSpPr>
          <p:cNvPr id="7" name="Straight Connector 6">
            <a:extLst>
              <a:ext uri="{FF2B5EF4-FFF2-40B4-BE49-F238E27FC236}">
                <a16:creationId xmlns:a16="http://schemas.microsoft.com/office/drawing/2014/main" id="{BF761B3C-F362-4C02-9D10-6F7B4ED2B32B}"/>
              </a:ext>
              <a:ext uri="{C183D7F6-B498-43B3-948B-1728B52AA6E4}">
                <adec:decorative xmlns:adec="http://schemas.microsoft.com/office/drawing/2017/decorative" val="1"/>
              </a:ext>
            </a:extLst>
          </p:cNvPr>
          <p:cNvCxnSpPr>
            <a:cxnSpLocks/>
          </p:cNvCxnSpPr>
          <p:nvPr userDrawn="1"/>
        </p:nvCxnSpPr>
        <p:spPr>
          <a:xfrm>
            <a:off x="0" y="615914"/>
            <a:ext cx="11887200" cy="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2471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EFEF-5028-438E-8AAB-954E5292A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64E8C0-0C46-4B24-876F-5F02B88E4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BF781-86D6-450E-BF47-E92A337EE15D}"/>
              </a:ext>
            </a:extLst>
          </p:cNvPr>
          <p:cNvSpPr>
            <a:spLocks noGrp="1"/>
          </p:cNvSpPr>
          <p:nvPr>
            <p:ph type="dt" sz="half" idx="10"/>
          </p:nvPr>
        </p:nvSpPr>
        <p:spPr/>
        <p:txBody>
          <a:bodyPr/>
          <a:lstStyle/>
          <a:p>
            <a:fld id="{7AA619CD-CEA4-4FB0-8EF5-272C6BB05B8B}" type="datetime1">
              <a:rPr lang="en-US" smtClean="0"/>
              <a:t>4/30/2019</a:t>
            </a:fld>
            <a:endParaRPr lang="en-US"/>
          </a:p>
        </p:txBody>
      </p:sp>
      <p:sp>
        <p:nvSpPr>
          <p:cNvPr id="5" name="Footer Placeholder 4">
            <a:extLst>
              <a:ext uri="{FF2B5EF4-FFF2-40B4-BE49-F238E27FC236}">
                <a16:creationId xmlns:a16="http://schemas.microsoft.com/office/drawing/2014/main" id="{4E3D561B-CCB0-4C60-9CFC-EEB1870D6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BD978-34EB-4264-B758-6F4D8076B038}"/>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9119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FE94-1EF7-45D2-9C56-2795523A1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EC804-F71D-48EE-9FA4-D2A1F4787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16C36-1B57-42BF-99A3-7FC595210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F6BE8-BE01-4452-9914-198ED01A2B8B}"/>
              </a:ext>
            </a:extLst>
          </p:cNvPr>
          <p:cNvSpPr>
            <a:spLocks noGrp="1"/>
          </p:cNvSpPr>
          <p:nvPr>
            <p:ph type="dt" sz="half" idx="10"/>
          </p:nvPr>
        </p:nvSpPr>
        <p:spPr/>
        <p:txBody>
          <a:bodyPr/>
          <a:lstStyle/>
          <a:p>
            <a:fld id="{0EFE43BE-987B-4B92-8725-5F13F80E39C5}" type="datetime1">
              <a:rPr lang="en-US" smtClean="0"/>
              <a:t>4/30/2019</a:t>
            </a:fld>
            <a:endParaRPr lang="en-US"/>
          </a:p>
        </p:txBody>
      </p:sp>
      <p:sp>
        <p:nvSpPr>
          <p:cNvPr id="6" name="Footer Placeholder 5">
            <a:extLst>
              <a:ext uri="{FF2B5EF4-FFF2-40B4-BE49-F238E27FC236}">
                <a16:creationId xmlns:a16="http://schemas.microsoft.com/office/drawing/2014/main" id="{8C81E9D7-8C46-4D69-88ED-470521064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35AAE-C4DD-4253-B9AC-224B78383B3F}"/>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255292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5BDA-EF04-4A55-87FC-D1FC72BF6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83F11A-95C7-4371-AF87-5FB509D61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AE17F-4631-4246-A1BB-31D982AE5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E0F012-B415-4A96-B9F5-140BB4BCB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DD38A-9AED-4041-916E-7C2102CAF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2E9D8-03EA-41A5-9B8B-BAA1FFDA45E7}"/>
              </a:ext>
            </a:extLst>
          </p:cNvPr>
          <p:cNvSpPr>
            <a:spLocks noGrp="1"/>
          </p:cNvSpPr>
          <p:nvPr>
            <p:ph type="dt" sz="half" idx="10"/>
          </p:nvPr>
        </p:nvSpPr>
        <p:spPr/>
        <p:txBody>
          <a:bodyPr/>
          <a:lstStyle/>
          <a:p>
            <a:fld id="{22C879AA-4A90-497E-BE95-5C896E7E35B4}" type="datetime1">
              <a:rPr lang="en-US" smtClean="0"/>
              <a:t>4/30/2019</a:t>
            </a:fld>
            <a:endParaRPr lang="en-US"/>
          </a:p>
        </p:txBody>
      </p:sp>
      <p:sp>
        <p:nvSpPr>
          <p:cNvPr id="8" name="Footer Placeholder 7">
            <a:extLst>
              <a:ext uri="{FF2B5EF4-FFF2-40B4-BE49-F238E27FC236}">
                <a16:creationId xmlns:a16="http://schemas.microsoft.com/office/drawing/2014/main" id="{187EBCDC-0AEA-4B96-9185-5F7FB85A0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1163B-F669-43F7-9104-F4FB12734FEB}"/>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4170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AEA8-DF8A-4665-B381-5D2156F09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357E44-0147-4648-AD7A-3378EC7FCFE8}"/>
              </a:ext>
            </a:extLst>
          </p:cNvPr>
          <p:cNvSpPr>
            <a:spLocks noGrp="1"/>
          </p:cNvSpPr>
          <p:nvPr>
            <p:ph type="dt" sz="half" idx="10"/>
          </p:nvPr>
        </p:nvSpPr>
        <p:spPr/>
        <p:txBody>
          <a:bodyPr/>
          <a:lstStyle/>
          <a:p>
            <a:fld id="{460E8610-D995-45CD-AFF5-5D6E6C9B3778}" type="datetime1">
              <a:rPr lang="en-US" smtClean="0"/>
              <a:t>4/30/2019</a:t>
            </a:fld>
            <a:endParaRPr lang="en-US"/>
          </a:p>
        </p:txBody>
      </p:sp>
      <p:sp>
        <p:nvSpPr>
          <p:cNvPr id="4" name="Footer Placeholder 3">
            <a:extLst>
              <a:ext uri="{FF2B5EF4-FFF2-40B4-BE49-F238E27FC236}">
                <a16:creationId xmlns:a16="http://schemas.microsoft.com/office/drawing/2014/main" id="{F207FE4C-959A-4D89-B4E9-7D01FF3EA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10328-96C6-4226-97D1-9A6579CAC945}"/>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317487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A41B6-F2D7-44CC-B92E-407D4FB2E1CA}"/>
              </a:ext>
            </a:extLst>
          </p:cNvPr>
          <p:cNvSpPr>
            <a:spLocks noGrp="1"/>
          </p:cNvSpPr>
          <p:nvPr>
            <p:ph type="dt" sz="half" idx="10"/>
          </p:nvPr>
        </p:nvSpPr>
        <p:spPr/>
        <p:txBody>
          <a:bodyPr/>
          <a:lstStyle/>
          <a:p>
            <a:fld id="{4EC127B9-CE97-49C3-BA51-AE10CDBBCCE4}" type="datetime1">
              <a:rPr lang="en-US" smtClean="0"/>
              <a:t>4/30/2019</a:t>
            </a:fld>
            <a:endParaRPr lang="en-US"/>
          </a:p>
        </p:txBody>
      </p:sp>
      <p:sp>
        <p:nvSpPr>
          <p:cNvPr id="3" name="Footer Placeholder 2">
            <a:extLst>
              <a:ext uri="{FF2B5EF4-FFF2-40B4-BE49-F238E27FC236}">
                <a16:creationId xmlns:a16="http://schemas.microsoft.com/office/drawing/2014/main" id="{09279381-E8A8-4A7E-8772-2A5164B5FE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1FAA0D-C667-409C-B727-243399455850}"/>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24893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8E2D-5F7A-4553-ADDA-3A385815F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AEBADD-B33A-46D2-90E6-AC4B1FA53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E12C2-B0B6-4032-A09D-8E2707660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18240-69DE-4AE6-A6F2-7519FF7BB776}"/>
              </a:ext>
            </a:extLst>
          </p:cNvPr>
          <p:cNvSpPr>
            <a:spLocks noGrp="1"/>
          </p:cNvSpPr>
          <p:nvPr>
            <p:ph type="dt" sz="half" idx="10"/>
          </p:nvPr>
        </p:nvSpPr>
        <p:spPr/>
        <p:txBody>
          <a:bodyPr/>
          <a:lstStyle/>
          <a:p>
            <a:fld id="{F3B65A66-A1F4-4807-BA81-0291CB808C30}" type="datetime1">
              <a:rPr lang="en-US" smtClean="0"/>
              <a:t>4/30/2019</a:t>
            </a:fld>
            <a:endParaRPr lang="en-US"/>
          </a:p>
        </p:txBody>
      </p:sp>
      <p:sp>
        <p:nvSpPr>
          <p:cNvPr id="6" name="Footer Placeholder 5">
            <a:extLst>
              <a:ext uri="{FF2B5EF4-FFF2-40B4-BE49-F238E27FC236}">
                <a16:creationId xmlns:a16="http://schemas.microsoft.com/office/drawing/2014/main" id="{2F165214-6F69-4FCB-B31F-6E0D8CF2E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D25E9-2E20-44D3-BD41-1B23FA5323E5}"/>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318965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88C7-CFDC-457D-A35F-F3A138289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A55A82-8371-4D0F-8B83-2ECDDD313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208C9-FE9C-41B3-8DAB-C7ED03C61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21C6A-D2FE-4457-B89C-CECE167549FE}"/>
              </a:ext>
            </a:extLst>
          </p:cNvPr>
          <p:cNvSpPr>
            <a:spLocks noGrp="1"/>
          </p:cNvSpPr>
          <p:nvPr>
            <p:ph type="dt" sz="half" idx="10"/>
          </p:nvPr>
        </p:nvSpPr>
        <p:spPr/>
        <p:txBody>
          <a:bodyPr/>
          <a:lstStyle/>
          <a:p>
            <a:fld id="{771DED0B-5F98-478D-A342-8C5099FF3FBB}" type="datetime1">
              <a:rPr lang="en-US" smtClean="0"/>
              <a:t>4/30/2019</a:t>
            </a:fld>
            <a:endParaRPr lang="en-US"/>
          </a:p>
        </p:txBody>
      </p:sp>
      <p:sp>
        <p:nvSpPr>
          <p:cNvPr id="6" name="Footer Placeholder 5">
            <a:extLst>
              <a:ext uri="{FF2B5EF4-FFF2-40B4-BE49-F238E27FC236}">
                <a16:creationId xmlns:a16="http://schemas.microsoft.com/office/drawing/2014/main" id="{888651D7-1D52-471F-9625-9A0611D90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5528F-E531-4639-91BA-11FD2683CF1D}"/>
              </a:ext>
            </a:extLst>
          </p:cNvPr>
          <p:cNvSpPr>
            <a:spLocks noGrp="1"/>
          </p:cNvSpPr>
          <p:nvPr>
            <p:ph type="sldNum" sz="quarter" idx="12"/>
          </p:nvPr>
        </p:nvSpPr>
        <p:spPr/>
        <p:txBody>
          <a:bodyPr/>
          <a:lstStyle/>
          <a:p>
            <a:fld id="{31A80A68-A1F3-407B-819B-2244DFD0F7CC}" type="slidenum">
              <a:rPr lang="en-US" smtClean="0"/>
              <a:t>‹#›</a:t>
            </a:fld>
            <a:endParaRPr lang="en-US"/>
          </a:p>
        </p:txBody>
      </p:sp>
    </p:spTree>
    <p:extLst>
      <p:ext uri="{BB962C8B-B14F-4D97-AF65-F5344CB8AC3E}">
        <p14:creationId xmlns:p14="http://schemas.microsoft.com/office/powerpoint/2010/main" val="375932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5DE4D-5A10-4CB1-B996-A50BFB855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6F449-E7C3-4E71-B6B2-1BD86E9AB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3BE2B-55DE-4321-8927-8C6C15728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A4611-4097-4040-8D64-83189DBE1991}" type="datetime1">
              <a:rPr lang="en-US" smtClean="0"/>
              <a:t>4/30/2019</a:t>
            </a:fld>
            <a:endParaRPr lang="en-US"/>
          </a:p>
        </p:txBody>
      </p:sp>
      <p:sp>
        <p:nvSpPr>
          <p:cNvPr id="5" name="Footer Placeholder 4">
            <a:extLst>
              <a:ext uri="{FF2B5EF4-FFF2-40B4-BE49-F238E27FC236}">
                <a16:creationId xmlns:a16="http://schemas.microsoft.com/office/drawing/2014/main" id="{F70903D4-0961-499B-9637-656C77C2F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606DB-D606-478A-9814-19929FFE8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80A68-A1F3-407B-819B-2244DFD0F7CC}" type="slidenum">
              <a:rPr lang="en-US" smtClean="0"/>
              <a:t>‹#›</a:t>
            </a:fld>
            <a:endParaRPr lang="en-US"/>
          </a:p>
        </p:txBody>
      </p:sp>
    </p:spTree>
    <p:extLst>
      <p:ext uri="{BB962C8B-B14F-4D97-AF65-F5344CB8AC3E}">
        <p14:creationId xmlns:p14="http://schemas.microsoft.com/office/powerpoint/2010/main" val="339483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edicare">
            <a:extLst>
              <a:ext uri="{FF2B5EF4-FFF2-40B4-BE49-F238E27FC236}">
                <a16:creationId xmlns:a16="http://schemas.microsoft.com/office/drawing/2014/main" id="{5DBFC937-38CC-466C-9DC6-89A0BE96204E}"/>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3053" r="11423"/>
          <a:stretch/>
        </p:blipFill>
        <p:spPr bwMode="auto">
          <a:xfrm>
            <a:off x="-1" y="0"/>
            <a:ext cx="6096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5581F-1DE4-4BB3-A653-FD9E5A4F5CBD}"/>
              </a:ext>
            </a:extLst>
          </p:cNvPr>
          <p:cNvSpPr>
            <a:spLocks noGrp="1"/>
          </p:cNvSpPr>
          <p:nvPr>
            <p:ph type="ctrTitle"/>
          </p:nvPr>
        </p:nvSpPr>
        <p:spPr>
          <a:xfrm>
            <a:off x="6096000" y="2257477"/>
            <a:ext cx="6066981" cy="1752188"/>
          </a:xfrm>
        </p:spPr>
        <p:txBody>
          <a:bodyPr>
            <a:noAutofit/>
          </a:bodyPr>
          <a:lstStyle/>
          <a:p>
            <a:r>
              <a:rPr lang="en-US" sz="3200" b="1" dirty="0">
                <a:solidFill>
                  <a:schemeClr val="accent1"/>
                </a:solidFill>
              </a:rPr>
              <a:t>Exploring The Cost Effectiveness</a:t>
            </a:r>
            <a:br>
              <a:rPr lang="en-US" sz="3200" b="1" dirty="0">
                <a:solidFill>
                  <a:schemeClr val="accent1"/>
                </a:solidFill>
              </a:rPr>
            </a:br>
            <a:r>
              <a:rPr lang="en-US" sz="3200" b="1" dirty="0">
                <a:solidFill>
                  <a:schemeClr val="accent1"/>
                </a:solidFill>
              </a:rPr>
              <a:t>Of The United States</a:t>
            </a:r>
            <a:br>
              <a:rPr lang="en-US" sz="3200" b="1" dirty="0">
                <a:solidFill>
                  <a:schemeClr val="accent1"/>
                </a:solidFill>
              </a:rPr>
            </a:br>
            <a:r>
              <a:rPr lang="en-US" sz="3200" b="1" dirty="0">
                <a:solidFill>
                  <a:schemeClr val="accent1"/>
                </a:solidFill>
              </a:rPr>
              <a:t>Medicare Program</a:t>
            </a:r>
            <a:endParaRPr lang="en-US" sz="6600" b="1" dirty="0">
              <a:solidFill>
                <a:schemeClr val="accent1"/>
              </a:solidFill>
            </a:endParaRPr>
          </a:p>
        </p:txBody>
      </p:sp>
      <p:sp>
        <p:nvSpPr>
          <p:cNvPr id="4" name="TextBox 3">
            <a:extLst>
              <a:ext uri="{FF2B5EF4-FFF2-40B4-BE49-F238E27FC236}">
                <a16:creationId xmlns:a16="http://schemas.microsoft.com/office/drawing/2014/main" id="{A544F4B6-FCB0-43AD-B7C5-5314A26EDA75}"/>
              </a:ext>
            </a:extLst>
          </p:cNvPr>
          <p:cNvSpPr txBox="1"/>
          <p:nvPr/>
        </p:nvSpPr>
        <p:spPr>
          <a:xfrm>
            <a:off x="6720002" y="5413053"/>
            <a:ext cx="5406801" cy="1323439"/>
          </a:xfrm>
          <a:prstGeom prst="rect">
            <a:avLst/>
          </a:prstGeom>
          <a:noFill/>
        </p:spPr>
        <p:txBody>
          <a:bodyPr wrap="none" rtlCol="0">
            <a:spAutoFit/>
          </a:bodyPr>
          <a:lstStyle/>
          <a:p>
            <a:pPr algn="r"/>
            <a:r>
              <a:rPr lang="en-US" sz="1600" b="1" dirty="0"/>
              <a:t>Spring 2019 - BIG DATA ANALYTICS (BYGB-7990-003)</a:t>
            </a:r>
            <a:br>
              <a:rPr lang="en-US" sz="1600" b="1" dirty="0"/>
            </a:br>
            <a:r>
              <a:rPr lang="en-US" sz="1600" b="1" dirty="0"/>
              <a:t>Professor </a:t>
            </a:r>
            <a:r>
              <a:rPr lang="en-US" sz="1600" b="1" dirty="0" err="1"/>
              <a:t>Yilu</a:t>
            </a:r>
            <a:r>
              <a:rPr lang="en-US" sz="1600" b="1" dirty="0"/>
              <a:t> Zhou, Ph.D.</a:t>
            </a:r>
          </a:p>
          <a:p>
            <a:pPr algn="r"/>
            <a:endParaRPr lang="en-US" sz="1600" dirty="0"/>
          </a:p>
          <a:p>
            <a:pPr algn="r">
              <a:lnSpc>
                <a:spcPct val="100000"/>
              </a:lnSpc>
              <a:spcBef>
                <a:spcPts val="0"/>
              </a:spcBef>
            </a:pPr>
            <a:r>
              <a:rPr lang="en-US" sz="1600" dirty="0"/>
              <a:t>Group 15: Ila Srivastava, Katie Linh Cao</a:t>
            </a:r>
          </a:p>
          <a:p>
            <a:pPr algn="r">
              <a:lnSpc>
                <a:spcPct val="100000"/>
              </a:lnSpc>
              <a:spcBef>
                <a:spcPts val="0"/>
              </a:spcBef>
            </a:pPr>
            <a:r>
              <a:rPr lang="en-US" sz="1600" dirty="0"/>
              <a:t>Lakshmi </a:t>
            </a:r>
            <a:r>
              <a:rPr lang="en-US" sz="1600" dirty="0" err="1"/>
              <a:t>Sravya</a:t>
            </a:r>
            <a:r>
              <a:rPr lang="en-US" sz="1600" dirty="0"/>
              <a:t> Katta, Tudor </a:t>
            </a:r>
            <a:r>
              <a:rPr lang="en-US" sz="1600" dirty="0" err="1"/>
              <a:t>Tarina</a:t>
            </a:r>
            <a:endParaRPr lang="en-US" sz="1600" dirty="0"/>
          </a:p>
        </p:txBody>
      </p:sp>
      <p:cxnSp>
        <p:nvCxnSpPr>
          <p:cNvPr id="6" name="Straight Connector 5">
            <a:extLst>
              <a:ext uri="{FF2B5EF4-FFF2-40B4-BE49-F238E27FC236}">
                <a16:creationId xmlns:a16="http://schemas.microsoft.com/office/drawing/2014/main" id="{2A74809A-0C2B-42F0-B966-6FD44A6CE61B}"/>
              </a:ext>
            </a:extLst>
          </p:cNvPr>
          <p:cNvCxnSpPr>
            <a:cxnSpLocks/>
          </p:cNvCxnSpPr>
          <p:nvPr/>
        </p:nvCxnSpPr>
        <p:spPr>
          <a:xfrm>
            <a:off x="6180758" y="4259050"/>
            <a:ext cx="5867807"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28678EDA-BFC9-4D49-8ED9-2207F7112327}"/>
              </a:ext>
            </a:extLst>
          </p:cNvPr>
          <p:cNvCxnSpPr>
            <a:cxnSpLocks/>
          </p:cNvCxnSpPr>
          <p:nvPr/>
        </p:nvCxnSpPr>
        <p:spPr>
          <a:xfrm>
            <a:off x="6180758" y="1893183"/>
            <a:ext cx="5867807"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B7582874-C7C5-4E84-A3B7-1515DFAB39A6}"/>
              </a:ext>
            </a:extLst>
          </p:cNvPr>
          <p:cNvCxnSpPr>
            <a:cxnSpLocks/>
          </p:cNvCxnSpPr>
          <p:nvPr/>
        </p:nvCxnSpPr>
        <p:spPr>
          <a:xfrm>
            <a:off x="6180758" y="4308763"/>
            <a:ext cx="5867807"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C31FF8E4-423C-4244-9C12-6C2283FE045F}"/>
              </a:ext>
            </a:extLst>
          </p:cNvPr>
          <p:cNvCxnSpPr>
            <a:cxnSpLocks/>
          </p:cNvCxnSpPr>
          <p:nvPr/>
        </p:nvCxnSpPr>
        <p:spPr>
          <a:xfrm>
            <a:off x="6180758" y="1845099"/>
            <a:ext cx="5867807"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sp>
        <p:nvSpPr>
          <p:cNvPr id="15" name="Slide Number Placeholder 14">
            <a:extLst>
              <a:ext uri="{FF2B5EF4-FFF2-40B4-BE49-F238E27FC236}">
                <a16:creationId xmlns:a16="http://schemas.microsoft.com/office/drawing/2014/main" id="{7BB86197-6514-4661-A63F-1D2FED269D85}"/>
              </a:ext>
            </a:extLst>
          </p:cNvPr>
          <p:cNvSpPr>
            <a:spLocks noGrp="1"/>
          </p:cNvSpPr>
          <p:nvPr>
            <p:ph type="sldNum" sz="quarter" idx="12"/>
          </p:nvPr>
        </p:nvSpPr>
        <p:spPr/>
        <p:txBody>
          <a:bodyPr/>
          <a:lstStyle/>
          <a:p>
            <a:fld id="{31A80A68-A1F3-407B-819B-2244DFD0F7CC}" type="slidenum">
              <a:rPr lang="en-US" smtClean="0"/>
              <a:t>1</a:t>
            </a:fld>
            <a:endParaRPr lang="en-US"/>
          </a:p>
        </p:txBody>
      </p:sp>
    </p:spTree>
    <p:extLst>
      <p:ext uri="{BB962C8B-B14F-4D97-AF65-F5344CB8AC3E}">
        <p14:creationId xmlns:p14="http://schemas.microsoft.com/office/powerpoint/2010/main" val="178301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A4C6-F572-4E2F-8D89-7F86A67BA078}"/>
              </a:ext>
            </a:extLst>
          </p:cNvPr>
          <p:cNvSpPr>
            <a:spLocks noGrp="1"/>
          </p:cNvSpPr>
          <p:nvPr>
            <p:ph type="title"/>
          </p:nvPr>
        </p:nvSpPr>
        <p:spPr/>
        <p:txBody>
          <a:bodyPr/>
          <a:lstStyle/>
          <a:p>
            <a:r>
              <a:rPr lang="en-US" dirty="0"/>
              <a:t>Recommendations &amp; Conclusion</a:t>
            </a:r>
          </a:p>
        </p:txBody>
      </p:sp>
      <p:sp>
        <p:nvSpPr>
          <p:cNvPr id="5" name="Slide Number Placeholder 4">
            <a:extLst>
              <a:ext uri="{FF2B5EF4-FFF2-40B4-BE49-F238E27FC236}">
                <a16:creationId xmlns:a16="http://schemas.microsoft.com/office/drawing/2014/main" id="{B81D647A-9ADF-4B0A-ABB9-88834387A649}"/>
              </a:ext>
            </a:extLst>
          </p:cNvPr>
          <p:cNvSpPr>
            <a:spLocks noGrp="1"/>
          </p:cNvSpPr>
          <p:nvPr>
            <p:ph type="sldNum" sz="quarter" idx="12"/>
          </p:nvPr>
        </p:nvSpPr>
        <p:spPr/>
        <p:txBody>
          <a:bodyPr/>
          <a:lstStyle/>
          <a:p>
            <a:fld id="{DA83BDF1-D456-4FE9-B9BD-1DE2470D4558}" type="slidenum">
              <a:rPr lang="en-US" smtClean="0"/>
              <a:pPr/>
              <a:t>10</a:t>
            </a:fld>
            <a:endParaRPr lang="en-US" dirty="0"/>
          </a:p>
        </p:txBody>
      </p:sp>
      <p:grpSp>
        <p:nvGrpSpPr>
          <p:cNvPr id="21" name="Group 20">
            <a:extLst>
              <a:ext uri="{FF2B5EF4-FFF2-40B4-BE49-F238E27FC236}">
                <a16:creationId xmlns:a16="http://schemas.microsoft.com/office/drawing/2014/main" id="{B108B028-47B8-4BCA-806B-64A3AB1FFA0B}"/>
              </a:ext>
            </a:extLst>
          </p:cNvPr>
          <p:cNvGrpSpPr/>
          <p:nvPr/>
        </p:nvGrpSpPr>
        <p:grpSpPr>
          <a:xfrm>
            <a:off x="479224" y="1103500"/>
            <a:ext cx="6851650" cy="1505811"/>
            <a:chOff x="463550" y="1502499"/>
            <a:chExt cx="6851650" cy="1505811"/>
          </a:xfrm>
        </p:grpSpPr>
        <p:sp>
          <p:nvSpPr>
            <p:cNvPr id="22" name="Rechteck 39">
              <a:extLst>
                <a:ext uri="{FF2B5EF4-FFF2-40B4-BE49-F238E27FC236}">
                  <a16:creationId xmlns:a16="http://schemas.microsoft.com/office/drawing/2014/main" id="{472BAA42-2572-4157-98D5-079527253B37}"/>
                </a:ext>
              </a:extLst>
            </p:cNvPr>
            <p:cNvSpPr/>
            <p:nvPr/>
          </p:nvSpPr>
          <p:spPr bwMode="gray">
            <a:xfrm>
              <a:off x="2350498" y="2003739"/>
              <a:ext cx="4964702" cy="1004570"/>
            </a:xfrm>
            <a:prstGeom prst="rect">
              <a:avLst/>
            </a:prstGeom>
            <a:solidFill>
              <a:schemeClr val="accent1"/>
            </a:solidFill>
            <a:ln w="25400" cap="flat" cmpd="sng" algn="ctr">
              <a:noFill/>
              <a:prstDash val="solid"/>
              <a:headEnd/>
              <a:tailEnd/>
            </a:ln>
            <a:effectLst/>
          </p:spPr>
          <p:txBody>
            <a:bodyPr lIns="936000" rtlCol="0" anchor="ctr"/>
            <a:lstStyle/>
            <a:p>
              <a:pPr marL="0" marR="0" lvl="0" indent="0" defTabSz="914400" eaLnBrk="1" fontAlgn="auto" latinLnBrk="0" hangingPunct="1">
                <a:lnSpc>
                  <a:spcPct val="95000"/>
                </a:lnSpc>
                <a:spcBef>
                  <a:spcPts val="0"/>
                </a:spcBef>
                <a:spcAft>
                  <a:spcPts val="800"/>
                </a:spcAft>
                <a:buClrTx/>
                <a:buSzTx/>
                <a:buFontTx/>
                <a:buNone/>
                <a:tabLst/>
                <a:defRPr/>
              </a:pPr>
              <a:r>
                <a:rPr kumimoji="0" lang="en-US" b="1" i="0" u="none" strike="noStrike" kern="0" cap="none" spc="0" normalizeH="0" baseline="0" noProof="0" dirty="0">
                  <a:ln>
                    <a:noFill/>
                  </a:ln>
                  <a:solidFill>
                    <a:srgbClr val="FFFFFF"/>
                  </a:solidFill>
                  <a:effectLst/>
                  <a:uLnTx/>
                  <a:uFillTx/>
                  <a:latin typeface="Arial"/>
                  <a:ea typeface="+mn-ea"/>
                  <a:cs typeface="+mn-cs"/>
                </a:rPr>
                <a:t>Medical cost is higher </a:t>
              </a:r>
              <a:r>
                <a:rPr lang="en-US" b="1" kern="0" dirty="0">
                  <a:solidFill>
                    <a:srgbClr val="FFFFFF"/>
                  </a:solidFill>
                  <a:latin typeface="Arial"/>
                </a:rPr>
                <a:t>for both inpatient and outpatient in the west and east coast</a:t>
              </a:r>
              <a:endParaRPr kumimoji="0" lang="en-US" b="0" i="0" u="none" strike="noStrike" kern="0" cap="none" spc="0" normalizeH="0" baseline="0" noProof="0" dirty="0">
                <a:ln>
                  <a:noFill/>
                </a:ln>
                <a:solidFill>
                  <a:srgbClr val="FFFFFF"/>
                </a:solidFill>
                <a:effectLst/>
                <a:uLnTx/>
                <a:uFillTx/>
                <a:latin typeface="Arial"/>
                <a:ea typeface="+mn-ea"/>
                <a:cs typeface="+mn-cs"/>
              </a:endParaRPr>
            </a:p>
          </p:txBody>
        </p:sp>
        <p:sp>
          <p:nvSpPr>
            <p:cNvPr id="23" name="Rechteck 18">
              <a:extLst>
                <a:ext uri="{FF2B5EF4-FFF2-40B4-BE49-F238E27FC236}">
                  <a16:creationId xmlns:a16="http://schemas.microsoft.com/office/drawing/2014/main" id="{9D268480-97CF-4858-A236-C77DF2638DBD}"/>
                </a:ext>
              </a:extLst>
            </p:cNvPr>
            <p:cNvSpPr/>
            <p:nvPr/>
          </p:nvSpPr>
          <p:spPr bwMode="gray">
            <a:xfrm>
              <a:off x="463550" y="2003739"/>
              <a:ext cx="1886948" cy="1004570"/>
            </a:xfrm>
            <a:prstGeom prst="rect">
              <a:avLst/>
            </a:prstGeom>
            <a:solidFill>
              <a:srgbClr val="F0F0F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646464"/>
                  </a:solidFill>
                  <a:effectLst/>
                  <a:uLnTx/>
                  <a:uFillTx/>
                  <a:latin typeface="Arial"/>
                  <a:ea typeface="+mn-ea"/>
                  <a:cs typeface="+mn-cs"/>
                </a:rPr>
                <a:t>1</a:t>
              </a:r>
            </a:p>
          </p:txBody>
        </p:sp>
        <p:sp>
          <p:nvSpPr>
            <p:cNvPr id="24" name="Parallelogramm 21">
              <a:extLst>
                <a:ext uri="{FF2B5EF4-FFF2-40B4-BE49-F238E27FC236}">
                  <a16:creationId xmlns:a16="http://schemas.microsoft.com/office/drawing/2014/main" id="{20BE5D26-D83E-44DC-8638-C940098E82B3}"/>
                </a:ext>
              </a:extLst>
            </p:cNvPr>
            <p:cNvSpPr/>
            <p:nvPr/>
          </p:nvSpPr>
          <p:spPr bwMode="gray">
            <a:xfrm rot="5400000" flipH="1">
              <a:off x="2075655" y="2025806"/>
              <a:ext cx="1257346" cy="707662"/>
            </a:xfrm>
            <a:prstGeom prst="parallelogram">
              <a:avLst>
                <a:gd name="adj" fmla="val 34810"/>
              </a:avLst>
            </a:prstGeom>
            <a:solidFill>
              <a:srgbClr val="C0C0C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25" name="Parallelogramm 22">
              <a:extLst>
                <a:ext uri="{FF2B5EF4-FFF2-40B4-BE49-F238E27FC236}">
                  <a16:creationId xmlns:a16="http://schemas.microsoft.com/office/drawing/2014/main" id="{A3E19759-A0EE-4BBA-9322-AEEA09E74D92}"/>
                </a:ext>
              </a:extLst>
            </p:cNvPr>
            <p:cNvSpPr/>
            <p:nvPr/>
          </p:nvSpPr>
          <p:spPr bwMode="gray">
            <a:xfrm rot="16200000">
              <a:off x="2229147" y="1930831"/>
              <a:ext cx="1257346" cy="400682"/>
            </a:xfrm>
            <a:prstGeom prst="parallelogram">
              <a:avLst>
                <a:gd name="adj" fmla="val 61408"/>
              </a:avLst>
            </a:prstGeom>
            <a:solidFill>
              <a:srgbClr val="999999"/>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grpSp>
        <p:nvGrpSpPr>
          <p:cNvPr id="26" name="Group 25">
            <a:extLst>
              <a:ext uri="{FF2B5EF4-FFF2-40B4-BE49-F238E27FC236}">
                <a16:creationId xmlns:a16="http://schemas.microsoft.com/office/drawing/2014/main" id="{0B2A8FA2-AD16-4133-B1C6-986B74EC4A8A}"/>
              </a:ext>
            </a:extLst>
          </p:cNvPr>
          <p:cNvGrpSpPr/>
          <p:nvPr/>
        </p:nvGrpSpPr>
        <p:grpSpPr>
          <a:xfrm>
            <a:off x="1739952" y="2704899"/>
            <a:ext cx="6975585" cy="1505811"/>
            <a:chOff x="1760854" y="3093174"/>
            <a:chExt cx="7576476" cy="1505811"/>
          </a:xfrm>
        </p:grpSpPr>
        <p:sp>
          <p:nvSpPr>
            <p:cNvPr id="27" name="Rechteck 39">
              <a:extLst>
                <a:ext uri="{FF2B5EF4-FFF2-40B4-BE49-F238E27FC236}">
                  <a16:creationId xmlns:a16="http://schemas.microsoft.com/office/drawing/2014/main" id="{4D9AA017-F544-4E84-BD3C-AEA3BCACE90B}"/>
                </a:ext>
              </a:extLst>
            </p:cNvPr>
            <p:cNvSpPr/>
            <p:nvPr/>
          </p:nvSpPr>
          <p:spPr bwMode="gray">
            <a:xfrm>
              <a:off x="3647802" y="3594414"/>
              <a:ext cx="5689528" cy="1004570"/>
            </a:xfrm>
            <a:prstGeom prst="rect">
              <a:avLst/>
            </a:prstGeom>
            <a:solidFill>
              <a:schemeClr val="accent1"/>
            </a:solidFill>
            <a:ln w="25400" cap="flat" cmpd="sng" algn="ctr">
              <a:noFill/>
              <a:prstDash val="solid"/>
              <a:headEnd/>
              <a:tailEnd/>
            </a:ln>
            <a:effectLst/>
          </p:spPr>
          <p:txBody>
            <a:bodyPr lIns="936000" rtlCol="0" anchor="ctr"/>
            <a:lstStyle/>
            <a:p>
              <a:pPr marL="0" marR="0" lvl="0" indent="0" defTabSz="914400" eaLnBrk="1" fontAlgn="auto" latinLnBrk="0" hangingPunct="1">
                <a:lnSpc>
                  <a:spcPct val="95000"/>
                </a:lnSpc>
                <a:spcBef>
                  <a:spcPts val="0"/>
                </a:spcBef>
                <a:spcAft>
                  <a:spcPts val="800"/>
                </a:spcAft>
                <a:buClrTx/>
                <a:buSzTx/>
                <a:buFontTx/>
                <a:buNone/>
                <a:tabLst/>
                <a:defRPr/>
              </a:pPr>
              <a:r>
                <a:rPr kumimoji="0" lang="en-US" b="1" i="0" u="none" strike="noStrike" kern="0" cap="none" spc="0" normalizeH="0" baseline="0" noProof="0" dirty="0">
                  <a:ln>
                    <a:noFill/>
                  </a:ln>
                  <a:solidFill>
                    <a:srgbClr val="FFFFFF"/>
                  </a:solidFill>
                  <a:effectLst/>
                  <a:uLnTx/>
                  <a:uFillTx/>
                  <a:latin typeface="Arial"/>
                  <a:ea typeface="+mn-ea"/>
                  <a:cs typeface="+mn-cs"/>
                </a:rPr>
                <a:t>There is a large variance in spending in metropolitan compared to national average</a:t>
              </a:r>
            </a:p>
          </p:txBody>
        </p:sp>
        <p:sp>
          <p:nvSpPr>
            <p:cNvPr id="28" name="Rechteck 18">
              <a:extLst>
                <a:ext uri="{FF2B5EF4-FFF2-40B4-BE49-F238E27FC236}">
                  <a16:creationId xmlns:a16="http://schemas.microsoft.com/office/drawing/2014/main" id="{5ED936E1-FFC8-48BE-957F-3FB36B9D4E66}"/>
                </a:ext>
              </a:extLst>
            </p:cNvPr>
            <p:cNvSpPr/>
            <p:nvPr/>
          </p:nvSpPr>
          <p:spPr bwMode="gray">
            <a:xfrm>
              <a:off x="1760854" y="3594414"/>
              <a:ext cx="1886948" cy="1004570"/>
            </a:xfrm>
            <a:prstGeom prst="rect">
              <a:avLst/>
            </a:prstGeom>
            <a:solidFill>
              <a:srgbClr val="F0F0F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646464"/>
                  </a:solidFill>
                  <a:effectLst/>
                  <a:uLnTx/>
                  <a:uFillTx/>
                  <a:latin typeface="Arial"/>
                  <a:ea typeface="+mn-ea"/>
                  <a:cs typeface="+mn-cs"/>
                </a:rPr>
                <a:t>2</a:t>
              </a:r>
            </a:p>
          </p:txBody>
        </p:sp>
        <p:sp>
          <p:nvSpPr>
            <p:cNvPr id="29" name="Parallelogramm 21">
              <a:extLst>
                <a:ext uri="{FF2B5EF4-FFF2-40B4-BE49-F238E27FC236}">
                  <a16:creationId xmlns:a16="http://schemas.microsoft.com/office/drawing/2014/main" id="{34451DC3-E461-43AA-B58E-26BD946062DE}"/>
                </a:ext>
              </a:extLst>
            </p:cNvPr>
            <p:cNvSpPr/>
            <p:nvPr/>
          </p:nvSpPr>
          <p:spPr bwMode="gray">
            <a:xfrm rot="5400000" flipH="1">
              <a:off x="3372959" y="3616481"/>
              <a:ext cx="1257346" cy="707662"/>
            </a:xfrm>
            <a:prstGeom prst="parallelogram">
              <a:avLst>
                <a:gd name="adj" fmla="val 34810"/>
              </a:avLst>
            </a:prstGeom>
            <a:solidFill>
              <a:srgbClr val="C0C0C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30" name="Parallelogramm 22">
              <a:extLst>
                <a:ext uri="{FF2B5EF4-FFF2-40B4-BE49-F238E27FC236}">
                  <a16:creationId xmlns:a16="http://schemas.microsoft.com/office/drawing/2014/main" id="{7D1D8D65-3944-4D62-A462-B5E1EE07F7F6}"/>
                </a:ext>
              </a:extLst>
            </p:cNvPr>
            <p:cNvSpPr/>
            <p:nvPr/>
          </p:nvSpPr>
          <p:spPr bwMode="gray">
            <a:xfrm rot="16200000">
              <a:off x="3526451" y="3521506"/>
              <a:ext cx="1257346" cy="400682"/>
            </a:xfrm>
            <a:prstGeom prst="parallelogram">
              <a:avLst>
                <a:gd name="adj" fmla="val 61408"/>
              </a:avLst>
            </a:prstGeom>
            <a:solidFill>
              <a:srgbClr val="999999"/>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grpSp>
        <p:nvGrpSpPr>
          <p:cNvPr id="31" name="Group 30">
            <a:extLst>
              <a:ext uri="{FF2B5EF4-FFF2-40B4-BE49-F238E27FC236}">
                <a16:creationId xmlns:a16="http://schemas.microsoft.com/office/drawing/2014/main" id="{44BD98D7-9652-43D2-9F18-DFA70A9D5B71}"/>
              </a:ext>
            </a:extLst>
          </p:cNvPr>
          <p:cNvGrpSpPr/>
          <p:nvPr/>
        </p:nvGrpSpPr>
        <p:grpSpPr>
          <a:xfrm>
            <a:off x="2652253" y="4248689"/>
            <a:ext cx="6773904" cy="1505811"/>
            <a:chOff x="2715263" y="4640574"/>
            <a:chExt cx="6773904" cy="1505811"/>
          </a:xfrm>
        </p:grpSpPr>
        <p:sp>
          <p:nvSpPr>
            <p:cNvPr id="32" name="Rechteck 39">
              <a:extLst>
                <a:ext uri="{FF2B5EF4-FFF2-40B4-BE49-F238E27FC236}">
                  <a16:creationId xmlns:a16="http://schemas.microsoft.com/office/drawing/2014/main" id="{DCA825F0-C088-4827-B397-E847D9841577}"/>
                </a:ext>
              </a:extLst>
            </p:cNvPr>
            <p:cNvSpPr/>
            <p:nvPr/>
          </p:nvSpPr>
          <p:spPr bwMode="gray">
            <a:xfrm>
              <a:off x="4602211" y="5141814"/>
              <a:ext cx="4886956" cy="1004570"/>
            </a:xfrm>
            <a:prstGeom prst="rect">
              <a:avLst/>
            </a:prstGeom>
            <a:solidFill>
              <a:schemeClr val="accent1"/>
            </a:solidFill>
            <a:ln w="25400" cap="flat" cmpd="sng" algn="ctr">
              <a:noFill/>
              <a:prstDash val="solid"/>
              <a:headEnd/>
              <a:tailEnd/>
            </a:ln>
            <a:effectLst/>
          </p:spPr>
          <p:txBody>
            <a:bodyPr lIns="936000" rtlCol="0" anchor="ctr"/>
            <a:lstStyle/>
            <a:p>
              <a:pPr marL="0" marR="0" lvl="0" indent="0" defTabSz="914400" eaLnBrk="1" fontAlgn="auto" latinLnBrk="0" hangingPunct="1">
                <a:lnSpc>
                  <a:spcPct val="95000"/>
                </a:lnSpc>
                <a:spcBef>
                  <a:spcPts val="0"/>
                </a:spcBef>
                <a:spcAft>
                  <a:spcPts val="800"/>
                </a:spcAft>
                <a:buClrTx/>
                <a:buSzTx/>
                <a:buFontTx/>
                <a:buNone/>
                <a:tabLst/>
                <a:defRPr/>
              </a:pPr>
              <a:r>
                <a:rPr kumimoji="0" lang="en-US" b="1" i="0" u="none" strike="noStrike" kern="0" cap="none" spc="0" normalizeH="0" baseline="0" noProof="0" dirty="0">
                  <a:ln>
                    <a:noFill/>
                  </a:ln>
                  <a:solidFill>
                    <a:srgbClr val="FFFFFF"/>
                  </a:solidFill>
                  <a:effectLst/>
                  <a:uLnTx/>
                  <a:uFillTx/>
                  <a:latin typeface="Arial"/>
                  <a:ea typeface="+mn-ea"/>
                  <a:cs typeface="+mn-cs"/>
                </a:rPr>
                <a:t>Use total payment to predict and forecast inpatient covered charges in outpatient submitted charges</a:t>
              </a:r>
            </a:p>
          </p:txBody>
        </p:sp>
        <p:sp>
          <p:nvSpPr>
            <p:cNvPr id="33" name="Rechteck 18">
              <a:extLst>
                <a:ext uri="{FF2B5EF4-FFF2-40B4-BE49-F238E27FC236}">
                  <a16:creationId xmlns:a16="http://schemas.microsoft.com/office/drawing/2014/main" id="{66FF1285-0C6A-4C21-97A6-B4FD7E58D3D1}"/>
                </a:ext>
              </a:extLst>
            </p:cNvPr>
            <p:cNvSpPr/>
            <p:nvPr/>
          </p:nvSpPr>
          <p:spPr bwMode="gray">
            <a:xfrm>
              <a:off x="2715263" y="5141814"/>
              <a:ext cx="1886948" cy="1004570"/>
            </a:xfrm>
            <a:prstGeom prst="rect">
              <a:avLst/>
            </a:prstGeom>
            <a:solidFill>
              <a:srgbClr val="F0F0F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646464"/>
                  </a:solidFill>
                  <a:effectLst/>
                  <a:uLnTx/>
                  <a:uFillTx/>
                  <a:latin typeface="Arial"/>
                  <a:ea typeface="+mn-ea"/>
                  <a:cs typeface="+mn-cs"/>
                </a:rPr>
                <a:t>3</a:t>
              </a:r>
            </a:p>
          </p:txBody>
        </p:sp>
        <p:sp>
          <p:nvSpPr>
            <p:cNvPr id="34" name="Parallelogramm 21">
              <a:extLst>
                <a:ext uri="{FF2B5EF4-FFF2-40B4-BE49-F238E27FC236}">
                  <a16:creationId xmlns:a16="http://schemas.microsoft.com/office/drawing/2014/main" id="{36D4DE43-BFB3-43B3-9AA7-C6E163BBF074}"/>
                </a:ext>
              </a:extLst>
            </p:cNvPr>
            <p:cNvSpPr/>
            <p:nvPr/>
          </p:nvSpPr>
          <p:spPr bwMode="gray">
            <a:xfrm rot="5400000" flipH="1">
              <a:off x="4327368" y="5163881"/>
              <a:ext cx="1257346" cy="707662"/>
            </a:xfrm>
            <a:prstGeom prst="parallelogram">
              <a:avLst>
                <a:gd name="adj" fmla="val 34810"/>
              </a:avLst>
            </a:prstGeom>
            <a:solidFill>
              <a:srgbClr val="C0C0C0"/>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35" name="Parallelogramm 22">
              <a:extLst>
                <a:ext uri="{FF2B5EF4-FFF2-40B4-BE49-F238E27FC236}">
                  <a16:creationId xmlns:a16="http://schemas.microsoft.com/office/drawing/2014/main" id="{06EC72EB-D3DE-4DFB-9209-CA230957746D}"/>
                </a:ext>
              </a:extLst>
            </p:cNvPr>
            <p:cNvSpPr/>
            <p:nvPr/>
          </p:nvSpPr>
          <p:spPr bwMode="gray">
            <a:xfrm rot="16200000">
              <a:off x="4480860" y="5068906"/>
              <a:ext cx="1257346" cy="400682"/>
            </a:xfrm>
            <a:prstGeom prst="parallelogram">
              <a:avLst>
                <a:gd name="adj" fmla="val 61408"/>
              </a:avLst>
            </a:prstGeom>
            <a:solidFill>
              <a:srgbClr val="999999"/>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91714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6D68-1F9D-42AE-911D-1F532143DE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D2C0A85-5CE2-49E2-8BCA-C241EA84889C}"/>
              </a:ext>
            </a:extLst>
          </p:cNvPr>
          <p:cNvSpPr>
            <a:spLocks noGrp="1"/>
          </p:cNvSpPr>
          <p:nvPr>
            <p:ph idx="1"/>
          </p:nvPr>
        </p:nvSpPr>
        <p:spPr/>
        <p:txBody>
          <a:bodyPr/>
          <a:lstStyle/>
          <a:p>
            <a:pPr lvl="1"/>
            <a:r>
              <a:rPr lang="en-US" dirty="0"/>
              <a:t>https://www.kaggle.com/cms/cms-medicare</a:t>
            </a:r>
          </a:p>
          <a:p>
            <a:pPr lvl="1"/>
            <a:r>
              <a:rPr lang="en-US" dirty="0"/>
              <a:t>https://www.healthmarkets.com/resources/medicare/medicare-vs-medicaid-infographic/</a:t>
            </a:r>
          </a:p>
          <a:p>
            <a:pPr lvl="1"/>
            <a:r>
              <a:rPr lang="en-US" dirty="0"/>
              <a:t>https://www.census.gov/data/datasets/time-series/demo/popest/2010s-state-total.html</a:t>
            </a:r>
          </a:p>
        </p:txBody>
      </p:sp>
      <p:sp>
        <p:nvSpPr>
          <p:cNvPr id="5" name="Slide Number Placeholder 4">
            <a:extLst>
              <a:ext uri="{FF2B5EF4-FFF2-40B4-BE49-F238E27FC236}">
                <a16:creationId xmlns:a16="http://schemas.microsoft.com/office/drawing/2014/main" id="{4AE7769A-538C-4F99-A0C5-640B48EBF0DC}"/>
              </a:ext>
            </a:extLst>
          </p:cNvPr>
          <p:cNvSpPr>
            <a:spLocks noGrp="1"/>
          </p:cNvSpPr>
          <p:nvPr>
            <p:ph type="sldNum" sz="quarter" idx="12"/>
          </p:nvPr>
        </p:nvSpPr>
        <p:spPr/>
        <p:txBody>
          <a:bodyPr/>
          <a:lstStyle/>
          <a:p>
            <a:fld id="{DA83BDF1-D456-4FE9-B9BD-1DE2470D4558}" type="slidenum">
              <a:rPr lang="en-US" smtClean="0"/>
              <a:pPr/>
              <a:t>11</a:t>
            </a:fld>
            <a:endParaRPr lang="en-US" dirty="0"/>
          </a:p>
        </p:txBody>
      </p:sp>
    </p:spTree>
    <p:extLst>
      <p:ext uri="{BB962C8B-B14F-4D97-AF65-F5344CB8AC3E}">
        <p14:creationId xmlns:p14="http://schemas.microsoft.com/office/powerpoint/2010/main" val="119746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4BC410-CCDB-4330-9068-114436592AB3}"/>
              </a:ext>
            </a:extLst>
          </p:cNvPr>
          <p:cNvPicPr>
            <a:picLocks noChangeAspect="1"/>
          </p:cNvPicPr>
          <p:nvPr/>
        </p:nvPicPr>
        <p:blipFill>
          <a:blip r:embed="rId2"/>
          <a:stretch>
            <a:fillRect/>
          </a:stretch>
        </p:blipFill>
        <p:spPr>
          <a:xfrm>
            <a:off x="4266428" y="978963"/>
            <a:ext cx="2838796" cy="2497594"/>
          </a:xfrm>
          <a:prstGeom prst="rect">
            <a:avLst/>
          </a:prstGeom>
        </p:spPr>
      </p:pic>
      <p:sp>
        <p:nvSpPr>
          <p:cNvPr id="2" name="Title 1">
            <a:extLst>
              <a:ext uri="{FF2B5EF4-FFF2-40B4-BE49-F238E27FC236}">
                <a16:creationId xmlns:a16="http://schemas.microsoft.com/office/drawing/2014/main" id="{C6D627CF-4CCE-4479-A068-A329BA34DF1F}"/>
              </a:ext>
            </a:extLst>
          </p:cNvPr>
          <p:cNvSpPr>
            <a:spLocks noGrp="1"/>
          </p:cNvSpPr>
          <p:nvPr>
            <p:ph type="title"/>
          </p:nvPr>
        </p:nvSpPr>
        <p:spPr/>
        <p:txBody>
          <a:bodyPr/>
          <a:lstStyle/>
          <a:p>
            <a:r>
              <a:rPr lang="en-US" dirty="0"/>
              <a:t>Background &amp; Dataset</a:t>
            </a:r>
          </a:p>
        </p:txBody>
      </p:sp>
      <p:pic>
        <p:nvPicPr>
          <p:cNvPr id="6" name="Picture 5">
            <a:extLst>
              <a:ext uri="{FF2B5EF4-FFF2-40B4-BE49-F238E27FC236}">
                <a16:creationId xmlns:a16="http://schemas.microsoft.com/office/drawing/2014/main" id="{59C6440D-4671-441B-B05D-A9D17B57F153}"/>
              </a:ext>
            </a:extLst>
          </p:cNvPr>
          <p:cNvPicPr>
            <a:picLocks noChangeAspect="1"/>
          </p:cNvPicPr>
          <p:nvPr/>
        </p:nvPicPr>
        <p:blipFill>
          <a:blip r:embed="rId3"/>
          <a:stretch>
            <a:fillRect/>
          </a:stretch>
        </p:blipFill>
        <p:spPr>
          <a:xfrm>
            <a:off x="7876127" y="996476"/>
            <a:ext cx="3044421" cy="2654586"/>
          </a:xfrm>
          <a:prstGeom prst="rect">
            <a:avLst/>
          </a:prstGeom>
        </p:spPr>
      </p:pic>
      <p:pic>
        <p:nvPicPr>
          <p:cNvPr id="7" name="Picture 6">
            <a:extLst>
              <a:ext uri="{FF2B5EF4-FFF2-40B4-BE49-F238E27FC236}">
                <a16:creationId xmlns:a16="http://schemas.microsoft.com/office/drawing/2014/main" id="{17D35F49-88BA-4096-B44E-07AFE47C2514}"/>
              </a:ext>
            </a:extLst>
          </p:cNvPr>
          <p:cNvPicPr>
            <a:picLocks noChangeAspect="1"/>
          </p:cNvPicPr>
          <p:nvPr/>
        </p:nvPicPr>
        <p:blipFill>
          <a:blip r:embed="rId4">
            <a:extLst/>
          </a:blip>
          <a:stretch>
            <a:fillRect/>
          </a:stretch>
        </p:blipFill>
        <p:spPr>
          <a:xfrm>
            <a:off x="940526" y="996476"/>
            <a:ext cx="2554999" cy="2583868"/>
          </a:xfrm>
          <a:prstGeom prst="rect">
            <a:avLst/>
          </a:prstGeom>
        </p:spPr>
      </p:pic>
      <p:sp>
        <p:nvSpPr>
          <p:cNvPr id="10" name="Slide Number Placeholder 9">
            <a:extLst>
              <a:ext uri="{FF2B5EF4-FFF2-40B4-BE49-F238E27FC236}">
                <a16:creationId xmlns:a16="http://schemas.microsoft.com/office/drawing/2014/main" id="{C69433A6-17DA-4D90-A3BB-EC264FA5EB5D}"/>
              </a:ext>
            </a:extLst>
          </p:cNvPr>
          <p:cNvSpPr>
            <a:spLocks noGrp="1"/>
          </p:cNvSpPr>
          <p:nvPr>
            <p:ph type="sldNum" sz="quarter" idx="12"/>
          </p:nvPr>
        </p:nvSpPr>
        <p:spPr/>
        <p:txBody>
          <a:bodyPr/>
          <a:lstStyle/>
          <a:p>
            <a:fld id="{DA83BDF1-D456-4FE9-B9BD-1DE2470D4558}" type="slidenum">
              <a:rPr lang="en-US" smtClean="0"/>
              <a:pPr/>
              <a:t>2</a:t>
            </a:fld>
            <a:endParaRPr lang="en-US" dirty="0"/>
          </a:p>
        </p:txBody>
      </p:sp>
      <p:sp>
        <p:nvSpPr>
          <p:cNvPr id="9" name="TextBox 8">
            <a:extLst>
              <a:ext uri="{FF2B5EF4-FFF2-40B4-BE49-F238E27FC236}">
                <a16:creationId xmlns:a16="http://schemas.microsoft.com/office/drawing/2014/main" id="{0CCAB3EE-F169-4518-968B-5E884137E24F}"/>
              </a:ext>
            </a:extLst>
          </p:cNvPr>
          <p:cNvSpPr txBox="1"/>
          <p:nvPr/>
        </p:nvSpPr>
        <p:spPr>
          <a:xfrm>
            <a:off x="2609079" y="4865967"/>
            <a:ext cx="9412329"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t>13 GB public dataset created by the Centers for Medicare &amp; Medicaid Services</a:t>
            </a:r>
          </a:p>
          <a:p>
            <a:pPr marL="285750" indent="-285750">
              <a:buFont typeface="Wingdings" panose="05000000000000000000" pitchFamily="2" charset="2"/>
              <a:buChar char="§"/>
            </a:pPr>
            <a:r>
              <a:rPr lang="en-US" sz="1600" dirty="0"/>
              <a:t>summarize the utilization and payments for procedures, services and prescription drugs provided to Medicare beneficiaries by hospitals, physicians, and other suppliers.</a:t>
            </a:r>
          </a:p>
        </p:txBody>
      </p:sp>
      <p:sp>
        <p:nvSpPr>
          <p:cNvPr id="11" name="TextBox 10">
            <a:extLst>
              <a:ext uri="{FF2B5EF4-FFF2-40B4-BE49-F238E27FC236}">
                <a16:creationId xmlns:a16="http://schemas.microsoft.com/office/drawing/2014/main" id="{E51D3B7E-5E31-4EC2-9800-FE8C0891B7B4}"/>
              </a:ext>
            </a:extLst>
          </p:cNvPr>
          <p:cNvSpPr txBox="1"/>
          <p:nvPr/>
        </p:nvSpPr>
        <p:spPr>
          <a:xfrm>
            <a:off x="340789" y="4210325"/>
            <a:ext cx="1681843" cy="461665"/>
          </a:xfrm>
          <a:prstGeom prst="rect">
            <a:avLst/>
          </a:prstGeom>
          <a:noFill/>
        </p:spPr>
        <p:txBody>
          <a:bodyPr wrap="square" rtlCol="0">
            <a:spAutoFit/>
          </a:bodyPr>
          <a:lstStyle/>
          <a:p>
            <a:r>
              <a:rPr lang="en-US" sz="2400" b="1" dirty="0"/>
              <a:t>Dataset</a:t>
            </a:r>
            <a:endParaRPr lang="en-US" b="1" dirty="0"/>
          </a:p>
        </p:txBody>
      </p:sp>
      <p:pic>
        <p:nvPicPr>
          <p:cNvPr id="12" name="Picture 2" descr="Image result for google big query">
            <a:extLst>
              <a:ext uri="{FF2B5EF4-FFF2-40B4-BE49-F238E27FC236}">
                <a16:creationId xmlns:a16="http://schemas.microsoft.com/office/drawing/2014/main" id="{D53378E3-6205-4D32-8B08-AA47D3F8B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469" y="5124029"/>
            <a:ext cx="871678" cy="2966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kaggle">
            <a:extLst>
              <a:ext uri="{FF2B5EF4-FFF2-40B4-BE49-F238E27FC236}">
                <a16:creationId xmlns:a16="http://schemas.microsoft.com/office/drawing/2014/main" id="{8E8DE4D4-5A7E-4DA8-8588-18E777E35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89" y="5124029"/>
            <a:ext cx="934472" cy="36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5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Process 24">
            <a:extLst>
              <a:ext uri="{FF2B5EF4-FFF2-40B4-BE49-F238E27FC236}">
                <a16:creationId xmlns:a16="http://schemas.microsoft.com/office/drawing/2014/main" id="{4CFF9B25-A31A-4A1A-9C4E-0B498EEAA857}"/>
              </a:ext>
            </a:extLst>
          </p:cNvPr>
          <p:cNvSpPr/>
          <p:nvPr/>
        </p:nvSpPr>
        <p:spPr>
          <a:xfrm>
            <a:off x="4603265" y="784034"/>
            <a:ext cx="2391641" cy="3929045"/>
          </a:xfrm>
          <a:prstGeom prst="flowChart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Analysis</a:t>
            </a:r>
          </a:p>
        </p:txBody>
      </p:sp>
      <p:sp>
        <p:nvSpPr>
          <p:cNvPr id="26" name="Flowchart: Process 25">
            <a:extLst>
              <a:ext uri="{FF2B5EF4-FFF2-40B4-BE49-F238E27FC236}">
                <a16:creationId xmlns:a16="http://schemas.microsoft.com/office/drawing/2014/main" id="{928E85DC-4896-4C31-AEA7-C5FA158D8057}"/>
              </a:ext>
            </a:extLst>
          </p:cNvPr>
          <p:cNvSpPr/>
          <p:nvPr/>
        </p:nvSpPr>
        <p:spPr>
          <a:xfrm>
            <a:off x="7732610" y="784034"/>
            <a:ext cx="2186822" cy="3929045"/>
          </a:xfrm>
          <a:prstGeom prst="flowChart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Recommendation</a:t>
            </a:r>
          </a:p>
        </p:txBody>
      </p:sp>
      <p:sp>
        <p:nvSpPr>
          <p:cNvPr id="14" name="Flowchart: Process 13">
            <a:extLst>
              <a:ext uri="{FF2B5EF4-FFF2-40B4-BE49-F238E27FC236}">
                <a16:creationId xmlns:a16="http://schemas.microsoft.com/office/drawing/2014/main" id="{BF6F2F80-4376-41E3-866E-8468B0E7CA9A}"/>
              </a:ext>
            </a:extLst>
          </p:cNvPr>
          <p:cNvSpPr/>
          <p:nvPr/>
        </p:nvSpPr>
        <p:spPr>
          <a:xfrm>
            <a:off x="1604119" y="784034"/>
            <a:ext cx="2445200" cy="3929045"/>
          </a:xfrm>
          <a:prstGeom prst="flowChart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Data Preprocessing</a:t>
            </a:r>
          </a:p>
        </p:txBody>
      </p:sp>
      <p:sp>
        <p:nvSpPr>
          <p:cNvPr id="2" name="Title 1">
            <a:extLst>
              <a:ext uri="{FF2B5EF4-FFF2-40B4-BE49-F238E27FC236}">
                <a16:creationId xmlns:a16="http://schemas.microsoft.com/office/drawing/2014/main" id="{114FC236-864B-4623-8824-45302F33735D}"/>
              </a:ext>
            </a:extLst>
          </p:cNvPr>
          <p:cNvSpPr>
            <a:spLocks noGrp="1"/>
          </p:cNvSpPr>
          <p:nvPr>
            <p:ph type="title"/>
          </p:nvPr>
        </p:nvSpPr>
        <p:spPr/>
        <p:txBody>
          <a:bodyPr/>
          <a:lstStyle/>
          <a:p>
            <a:r>
              <a:rPr lang="en-US" dirty="0"/>
              <a:t>Methodology and Goals</a:t>
            </a:r>
          </a:p>
        </p:txBody>
      </p:sp>
      <p:sp>
        <p:nvSpPr>
          <p:cNvPr id="5" name="Slide Number Placeholder 4">
            <a:extLst>
              <a:ext uri="{FF2B5EF4-FFF2-40B4-BE49-F238E27FC236}">
                <a16:creationId xmlns:a16="http://schemas.microsoft.com/office/drawing/2014/main" id="{E583FB46-B513-46EB-8E66-FA2EE97A6541}"/>
              </a:ext>
            </a:extLst>
          </p:cNvPr>
          <p:cNvSpPr>
            <a:spLocks noGrp="1"/>
          </p:cNvSpPr>
          <p:nvPr>
            <p:ph type="sldNum" sz="quarter" idx="12"/>
          </p:nvPr>
        </p:nvSpPr>
        <p:spPr/>
        <p:txBody>
          <a:bodyPr/>
          <a:lstStyle/>
          <a:p>
            <a:fld id="{DA83BDF1-D456-4FE9-B9BD-1DE2470D4558}" type="slidenum">
              <a:rPr lang="en-US" smtClean="0"/>
              <a:pPr/>
              <a:t>3</a:t>
            </a:fld>
            <a:endParaRPr lang="en-US" dirty="0"/>
          </a:p>
        </p:txBody>
      </p:sp>
      <p:sp>
        <p:nvSpPr>
          <p:cNvPr id="10" name="Flowchart: Terminator 9">
            <a:extLst>
              <a:ext uri="{FF2B5EF4-FFF2-40B4-BE49-F238E27FC236}">
                <a16:creationId xmlns:a16="http://schemas.microsoft.com/office/drawing/2014/main" id="{BD108E67-DEFC-4EFA-9BAB-02B1542AC29B}"/>
              </a:ext>
            </a:extLst>
          </p:cNvPr>
          <p:cNvSpPr/>
          <p:nvPr/>
        </p:nvSpPr>
        <p:spPr>
          <a:xfrm>
            <a:off x="295193" y="2473630"/>
            <a:ext cx="910333" cy="54984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1" name="Flowchart: Process 10">
            <a:extLst>
              <a:ext uri="{FF2B5EF4-FFF2-40B4-BE49-F238E27FC236}">
                <a16:creationId xmlns:a16="http://schemas.microsoft.com/office/drawing/2014/main" id="{CB8DB1A9-37F4-489D-8CD0-6F482373ACFD}"/>
              </a:ext>
            </a:extLst>
          </p:cNvPr>
          <p:cNvSpPr/>
          <p:nvPr/>
        </p:nvSpPr>
        <p:spPr>
          <a:xfrm>
            <a:off x="1912739" y="1935464"/>
            <a:ext cx="1887547" cy="943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and query necessary data and columns from different tables</a:t>
            </a:r>
          </a:p>
        </p:txBody>
      </p:sp>
      <p:sp>
        <p:nvSpPr>
          <p:cNvPr id="12" name="Flowchart: Process 11">
            <a:extLst>
              <a:ext uri="{FF2B5EF4-FFF2-40B4-BE49-F238E27FC236}">
                <a16:creationId xmlns:a16="http://schemas.microsoft.com/office/drawing/2014/main" id="{78D30642-B2BB-47A7-BF95-895EFC6AB12B}"/>
              </a:ext>
            </a:extLst>
          </p:cNvPr>
          <p:cNvSpPr/>
          <p:nvPr/>
        </p:nvSpPr>
        <p:spPr>
          <a:xfrm>
            <a:off x="1913556" y="3086894"/>
            <a:ext cx="1887547" cy="757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Join tables ‘Inpatient Charge’ and ‘Outpatient Charge’</a:t>
            </a:r>
          </a:p>
        </p:txBody>
      </p:sp>
      <p:sp>
        <p:nvSpPr>
          <p:cNvPr id="16" name="Flowchart: Process 15">
            <a:extLst>
              <a:ext uri="{FF2B5EF4-FFF2-40B4-BE49-F238E27FC236}">
                <a16:creationId xmlns:a16="http://schemas.microsoft.com/office/drawing/2014/main" id="{EF8A4511-F83B-40F4-8DA1-FE9925D8207B}"/>
              </a:ext>
            </a:extLst>
          </p:cNvPr>
          <p:cNvSpPr/>
          <p:nvPr/>
        </p:nvSpPr>
        <p:spPr>
          <a:xfrm>
            <a:off x="1897166" y="3953598"/>
            <a:ext cx="1919612" cy="7054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Join tables from 2011-2015 to perform time-series analysis</a:t>
            </a:r>
          </a:p>
        </p:txBody>
      </p:sp>
      <p:sp>
        <p:nvSpPr>
          <p:cNvPr id="17" name="Flowchart: Process 16">
            <a:extLst>
              <a:ext uri="{FF2B5EF4-FFF2-40B4-BE49-F238E27FC236}">
                <a16:creationId xmlns:a16="http://schemas.microsoft.com/office/drawing/2014/main" id="{21E40EF2-617E-461B-B8D0-BD8D9FFD0BA6}"/>
              </a:ext>
            </a:extLst>
          </p:cNvPr>
          <p:cNvSpPr/>
          <p:nvPr/>
        </p:nvSpPr>
        <p:spPr>
          <a:xfrm>
            <a:off x="1901952" y="1204591"/>
            <a:ext cx="1887546" cy="5736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3 project goals</a:t>
            </a:r>
          </a:p>
        </p:txBody>
      </p:sp>
      <p:sp>
        <p:nvSpPr>
          <p:cNvPr id="19" name="Flowchart: Process 18">
            <a:extLst>
              <a:ext uri="{FF2B5EF4-FFF2-40B4-BE49-F238E27FC236}">
                <a16:creationId xmlns:a16="http://schemas.microsoft.com/office/drawing/2014/main" id="{D1878D27-4E9C-43F0-8E6E-D292AADFAFA2}"/>
              </a:ext>
            </a:extLst>
          </p:cNvPr>
          <p:cNvSpPr/>
          <p:nvPr/>
        </p:nvSpPr>
        <p:spPr>
          <a:xfrm>
            <a:off x="7948280" y="3348846"/>
            <a:ext cx="1820621" cy="101905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the results to give policy recommendations</a:t>
            </a:r>
          </a:p>
        </p:txBody>
      </p:sp>
      <p:sp>
        <p:nvSpPr>
          <p:cNvPr id="20" name="Flowchart: Process 19">
            <a:extLst>
              <a:ext uri="{FF2B5EF4-FFF2-40B4-BE49-F238E27FC236}">
                <a16:creationId xmlns:a16="http://schemas.microsoft.com/office/drawing/2014/main" id="{1BEB6DF5-2FDA-4894-B20E-1A3F950DB1A0}"/>
              </a:ext>
            </a:extLst>
          </p:cNvPr>
          <p:cNvSpPr/>
          <p:nvPr/>
        </p:nvSpPr>
        <p:spPr>
          <a:xfrm>
            <a:off x="7948280" y="1569575"/>
            <a:ext cx="1820621" cy="101905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Evaluate the performance of the predictive analysis</a:t>
            </a:r>
          </a:p>
        </p:txBody>
      </p:sp>
      <p:sp>
        <p:nvSpPr>
          <p:cNvPr id="21" name="Flowchart: Process 20">
            <a:extLst>
              <a:ext uri="{FF2B5EF4-FFF2-40B4-BE49-F238E27FC236}">
                <a16:creationId xmlns:a16="http://schemas.microsoft.com/office/drawing/2014/main" id="{05ED28E9-A736-40AE-B0CF-A75DC2013F09}"/>
              </a:ext>
            </a:extLst>
          </p:cNvPr>
          <p:cNvSpPr/>
          <p:nvPr/>
        </p:nvSpPr>
        <p:spPr>
          <a:xfrm>
            <a:off x="4893633" y="1755983"/>
            <a:ext cx="1912627" cy="6378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Descriptive analytics</a:t>
            </a:r>
          </a:p>
        </p:txBody>
      </p:sp>
      <p:sp>
        <p:nvSpPr>
          <p:cNvPr id="22" name="Flowchart: Process 21">
            <a:extLst>
              <a:ext uri="{FF2B5EF4-FFF2-40B4-BE49-F238E27FC236}">
                <a16:creationId xmlns:a16="http://schemas.microsoft.com/office/drawing/2014/main" id="{7D0EBB5D-5620-4E52-B76C-B01804B85F0E}"/>
              </a:ext>
            </a:extLst>
          </p:cNvPr>
          <p:cNvSpPr/>
          <p:nvPr/>
        </p:nvSpPr>
        <p:spPr>
          <a:xfrm>
            <a:off x="4842771" y="3365828"/>
            <a:ext cx="1912627" cy="6378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Predictive analytics</a:t>
            </a:r>
          </a:p>
        </p:txBody>
      </p:sp>
      <p:cxnSp>
        <p:nvCxnSpPr>
          <p:cNvPr id="24" name="Straight Arrow Connector 23">
            <a:extLst>
              <a:ext uri="{FF2B5EF4-FFF2-40B4-BE49-F238E27FC236}">
                <a16:creationId xmlns:a16="http://schemas.microsoft.com/office/drawing/2014/main" id="{28A8F071-B23A-4487-B687-17D33396BCBF}"/>
              </a:ext>
            </a:extLst>
          </p:cNvPr>
          <p:cNvCxnSpPr>
            <a:cxnSpLocks/>
            <a:stCxn id="10" idx="3"/>
            <a:endCxn id="14" idx="1"/>
          </p:cNvCxnSpPr>
          <p:nvPr/>
        </p:nvCxnSpPr>
        <p:spPr>
          <a:xfrm>
            <a:off x="1205526" y="2748555"/>
            <a:ext cx="398593"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460BCC-839E-459F-945F-05ABFD669D8A}"/>
              </a:ext>
            </a:extLst>
          </p:cNvPr>
          <p:cNvCxnSpPr>
            <a:cxnSpLocks/>
            <a:stCxn id="14" idx="3"/>
            <a:endCxn id="25" idx="1"/>
          </p:cNvCxnSpPr>
          <p:nvPr/>
        </p:nvCxnSpPr>
        <p:spPr>
          <a:xfrm>
            <a:off x="4049319" y="2748557"/>
            <a:ext cx="5539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Straight Arrow Connector 2047">
            <a:extLst>
              <a:ext uri="{FF2B5EF4-FFF2-40B4-BE49-F238E27FC236}">
                <a16:creationId xmlns:a16="http://schemas.microsoft.com/office/drawing/2014/main" id="{1C08EBEA-599C-4E2E-8229-D297D2C5079C}"/>
              </a:ext>
            </a:extLst>
          </p:cNvPr>
          <p:cNvCxnSpPr>
            <a:cxnSpLocks/>
            <a:stCxn id="25" idx="3"/>
            <a:endCxn id="26" idx="1"/>
          </p:cNvCxnSpPr>
          <p:nvPr/>
        </p:nvCxnSpPr>
        <p:spPr>
          <a:xfrm>
            <a:off x="6994906" y="2748557"/>
            <a:ext cx="7377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227209E9-B226-455F-9083-C589BE9CB2F5}"/>
              </a:ext>
            </a:extLst>
          </p:cNvPr>
          <p:cNvCxnSpPr>
            <a:cxnSpLocks/>
            <a:stCxn id="26" idx="3"/>
            <a:endCxn id="39" idx="1"/>
          </p:cNvCxnSpPr>
          <p:nvPr/>
        </p:nvCxnSpPr>
        <p:spPr>
          <a:xfrm flipV="1">
            <a:off x="9919432" y="2748556"/>
            <a:ext cx="7864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05B65CCB-D5B4-48E1-898F-A4C518824964}"/>
              </a:ext>
            </a:extLst>
          </p:cNvPr>
          <p:cNvCxnSpPr>
            <a:cxnSpLocks/>
            <a:stCxn id="17" idx="2"/>
            <a:endCxn id="11" idx="0"/>
          </p:cNvCxnSpPr>
          <p:nvPr/>
        </p:nvCxnSpPr>
        <p:spPr>
          <a:xfrm>
            <a:off x="2845725" y="1778263"/>
            <a:ext cx="10788" cy="157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689A5D73-FB1B-472E-97C5-26F93A4ED9A9}"/>
              </a:ext>
            </a:extLst>
          </p:cNvPr>
          <p:cNvCxnSpPr>
            <a:cxnSpLocks/>
            <a:stCxn id="11" idx="2"/>
            <a:endCxn id="12" idx="0"/>
          </p:cNvCxnSpPr>
          <p:nvPr/>
        </p:nvCxnSpPr>
        <p:spPr>
          <a:xfrm>
            <a:off x="2856513" y="2879265"/>
            <a:ext cx="817" cy="207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9" name="Straight Arrow Connector 2058">
            <a:extLst>
              <a:ext uri="{FF2B5EF4-FFF2-40B4-BE49-F238E27FC236}">
                <a16:creationId xmlns:a16="http://schemas.microsoft.com/office/drawing/2014/main" id="{317AC552-D205-4981-9206-2F6A5A5AC891}"/>
              </a:ext>
            </a:extLst>
          </p:cNvPr>
          <p:cNvCxnSpPr>
            <a:cxnSpLocks/>
            <a:stCxn id="12" idx="2"/>
            <a:endCxn id="16" idx="0"/>
          </p:cNvCxnSpPr>
          <p:nvPr/>
        </p:nvCxnSpPr>
        <p:spPr>
          <a:xfrm flipH="1">
            <a:off x="2856972" y="3844593"/>
            <a:ext cx="358" cy="109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61" name="Straight Arrow Connector 2060">
            <a:extLst>
              <a:ext uri="{FF2B5EF4-FFF2-40B4-BE49-F238E27FC236}">
                <a16:creationId xmlns:a16="http://schemas.microsoft.com/office/drawing/2014/main" id="{3495BFBE-CBB6-40F0-86D3-3945F2FADCB3}"/>
              </a:ext>
            </a:extLst>
          </p:cNvPr>
          <p:cNvCxnSpPr>
            <a:stCxn id="20" idx="2"/>
            <a:endCxn id="19" idx="0"/>
          </p:cNvCxnSpPr>
          <p:nvPr/>
        </p:nvCxnSpPr>
        <p:spPr>
          <a:xfrm>
            <a:off x="8858591" y="2588626"/>
            <a:ext cx="0" cy="760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66" name="Plus Sign 2065">
            <a:extLst>
              <a:ext uri="{FF2B5EF4-FFF2-40B4-BE49-F238E27FC236}">
                <a16:creationId xmlns:a16="http://schemas.microsoft.com/office/drawing/2014/main" id="{3FB4ED65-B55B-46DD-BE9E-010CD16CF554}"/>
              </a:ext>
            </a:extLst>
          </p:cNvPr>
          <p:cNvSpPr/>
          <p:nvPr/>
        </p:nvSpPr>
        <p:spPr>
          <a:xfrm>
            <a:off x="5677666" y="2762275"/>
            <a:ext cx="344563" cy="34456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extLst>
              <a:ext uri="{FF2B5EF4-FFF2-40B4-BE49-F238E27FC236}">
                <a16:creationId xmlns:a16="http://schemas.microsoft.com/office/drawing/2014/main" id="{BDFD1C8F-9896-4861-8054-4BC5243DB6BC}"/>
              </a:ext>
            </a:extLst>
          </p:cNvPr>
          <p:cNvSpPr/>
          <p:nvPr/>
        </p:nvSpPr>
        <p:spPr>
          <a:xfrm>
            <a:off x="10705919" y="2473631"/>
            <a:ext cx="910333" cy="5498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9" name="Abgerundetes Rechteck 35">
            <a:extLst>
              <a:ext uri="{FF2B5EF4-FFF2-40B4-BE49-F238E27FC236}">
                <a16:creationId xmlns:a16="http://schemas.microsoft.com/office/drawing/2014/main" id="{7D5908FA-5361-4FEB-9C3E-8D8D01140BD3}"/>
              </a:ext>
            </a:extLst>
          </p:cNvPr>
          <p:cNvSpPr/>
          <p:nvPr/>
        </p:nvSpPr>
        <p:spPr bwMode="gray">
          <a:xfrm>
            <a:off x="2416597" y="5067596"/>
            <a:ext cx="4373335" cy="786925"/>
          </a:xfrm>
          <a:prstGeom prst="rect">
            <a:avLst/>
          </a:prstGeom>
          <a:solidFill>
            <a:schemeClr val="accent1">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lIns="720000" tIns="72000" rIns="108000" bIns="72000" anchor="ctr"/>
          <a:lstStyle/>
          <a:p>
            <a:pPr indent="-190500" defTabSz="801688" eaLnBrk="0" hangingPunct="0">
              <a:lnSpc>
                <a:spcPct val="95000"/>
              </a:lnSpc>
              <a:spcAft>
                <a:spcPts val="800"/>
              </a:spcAft>
              <a:buClr>
                <a:srgbClr val="969696"/>
              </a:buClr>
              <a:defRPr/>
            </a:pPr>
            <a:r>
              <a:rPr lang="en-US" sz="1400" b="1" dirty="0">
                <a:solidFill>
                  <a:srgbClr val="646464"/>
                </a:solidFill>
                <a:cs typeface="Arial" charset="0"/>
              </a:rPr>
              <a:t>Inpatient and Outpatient treatment</a:t>
            </a:r>
          </a:p>
          <a:p>
            <a:r>
              <a:rPr lang="en-US" sz="1400" dirty="0"/>
              <a:t>compare the average cost for inpatient and outpatient treatment in each city and state.</a:t>
            </a:r>
          </a:p>
        </p:txBody>
      </p:sp>
      <p:sp>
        <p:nvSpPr>
          <p:cNvPr id="100" name="Ellipse 33">
            <a:extLst>
              <a:ext uri="{FF2B5EF4-FFF2-40B4-BE49-F238E27FC236}">
                <a16:creationId xmlns:a16="http://schemas.microsoft.com/office/drawing/2014/main" id="{A0B9C167-F684-4891-8A07-6205C1C88B94}"/>
              </a:ext>
            </a:extLst>
          </p:cNvPr>
          <p:cNvSpPr/>
          <p:nvPr/>
        </p:nvSpPr>
        <p:spPr bwMode="gray">
          <a:xfrm>
            <a:off x="1737369" y="5093922"/>
            <a:ext cx="749123" cy="749123"/>
          </a:xfrm>
          <a:prstGeom prst="ellipse">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b="1" dirty="0">
                <a:solidFill>
                  <a:schemeClr val="tx2"/>
                </a:solidFill>
              </a:rPr>
              <a:t>1</a:t>
            </a:r>
            <a:endParaRPr lang="en-US" b="1" dirty="0">
              <a:solidFill>
                <a:schemeClr val="tx2"/>
              </a:solidFill>
            </a:endParaRPr>
          </a:p>
        </p:txBody>
      </p:sp>
      <p:sp>
        <p:nvSpPr>
          <p:cNvPr id="101" name="Rad 1">
            <a:extLst>
              <a:ext uri="{FF2B5EF4-FFF2-40B4-BE49-F238E27FC236}">
                <a16:creationId xmlns:a16="http://schemas.microsoft.com/office/drawing/2014/main" id="{ED0D845A-DD88-4D3B-B4CA-B14CF4D60D18}"/>
              </a:ext>
            </a:extLst>
          </p:cNvPr>
          <p:cNvSpPr/>
          <p:nvPr/>
        </p:nvSpPr>
        <p:spPr bwMode="gray">
          <a:xfrm>
            <a:off x="1609346" y="4965899"/>
            <a:ext cx="932951" cy="932951"/>
          </a:xfrm>
          <a:prstGeom prst="donut">
            <a:avLst>
              <a:gd name="adj" fmla="val 11326"/>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Abgerundetes Rechteck 35">
            <a:extLst>
              <a:ext uri="{FF2B5EF4-FFF2-40B4-BE49-F238E27FC236}">
                <a16:creationId xmlns:a16="http://schemas.microsoft.com/office/drawing/2014/main" id="{415C0A98-1B4F-41B8-B35E-FA308E6D4557}"/>
              </a:ext>
            </a:extLst>
          </p:cNvPr>
          <p:cNvSpPr/>
          <p:nvPr/>
        </p:nvSpPr>
        <p:spPr bwMode="gray">
          <a:xfrm>
            <a:off x="2408299" y="6019818"/>
            <a:ext cx="4381633" cy="786925"/>
          </a:xfrm>
          <a:prstGeom prst="rect">
            <a:avLst/>
          </a:prstGeom>
          <a:solidFill>
            <a:schemeClr val="accent1">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lIns="720000" tIns="72000" rIns="108000" bIns="72000" anchor="ctr"/>
          <a:lstStyle/>
          <a:p>
            <a:pPr indent="-190500" defTabSz="801688" eaLnBrk="0" hangingPunct="0">
              <a:lnSpc>
                <a:spcPct val="95000"/>
              </a:lnSpc>
              <a:spcAft>
                <a:spcPts val="800"/>
              </a:spcAft>
              <a:buClr>
                <a:srgbClr val="969696"/>
              </a:buClr>
              <a:defRPr/>
            </a:pPr>
            <a:r>
              <a:rPr lang="en-US" sz="1400" b="1" dirty="0">
                <a:solidFill>
                  <a:srgbClr val="646464"/>
                </a:solidFill>
                <a:cs typeface="Arial" charset="0"/>
              </a:rPr>
              <a:t>Each diagnostic condition by city</a:t>
            </a:r>
          </a:p>
          <a:p>
            <a:pPr>
              <a:lnSpc>
                <a:spcPct val="95000"/>
              </a:lnSpc>
              <a:spcAft>
                <a:spcPts val="800"/>
              </a:spcAft>
              <a:defRPr/>
            </a:pPr>
            <a:r>
              <a:rPr lang="en-US" sz="1400" dirty="0"/>
              <a:t>explore the cities with the most number of cases for each diagnostic condition</a:t>
            </a:r>
          </a:p>
        </p:txBody>
      </p:sp>
      <p:sp>
        <p:nvSpPr>
          <p:cNvPr id="103" name="Ellipse 33">
            <a:extLst>
              <a:ext uri="{FF2B5EF4-FFF2-40B4-BE49-F238E27FC236}">
                <a16:creationId xmlns:a16="http://schemas.microsoft.com/office/drawing/2014/main" id="{711A1C22-9B7C-44C4-A6F8-7E26ED6A562B}"/>
              </a:ext>
            </a:extLst>
          </p:cNvPr>
          <p:cNvSpPr/>
          <p:nvPr/>
        </p:nvSpPr>
        <p:spPr bwMode="gray">
          <a:xfrm>
            <a:off x="1729071" y="6046144"/>
            <a:ext cx="749123" cy="749123"/>
          </a:xfrm>
          <a:prstGeom prst="ellipse">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b="1" dirty="0">
                <a:solidFill>
                  <a:schemeClr val="tx2"/>
                </a:solidFill>
              </a:rPr>
              <a:t>2</a:t>
            </a:r>
            <a:endParaRPr lang="en-US" b="1" dirty="0">
              <a:solidFill>
                <a:schemeClr val="tx2"/>
              </a:solidFill>
            </a:endParaRPr>
          </a:p>
        </p:txBody>
      </p:sp>
      <p:sp>
        <p:nvSpPr>
          <p:cNvPr id="104" name="Rad 1">
            <a:extLst>
              <a:ext uri="{FF2B5EF4-FFF2-40B4-BE49-F238E27FC236}">
                <a16:creationId xmlns:a16="http://schemas.microsoft.com/office/drawing/2014/main" id="{D41E37E2-C4F7-413E-8F5D-161495CD2772}"/>
              </a:ext>
            </a:extLst>
          </p:cNvPr>
          <p:cNvSpPr/>
          <p:nvPr/>
        </p:nvSpPr>
        <p:spPr bwMode="gray">
          <a:xfrm>
            <a:off x="1601048" y="5918121"/>
            <a:ext cx="932951" cy="932951"/>
          </a:xfrm>
          <a:prstGeom prst="donut">
            <a:avLst>
              <a:gd name="adj" fmla="val 11326"/>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Abgerundetes Rechteck 35">
            <a:extLst>
              <a:ext uri="{FF2B5EF4-FFF2-40B4-BE49-F238E27FC236}">
                <a16:creationId xmlns:a16="http://schemas.microsoft.com/office/drawing/2014/main" id="{02878E7E-C8D6-465D-8A07-A63581E4470E}"/>
              </a:ext>
            </a:extLst>
          </p:cNvPr>
          <p:cNvSpPr/>
          <p:nvPr/>
        </p:nvSpPr>
        <p:spPr bwMode="gray">
          <a:xfrm>
            <a:off x="7414589" y="5070647"/>
            <a:ext cx="4571890" cy="786925"/>
          </a:xfrm>
          <a:prstGeom prst="rect">
            <a:avLst/>
          </a:prstGeom>
          <a:solidFill>
            <a:schemeClr val="accent1">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lIns="720000" tIns="72000" rIns="108000" bIns="72000" anchor="ctr"/>
          <a:lstStyle/>
          <a:p>
            <a:pPr indent="-190500" defTabSz="801688" eaLnBrk="0" hangingPunct="0">
              <a:lnSpc>
                <a:spcPct val="95000"/>
              </a:lnSpc>
              <a:spcAft>
                <a:spcPts val="800"/>
              </a:spcAft>
              <a:buClr>
                <a:srgbClr val="969696"/>
              </a:buClr>
              <a:defRPr/>
            </a:pPr>
            <a:r>
              <a:rPr lang="en-US" sz="1400" b="1" dirty="0">
                <a:solidFill>
                  <a:srgbClr val="646464"/>
                </a:solidFill>
                <a:cs typeface="Arial" charset="0"/>
              </a:rPr>
              <a:t>Average payments</a:t>
            </a:r>
          </a:p>
          <a:p>
            <a:pPr lvl="0">
              <a:lnSpc>
                <a:spcPct val="95000"/>
              </a:lnSpc>
              <a:spcAft>
                <a:spcPts val="800"/>
              </a:spcAft>
              <a:defRPr/>
            </a:pPr>
            <a:r>
              <a:rPr lang="en-US" sz="1400" dirty="0"/>
              <a:t>explore the average payments for these conditions in these cities and how they compare to the national average</a:t>
            </a:r>
          </a:p>
        </p:txBody>
      </p:sp>
      <p:sp>
        <p:nvSpPr>
          <p:cNvPr id="106" name="Ellipse 33">
            <a:extLst>
              <a:ext uri="{FF2B5EF4-FFF2-40B4-BE49-F238E27FC236}">
                <a16:creationId xmlns:a16="http://schemas.microsoft.com/office/drawing/2014/main" id="{4F6FAE07-BF22-4B23-B914-28B58337B1F2}"/>
              </a:ext>
            </a:extLst>
          </p:cNvPr>
          <p:cNvSpPr/>
          <p:nvPr/>
        </p:nvSpPr>
        <p:spPr bwMode="gray">
          <a:xfrm>
            <a:off x="6735360" y="5096973"/>
            <a:ext cx="749123" cy="749123"/>
          </a:xfrm>
          <a:prstGeom prst="ellipse">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b="1" dirty="0">
                <a:solidFill>
                  <a:schemeClr val="tx2"/>
                </a:solidFill>
              </a:rPr>
              <a:t>3</a:t>
            </a:r>
            <a:endParaRPr lang="en-US" b="1" dirty="0">
              <a:solidFill>
                <a:schemeClr val="tx2"/>
              </a:solidFill>
            </a:endParaRPr>
          </a:p>
        </p:txBody>
      </p:sp>
      <p:sp>
        <p:nvSpPr>
          <p:cNvPr id="107" name="Rad 1">
            <a:extLst>
              <a:ext uri="{FF2B5EF4-FFF2-40B4-BE49-F238E27FC236}">
                <a16:creationId xmlns:a16="http://schemas.microsoft.com/office/drawing/2014/main" id="{EBFEE810-682A-420F-9F08-E60425059381}"/>
              </a:ext>
            </a:extLst>
          </p:cNvPr>
          <p:cNvSpPr/>
          <p:nvPr/>
        </p:nvSpPr>
        <p:spPr bwMode="gray">
          <a:xfrm>
            <a:off x="6607337" y="4968950"/>
            <a:ext cx="932951" cy="932951"/>
          </a:xfrm>
          <a:prstGeom prst="donut">
            <a:avLst>
              <a:gd name="adj" fmla="val 11326"/>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TextBox 107">
            <a:extLst>
              <a:ext uri="{FF2B5EF4-FFF2-40B4-BE49-F238E27FC236}">
                <a16:creationId xmlns:a16="http://schemas.microsoft.com/office/drawing/2014/main" id="{4F13A08B-5507-4679-B4D7-E6CBBDDEBA8C}"/>
              </a:ext>
            </a:extLst>
          </p:cNvPr>
          <p:cNvSpPr txBox="1"/>
          <p:nvPr/>
        </p:nvSpPr>
        <p:spPr>
          <a:xfrm>
            <a:off x="119394" y="4996368"/>
            <a:ext cx="1681843" cy="461665"/>
          </a:xfrm>
          <a:prstGeom prst="rect">
            <a:avLst/>
          </a:prstGeom>
          <a:noFill/>
        </p:spPr>
        <p:txBody>
          <a:bodyPr wrap="square" rtlCol="0">
            <a:spAutoFit/>
          </a:bodyPr>
          <a:lstStyle/>
          <a:p>
            <a:r>
              <a:rPr lang="en-US" sz="2400" b="1" dirty="0"/>
              <a:t>Goals</a:t>
            </a:r>
            <a:endParaRPr lang="en-US" b="1" dirty="0"/>
          </a:p>
        </p:txBody>
      </p:sp>
    </p:spTree>
    <p:extLst>
      <p:ext uri="{BB962C8B-B14F-4D97-AF65-F5344CB8AC3E}">
        <p14:creationId xmlns:p14="http://schemas.microsoft.com/office/powerpoint/2010/main" val="243029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1F57-83A9-4F5D-98B5-663D824B4C76}"/>
              </a:ext>
            </a:extLst>
          </p:cNvPr>
          <p:cNvSpPr>
            <a:spLocks noGrp="1"/>
          </p:cNvSpPr>
          <p:nvPr>
            <p:ph type="title"/>
          </p:nvPr>
        </p:nvSpPr>
        <p:spPr/>
        <p:txBody>
          <a:bodyPr/>
          <a:lstStyle/>
          <a:p>
            <a:r>
              <a:rPr lang="en-US" dirty="0"/>
              <a:t>Results – Descriptive Analytics</a:t>
            </a:r>
          </a:p>
        </p:txBody>
      </p:sp>
      <p:sp>
        <p:nvSpPr>
          <p:cNvPr id="5" name="Slide Number Placeholder 4">
            <a:extLst>
              <a:ext uri="{FF2B5EF4-FFF2-40B4-BE49-F238E27FC236}">
                <a16:creationId xmlns:a16="http://schemas.microsoft.com/office/drawing/2014/main" id="{0868E9C4-8122-4C71-AF8F-E7A3616FE673}"/>
              </a:ext>
            </a:extLst>
          </p:cNvPr>
          <p:cNvSpPr>
            <a:spLocks noGrp="1"/>
          </p:cNvSpPr>
          <p:nvPr>
            <p:ph type="sldNum" sz="quarter" idx="12"/>
          </p:nvPr>
        </p:nvSpPr>
        <p:spPr/>
        <p:txBody>
          <a:bodyPr/>
          <a:lstStyle/>
          <a:p>
            <a:fld id="{DA83BDF1-D456-4FE9-B9BD-1DE2470D4558}" type="slidenum">
              <a:rPr lang="en-US" smtClean="0"/>
              <a:pPr/>
              <a:t>4</a:t>
            </a:fld>
            <a:endParaRPr lang="en-US" dirty="0"/>
          </a:p>
        </p:txBody>
      </p:sp>
      <p:pic>
        <p:nvPicPr>
          <p:cNvPr id="6" name="slide2">
            <a:extLst>
              <a:ext uri="{FF2B5EF4-FFF2-40B4-BE49-F238E27FC236}">
                <a16:creationId xmlns:a16="http://schemas.microsoft.com/office/drawing/2014/main" id="{52CD4698-708A-4D38-800F-FB3CE891533E}"/>
              </a:ext>
            </a:extLst>
          </p:cNvPr>
          <p:cNvPicPr>
            <a:picLocks noChangeAspect="1"/>
          </p:cNvPicPr>
          <p:nvPr/>
        </p:nvPicPr>
        <p:blipFill rotWithShape="1">
          <a:blip r:embed="rId2">
            <a:extLst>
              <a:ext uri="{28A0092B-C50C-407E-A947-70E740481C1C}">
                <a14:useLocalDpi xmlns:a14="http://schemas.microsoft.com/office/drawing/2010/main" val="0"/>
              </a:ext>
            </a:extLst>
          </a:blip>
          <a:srcRect b="7881"/>
          <a:stretch/>
        </p:blipFill>
        <p:spPr>
          <a:xfrm>
            <a:off x="2253289" y="776139"/>
            <a:ext cx="7637516" cy="2981107"/>
          </a:xfrm>
          <a:prstGeom prst="rect">
            <a:avLst/>
          </a:prstGeom>
        </p:spPr>
      </p:pic>
      <p:pic>
        <p:nvPicPr>
          <p:cNvPr id="7" name="slide8">
            <a:extLst>
              <a:ext uri="{FF2B5EF4-FFF2-40B4-BE49-F238E27FC236}">
                <a16:creationId xmlns:a16="http://schemas.microsoft.com/office/drawing/2014/main" id="{F6D664B5-7D05-47D2-A4FF-33D928920B86}"/>
              </a:ext>
            </a:extLst>
          </p:cNvPr>
          <p:cNvPicPr>
            <a:picLocks noChangeAspect="1"/>
          </p:cNvPicPr>
          <p:nvPr/>
        </p:nvPicPr>
        <p:blipFill rotWithShape="1">
          <a:blip r:embed="rId3">
            <a:extLst>
              <a:ext uri="{28A0092B-C50C-407E-A947-70E740481C1C}">
                <a14:useLocalDpi xmlns:a14="http://schemas.microsoft.com/office/drawing/2010/main" val="0"/>
              </a:ext>
            </a:extLst>
          </a:blip>
          <a:srcRect b="7919"/>
          <a:stretch/>
        </p:blipFill>
        <p:spPr>
          <a:xfrm>
            <a:off x="2253289" y="3757247"/>
            <a:ext cx="7637516" cy="3100754"/>
          </a:xfrm>
          <a:prstGeom prst="rect">
            <a:avLst/>
          </a:prstGeom>
        </p:spPr>
      </p:pic>
    </p:spTree>
    <p:extLst>
      <p:ext uri="{BB962C8B-B14F-4D97-AF65-F5344CB8AC3E}">
        <p14:creationId xmlns:p14="http://schemas.microsoft.com/office/powerpoint/2010/main" val="18637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1F57-83A9-4F5D-98B5-663D824B4C76}"/>
              </a:ext>
            </a:extLst>
          </p:cNvPr>
          <p:cNvSpPr>
            <a:spLocks noGrp="1"/>
          </p:cNvSpPr>
          <p:nvPr>
            <p:ph type="title"/>
          </p:nvPr>
        </p:nvSpPr>
        <p:spPr/>
        <p:txBody>
          <a:bodyPr/>
          <a:lstStyle/>
          <a:p>
            <a:r>
              <a:rPr lang="en-US" dirty="0"/>
              <a:t>Results – Descriptive Analytics</a:t>
            </a:r>
          </a:p>
        </p:txBody>
      </p:sp>
      <p:sp>
        <p:nvSpPr>
          <p:cNvPr id="5" name="Slide Number Placeholder 4">
            <a:extLst>
              <a:ext uri="{FF2B5EF4-FFF2-40B4-BE49-F238E27FC236}">
                <a16:creationId xmlns:a16="http://schemas.microsoft.com/office/drawing/2014/main" id="{0868E9C4-8122-4C71-AF8F-E7A3616FE673}"/>
              </a:ext>
            </a:extLst>
          </p:cNvPr>
          <p:cNvSpPr>
            <a:spLocks noGrp="1"/>
          </p:cNvSpPr>
          <p:nvPr>
            <p:ph type="sldNum" sz="quarter" idx="12"/>
          </p:nvPr>
        </p:nvSpPr>
        <p:spPr/>
        <p:txBody>
          <a:bodyPr/>
          <a:lstStyle/>
          <a:p>
            <a:fld id="{DA83BDF1-D456-4FE9-B9BD-1DE2470D4558}" type="slidenum">
              <a:rPr lang="en-US" smtClean="0"/>
              <a:pPr/>
              <a:t>5</a:t>
            </a:fld>
            <a:endParaRPr lang="en-US" dirty="0"/>
          </a:p>
        </p:txBody>
      </p:sp>
      <p:pic>
        <p:nvPicPr>
          <p:cNvPr id="7" name="Picture 6">
            <a:extLst>
              <a:ext uri="{FF2B5EF4-FFF2-40B4-BE49-F238E27FC236}">
                <a16:creationId xmlns:a16="http://schemas.microsoft.com/office/drawing/2014/main" id="{3E7CB3D8-682C-431F-A4F8-701AB0D7ABFC}"/>
              </a:ext>
            </a:extLst>
          </p:cNvPr>
          <p:cNvPicPr/>
          <p:nvPr/>
        </p:nvPicPr>
        <p:blipFill>
          <a:blip r:embed="rId2"/>
          <a:stretch>
            <a:fillRect/>
          </a:stretch>
        </p:blipFill>
        <p:spPr>
          <a:xfrm>
            <a:off x="674915" y="1020624"/>
            <a:ext cx="10632751" cy="4980126"/>
          </a:xfrm>
          <a:prstGeom prst="rect">
            <a:avLst/>
          </a:prstGeom>
        </p:spPr>
      </p:pic>
      <p:sp>
        <p:nvSpPr>
          <p:cNvPr id="4" name="TextBox 3">
            <a:extLst>
              <a:ext uri="{FF2B5EF4-FFF2-40B4-BE49-F238E27FC236}">
                <a16:creationId xmlns:a16="http://schemas.microsoft.com/office/drawing/2014/main" id="{32C0038E-41D1-46F3-AB28-C14945F0ED27}"/>
              </a:ext>
            </a:extLst>
          </p:cNvPr>
          <p:cNvSpPr txBox="1"/>
          <p:nvPr/>
        </p:nvSpPr>
        <p:spPr>
          <a:xfrm>
            <a:off x="571500" y="6057900"/>
            <a:ext cx="10850336" cy="923330"/>
          </a:xfrm>
          <a:prstGeom prst="rect">
            <a:avLst/>
          </a:prstGeom>
          <a:noFill/>
        </p:spPr>
        <p:txBody>
          <a:bodyPr wrap="square" rtlCol="0">
            <a:spAutoFit/>
          </a:bodyPr>
          <a:lstStyle/>
          <a:p>
            <a:r>
              <a:rPr lang="en-US" dirty="0"/>
              <a:t>Query 1: Variation in total average </a:t>
            </a:r>
            <a:r>
              <a:rPr lang="en-US" dirty="0" err="1"/>
              <a:t>medicare</a:t>
            </a:r>
            <a:r>
              <a:rPr lang="en-US" dirty="0"/>
              <a:t> payment for each provider with specific drug for inpatients over year</a:t>
            </a:r>
          </a:p>
          <a:p>
            <a:endParaRPr lang="en-US" dirty="0"/>
          </a:p>
        </p:txBody>
      </p:sp>
    </p:spTree>
    <p:extLst>
      <p:ext uri="{BB962C8B-B14F-4D97-AF65-F5344CB8AC3E}">
        <p14:creationId xmlns:p14="http://schemas.microsoft.com/office/powerpoint/2010/main" val="319191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1F57-83A9-4F5D-98B5-663D824B4C76}"/>
              </a:ext>
            </a:extLst>
          </p:cNvPr>
          <p:cNvSpPr>
            <a:spLocks noGrp="1"/>
          </p:cNvSpPr>
          <p:nvPr>
            <p:ph type="title"/>
          </p:nvPr>
        </p:nvSpPr>
        <p:spPr/>
        <p:txBody>
          <a:bodyPr/>
          <a:lstStyle/>
          <a:p>
            <a:r>
              <a:rPr lang="en-US" dirty="0"/>
              <a:t>Results – Descriptive Analytics</a:t>
            </a:r>
          </a:p>
        </p:txBody>
      </p:sp>
      <p:sp>
        <p:nvSpPr>
          <p:cNvPr id="5" name="Slide Number Placeholder 4">
            <a:extLst>
              <a:ext uri="{FF2B5EF4-FFF2-40B4-BE49-F238E27FC236}">
                <a16:creationId xmlns:a16="http://schemas.microsoft.com/office/drawing/2014/main" id="{0868E9C4-8122-4C71-AF8F-E7A3616FE673}"/>
              </a:ext>
            </a:extLst>
          </p:cNvPr>
          <p:cNvSpPr>
            <a:spLocks noGrp="1"/>
          </p:cNvSpPr>
          <p:nvPr>
            <p:ph type="sldNum" sz="quarter" idx="12"/>
          </p:nvPr>
        </p:nvSpPr>
        <p:spPr/>
        <p:txBody>
          <a:bodyPr/>
          <a:lstStyle/>
          <a:p>
            <a:fld id="{DA83BDF1-D456-4FE9-B9BD-1DE2470D4558}" type="slidenum">
              <a:rPr lang="en-US" smtClean="0"/>
              <a:pPr/>
              <a:t>6</a:t>
            </a:fld>
            <a:endParaRPr lang="en-US" dirty="0"/>
          </a:p>
        </p:txBody>
      </p:sp>
      <p:sp>
        <p:nvSpPr>
          <p:cNvPr id="4" name="TextBox 3">
            <a:extLst>
              <a:ext uri="{FF2B5EF4-FFF2-40B4-BE49-F238E27FC236}">
                <a16:creationId xmlns:a16="http://schemas.microsoft.com/office/drawing/2014/main" id="{32C0038E-41D1-46F3-AB28-C14945F0ED27}"/>
              </a:ext>
            </a:extLst>
          </p:cNvPr>
          <p:cNvSpPr txBox="1"/>
          <p:nvPr/>
        </p:nvSpPr>
        <p:spPr>
          <a:xfrm>
            <a:off x="571500" y="6057900"/>
            <a:ext cx="10850336" cy="923330"/>
          </a:xfrm>
          <a:prstGeom prst="rect">
            <a:avLst/>
          </a:prstGeom>
          <a:noFill/>
        </p:spPr>
        <p:txBody>
          <a:bodyPr wrap="square" rtlCol="0">
            <a:spAutoFit/>
          </a:bodyPr>
          <a:lstStyle/>
          <a:p>
            <a:r>
              <a:rPr lang="en-US" dirty="0"/>
              <a:t>Top 50 provider names along with state and corresponding year with total </a:t>
            </a:r>
            <a:r>
              <a:rPr lang="en-US" dirty="0" err="1"/>
              <a:t>medicare</a:t>
            </a:r>
            <a:r>
              <a:rPr lang="en-US" dirty="0"/>
              <a:t> submitted amount for each type of provider for that state and organization name</a:t>
            </a:r>
          </a:p>
          <a:p>
            <a:endParaRPr lang="en-US" dirty="0"/>
          </a:p>
        </p:txBody>
      </p:sp>
      <p:pic>
        <p:nvPicPr>
          <p:cNvPr id="6" name="Picture 5">
            <a:extLst>
              <a:ext uri="{FF2B5EF4-FFF2-40B4-BE49-F238E27FC236}">
                <a16:creationId xmlns:a16="http://schemas.microsoft.com/office/drawing/2014/main" id="{41FBD148-9CA4-48F3-9170-231B90EE17DF}"/>
              </a:ext>
            </a:extLst>
          </p:cNvPr>
          <p:cNvPicPr/>
          <p:nvPr/>
        </p:nvPicPr>
        <p:blipFill>
          <a:blip r:embed="rId2"/>
          <a:stretch>
            <a:fillRect/>
          </a:stretch>
        </p:blipFill>
        <p:spPr>
          <a:xfrm>
            <a:off x="3355521" y="985623"/>
            <a:ext cx="4911090" cy="4449071"/>
          </a:xfrm>
          <a:prstGeom prst="rect">
            <a:avLst/>
          </a:prstGeom>
        </p:spPr>
      </p:pic>
    </p:spTree>
    <p:extLst>
      <p:ext uri="{BB962C8B-B14F-4D97-AF65-F5344CB8AC3E}">
        <p14:creationId xmlns:p14="http://schemas.microsoft.com/office/powerpoint/2010/main" val="385212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169A-01D9-4BF6-BBF0-A32597702AA4}"/>
              </a:ext>
            </a:extLst>
          </p:cNvPr>
          <p:cNvSpPr>
            <a:spLocks noGrp="1"/>
          </p:cNvSpPr>
          <p:nvPr>
            <p:ph type="title"/>
          </p:nvPr>
        </p:nvSpPr>
        <p:spPr/>
        <p:txBody>
          <a:bodyPr/>
          <a:lstStyle/>
          <a:p>
            <a:r>
              <a:rPr lang="en-US" dirty="0"/>
              <a:t>Results – Descriptive Analytics</a:t>
            </a:r>
          </a:p>
        </p:txBody>
      </p:sp>
      <p:sp>
        <p:nvSpPr>
          <p:cNvPr id="4" name="Slide Number Placeholder 3">
            <a:extLst>
              <a:ext uri="{FF2B5EF4-FFF2-40B4-BE49-F238E27FC236}">
                <a16:creationId xmlns:a16="http://schemas.microsoft.com/office/drawing/2014/main" id="{B3012B53-53F1-4C57-8ADA-8E876539C1B1}"/>
              </a:ext>
            </a:extLst>
          </p:cNvPr>
          <p:cNvSpPr>
            <a:spLocks noGrp="1"/>
          </p:cNvSpPr>
          <p:nvPr>
            <p:ph type="sldNum" sz="quarter" idx="12"/>
          </p:nvPr>
        </p:nvSpPr>
        <p:spPr/>
        <p:txBody>
          <a:bodyPr/>
          <a:lstStyle/>
          <a:p>
            <a:fld id="{DA83BDF1-D456-4FE9-B9BD-1DE2470D4558}" type="slidenum">
              <a:rPr lang="en-US" smtClean="0"/>
              <a:pPr/>
              <a:t>7</a:t>
            </a:fld>
            <a:endParaRPr lang="en-US" dirty="0"/>
          </a:p>
        </p:txBody>
      </p:sp>
      <p:pic>
        <p:nvPicPr>
          <p:cNvPr id="5" name="slide4">
            <a:extLst>
              <a:ext uri="{FF2B5EF4-FFF2-40B4-BE49-F238E27FC236}">
                <a16:creationId xmlns:a16="http://schemas.microsoft.com/office/drawing/2014/main" id="{3D1FC5AA-8DF0-4555-B24A-9ECF9975D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98" y="733883"/>
            <a:ext cx="6997250" cy="5572864"/>
          </a:xfrm>
          <a:prstGeom prst="rect">
            <a:avLst/>
          </a:prstGeom>
        </p:spPr>
      </p:pic>
      <p:pic>
        <p:nvPicPr>
          <p:cNvPr id="6" name="Picture 5">
            <a:extLst>
              <a:ext uri="{FF2B5EF4-FFF2-40B4-BE49-F238E27FC236}">
                <a16:creationId xmlns:a16="http://schemas.microsoft.com/office/drawing/2014/main" id="{20F2B929-3221-4A02-AC37-CC0C7DB9C0B0}"/>
              </a:ext>
            </a:extLst>
          </p:cNvPr>
          <p:cNvPicPr/>
          <p:nvPr/>
        </p:nvPicPr>
        <p:blipFill>
          <a:blip r:embed="rId3"/>
          <a:stretch>
            <a:fillRect/>
          </a:stretch>
        </p:blipFill>
        <p:spPr>
          <a:xfrm>
            <a:off x="8089501" y="675149"/>
            <a:ext cx="3025140" cy="3805555"/>
          </a:xfrm>
          <a:prstGeom prst="rect">
            <a:avLst/>
          </a:prstGeom>
        </p:spPr>
      </p:pic>
      <p:pic>
        <p:nvPicPr>
          <p:cNvPr id="7" name="Picture 6">
            <a:extLst>
              <a:ext uri="{FF2B5EF4-FFF2-40B4-BE49-F238E27FC236}">
                <a16:creationId xmlns:a16="http://schemas.microsoft.com/office/drawing/2014/main" id="{B37D3BC8-5A89-48D0-81A5-983387F42CE2}"/>
              </a:ext>
            </a:extLst>
          </p:cNvPr>
          <p:cNvPicPr/>
          <p:nvPr/>
        </p:nvPicPr>
        <p:blipFill>
          <a:blip r:embed="rId4"/>
          <a:stretch>
            <a:fillRect/>
          </a:stretch>
        </p:blipFill>
        <p:spPr>
          <a:xfrm>
            <a:off x="6409508" y="4577686"/>
            <a:ext cx="5621971" cy="2076253"/>
          </a:xfrm>
          <a:prstGeom prst="rect">
            <a:avLst/>
          </a:prstGeom>
        </p:spPr>
      </p:pic>
    </p:spTree>
    <p:extLst>
      <p:ext uri="{BB962C8B-B14F-4D97-AF65-F5344CB8AC3E}">
        <p14:creationId xmlns:p14="http://schemas.microsoft.com/office/powerpoint/2010/main" val="78077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1F57-83A9-4F5D-98B5-663D824B4C76}"/>
              </a:ext>
            </a:extLst>
          </p:cNvPr>
          <p:cNvSpPr>
            <a:spLocks noGrp="1"/>
          </p:cNvSpPr>
          <p:nvPr>
            <p:ph type="title"/>
          </p:nvPr>
        </p:nvSpPr>
        <p:spPr/>
        <p:txBody>
          <a:bodyPr/>
          <a:lstStyle/>
          <a:p>
            <a:r>
              <a:rPr lang="en-US" dirty="0"/>
              <a:t>Results – Descriptive Analytics</a:t>
            </a:r>
          </a:p>
        </p:txBody>
      </p:sp>
      <p:sp>
        <p:nvSpPr>
          <p:cNvPr id="5" name="Slide Number Placeholder 4">
            <a:extLst>
              <a:ext uri="{FF2B5EF4-FFF2-40B4-BE49-F238E27FC236}">
                <a16:creationId xmlns:a16="http://schemas.microsoft.com/office/drawing/2014/main" id="{8C5C815C-E3AD-4686-B795-4B126B758230}"/>
              </a:ext>
            </a:extLst>
          </p:cNvPr>
          <p:cNvSpPr>
            <a:spLocks noGrp="1"/>
          </p:cNvSpPr>
          <p:nvPr>
            <p:ph type="sldNum" sz="quarter" idx="12"/>
          </p:nvPr>
        </p:nvSpPr>
        <p:spPr/>
        <p:txBody>
          <a:bodyPr/>
          <a:lstStyle/>
          <a:p>
            <a:fld id="{DA83BDF1-D456-4FE9-B9BD-1DE2470D4558}" type="slidenum">
              <a:rPr lang="en-US" smtClean="0"/>
              <a:pPr/>
              <a:t>8</a:t>
            </a:fld>
            <a:endParaRPr lang="en-US" dirty="0"/>
          </a:p>
        </p:txBody>
      </p:sp>
      <p:pic>
        <p:nvPicPr>
          <p:cNvPr id="6" name="Picture 5">
            <a:extLst>
              <a:ext uri="{FF2B5EF4-FFF2-40B4-BE49-F238E27FC236}">
                <a16:creationId xmlns:a16="http://schemas.microsoft.com/office/drawing/2014/main" id="{95B0DDBD-8F03-4599-A0C8-E339FD588FC5}"/>
              </a:ext>
            </a:extLst>
          </p:cNvPr>
          <p:cNvPicPr/>
          <p:nvPr/>
        </p:nvPicPr>
        <p:blipFill>
          <a:blip r:embed="rId2"/>
          <a:stretch>
            <a:fillRect/>
          </a:stretch>
        </p:blipFill>
        <p:spPr>
          <a:xfrm>
            <a:off x="2170067" y="740772"/>
            <a:ext cx="6787243" cy="4629248"/>
          </a:xfrm>
          <a:prstGeom prst="rect">
            <a:avLst/>
          </a:prstGeom>
        </p:spPr>
      </p:pic>
      <p:pic>
        <p:nvPicPr>
          <p:cNvPr id="7" name="Picture 6">
            <a:extLst>
              <a:ext uri="{FF2B5EF4-FFF2-40B4-BE49-F238E27FC236}">
                <a16:creationId xmlns:a16="http://schemas.microsoft.com/office/drawing/2014/main" id="{CBCB959E-642E-430B-A19E-90304E1FB4E7}"/>
              </a:ext>
            </a:extLst>
          </p:cNvPr>
          <p:cNvPicPr/>
          <p:nvPr/>
        </p:nvPicPr>
        <p:blipFill>
          <a:blip r:embed="rId3"/>
          <a:stretch>
            <a:fillRect/>
          </a:stretch>
        </p:blipFill>
        <p:spPr>
          <a:xfrm>
            <a:off x="2170067" y="5268732"/>
            <a:ext cx="4747805" cy="1385207"/>
          </a:xfrm>
          <a:prstGeom prst="rect">
            <a:avLst/>
          </a:prstGeom>
        </p:spPr>
      </p:pic>
    </p:spTree>
    <p:extLst>
      <p:ext uri="{BB962C8B-B14F-4D97-AF65-F5344CB8AC3E}">
        <p14:creationId xmlns:p14="http://schemas.microsoft.com/office/powerpoint/2010/main" val="229169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F5CC-BB57-49BC-986D-C51E3D0FDF93}"/>
              </a:ext>
            </a:extLst>
          </p:cNvPr>
          <p:cNvSpPr>
            <a:spLocks noGrp="1"/>
          </p:cNvSpPr>
          <p:nvPr>
            <p:ph type="title"/>
          </p:nvPr>
        </p:nvSpPr>
        <p:spPr/>
        <p:txBody>
          <a:bodyPr/>
          <a:lstStyle/>
          <a:p>
            <a:r>
              <a:rPr lang="en-US" dirty="0"/>
              <a:t>Results – Predictive Analytics</a:t>
            </a:r>
          </a:p>
        </p:txBody>
      </p:sp>
      <p:sp>
        <p:nvSpPr>
          <p:cNvPr id="5" name="Slide Number Placeholder 4">
            <a:extLst>
              <a:ext uri="{FF2B5EF4-FFF2-40B4-BE49-F238E27FC236}">
                <a16:creationId xmlns:a16="http://schemas.microsoft.com/office/drawing/2014/main" id="{D2B47420-5950-477A-AFBF-9623D776DE02}"/>
              </a:ext>
            </a:extLst>
          </p:cNvPr>
          <p:cNvSpPr>
            <a:spLocks noGrp="1"/>
          </p:cNvSpPr>
          <p:nvPr>
            <p:ph type="sldNum" sz="quarter" idx="12"/>
          </p:nvPr>
        </p:nvSpPr>
        <p:spPr/>
        <p:txBody>
          <a:bodyPr/>
          <a:lstStyle/>
          <a:p>
            <a:fld id="{DA83BDF1-D456-4FE9-B9BD-1DE2470D4558}" type="slidenum">
              <a:rPr lang="en-US" smtClean="0"/>
              <a:pPr/>
              <a:t>9</a:t>
            </a:fld>
            <a:endParaRPr lang="en-US" dirty="0"/>
          </a:p>
        </p:txBody>
      </p:sp>
      <p:pic>
        <p:nvPicPr>
          <p:cNvPr id="6" name="slide5">
            <a:extLst>
              <a:ext uri="{FF2B5EF4-FFF2-40B4-BE49-F238E27FC236}">
                <a16:creationId xmlns:a16="http://schemas.microsoft.com/office/drawing/2014/main" id="{0CF0B09F-9CE5-4358-94D7-8D3B452AB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94" y="1880555"/>
            <a:ext cx="5608110" cy="3096890"/>
          </a:xfrm>
          <a:prstGeom prst="rect">
            <a:avLst/>
          </a:prstGeom>
        </p:spPr>
      </p:pic>
      <p:pic>
        <p:nvPicPr>
          <p:cNvPr id="7" name="slide11">
            <a:extLst>
              <a:ext uri="{FF2B5EF4-FFF2-40B4-BE49-F238E27FC236}">
                <a16:creationId xmlns:a16="http://schemas.microsoft.com/office/drawing/2014/main" id="{2E471C8B-6FD5-4542-A222-90063FE57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226" y="1880555"/>
            <a:ext cx="5608110" cy="3096890"/>
          </a:xfrm>
          <a:prstGeom prst="rect">
            <a:avLst/>
          </a:prstGeom>
        </p:spPr>
      </p:pic>
    </p:spTree>
    <p:extLst>
      <p:ext uri="{BB962C8B-B14F-4D97-AF65-F5344CB8AC3E}">
        <p14:creationId xmlns:p14="http://schemas.microsoft.com/office/powerpoint/2010/main" val="191313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490</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Wingdings</vt:lpstr>
      <vt:lpstr>Office Theme</vt:lpstr>
      <vt:lpstr>Exploring The Cost Effectiveness Of The United States Medicare Program</vt:lpstr>
      <vt:lpstr>Background &amp; Dataset</vt:lpstr>
      <vt:lpstr>Methodology and Goals</vt:lpstr>
      <vt:lpstr>Results – Descriptive Analytics</vt:lpstr>
      <vt:lpstr>Results – Descriptive Analytics</vt:lpstr>
      <vt:lpstr>Results – Descriptive Analytics</vt:lpstr>
      <vt:lpstr>Results – Descriptive Analytics</vt:lpstr>
      <vt:lpstr>Results – Descriptive Analytics</vt:lpstr>
      <vt:lpstr>Results – Predictive Analytics</vt:lpstr>
      <vt:lpstr>Recommendations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Cost-Effectiveness of the  United States Medicare Program  Spring 2019 - BIG DATA ANALYTICS (BYGB-7990-003)  Professor Yilu Zhou, Ph.D.</dc:title>
  <dc:creator>Tudor S. Tarina</dc:creator>
  <cp:lastModifiedBy>Linh Cao</cp:lastModifiedBy>
  <cp:revision>33</cp:revision>
  <dcterms:created xsi:type="dcterms:W3CDTF">2019-04-25T15:47:56Z</dcterms:created>
  <dcterms:modified xsi:type="dcterms:W3CDTF">2019-04-30T07:41:26Z</dcterms:modified>
</cp:coreProperties>
</file>