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74" r:id="rId8"/>
    <p:sldId id="263" r:id="rId9"/>
    <p:sldId id="265" r:id="rId10"/>
    <p:sldId id="262" r:id="rId11"/>
    <p:sldId id="264" r:id="rId12"/>
    <p:sldId id="266" r:id="rId13"/>
    <p:sldId id="270" r:id="rId14"/>
    <p:sldId id="271" r:id="rId15"/>
    <p:sldId id="267" r:id="rId16"/>
    <p:sldId id="272" r:id="rId17"/>
    <p:sldId id="268" r:id="rId18"/>
    <p:sldId id="276" r:id="rId19"/>
    <p:sldId id="269" r:id="rId20"/>
    <p:sldId id="273"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6" d="100"/>
          <a:sy n="66" d="100"/>
        </p:scale>
        <p:origin x="67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6.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5.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61.svg"/><Relationship Id="rId11" Type="http://schemas.openxmlformats.org/officeDocument/2006/relationships/image" Target="../media/image64.png"/><Relationship Id="rId5" Type="http://schemas.openxmlformats.org/officeDocument/2006/relationships/image" Target="../media/image60.png"/><Relationship Id="rId10" Type="http://schemas.openxmlformats.org/officeDocument/2006/relationships/image" Target="../media/image6.svg"/><Relationship Id="rId4" Type="http://schemas.openxmlformats.org/officeDocument/2006/relationships/image" Target="../media/image59.svg"/><Relationship Id="rId9" Type="http://schemas.openxmlformats.org/officeDocument/2006/relationships/image" Target="../media/image5.png"/></Relationships>
</file>

<file path=ppt/diagrams/_rels/data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svg"/><Relationship Id="rId1" Type="http://schemas.openxmlformats.org/officeDocument/2006/relationships/image" Target="../media/image66.png"/><Relationship Id="rId4" Type="http://schemas.openxmlformats.org/officeDocument/2006/relationships/image" Target="../media/image6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6.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5.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61.svg"/><Relationship Id="rId11" Type="http://schemas.openxmlformats.org/officeDocument/2006/relationships/image" Target="../media/image64.png"/><Relationship Id="rId5" Type="http://schemas.openxmlformats.org/officeDocument/2006/relationships/image" Target="../media/image60.png"/><Relationship Id="rId10" Type="http://schemas.openxmlformats.org/officeDocument/2006/relationships/image" Target="../media/image6.svg"/><Relationship Id="rId4" Type="http://schemas.openxmlformats.org/officeDocument/2006/relationships/image" Target="../media/image59.svg"/><Relationship Id="rId9" Type="http://schemas.openxmlformats.org/officeDocument/2006/relationships/image" Target="../media/image5.png"/></Relationships>
</file>

<file path=ppt/diagrams/_rels/drawing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svg"/><Relationship Id="rId1" Type="http://schemas.openxmlformats.org/officeDocument/2006/relationships/image" Target="../media/image66.png"/><Relationship Id="rId4" Type="http://schemas.openxmlformats.org/officeDocument/2006/relationships/image" Target="../media/image69.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A2D8B8-1C12-4789-9677-350FF8C06BE1}" type="doc">
      <dgm:prSet loTypeId="urn:microsoft.com/office/officeart/2018/2/layout/IconCircleList" loCatId="icon" qsTypeId="urn:microsoft.com/office/officeart/2005/8/quickstyle/simple4" qsCatId="simple" csTypeId="urn:microsoft.com/office/officeart/2018/5/colors/Iconchunking_coloredtext_accent0_3" csCatId="mainScheme" phldr="1"/>
      <dgm:spPr/>
      <dgm:t>
        <a:bodyPr/>
        <a:lstStyle/>
        <a:p>
          <a:endParaRPr lang="en-US"/>
        </a:p>
      </dgm:t>
    </dgm:pt>
    <dgm:pt modelId="{EBE1A506-90E5-4466-AA6F-6B2108562024}">
      <dgm:prSet/>
      <dgm:spPr/>
      <dgm:t>
        <a:bodyPr/>
        <a:lstStyle/>
        <a:p>
          <a:r>
            <a:rPr lang="en-US" dirty="0"/>
            <a:t>The data describe the problem of high energy (higher than 10^4 J) seismic bumps forecasting in a coal % mine. Data come from two of longwalls located in a Polish coal mine.</a:t>
          </a:r>
        </a:p>
      </dgm:t>
    </dgm:pt>
    <dgm:pt modelId="{3907AA57-1266-4003-8043-4D21935F11BF}" type="parTrans" cxnId="{A79A34C1-1871-4CF7-8728-13BE79432748}">
      <dgm:prSet/>
      <dgm:spPr/>
      <dgm:t>
        <a:bodyPr/>
        <a:lstStyle/>
        <a:p>
          <a:endParaRPr lang="en-US"/>
        </a:p>
      </dgm:t>
    </dgm:pt>
    <dgm:pt modelId="{0FE70663-D3C1-42AB-84C6-45BDB8DCCF3A}" type="sibTrans" cxnId="{A79A34C1-1871-4CF7-8728-13BE79432748}">
      <dgm:prSet/>
      <dgm:spPr/>
      <dgm:t>
        <a:bodyPr/>
        <a:lstStyle/>
        <a:p>
          <a:endParaRPr lang="en-US"/>
        </a:p>
      </dgm:t>
    </dgm:pt>
    <dgm:pt modelId="{390015E8-D835-4EA1-9267-7C9D53A93E8B}">
      <dgm:prSet/>
      <dgm:spPr/>
      <dgm:t>
        <a:bodyPr/>
        <a:lstStyle/>
        <a:p>
          <a:r>
            <a:rPr lang="en-US" dirty="0"/>
            <a:t>Mining activity was and is always connected with the occurrence of dangers which are commonly called mining hazards. </a:t>
          </a:r>
        </a:p>
      </dgm:t>
    </dgm:pt>
    <dgm:pt modelId="{13FA6A8E-6652-4535-B44B-DA792CD4A79B}" type="parTrans" cxnId="{8C445BF0-85B7-4F8F-9FEB-D032AEBEED03}">
      <dgm:prSet/>
      <dgm:spPr/>
      <dgm:t>
        <a:bodyPr/>
        <a:lstStyle/>
        <a:p>
          <a:endParaRPr lang="en-US"/>
        </a:p>
      </dgm:t>
    </dgm:pt>
    <dgm:pt modelId="{D117C708-6B7C-44ED-B48D-2AE630CACA1A}" type="sibTrans" cxnId="{8C445BF0-85B7-4F8F-9FEB-D032AEBEED03}">
      <dgm:prSet/>
      <dgm:spPr/>
      <dgm:t>
        <a:bodyPr/>
        <a:lstStyle/>
        <a:p>
          <a:endParaRPr lang="en-US"/>
        </a:p>
      </dgm:t>
    </dgm:pt>
    <dgm:pt modelId="{F4A74BBA-784F-44C5-BCE0-1824956FBFEB}">
      <dgm:prSet/>
      <dgm:spPr/>
      <dgm:t>
        <a:bodyPr/>
        <a:lstStyle/>
        <a:p>
          <a:r>
            <a:rPr lang="en-US" dirty="0"/>
            <a:t>A special case of such threat is a seismic hazard which frequently occurs in many </a:t>
          </a:r>
          <a:br>
            <a:rPr lang="en-US" dirty="0"/>
          </a:br>
          <a:r>
            <a:rPr lang="en-US" dirty="0"/>
            <a:t>underground mines. </a:t>
          </a:r>
        </a:p>
      </dgm:t>
    </dgm:pt>
    <dgm:pt modelId="{38983D93-CC71-4895-A574-41086BF8BF18}" type="parTrans" cxnId="{6D5F6874-59AC-4222-A2B8-CFF70210222A}">
      <dgm:prSet/>
      <dgm:spPr/>
      <dgm:t>
        <a:bodyPr/>
        <a:lstStyle/>
        <a:p>
          <a:endParaRPr lang="en-US"/>
        </a:p>
      </dgm:t>
    </dgm:pt>
    <dgm:pt modelId="{244028F0-BF21-4B72-AFC7-EAEC25D5FA97}" type="sibTrans" cxnId="{6D5F6874-59AC-4222-A2B8-CFF70210222A}">
      <dgm:prSet/>
      <dgm:spPr/>
      <dgm:t>
        <a:bodyPr/>
        <a:lstStyle/>
        <a:p>
          <a:endParaRPr lang="en-US"/>
        </a:p>
      </dgm:t>
    </dgm:pt>
    <dgm:pt modelId="{D32480E5-170D-469D-9FBC-56D984D47DC0}">
      <dgm:prSet/>
      <dgm:spPr/>
      <dgm:t>
        <a:bodyPr/>
        <a:lstStyle/>
        <a:p>
          <a:r>
            <a:rPr lang="en-US" dirty="0"/>
            <a:t>The task of seismic prediction can be defined in different ways, but the main aim of all seismic hazard assessment methods is to predict (with given precision relating to time and date) of increased seismic activity which can cause a rockburst. </a:t>
          </a:r>
        </a:p>
      </dgm:t>
    </dgm:pt>
    <dgm:pt modelId="{517E253A-A85E-4DB0-95B2-5D913B9D0108}" type="parTrans" cxnId="{CC2B0507-75EB-41ED-A60A-36A41895EFAB}">
      <dgm:prSet/>
      <dgm:spPr/>
      <dgm:t>
        <a:bodyPr/>
        <a:lstStyle/>
        <a:p>
          <a:endParaRPr lang="en-US"/>
        </a:p>
      </dgm:t>
    </dgm:pt>
    <dgm:pt modelId="{B3463109-8AAC-48C4-8466-200D60EF2FCB}" type="sibTrans" cxnId="{CC2B0507-75EB-41ED-A60A-36A41895EFAB}">
      <dgm:prSet/>
      <dgm:spPr/>
      <dgm:t>
        <a:bodyPr/>
        <a:lstStyle/>
        <a:p>
          <a:endParaRPr lang="en-US"/>
        </a:p>
      </dgm:t>
    </dgm:pt>
    <dgm:pt modelId="{56002FE3-BD12-44F0-9588-704026A06291}">
      <dgm:prSet/>
      <dgm:spPr/>
      <dgm:t>
        <a:bodyPr/>
        <a:lstStyle/>
        <a:p>
          <a:r>
            <a:rPr lang="en-US" dirty="0"/>
            <a:t>In the data set each row contains a summary statement about seismic activity in the rock mass within one shift (8 hours). If decision attribute has the value 1, then in the next shift any seismic bump with an energy higher than 10^4 J was registered. </a:t>
          </a:r>
        </a:p>
      </dgm:t>
    </dgm:pt>
    <dgm:pt modelId="{CB1ACFBA-0B8F-4298-8ACA-02292E1E7DCE}" type="parTrans" cxnId="{1E6639DE-2991-46CD-930D-90A435D5FA1A}">
      <dgm:prSet/>
      <dgm:spPr/>
      <dgm:t>
        <a:bodyPr/>
        <a:lstStyle/>
        <a:p>
          <a:endParaRPr lang="en-US"/>
        </a:p>
      </dgm:t>
    </dgm:pt>
    <dgm:pt modelId="{01090DDF-34EC-4E08-8FC7-9D06364BE908}" type="sibTrans" cxnId="{1E6639DE-2991-46CD-930D-90A435D5FA1A}">
      <dgm:prSet/>
      <dgm:spPr/>
      <dgm:t>
        <a:bodyPr/>
        <a:lstStyle/>
        <a:p>
          <a:endParaRPr lang="en-US"/>
        </a:p>
      </dgm:t>
    </dgm:pt>
    <dgm:pt modelId="{8B74EBBE-D3B1-468D-932F-40CC8E874894}" type="pres">
      <dgm:prSet presAssocID="{79A2D8B8-1C12-4789-9677-350FF8C06BE1}" presName="root" presStyleCnt="0">
        <dgm:presLayoutVars>
          <dgm:dir/>
          <dgm:resizeHandles val="exact"/>
        </dgm:presLayoutVars>
      </dgm:prSet>
      <dgm:spPr/>
    </dgm:pt>
    <dgm:pt modelId="{79A91027-B27B-470E-9156-D4BEDB490C5F}" type="pres">
      <dgm:prSet presAssocID="{79A2D8B8-1C12-4789-9677-350FF8C06BE1}" presName="container" presStyleCnt="0">
        <dgm:presLayoutVars>
          <dgm:dir/>
          <dgm:resizeHandles val="exact"/>
        </dgm:presLayoutVars>
      </dgm:prSet>
      <dgm:spPr/>
    </dgm:pt>
    <dgm:pt modelId="{C8C81CFF-D31D-4434-A495-9215A9D3FAE7}" type="pres">
      <dgm:prSet presAssocID="{EBE1A506-90E5-4466-AA6F-6B2108562024}" presName="compNode" presStyleCnt="0"/>
      <dgm:spPr/>
    </dgm:pt>
    <dgm:pt modelId="{B1D68113-DDF7-4986-9F4B-163BDEF93C7D}" type="pres">
      <dgm:prSet presAssocID="{EBE1A506-90E5-4466-AA6F-6B2108562024}" presName="iconBgRect" presStyleLbl="bgShp" presStyleIdx="0" presStyleCnt="5"/>
      <dgm:spPr/>
    </dgm:pt>
    <dgm:pt modelId="{46423F19-963C-47DA-932A-DCF15EB4FC7D}" type="pres">
      <dgm:prSet presAssocID="{EBE1A506-90E5-4466-AA6F-6B210856202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A1FE92EB-D74E-418A-B5C0-3EB46972768D}" type="pres">
      <dgm:prSet presAssocID="{EBE1A506-90E5-4466-AA6F-6B2108562024}" presName="spaceRect" presStyleCnt="0"/>
      <dgm:spPr/>
    </dgm:pt>
    <dgm:pt modelId="{FD2A9910-3AB8-480A-A350-DF8F91B3079D}" type="pres">
      <dgm:prSet presAssocID="{EBE1A506-90E5-4466-AA6F-6B2108562024}" presName="textRect" presStyleLbl="revTx" presStyleIdx="0" presStyleCnt="5">
        <dgm:presLayoutVars>
          <dgm:chMax val="1"/>
          <dgm:chPref val="1"/>
        </dgm:presLayoutVars>
      </dgm:prSet>
      <dgm:spPr/>
    </dgm:pt>
    <dgm:pt modelId="{44F07DA9-AA98-45CA-AB00-8C683B62CF34}" type="pres">
      <dgm:prSet presAssocID="{0FE70663-D3C1-42AB-84C6-45BDB8DCCF3A}" presName="sibTrans" presStyleLbl="sibTrans2D1" presStyleIdx="0" presStyleCnt="0"/>
      <dgm:spPr/>
    </dgm:pt>
    <dgm:pt modelId="{74FD0921-116A-485D-BB94-56F95CC4E3EA}" type="pres">
      <dgm:prSet presAssocID="{390015E8-D835-4EA1-9267-7C9D53A93E8B}" presName="compNode" presStyleCnt="0"/>
      <dgm:spPr/>
    </dgm:pt>
    <dgm:pt modelId="{59BC415A-609F-4DDD-A45A-A1DFA352D879}" type="pres">
      <dgm:prSet presAssocID="{390015E8-D835-4EA1-9267-7C9D53A93E8B}" presName="iconBgRect" presStyleLbl="bgShp" presStyleIdx="1" presStyleCnt="5"/>
      <dgm:spPr/>
    </dgm:pt>
    <dgm:pt modelId="{079A8891-57C2-447E-ADA7-A3AF4D231351}" type="pres">
      <dgm:prSet presAssocID="{390015E8-D835-4EA1-9267-7C9D53A93E8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02D2D63F-4A94-4690-9E35-C3101B594B47}" type="pres">
      <dgm:prSet presAssocID="{390015E8-D835-4EA1-9267-7C9D53A93E8B}" presName="spaceRect" presStyleCnt="0"/>
      <dgm:spPr/>
    </dgm:pt>
    <dgm:pt modelId="{4784DAF1-69C1-49A9-BD0E-68521549A69D}" type="pres">
      <dgm:prSet presAssocID="{390015E8-D835-4EA1-9267-7C9D53A93E8B}" presName="textRect" presStyleLbl="revTx" presStyleIdx="1" presStyleCnt="5">
        <dgm:presLayoutVars>
          <dgm:chMax val="1"/>
          <dgm:chPref val="1"/>
        </dgm:presLayoutVars>
      </dgm:prSet>
      <dgm:spPr/>
    </dgm:pt>
    <dgm:pt modelId="{7A3045AF-90AE-47E3-9035-04E0D58DC400}" type="pres">
      <dgm:prSet presAssocID="{D117C708-6B7C-44ED-B48D-2AE630CACA1A}" presName="sibTrans" presStyleLbl="sibTrans2D1" presStyleIdx="0" presStyleCnt="0"/>
      <dgm:spPr/>
    </dgm:pt>
    <dgm:pt modelId="{595CC683-8A57-406E-B1DD-B5F6D1331EEB}" type="pres">
      <dgm:prSet presAssocID="{F4A74BBA-784F-44C5-BCE0-1824956FBFEB}" presName="compNode" presStyleCnt="0"/>
      <dgm:spPr/>
    </dgm:pt>
    <dgm:pt modelId="{07A5A2C6-3264-43AD-84B2-D3176E445101}" type="pres">
      <dgm:prSet presAssocID="{F4A74BBA-784F-44C5-BCE0-1824956FBFEB}" presName="iconBgRect" presStyleLbl="bgShp" presStyleIdx="2" presStyleCnt="5"/>
      <dgm:spPr/>
    </dgm:pt>
    <dgm:pt modelId="{A2099ED8-42B7-44AD-93AF-F66745A33BF8}" type="pres">
      <dgm:prSet presAssocID="{F4A74BBA-784F-44C5-BCE0-1824956FBFE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lippery"/>
        </a:ext>
      </dgm:extLst>
    </dgm:pt>
    <dgm:pt modelId="{CABA85BA-7F46-4929-A69A-1259424ABE86}" type="pres">
      <dgm:prSet presAssocID="{F4A74BBA-784F-44C5-BCE0-1824956FBFEB}" presName="spaceRect" presStyleCnt="0"/>
      <dgm:spPr/>
    </dgm:pt>
    <dgm:pt modelId="{AD40A1C7-52CB-4F23-A832-F56D94784B07}" type="pres">
      <dgm:prSet presAssocID="{F4A74BBA-784F-44C5-BCE0-1824956FBFEB}" presName="textRect" presStyleLbl="revTx" presStyleIdx="2" presStyleCnt="5">
        <dgm:presLayoutVars>
          <dgm:chMax val="1"/>
          <dgm:chPref val="1"/>
        </dgm:presLayoutVars>
      </dgm:prSet>
      <dgm:spPr/>
    </dgm:pt>
    <dgm:pt modelId="{4E5EA7BF-4DB4-4618-A858-41E911CA3A81}" type="pres">
      <dgm:prSet presAssocID="{244028F0-BF21-4B72-AFC7-EAEC25D5FA97}" presName="sibTrans" presStyleLbl="sibTrans2D1" presStyleIdx="0" presStyleCnt="0"/>
      <dgm:spPr/>
    </dgm:pt>
    <dgm:pt modelId="{9B6FB5BC-C0A4-4A2A-AF97-C9F7D5D76AD0}" type="pres">
      <dgm:prSet presAssocID="{D32480E5-170D-469D-9FBC-56D984D47DC0}" presName="compNode" presStyleCnt="0"/>
      <dgm:spPr/>
    </dgm:pt>
    <dgm:pt modelId="{822B4BCC-0208-453C-8A80-A5AA33B9EA05}" type="pres">
      <dgm:prSet presAssocID="{D32480E5-170D-469D-9FBC-56D984D47DC0}" presName="iconBgRect" presStyleLbl="bgShp" presStyleIdx="3" presStyleCnt="5"/>
      <dgm:spPr/>
    </dgm:pt>
    <dgm:pt modelId="{6879AD8A-B572-4C73-BB5E-7465FCEE1A2D}" type="pres">
      <dgm:prSet presAssocID="{D32480E5-170D-469D-9FBC-56D984D47DC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A4E1C2C8-714E-4F1D-99BE-6DF343B5099C}" type="pres">
      <dgm:prSet presAssocID="{D32480E5-170D-469D-9FBC-56D984D47DC0}" presName="spaceRect" presStyleCnt="0"/>
      <dgm:spPr/>
    </dgm:pt>
    <dgm:pt modelId="{2A923563-DD80-4E94-BA78-6A45FCE2C872}" type="pres">
      <dgm:prSet presAssocID="{D32480E5-170D-469D-9FBC-56D984D47DC0}" presName="textRect" presStyleLbl="revTx" presStyleIdx="3" presStyleCnt="5">
        <dgm:presLayoutVars>
          <dgm:chMax val="1"/>
          <dgm:chPref val="1"/>
        </dgm:presLayoutVars>
      </dgm:prSet>
      <dgm:spPr/>
    </dgm:pt>
    <dgm:pt modelId="{C5A3B70A-DE51-4066-8C27-DC75027C7DF3}" type="pres">
      <dgm:prSet presAssocID="{B3463109-8AAC-48C4-8466-200D60EF2FCB}" presName="sibTrans" presStyleLbl="sibTrans2D1" presStyleIdx="0" presStyleCnt="0"/>
      <dgm:spPr/>
    </dgm:pt>
    <dgm:pt modelId="{6FEF2E84-535E-4ED7-965D-B613A9461DC0}" type="pres">
      <dgm:prSet presAssocID="{56002FE3-BD12-44F0-9588-704026A06291}" presName="compNode" presStyleCnt="0"/>
      <dgm:spPr/>
    </dgm:pt>
    <dgm:pt modelId="{9CE660D3-4554-46A7-8874-E63D527B4E72}" type="pres">
      <dgm:prSet presAssocID="{56002FE3-BD12-44F0-9588-704026A06291}" presName="iconBgRect" presStyleLbl="bgShp" presStyleIdx="4" presStyleCnt="5"/>
      <dgm:spPr/>
    </dgm:pt>
    <dgm:pt modelId="{5E3FE2F4-0CD2-4B2A-BB1D-751B275AD9CA}" type="pres">
      <dgm:prSet presAssocID="{56002FE3-BD12-44F0-9588-704026A0629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pwatch"/>
        </a:ext>
      </dgm:extLst>
    </dgm:pt>
    <dgm:pt modelId="{A9EAEBBD-1FE8-45D3-A6FB-A121D6C4F390}" type="pres">
      <dgm:prSet presAssocID="{56002FE3-BD12-44F0-9588-704026A06291}" presName="spaceRect" presStyleCnt="0"/>
      <dgm:spPr/>
    </dgm:pt>
    <dgm:pt modelId="{8F27D14D-54B5-416D-B80A-A7345D5C52A9}" type="pres">
      <dgm:prSet presAssocID="{56002FE3-BD12-44F0-9588-704026A06291}" presName="textRect" presStyleLbl="revTx" presStyleIdx="4" presStyleCnt="5">
        <dgm:presLayoutVars>
          <dgm:chMax val="1"/>
          <dgm:chPref val="1"/>
        </dgm:presLayoutVars>
      </dgm:prSet>
      <dgm:spPr/>
    </dgm:pt>
  </dgm:ptLst>
  <dgm:cxnLst>
    <dgm:cxn modelId="{CC2B0507-75EB-41ED-A60A-36A41895EFAB}" srcId="{79A2D8B8-1C12-4789-9677-350FF8C06BE1}" destId="{D32480E5-170D-469D-9FBC-56D984D47DC0}" srcOrd="3" destOrd="0" parTransId="{517E253A-A85E-4DB0-95B2-5D913B9D0108}" sibTransId="{B3463109-8AAC-48C4-8466-200D60EF2FCB}"/>
    <dgm:cxn modelId="{5B2B1671-8080-4528-B09A-7882D46086AF}" type="presOf" srcId="{0FE70663-D3C1-42AB-84C6-45BDB8DCCF3A}" destId="{44F07DA9-AA98-45CA-AB00-8C683B62CF34}" srcOrd="0" destOrd="0" presId="urn:microsoft.com/office/officeart/2018/2/layout/IconCircleList"/>
    <dgm:cxn modelId="{8D3E9353-0C60-46A4-B3E6-C5F3A370D541}" type="presOf" srcId="{B3463109-8AAC-48C4-8466-200D60EF2FCB}" destId="{C5A3B70A-DE51-4066-8C27-DC75027C7DF3}" srcOrd="0" destOrd="0" presId="urn:microsoft.com/office/officeart/2018/2/layout/IconCircleList"/>
    <dgm:cxn modelId="{6D5F6874-59AC-4222-A2B8-CFF70210222A}" srcId="{79A2D8B8-1C12-4789-9677-350FF8C06BE1}" destId="{F4A74BBA-784F-44C5-BCE0-1824956FBFEB}" srcOrd="2" destOrd="0" parTransId="{38983D93-CC71-4895-A574-41086BF8BF18}" sibTransId="{244028F0-BF21-4B72-AFC7-EAEC25D5FA97}"/>
    <dgm:cxn modelId="{6900E159-8B99-4C00-872F-38407192068C}" type="presOf" srcId="{56002FE3-BD12-44F0-9588-704026A06291}" destId="{8F27D14D-54B5-416D-B80A-A7345D5C52A9}" srcOrd="0" destOrd="0" presId="urn:microsoft.com/office/officeart/2018/2/layout/IconCircleList"/>
    <dgm:cxn modelId="{8256F583-F7B9-41E9-822F-2D63C01FE00C}" type="presOf" srcId="{D117C708-6B7C-44ED-B48D-2AE630CACA1A}" destId="{7A3045AF-90AE-47E3-9035-04E0D58DC400}" srcOrd="0" destOrd="0" presId="urn:microsoft.com/office/officeart/2018/2/layout/IconCircleList"/>
    <dgm:cxn modelId="{EF910E96-A697-465C-8954-817D5F6F70E1}" type="presOf" srcId="{D32480E5-170D-469D-9FBC-56D984D47DC0}" destId="{2A923563-DD80-4E94-BA78-6A45FCE2C872}" srcOrd="0" destOrd="0" presId="urn:microsoft.com/office/officeart/2018/2/layout/IconCircleList"/>
    <dgm:cxn modelId="{694ADCBD-ADC8-48AB-882A-E35963DB71EE}" type="presOf" srcId="{79A2D8B8-1C12-4789-9677-350FF8C06BE1}" destId="{8B74EBBE-D3B1-468D-932F-40CC8E874894}" srcOrd="0" destOrd="0" presId="urn:microsoft.com/office/officeart/2018/2/layout/IconCircleList"/>
    <dgm:cxn modelId="{A79A34C1-1871-4CF7-8728-13BE79432748}" srcId="{79A2D8B8-1C12-4789-9677-350FF8C06BE1}" destId="{EBE1A506-90E5-4466-AA6F-6B2108562024}" srcOrd="0" destOrd="0" parTransId="{3907AA57-1266-4003-8043-4D21935F11BF}" sibTransId="{0FE70663-D3C1-42AB-84C6-45BDB8DCCF3A}"/>
    <dgm:cxn modelId="{1E6639DE-2991-46CD-930D-90A435D5FA1A}" srcId="{79A2D8B8-1C12-4789-9677-350FF8C06BE1}" destId="{56002FE3-BD12-44F0-9588-704026A06291}" srcOrd="4" destOrd="0" parTransId="{CB1ACFBA-0B8F-4298-8ACA-02292E1E7DCE}" sibTransId="{01090DDF-34EC-4E08-8FC7-9D06364BE908}"/>
    <dgm:cxn modelId="{47D5C9E7-6595-4F82-B30D-3924C60FD8E8}" type="presOf" srcId="{F4A74BBA-784F-44C5-BCE0-1824956FBFEB}" destId="{AD40A1C7-52CB-4F23-A832-F56D94784B07}" srcOrd="0" destOrd="0" presId="urn:microsoft.com/office/officeart/2018/2/layout/IconCircleList"/>
    <dgm:cxn modelId="{36A866EF-0067-4FAF-A7D8-5AADC32EF38E}" type="presOf" srcId="{390015E8-D835-4EA1-9267-7C9D53A93E8B}" destId="{4784DAF1-69C1-49A9-BD0E-68521549A69D}" srcOrd="0" destOrd="0" presId="urn:microsoft.com/office/officeart/2018/2/layout/IconCircleList"/>
    <dgm:cxn modelId="{8C445BF0-85B7-4F8F-9FEB-D032AEBEED03}" srcId="{79A2D8B8-1C12-4789-9677-350FF8C06BE1}" destId="{390015E8-D835-4EA1-9267-7C9D53A93E8B}" srcOrd="1" destOrd="0" parTransId="{13FA6A8E-6652-4535-B44B-DA792CD4A79B}" sibTransId="{D117C708-6B7C-44ED-B48D-2AE630CACA1A}"/>
    <dgm:cxn modelId="{210560F6-D763-4FD7-85AD-F2AA59B72F68}" type="presOf" srcId="{EBE1A506-90E5-4466-AA6F-6B2108562024}" destId="{FD2A9910-3AB8-480A-A350-DF8F91B3079D}" srcOrd="0" destOrd="0" presId="urn:microsoft.com/office/officeart/2018/2/layout/IconCircleList"/>
    <dgm:cxn modelId="{60A7C8FC-CB06-406D-8367-DDF941FF2DA7}" type="presOf" srcId="{244028F0-BF21-4B72-AFC7-EAEC25D5FA97}" destId="{4E5EA7BF-4DB4-4618-A858-41E911CA3A81}" srcOrd="0" destOrd="0" presId="urn:microsoft.com/office/officeart/2018/2/layout/IconCircleList"/>
    <dgm:cxn modelId="{B28FA6B5-07A7-4920-9A64-15F06AB513AF}" type="presParOf" srcId="{8B74EBBE-D3B1-468D-932F-40CC8E874894}" destId="{79A91027-B27B-470E-9156-D4BEDB490C5F}" srcOrd="0" destOrd="0" presId="urn:microsoft.com/office/officeart/2018/2/layout/IconCircleList"/>
    <dgm:cxn modelId="{FD83808C-972E-4353-9C49-B441DB83FC00}" type="presParOf" srcId="{79A91027-B27B-470E-9156-D4BEDB490C5F}" destId="{C8C81CFF-D31D-4434-A495-9215A9D3FAE7}" srcOrd="0" destOrd="0" presId="urn:microsoft.com/office/officeart/2018/2/layout/IconCircleList"/>
    <dgm:cxn modelId="{2B81838E-ADBB-4934-8638-EC72C6874811}" type="presParOf" srcId="{C8C81CFF-D31D-4434-A495-9215A9D3FAE7}" destId="{B1D68113-DDF7-4986-9F4B-163BDEF93C7D}" srcOrd="0" destOrd="0" presId="urn:microsoft.com/office/officeart/2018/2/layout/IconCircleList"/>
    <dgm:cxn modelId="{36A46DB0-0858-421B-AAC9-83C81DF4C770}" type="presParOf" srcId="{C8C81CFF-D31D-4434-A495-9215A9D3FAE7}" destId="{46423F19-963C-47DA-932A-DCF15EB4FC7D}" srcOrd="1" destOrd="0" presId="urn:microsoft.com/office/officeart/2018/2/layout/IconCircleList"/>
    <dgm:cxn modelId="{7F1119D3-3AA4-4709-9931-2120597BA54E}" type="presParOf" srcId="{C8C81CFF-D31D-4434-A495-9215A9D3FAE7}" destId="{A1FE92EB-D74E-418A-B5C0-3EB46972768D}" srcOrd="2" destOrd="0" presId="urn:microsoft.com/office/officeart/2018/2/layout/IconCircleList"/>
    <dgm:cxn modelId="{4B6B3A32-F930-40AF-854A-0E38DEC01F60}" type="presParOf" srcId="{C8C81CFF-D31D-4434-A495-9215A9D3FAE7}" destId="{FD2A9910-3AB8-480A-A350-DF8F91B3079D}" srcOrd="3" destOrd="0" presId="urn:microsoft.com/office/officeart/2018/2/layout/IconCircleList"/>
    <dgm:cxn modelId="{D5B1B1D0-DF1F-4596-B57B-56358EA2D584}" type="presParOf" srcId="{79A91027-B27B-470E-9156-D4BEDB490C5F}" destId="{44F07DA9-AA98-45CA-AB00-8C683B62CF34}" srcOrd="1" destOrd="0" presId="urn:microsoft.com/office/officeart/2018/2/layout/IconCircleList"/>
    <dgm:cxn modelId="{70A318C9-8800-43B1-9E34-34FF396C693C}" type="presParOf" srcId="{79A91027-B27B-470E-9156-D4BEDB490C5F}" destId="{74FD0921-116A-485D-BB94-56F95CC4E3EA}" srcOrd="2" destOrd="0" presId="urn:microsoft.com/office/officeart/2018/2/layout/IconCircleList"/>
    <dgm:cxn modelId="{4A2B251E-42F1-49B3-8BC3-361CA8AA2361}" type="presParOf" srcId="{74FD0921-116A-485D-BB94-56F95CC4E3EA}" destId="{59BC415A-609F-4DDD-A45A-A1DFA352D879}" srcOrd="0" destOrd="0" presId="urn:microsoft.com/office/officeart/2018/2/layout/IconCircleList"/>
    <dgm:cxn modelId="{8DC91AE2-1198-4075-BBDA-D30CD0432728}" type="presParOf" srcId="{74FD0921-116A-485D-BB94-56F95CC4E3EA}" destId="{079A8891-57C2-447E-ADA7-A3AF4D231351}" srcOrd="1" destOrd="0" presId="urn:microsoft.com/office/officeart/2018/2/layout/IconCircleList"/>
    <dgm:cxn modelId="{2CA41BFD-69FF-4177-B2A9-937AF00220C4}" type="presParOf" srcId="{74FD0921-116A-485D-BB94-56F95CC4E3EA}" destId="{02D2D63F-4A94-4690-9E35-C3101B594B47}" srcOrd="2" destOrd="0" presId="urn:microsoft.com/office/officeart/2018/2/layout/IconCircleList"/>
    <dgm:cxn modelId="{E83EA5B1-A189-413A-9169-0DD09C8DF2F1}" type="presParOf" srcId="{74FD0921-116A-485D-BB94-56F95CC4E3EA}" destId="{4784DAF1-69C1-49A9-BD0E-68521549A69D}" srcOrd="3" destOrd="0" presId="urn:microsoft.com/office/officeart/2018/2/layout/IconCircleList"/>
    <dgm:cxn modelId="{14E0BD53-1A40-4443-9113-C4D1D28AC34A}" type="presParOf" srcId="{79A91027-B27B-470E-9156-D4BEDB490C5F}" destId="{7A3045AF-90AE-47E3-9035-04E0D58DC400}" srcOrd="3" destOrd="0" presId="urn:microsoft.com/office/officeart/2018/2/layout/IconCircleList"/>
    <dgm:cxn modelId="{6736DF9C-E5A4-49FE-9A32-030FDA81D4BB}" type="presParOf" srcId="{79A91027-B27B-470E-9156-D4BEDB490C5F}" destId="{595CC683-8A57-406E-B1DD-B5F6D1331EEB}" srcOrd="4" destOrd="0" presId="urn:microsoft.com/office/officeart/2018/2/layout/IconCircleList"/>
    <dgm:cxn modelId="{462DECB4-753D-456B-ABE6-C0572659446C}" type="presParOf" srcId="{595CC683-8A57-406E-B1DD-B5F6D1331EEB}" destId="{07A5A2C6-3264-43AD-84B2-D3176E445101}" srcOrd="0" destOrd="0" presId="urn:microsoft.com/office/officeart/2018/2/layout/IconCircleList"/>
    <dgm:cxn modelId="{6B9D69C0-1FD2-4413-85F9-0535F0E3FD06}" type="presParOf" srcId="{595CC683-8A57-406E-B1DD-B5F6D1331EEB}" destId="{A2099ED8-42B7-44AD-93AF-F66745A33BF8}" srcOrd="1" destOrd="0" presId="urn:microsoft.com/office/officeart/2018/2/layout/IconCircleList"/>
    <dgm:cxn modelId="{39DF22DD-CF3F-4DEE-B590-8EBB7391DCE9}" type="presParOf" srcId="{595CC683-8A57-406E-B1DD-B5F6D1331EEB}" destId="{CABA85BA-7F46-4929-A69A-1259424ABE86}" srcOrd="2" destOrd="0" presId="urn:microsoft.com/office/officeart/2018/2/layout/IconCircleList"/>
    <dgm:cxn modelId="{B1400F1E-E28F-4808-9D5E-3BAD02A4B0C3}" type="presParOf" srcId="{595CC683-8A57-406E-B1DD-B5F6D1331EEB}" destId="{AD40A1C7-52CB-4F23-A832-F56D94784B07}" srcOrd="3" destOrd="0" presId="urn:microsoft.com/office/officeart/2018/2/layout/IconCircleList"/>
    <dgm:cxn modelId="{A72CEB9F-CDEF-4BC6-ACCF-71F449B04A94}" type="presParOf" srcId="{79A91027-B27B-470E-9156-D4BEDB490C5F}" destId="{4E5EA7BF-4DB4-4618-A858-41E911CA3A81}" srcOrd="5" destOrd="0" presId="urn:microsoft.com/office/officeart/2018/2/layout/IconCircleList"/>
    <dgm:cxn modelId="{7AEE063B-D5EA-486F-9DD9-46E908712E8B}" type="presParOf" srcId="{79A91027-B27B-470E-9156-D4BEDB490C5F}" destId="{9B6FB5BC-C0A4-4A2A-AF97-C9F7D5D76AD0}" srcOrd="6" destOrd="0" presId="urn:microsoft.com/office/officeart/2018/2/layout/IconCircleList"/>
    <dgm:cxn modelId="{4467DEFF-7D40-4F2C-8B87-F5645E39E5C2}" type="presParOf" srcId="{9B6FB5BC-C0A4-4A2A-AF97-C9F7D5D76AD0}" destId="{822B4BCC-0208-453C-8A80-A5AA33B9EA05}" srcOrd="0" destOrd="0" presId="urn:microsoft.com/office/officeart/2018/2/layout/IconCircleList"/>
    <dgm:cxn modelId="{72ACC690-E410-4D48-B4E6-F67E4CAF5FB6}" type="presParOf" srcId="{9B6FB5BC-C0A4-4A2A-AF97-C9F7D5D76AD0}" destId="{6879AD8A-B572-4C73-BB5E-7465FCEE1A2D}" srcOrd="1" destOrd="0" presId="urn:microsoft.com/office/officeart/2018/2/layout/IconCircleList"/>
    <dgm:cxn modelId="{86AA9364-5AAD-4ADF-B912-9ABE1A87FD2A}" type="presParOf" srcId="{9B6FB5BC-C0A4-4A2A-AF97-C9F7D5D76AD0}" destId="{A4E1C2C8-714E-4F1D-99BE-6DF343B5099C}" srcOrd="2" destOrd="0" presId="urn:microsoft.com/office/officeart/2018/2/layout/IconCircleList"/>
    <dgm:cxn modelId="{027E56D3-4E0A-4B78-B53D-13FE6D7010A8}" type="presParOf" srcId="{9B6FB5BC-C0A4-4A2A-AF97-C9F7D5D76AD0}" destId="{2A923563-DD80-4E94-BA78-6A45FCE2C872}" srcOrd="3" destOrd="0" presId="urn:microsoft.com/office/officeart/2018/2/layout/IconCircleList"/>
    <dgm:cxn modelId="{577E91A6-ED7F-4600-89F4-D5B6B6E3BE0A}" type="presParOf" srcId="{79A91027-B27B-470E-9156-D4BEDB490C5F}" destId="{C5A3B70A-DE51-4066-8C27-DC75027C7DF3}" srcOrd="7" destOrd="0" presId="urn:microsoft.com/office/officeart/2018/2/layout/IconCircleList"/>
    <dgm:cxn modelId="{A2A32C28-13F5-4721-8F32-11CFFA0C29FE}" type="presParOf" srcId="{79A91027-B27B-470E-9156-D4BEDB490C5F}" destId="{6FEF2E84-535E-4ED7-965D-B613A9461DC0}" srcOrd="8" destOrd="0" presId="urn:microsoft.com/office/officeart/2018/2/layout/IconCircleList"/>
    <dgm:cxn modelId="{5BA621F0-B82E-4BB1-A4AA-E35523649AD8}" type="presParOf" srcId="{6FEF2E84-535E-4ED7-965D-B613A9461DC0}" destId="{9CE660D3-4554-46A7-8874-E63D527B4E72}" srcOrd="0" destOrd="0" presId="urn:microsoft.com/office/officeart/2018/2/layout/IconCircleList"/>
    <dgm:cxn modelId="{B6517798-3D53-4A98-BE12-06BE90AAF14D}" type="presParOf" srcId="{6FEF2E84-535E-4ED7-965D-B613A9461DC0}" destId="{5E3FE2F4-0CD2-4B2A-BB1D-751B275AD9CA}" srcOrd="1" destOrd="0" presId="urn:microsoft.com/office/officeart/2018/2/layout/IconCircleList"/>
    <dgm:cxn modelId="{9612D1C4-8F18-4A8D-B0CD-293EE724BE73}" type="presParOf" srcId="{6FEF2E84-535E-4ED7-965D-B613A9461DC0}" destId="{A9EAEBBD-1FE8-45D3-A6FB-A121D6C4F390}" srcOrd="2" destOrd="0" presId="urn:microsoft.com/office/officeart/2018/2/layout/IconCircleList"/>
    <dgm:cxn modelId="{93BF85C8-5E31-43EB-8D3E-3E4F8BD6C429}" type="presParOf" srcId="{6FEF2E84-535E-4ED7-965D-B613A9461DC0}" destId="{8F27D14D-54B5-416D-B80A-A7345D5C52A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9329E8-1883-4BE0-A81E-A2C2308334B3}" type="doc">
      <dgm:prSet loTypeId="urn:microsoft.com/office/officeart/2005/8/layout/matrix3" loCatId="matrix" qsTypeId="urn:microsoft.com/office/officeart/2005/8/quickstyle/simple2" qsCatId="simple" csTypeId="urn:microsoft.com/office/officeart/2005/8/colors/colorful5" csCatId="colorful"/>
      <dgm:spPr/>
      <dgm:t>
        <a:bodyPr/>
        <a:lstStyle/>
        <a:p>
          <a:endParaRPr lang="en-US"/>
        </a:p>
      </dgm:t>
    </dgm:pt>
    <dgm:pt modelId="{58A32186-038C-4E61-A41D-4CC27253B3E3}">
      <dgm:prSet/>
      <dgm:spPr/>
      <dgm:t>
        <a:bodyPr/>
        <a:lstStyle/>
        <a:p>
          <a:r>
            <a:rPr lang="en-US" dirty="0"/>
            <a:t>With the information about the possibility of hazardous situation occurrence, an appropriate supervision service can reduce a risk of rockburst (e.g. by distressing shooting) or withdraw workers from the threatened area.</a:t>
          </a:r>
        </a:p>
      </dgm:t>
    </dgm:pt>
    <dgm:pt modelId="{EECA8964-C39D-4B23-847F-D7C2D46F3ABE}" type="parTrans" cxnId="{66B22C87-4A22-4207-805B-C3404CFE82D0}">
      <dgm:prSet/>
      <dgm:spPr/>
      <dgm:t>
        <a:bodyPr/>
        <a:lstStyle/>
        <a:p>
          <a:endParaRPr lang="en-US"/>
        </a:p>
      </dgm:t>
    </dgm:pt>
    <dgm:pt modelId="{955277CB-40E6-4832-A335-3748AF1FA76F}" type="sibTrans" cxnId="{66B22C87-4A22-4207-805B-C3404CFE82D0}">
      <dgm:prSet/>
      <dgm:spPr/>
      <dgm:t>
        <a:bodyPr/>
        <a:lstStyle/>
        <a:p>
          <a:endParaRPr lang="en-US"/>
        </a:p>
      </dgm:t>
    </dgm:pt>
    <dgm:pt modelId="{00E7810C-6FD1-4B52-931F-025FDCC96408}">
      <dgm:prSet/>
      <dgm:spPr/>
      <dgm:t>
        <a:bodyPr/>
        <a:lstStyle/>
        <a:p>
          <a:r>
            <a:rPr lang="en-US" dirty="0"/>
            <a:t>Classification of occurrence of high energy seismic bumps in a coal mine will help the mine workers in inferring the hazardous state of the mine. This way, proper safety precautions and preventive methods can be taken</a:t>
          </a:r>
        </a:p>
      </dgm:t>
    </dgm:pt>
    <dgm:pt modelId="{3B6D0920-7264-422B-A965-56A4ED847C76}" type="parTrans" cxnId="{970F2EA4-2923-4036-A3A0-5E01F3428828}">
      <dgm:prSet/>
      <dgm:spPr/>
      <dgm:t>
        <a:bodyPr/>
        <a:lstStyle/>
        <a:p>
          <a:endParaRPr lang="en-US"/>
        </a:p>
      </dgm:t>
    </dgm:pt>
    <dgm:pt modelId="{E59265A8-4377-4452-8BBF-621EC43023C4}" type="sibTrans" cxnId="{970F2EA4-2923-4036-A3A0-5E01F3428828}">
      <dgm:prSet/>
      <dgm:spPr/>
      <dgm:t>
        <a:bodyPr/>
        <a:lstStyle/>
        <a:p>
          <a:endParaRPr lang="en-US"/>
        </a:p>
      </dgm:t>
    </dgm:pt>
    <dgm:pt modelId="{90BD02C7-761B-4A36-A8C1-5B532EA9E580}">
      <dgm:prSet/>
      <dgm:spPr/>
      <dgm:t>
        <a:bodyPr/>
        <a:lstStyle/>
        <a:p>
          <a:r>
            <a:rPr lang="en-US"/>
            <a:t>Data usage by researchers, mine safety experts and other employees in improving the safety conditions in coal mines. </a:t>
          </a:r>
        </a:p>
      </dgm:t>
    </dgm:pt>
    <dgm:pt modelId="{E30FCDAB-F9DC-4980-B51C-4B201677B58F}" type="parTrans" cxnId="{AA80219D-9066-407A-9909-E5BE47F2E8C7}">
      <dgm:prSet/>
      <dgm:spPr/>
      <dgm:t>
        <a:bodyPr/>
        <a:lstStyle/>
        <a:p>
          <a:endParaRPr lang="en-US"/>
        </a:p>
      </dgm:t>
    </dgm:pt>
    <dgm:pt modelId="{27D683F5-D2A3-4FB7-9AAE-C1069BFD1FBC}" type="sibTrans" cxnId="{AA80219D-9066-407A-9909-E5BE47F2E8C7}">
      <dgm:prSet/>
      <dgm:spPr/>
      <dgm:t>
        <a:bodyPr/>
        <a:lstStyle/>
        <a:p>
          <a:endParaRPr lang="en-US"/>
        </a:p>
      </dgm:t>
    </dgm:pt>
    <dgm:pt modelId="{185933E1-75F7-427B-89E7-7EE1831C6F3C}">
      <dgm:prSet/>
      <dgm:spPr/>
      <dgm:t>
        <a:bodyPr/>
        <a:lstStyle/>
        <a:p>
          <a:r>
            <a:rPr lang="en-US"/>
            <a:t>Good prediction of increased seismic activity is therefore a matter of great practical importance. </a:t>
          </a:r>
        </a:p>
      </dgm:t>
    </dgm:pt>
    <dgm:pt modelId="{BA8CD3F6-7BD4-424E-B3A8-83370B90891D}" type="parTrans" cxnId="{65B57329-CDE2-448B-BE0A-57CF554E32BB}">
      <dgm:prSet/>
      <dgm:spPr/>
      <dgm:t>
        <a:bodyPr/>
        <a:lstStyle/>
        <a:p>
          <a:endParaRPr lang="en-US"/>
        </a:p>
      </dgm:t>
    </dgm:pt>
    <dgm:pt modelId="{F373E005-3676-4FE1-B21C-B1BB0017B9FB}" type="sibTrans" cxnId="{65B57329-CDE2-448B-BE0A-57CF554E32BB}">
      <dgm:prSet/>
      <dgm:spPr/>
      <dgm:t>
        <a:bodyPr/>
        <a:lstStyle/>
        <a:p>
          <a:endParaRPr lang="en-US"/>
        </a:p>
      </dgm:t>
    </dgm:pt>
    <dgm:pt modelId="{76755186-F958-4734-AC84-D4BF27B924E3}" type="pres">
      <dgm:prSet presAssocID="{B39329E8-1883-4BE0-A81E-A2C2308334B3}" presName="matrix" presStyleCnt="0">
        <dgm:presLayoutVars>
          <dgm:chMax val="1"/>
          <dgm:dir/>
          <dgm:resizeHandles val="exact"/>
        </dgm:presLayoutVars>
      </dgm:prSet>
      <dgm:spPr/>
    </dgm:pt>
    <dgm:pt modelId="{44E2A94F-69AF-4EB2-8718-25FF09C61E4C}" type="pres">
      <dgm:prSet presAssocID="{B39329E8-1883-4BE0-A81E-A2C2308334B3}" presName="diamond" presStyleLbl="bgShp" presStyleIdx="0" presStyleCnt="1"/>
      <dgm:spPr/>
    </dgm:pt>
    <dgm:pt modelId="{31B8D375-9F73-4488-A48A-0899EACD6F2E}" type="pres">
      <dgm:prSet presAssocID="{B39329E8-1883-4BE0-A81E-A2C2308334B3}" presName="quad1" presStyleLbl="node1" presStyleIdx="0" presStyleCnt="4">
        <dgm:presLayoutVars>
          <dgm:chMax val="0"/>
          <dgm:chPref val="0"/>
          <dgm:bulletEnabled val="1"/>
        </dgm:presLayoutVars>
      </dgm:prSet>
      <dgm:spPr/>
    </dgm:pt>
    <dgm:pt modelId="{B353A797-4960-4E1A-B3D5-B5D783889148}" type="pres">
      <dgm:prSet presAssocID="{B39329E8-1883-4BE0-A81E-A2C2308334B3}" presName="quad2" presStyleLbl="node1" presStyleIdx="1" presStyleCnt="4">
        <dgm:presLayoutVars>
          <dgm:chMax val="0"/>
          <dgm:chPref val="0"/>
          <dgm:bulletEnabled val="1"/>
        </dgm:presLayoutVars>
      </dgm:prSet>
      <dgm:spPr/>
    </dgm:pt>
    <dgm:pt modelId="{291E2530-F001-40E4-9DEC-E34F8BED374D}" type="pres">
      <dgm:prSet presAssocID="{B39329E8-1883-4BE0-A81E-A2C2308334B3}" presName="quad3" presStyleLbl="node1" presStyleIdx="2" presStyleCnt="4">
        <dgm:presLayoutVars>
          <dgm:chMax val="0"/>
          <dgm:chPref val="0"/>
          <dgm:bulletEnabled val="1"/>
        </dgm:presLayoutVars>
      </dgm:prSet>
      <dgm:spPr/>
    </dgm:pt>
    <dgm:pt modelId="{33A05813-4E49-4746-A44B-DE4653D625BC}" type="pres">
      <dgm:prSet presAssocID="{B39329E8-1883-4BE0-A81E-A2C2308334B3}" presName="quad4" presStyleLbl="node1" presStyleIdx="3" presStyleCnt="4">
        <dgm:presLayoutVars>
          <dgm:chMax val="0"/>
          <dgm:chPref val="0"/>
          <dgm:bulletEnabled val="1"/>
        </dgm:presLayoutVars>
      </dgm:prSet>
      <dgm:spPr/>
    </dgm:pt>
  </dgm:ptLst>
  <dgm:cxnLst>
    <dgm:cxn modelId="{16D07714-EF81-4737-87FD-B4CC1422AF7B}" type="presOf" srcId="{B39329E8-1883-4BE0-A81E-A2C2308334B3}" destId="{76755186-F958-4734-AC84-D4BF27B924E3}" srcOrd="0" destOrd="0" presId="urn:microsoft.com/office/officeart/2005/8/layout/matrix3"/>
    <dgm:cxn modelId="{65B57329-CDE2-448B-BE0A-57CF554E32BB}" srcId="{B39329E8-1883-4BE0-A81E-A2C2308334B3}" destId="{185933E1-75F7-427B-89E7-7EE1831C6F3C}" srcOrd="3" destOrd="0" parTransId="{BA8CD3F6-7BD4-424E-B3A8-83370B90891D}" sibTransId="{F373E005-3676-4FE1-B21C-B1BB0017B9FB}"/>
    <dgm:cxn modelId="{66A0473E-4D2B-4F7D-9093-CD9EF4C995D5}" type="presOf" srcId="{58A32186-038C-4E61-A41D-4CC27253B3E3}" destId="{31B8D375-9F73-4488-A48A-0899EACD6F2E}" srcOrd="0" destOrd="0" presId="urn:microsoft.com/office/officeart/2005/8/layout/matrix3"/>
    <dgm:cxn modelId="{F3E69451-5CA2-434F-BB58-9EE0BCA0F0AC}" type="presOf" srcId="{90BD02C7-761B-4A36-A8C1-5B532EA9E580}" destId="{291E2530-F001-40E4-9DEC-E34F8BED374D}" srcOrd="0" destOrd="0" presId="urn:microsoft.com/office/officeart/2005/8/layout/matrix3"/>
    <dgm:cxn modelId="{3294DA51-A0B1-402C-AFAC-00670B445864}" type="presOf" srcId="{00E7810C-6FD1-4B52-931F-025FDCC96408}" destId="{B353A797-4960-4E1A-B3D5-B5D783889148}" srcOrd="0" destOrd="0" presId="urn:microsoft.com/office/officeart/2005/8/layout/matrix3"/>
    <dgm:cxn modelId="{66B22C87-4A22-4207-805B-C3404CFE82D0}" srcId="{B39329E8-1883-4BE0-A81E-A2C2308334B3}" destId="{58A32186-038C-4E61-A41D-4CC27253B3E3}" srcOrd="0" destOrd="0" parTransId="{EECA8964-C39D-4B23-847F-D7C2D46F3ABE}" sibTransId="{955277CB-40E6-4832-A335-3748AF1FA76F}"/>
    <dgm:cxn modelId="{F404BB96-9E62-4A0E-9A72-42DFCAD878A9}" type="presOf" srcId="{185933E1-75F7-427B-89E7-7EE1831C6F3C}" destId="{33A05813-4E49-4746-A44B-DE4653D625BC}" srcOrd="0" destOrd="0" presId="urn:microsoft.com/office/officeart/2005/8/layout/matrix3"/>
    <dgm:cxn modelId="{AA80219D-9066-407A-9909-E5BE47F2E8C7}" srcId="{B39329E8-1883-4BE0-A81E-A2C2308334B3}" destId="{90BD02C7-761B-4A36-A8C1-5B532EA9E580}" srcOrd="2" destOrd="0" parTransId="{E30FCDAB-F9DC-4980-B51C-4B201677B58F}" sibTransId="{27D683F5-D2A3-4FB7-9AAE-C1069BFD1FBC}"/>
    <dgm:cxn modelId="{970F2EA4-2923-4036-A3A0-5E01F3428828}" srcId="{B39329E8-1883-4BE0-A81E-A2C2308334B3}" destId="{00E7810C-6FD1-4B52-931F-025FDCC96408}" srcOrd="1" destOrd="0" parTransId="{3B6D0920-7264-422B-A965-56A4ED847C76}" sibTransId="{E59265A8-4377-4452-8BBF-621EC43023C4}"/>
    <dgm:cxn modelId="{323E3014-B8B9-4B72-8F50-7567ACF95815}" type="presParOf" srcId="{76755186-F958-4734-AC84-D4BF27B924E3}" destId="{44E2A94F-69AF-4EB2-8718-25FF09C61E4C}" srcOrd="0" destOrd="0" presId="urn:microsoft.com/office/officeart/2005/8/layout/matrix3"/>
    <dgm:cxn modelId="{4CA75A76-0286-4161-A90D-B8ECBD37D14C}" type="presParOf" srcId="{76755186-F958-4734-AC84-D4BF27B924E3}" destId="{31B8D375-9F73-4488-A48A-0899EACD6F2E}" srcOrd="1" destOrd="0" presId="urn:microsoft.com/office/officeart/2005/8/layout/matrix3"/>
    <dgm:cxn modelId="{467572B9-2A52-4FAB-8224-2994B2BE8FEB}" type="presParOf" srcId="{76755186-F958-4734-AC84-D4BF27B924E3}" destId="{B353A797-4960-4E1A-B3D5-B5D783889148}" srcOrd="2" destOrd="0" presId="urn:microsoft.com/office/officeart/2005/8/layout/matrix3"/>
    <dgm:cxn modelId="{62B1D3E3-4BA8-463D-8E0F-D7E15A4FDE82}" type="presParOf" srcId="{76755186-F958-4734-AC84-D4BF27B924E3}" destId="{291E2530-F001-40E4-9DEC-E34F8BED374D}" srcOrd="3" destOrd="0" presId="urn:microsoft.com/office/officeart/2005/8/layout/matrix3"/>
    <dgm:cxn modelId="{0F99A3AF-EB65-45E4-8A79-3F202EDDA78E}" type="presParOf" srcId="{76755186-F958-4734-AC84-D4BF27B924E3}" destId="{33A05813-4E49-4746-A44B-DE4653D625BC}"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EE13F2-EEFE-479E-BA04-3C0D200CF5D8}" type="doc">
      <dgm:prSet loTypeId="urn:microsoft.com/office/officeart/2005/8/layout/default" loCatId="list" qsTypeId="urn:microsoft.com/office/officeart/2005/8/quickstyle/simple3" qsCatId="simple" csTypeId="urn:microsoft.com/office/officeart/2005/8/colors/colorful2" csCatId="colorful"/>
      <dgm:spPr/>
      <dgm:t>
        <a:bodyPr/>
        <a:lstStyle/>
        <a:p>
          <a:endParaRPr lang="en-US"/>
        </a:p>
      </dgm:t>
    </dgm:pt>
    <dgm:pt modelId="{93107F3C-F93C-4515-AEED-D959D23B95D4}">
      <dgm:prSet/>
      <dgm:spPr/>
      <dgm:t>
        <a:bodyPr/>
        <a:lstStyle/>
        <a:p>
          <a:r>
            <a:rPr lang="en-US"/>
            <a:t>1. seismic: result of shift seismic hazard assessment in the mine working obtained by the seismic  method (a - lack of hazard, b - low hazard, c - high hazard, d - danger state); </a:t>
          </a:r>
        </a:p>
      </dgm:t>
    </dgm:pt>
    <dgm:pt modelId="{14E96D0A-7AE2-4D5A-AEFA-458E4D0D2EBF}" type="parTrans" cxnId="{B47F5AB7-B1B8-441F-BE80-14D11DBAE552}">
      <dgm:prSet/>
      <dgm:spPr/>
      <dgm:t>
        <a:bodyPr/>
        <a:lstStyle/>
        <a:p>
          <a:endParaRPr lang="en-US"/>
        </a:p>
      </dgm:t>
    </dgm:pt>
    <dgm:pt modelId="{444A36E4-0E2E-447E-BD82-6877E7F390E5}" type="sibTrans" cxnId="{B47F5AB7-B1B8-441F-BE80-14D11DBAE552}">
      <dgm:prSet/>
      <dgm:spPr/>
      <dgm:t>
        <a:bodyPr/>
        <a:lstStyle/>
        <a:p>
          <a:endParaRPr lang="en-US"/>
        </a:p>
      </dgm:t>
    </dgm:pt>
    <dgm:pt modelId="{79EB008F-2A16-45D4-BAFB-70A7853AFFB6}">
      <dgm:prSet/>
      <dgm:spPr/>
      <dgm:t>
        <a:bodyPr/>
        <a:lstStyle/>
        <a:p>
          <a:r>
            <a:rPr lang="en-US" dirty="0"/>
            <a:t>2. seismoacoustic: result of shift seismic hazard assessment in the mine working obtained by the % seismoacoustic method; </a:t>
          </a:r>
        </a:p>
      </dgm:t>
    </dgm:pt>
    <dgm:pt modelId="{16E28D23-7067-41FF-854B-32BF0B90196B}" type="parTrans" cxnId="{F3E5F7B0-0226-41D7-BFD3-0AA53D181CD4}">
      <dgm:prSet/>
      <dgm:spPr/>
      <dgm:t>
        <a:bodyPr/>
        <a:lstStyle/>
        <a:p>
          <a:endParaRPr lang="en-US"/>
        </a:p>
      </dgm:t>
    </dgm:pt>
    <dgm:pt modelId="{2E49B609-D409-4AA5-8455-CA30F5BD9A06}" type="sibTrans" cxnId="{F3E5F7B0-0226-41D7-BFD3-0AA53D181CD4}">
      <dgm:prSet/>
      <dgm:spPr/>
      <dgm:t>
        <a:bodyPr/>
        <a:lstStyle/>
        <a:p>
          <a:endParaRPr lang="en-US"/>
        </a:p>
      </dgm:t>
    </dgm:pt>
    <dgm:pt modelId="{1E2005B3-CF7F-4F0C-9227-E9E001737A61}">
      <dgm:prSet/>
      <dgm:spPr/>
      <dgm:t>
        <a:bodyPr/>
        <a:lstStyle/>
        <a:p>
          <a:r>
            <a:rPr lang="en-US"/>
            <a:t>3. shift: information about type of a shift (W - coal-getting, N -preparation shift); </a:t>
          </a:r>
        </a:p>
      </dgm:t>
    </dgm:pt>
    <dgm:pt modelId="{24BF3EEF-6510-43EC-91FD-B0DD3C6743A8}" type="parTrans" cxnId="{0DFB0069-A508-439C-9A53-7C6A76DE0245}">
      <dgm:prSet/>
      <dgm:spPr/>
      <dgm:t>
        <a:bodyPr/>
        <a:lstStyle/>
        <a:p>
          <a:endParaRPr lang="en-US"/>
        </a:p>
      </dgm:t>
    </dgm:pt>
    <dgm:pt modelId="{E3B8FC66-4421-48DB-A7A8-4435BB3ADD0D}" type="sibTrans" cxnId="{0DFB0069-A508-439C-9A53-7C6A76DE0245}">
      <dgm:prSet/>
      <dgm:spPr/>
      <dgm:t>
        <a:bodyPr/>
        <a:lstStyle/>
        <a:p>
          <a:endParaRPr lang="en-US"/>
        </a:p>
      </dgm:t>
    </dgm:pt>
    <dgm:pt modelId="{0FCEFD23-95FC-42B1-87BB-BFC5A3FC074A}">
      <dgm:prSet/>
      <dgm:spPr/>
      <dgm:t>
        <a:bodyPr/>
        <a:lstStyle/>
        <a:p>
          <a:r>
            <a:rPr lang="en-US" dirty="0"/>
            <a:t>4. genergy: seismic energy recorded within previous shift by the most active geophone (GMax) out of % geophones monitoring the longwall; </a:t>
          </a:r>
        </a:p>
      </dgm:t>
    </dgm:pt>
    <dgm:pt modelId="{21F1328E-3ADA-49FA-8AFB-3AFCEAE334BB}" type="parTrans" cxnId="{E4D6E90B-63E4-41C3-9A54-FB626BD8870B}">
      <dgm:prSet/>
      <dgm:spPr/>
      <dgm:t>
        <a:bodyPr/>
        <a:lstStyle/>
        <a:p>
          <a:endParaRPr lang="en-US"/>
        </a:p>
      </dgm:t>
    </dgm:pt>
    <dgm:pt modelId="{B81E2618-CB25-4D09-A491-BCCDB105ECF0}" type="sibTrans" cxnId="{E4D6E90B-63E4-41C3-9A54-FB626BD8870B}">
      <dgm:prSet/>
      <dgm:spPr/>
      <dgm:t>
        <a:bodyPr/>
        <a:lstStyle/>
        <a:p>
          <a:endParaRPr lang="en-US"/>
        </a:p>
      </dgm:t>
    </dgm:pt>
    <dgm:pt modelId="{7940FAC2-1579-402E-A1DA-F0C09D87FE1B}">
      <dgm:prSet/>
      <dgm:spPr/>
      <dgm:t>
        <a:bodyPr/>
        <a:lstStyle/>
        <a:p>
          <a:r>
            <a:rPr lang="en-US" dirty="0"/>
            <a:t>5. gpuls: a number of pulses recorded within previous shift by GMax; </a:t>
          </a:r>
        </a:p>
      </dgm:t>
    </dgm:pt>
    <dgm:pt modelId="{C7829C24-3163-4793-89E4-26B12AB761B9}" type="parTrans" cxnId="{66FA77B2-028D-4457-976F-10C4EAE89025}">
      <dgm:prSet/>
      <dgm:spPr/>
      <dgm:t>
        <a:bodyPr/>
        <a:lstStyle/>
        <a:p>
          <a:endParaRPr lang="en-US"/>
        </a:p>
      </dgm:t>
    </dgm:pt>
    <dgm:pt modelId="{BC8590E3-5C08-4153-BA6A-7DE58DBBCCCA}" type="sibTrans" cxnId="{66FA77B2-028D-4457-976F-10C4EAE89025}">
      <dgm:prSet/>
      <dgm:spPr/>
      <dgm:t>
        <a:bodyPr/>
        <a:lstStyle/>
        <a:p>
          <a:endParaRPr lang="en-US"/>
        </a:p>
      </dgm:t>
    </dgm:pt>
    <dgm:pt modelId="{6D291ABB-6212-471C-8C38-EEEE8BAAA702}">
      <dgm:prSet/>
      <dgm:spPr/>
      <dgm:t>
        <a:bodyPr/>
        <a:lstStyle/>
        <a:p>
          <a:r>
            <a:rPr lang="en-US" dirty="0"/>
            <a:t>6. gdenergy: a deviation of energy recorded within previous shift by GMax from average energy recorded % during eight previous shifts; </a:t>
          </a:r>
        </a:p>
      </dgm:t>
    </dgm:pt>
    <dgm:pt modelId="{7277D82C-004F-4823-B653-17330B20B3A6}" type="parTrans" cxnId="{9A61C8E9-1B92-4FEB-9287-2FA6B9D46F06}">
      <dgm:prSet/>
      <dgm:spPr/>
      <dgm:t>
        <a:bodyPr/>
        <a:lstStyle/>
        <a:p>
          <a:endParaRPr lang="en-US"/>
        </a:p>
      </dgm:t>
    </dgm:pt>
    <dgm:pt modelId="{F41A2DFB-2CB0-4CF4-B4A1-5A995029F5E2}" type="sibTrans" cxnId="{9A61C8E9-1B92-4FEB-9287-2FA6B9D46F06}">
      <dgm:prSet/>
      <dgm:spPr/>
      <dgm:t>
        <a:bodyPr/>
        <a:lstStyle/>
        <a:p>
          <a:endParaRPr lang="en-US"/>
        </a:p>
      </dgm:t>
    </dgm:pt>
    <dgm:pt modelId="{FD8DC650-3969-44A5-AF52-D65E22F5170E}">
      <dgm:prSet/>
      <dgm:spPr/>
      <dgm:t>
        <a:bodyPr/>
        <a:lstStyle/>
        <a:p>
          <a:r>
            <a:rPr lang="en-US" dirty="0"/>
            <a:t>7. gdpuls: a deviation of a number of pulses recorded within previous shift by GMax from average number % of pulses recorded during eight previous shifts; </a:t>
          </a:r>
        </a:p>
      </dgm:t>
    </dgm:pt>
    <dgm:pt modelId="{8A58DAF4-3DE1-43C2-8F92-F89D170E9133}" type="parTrans" cxnId="{9714623A-384E-4748-88A3-E39E279EDEB2}">
      <dgm:prSet/>
      <dgm:spPr/>
      <dgm:t>
        <a:bodyPr/>
        <a:lstStyle/>
        <a:p>
          <a:endParaRPr lang="en-US"/>
        </a:p>
      </dgm:t>
    </dgm:pt>
    <dgm:pt modelId="{9F09A42A-95D3-45B1-8FDE-E1E016BED517}" type="sibTrans" cxnId="{9714623A-384E-4748-88A3-E39E279EDEB2}">
      <dgm:prSet/>
      <dgm:spPr/>
      <dgm:t>
        <a:bodyPr/>
        <a:lstStyle/>
        <a:p>
          <a:endParaRPr lang="en-US"/>
        </a:p>
      </dgm:t>
    </dgm:pt>
    <dgm:pt modelId="{DEBDE61B-B96F-4FBD-92C4-8C3E02733924}">
      <dgm:prSet/>
      <dgm:spPr/>
      <dgm:t>
        <a:bodyPr/>
        <a:lstStyle/>
        <a:p>
          <a:r>
            <a:rPr lang="en-US" dirty="0"/>
            <a:t>8. ghazard: result of shift seismic hazard assessment in the mine working obtained by the % seismoacoustic method based on registration coming form GMax only; </a:t>
          </a:r>
        </a:p>
      </dgm:t>
    </dgm:pt>
    <dgm:pt modelId="{7071DB85-FACB-4C0D-AE40-CF542EC62636}" type="parTrans" cxnId="{A785E9A6-7AC0-416F-AFD0-9FAF1E2C34E7}">
      <dgm:prSet/>
      <dgm:spPr/>
      <dgm:t>
        <a:bodyPr/>
        <a:lstStyle/>
        <a:p>
          <a:endParaRPr lang="en-US"/>
        </a:p>
      </dgm:t>
    </dgm:pt>
    <dgm:pt modelId="{E85E4158-9AF2-4F7D-BA82-15538360B6E0}" type="sibTrans" cxnId="{A785E9A6-7AC0-416F-AFD0-9FAF1E2C34E7}">
      <dgm:prSet/>
      <dgm:spPr/>
      <dgm:t>
        <a:bodyPr/>
        <a:lstStyle/>
        <a:p>
          <a:endParaRPr lang="en-US"/>
        </a:p>
      </dgm:t>
    </dgm:pt>
    <dgm:pt modelId="{6774836A-B940-424D-8658-F5B104DBC388}">
      <dgm:prSet/>
      <dgm:spPr/>
      <dgm:t>
        <a:bodyPr/>
        <a:lstStyle/>
        <a:p>
          <a:r>
            <a:rPr lang="en-US" dirty="0"/>
            <a:t>9. nbumps: the number of seismic bumps recorded within previous shift; </a:t>
          </a:r>
        </a:p>
      </dgm:t>
    </dgm:pt>
    <dgm:pt modelId="{3E47B2A0-EF84-47EB-B6F7-2074F4312CBF}" type="parTrans" cxnId="{B11CD0C6-5120-4324-A379-43A82EE0BA8A}">
      <dgm:prSet/>
      <dgm:spPr/>
      <dgm:t>
        <a:bodyPr/>
        <a:lstStyle/>
        <a:p>
          <a:endParaRPr lang="en-US"/>
        </a:p>
      </dgm:t>
    </dgm:pt>
    <dgm:pt modelId="{D56B7B8F-CE50-4A0A-B53C-1E7DC1E90E7D}" type="sibTrans" cxnId="{B11CD0C6-5120-4324-A379-43A82EE0BA8A}">
      <dgm:prSet/>
      <dgm:spPr/>
      <dgm:t>
        <a:bodyPr/>
        <a:lstStyle/>
        <a:p>
          <a:endParaRPr lang="en-US"/>
        </a:p>
      </dgm:t>
    </dgm:pt>
    <dgm:pt modelId="{730D8DFE-5FC3-424E-BD3E-8EB9D3CECC86}">
      <dgm:prSet/>
      <dgm:spPr/>
      <dgm:t>
        <a:bodyPr/>
        <a:lstStyle/>
        <a:p>
          <a:r>
            <a:rPr lang="en-US" dirty="0"/>
            <a:t>10. nbumps2: the number of seismic bumps (in energy range [10^2,10^3)) registered within previous shift; </a:t>
          </a:r>
        </a:p>
      </dgm:t>
    </dgm:pt>
    <dgm:pt modelId="{5DE62E83-2CE4-4732-8648-260193D39B18}" type="parTrans" cxnId="{90389803-C631-4BBA-A293-2D282ACA80D4}">
      <dgm:prSet/>
      <dgm:spPr/>
      <dgm:t>
        <a:bodyPr/>
        <a:lstStyle/>
        <a:p>
          <a:endParaRPr lang="en-US"/>
        </a:p>
      </dgm:t>
    </dgm:pt>
    <dgm:pt modelId="{6D09DC9D-BE4A-457F-81BC-D21F1D335F53}" type="sibTrans" cxnId="{90389803-C631-4BBA-A293-2D282ACA80D4}">
      <dgm:prSet/>
      <dgm:spPr/>
      <dgm:t>
        <a:bodyPr/>
        <a:lstStyle/>
        <a:p>
          <a:endParaRPr lang="en-US"/>
        </a:p>
      </dgm:t>
    </dgm:pt>
    <dgm:pt modelId="{C96F7C50-9201-4A16-A524-D264AD9B7FA7}">
      <dgm:prSet/>
      <dgm:spPr/>
      <dgm:t>
        <a:bodyPr/>
        <a:lstStyle/>
        <a:p>
          <a:r>
            <a:rPr lang="en-US"/>
            <a:t>11. nbumps3: the number of seismic bumps (in energy range [10^3,10^4)) registered within previous shift; </a:t>
          </a:r>
        </a:p>
      </dgm:t>
    </dgm:pt>
    <dgm:pt modelId="{D20EB24D-9129-4E88-8841-09CEA3CF5D58}" type="parTrans" cxnId="{AA6086BE-DF44-4DED-989E-B8D61575887C}">
      <dgm:prSet/>
      <dgm:spPr/>
      <dgm:t>
        <a:bodyPr/>
        <a:lstStyle/>
        <a:p>
          <a:endParaRPr lang="en-US"/>
        </a:p>
      </dgm:t>
    </dgm:pt>
    <dgm:pt modelId="{651AEC4E-81E1-405B-9D08-B13FD195750A}" type="sibTrans" cxnId="{AA6086BE-DF44-4DED-989E-B8D61575887C}">
      <dgm:prSet/>
      <dgm:spPr/>
      <dgm:t>
        <a:bodyPr/>
        <a:lstStyle/>
        <a:p>
          <a:endParaRPr lang="en-US"/>
        </a:p>
      </dgm:t>
    </dgm:pt>
    <dgm:pt modelId="{4FF761FE-0B6C-4453-A2D3-53F055D2A65F}">
      <dgm:prSet/>
      <dgm:spPr/>
      <dgm:t>
        <a:bodyPr/>
        <a:lstStyle/>
        <a:p>
          <a:r>
            <a:rPr lang="en-US"/>
            <a:t>12. nbumps4: the number of seismic bumps (in energy range [10^4,10^5)) registered within previous shift; </a:t>
          </a:r>
        </a:p>
      </dgm:t>
    </dgm:pt>
    <dgm:pt modelId="{96628328-08CC-4DE1-8C87-DCE40F2FB7C8}" type="parTrans" cxnId="{EBC7FF01-C766-440F-A863-BC7278DBAFF1}">
      <dgm:prSet/>
      <dgm:spPr/>
      <dgm:t>
        <a:bodyPr/>
        <a:lstStyle/>
        <a:p>
          <a:endParaRPr lang="en-US"/>
        </a:p>
      </dgm:t>
    </dgm:pt>
    <dgm:pt modelId="{08022CED-7A84-4DBA-AC41-2710066BF0DA}" type="sibTrans" cxnId="{EBC7FF01-C766-440F-A863-BC7278DBAFF1}">
      <dgm:prSet/>
      <dgm:spPr/>
      <dgm:t>
        <a:bodyPr/>
        <a:lstStyle/>
        <a:p>
          <a:endParaRPr lang="en-US"/>
        </a:p>
      </dgm:t>
    </dgm:pt>
    <dgm:pt modelId="{1FB6A4B2-4B57-4C56-AF43-90953965C92C}">
      <dgm:prSet/>
      <dgm:spPr/>
      <dgm:t>
        <a:bodyPr/>
        <a:lstStyle/>
        <a:p>
          <a:r>
            <a:rPr lang="en-US"/>
            <a:t>13. nbumps5: the number of seismic bumps (in energy range [10^5,10^6)) registered within the last shift; </a:t>
          </a:r>
        </a:p>
      </dgm:t>
    </dgm:pt>
    <dgm:pt modelId="{0BFECEFB-DC21-4696-A9EE-3DB01E919E2E}" type="parTrans" cxnId="{1393CDD7-2915-46EB-BC02-B6C6574DAE1D}">
      <dgm:prSet/>
      <dgm:spPr/>
      <dgm:t>
        <a:bodyPr/>
        <a:lstStyle/>
        <a:p>
          <a:endParaRPr lang="en-US"/>
        </a:p>
      </dgm:t>
    </dgm:pt>
    <dgm:pt modelId="{8CCFF187-3FAF-42D1-891F-8C31DF13B1F2}" type="sibTrans" cxnId="{1393CDD7-2915-46EB-BC02-B6C6574DAE1D}">
      <dgm:prSet/>
      <dgm:spPr/>
      <dgm:t>
        <a:bodyPr/>
        <a:lstStyle/>
        <a:p>
          <a:endParaRPr lang="en-US"/>
        </a:p>
      </dgm:t>
    </dgm:pt>
    <dgm:pt modelId="{A63BD562-C22F-43D0-B69B-1812B553EA5E}">
      <dgm:prSet/>
      <dgm:spPr/>
      <dgm:t>
        <a:bodyPr/>
        <a:lstStyle/>
        <a:p>
          <a:r>
            <a:rPr lang="en-US"/>
            <a:t>14. nbumps6: the number of seismic bumps (in energy range [10^6,10^7)) registered within previous shift; </a:t>
          </a:r>
        </a:p>
      </dgm:t>
    </dgm:pt>
    <dgm:pt modelId="{8044DB7B-5E5A-4AAF-ADAE-E84420CB3156}" type="parTrans" cxnId="{BAD8AB84-34D9-4740-9364-CB249C2E84D8}">
      <dgm:prSet/>
      <dgm:spPr/>
      <dgm:t>
        <a:bodyPr/>
        <a:lstStyle/>
        <a:p>
          <a:endParaRPr lang="en-US"/>
        </a:p>
      </dgm:t>
    </dgm:pt>
    <dgm:pt modelId="{B1A5A186-3A7B-4D8F-8E06-7DF153CB11EB}" type="sibTrans" cxnId="{BAD8AB84-34D9-4740-9364-CB249C2E84D8}">
      <dgm:prSet/>
      <dgm:spPr/>
      <dgm:t>
        <a:bodyPr/>
        <a:lstStyle/>
        <a:p>
          <a:endParaRPr lang="en-US"/>
        </a:p>
      </dgm:t>
    </dgm:pt>
    <dgm:pt modelId="{2CC908FE-9DF0-4460-81DF-C40B5BF1351B}">
      <dgm:prSet/>
      <dgm:spPr/>
      <dgm:t>
        <a:bodyPr/>
        <a:lstStyle/>
        <a:p>
          <a:r>
            <a:rPr lang="en-US"/>
            <a:t>15. nbumps7: the number of seismic bumps (in energy range [10^7,10^8)) registered within previous shift; </a:t>
          </a:r>
        </a:p>
      </dgm:t>
    </dgm:pt>
    <dgm:pt modelId="{FBB2DF3C-714A-4571-A5C9-411A7AB44C85}" type="parTrans" cxnId="{901961B8-885E-4C15-8ADB-603FA683047D}">
      <dgm:prSet/>
      <dgm:spPr/>
      <dgm:t>
        <a:bodyPr/>
        <a:lstStyle/>
        <a:p>
          <a:endParaRPr lang="en-US"/>
        </a:p>
      </dgm:t>
    </dgm:pt>
    <dgm:pt modelId="{E2478695-F505-43A7-9A97-8A5F30853C16}" type="sibTrans" cxnId="{901961B8-885E-4C15-8ADB-603FA683047D}">
      <dgm:prSet/>
      <dgm:spPr/>
      <dgm:t>
        <a:bodyPr/>
        <a:lstStyle/>
        <a:p>
          <a:endParaRPr lang="en-US"/>
        </a:p>
      </dgm:t>
    </dgm:pt>
    <dgm:pt modelId="{E5F02D45-9B7F-4CA5-853E-F3046B912FDC}">
      <dgm:prSet/>
      <dgm:spPr/>
      <dgm:t>
        <a:bodyPr/>
        <a:lstStyle/>
        <a:p>
          <a:r>
            <a:rPr lang="en-US"/>
            <a:t>16. nbumps89: the number of seismic bumps (in energy range [10^8,10^10)) registered within previous shift; </a:t>
          </a:r>
        </a:p>
      </dgm:t>
    </dgm:pt>
    <dgm:pt modelId="{9E7AFEEB-AFAD-4306-9BEC-75DB3422615D}" type="parTrans" cxnId="{58C632D0-EBDA-46D4-92C2-DFBAADE655A5}">
      <dgm:prSet/>
      <dgm:spPr/>
      <dgm:t>
        <a:bodyPr/>
        <a:lstStyle/>
        <a:p>
          <a:endParaRPr lang="en-US"/>
        </a:p>
      </dgm:t>
    </dgm:pt>
    <dgm:pt modelId="{6E5DDFA8-D970-4F60-A4F3-0D0D379C1278}" type="sibTrans" cxnId="{58C632D0-EBDA-46D4-92C2-DFBAADE655A5}">
      <dgm:prSet/>
      <dgm:spPr/>
      <dgm:t>
        <a:bodyPr/>
        <a:lstStyle/>
        <a:p>
          <a:endParaRPr lang="en-US"/>
        </a:p>
      </dgm:t>
    </dgm:pt>
    <dgm:pt modelId="{A559705F-C697-49AA-96F8-617500F9C1B6}">
      <dgm:prSet/>
      <dgm:spPr/>
      <dgm:t>
        <a:bodyPr/>
        <a:lstStyle/>
        <a:p>
          <a:r>
            <a:rPr lang="en-US"/>
            <a:t>17. energy: total energy of seismic bumps registered within previous shift;</a:t>
          </a:r>
        </a:p>
      </dgm:t>
    </dgm:pt>
    <dgm:pt modelId="{91AA1378-C5B1-4C53-B1EF-290783342FBB}" type="parTrans" cxnId="{849D1BA8-7828-4C81-8611-87B669235FBA}">
      <dgm:prSet/>
      <dgm:spPr/>
      <dgm:t>
        <a:bodyPr/>
        <a:lstStyle/>
        <a:p>
          <a:endParaRPr lang="en-US"/>
        </a:p>
      </dgm:t>
    </dgm:pt>
    <dgm:pt modelId="{F5D5F039-02F9-400A-9F9E-6E42E7D26647}" type="sibTrans" cxnId="{849D1BA8-7828-4C81-8611-87B669235FBA}">
      <dgm:prSet/>
      <dgm:spPr/>
      <dgm:t>
        <a:bodyPr/>
        <a:lstStyle/>
        <a:p>
          <a:endParaRPr lang="en-US"/>
        </a:p>
      </dgm:t>
    </dgm:pt>
    <dgm:pt modelId="{C22AAAD7-B27E-4FF4-8105-2A7A93E11A36}">
      <dgm:prSet/>
      <dgm:spPr/>
      <dgm:t>
        <a:bodyPr/>
        <a:lstStyle/>
        <a:p>
          <a:r>
            <a:rPr lang="en-US"/>
            <a:t>18. maxenergy: the maximum energy of the seismic bumps registered within previous shift; </a:t>
          </a:r>
        </a:p>
      </dgm:t>
    </dgm:pt>
    <dgm:pt modelId="{7106ED27-74C0-42F9-BFCE-B100138B79DF}" type="parTrans" cxnId="{E47970B1-5371-4C53-A8E6-A7D3169A4335}">
      <dgm:prSet/>
      <dgm:spPr/>
      <dgm:t>
        <a:bodyPr/>
        <a:lstStyle/>
        <a:p>
          <a:endParaRPr lang="en-US"/>
        </a:p>
      </dgm:t>
    </dgm:pt>
    <dgm:pt modelId="{FDB67233-4822-47FD-8D06-8C8B2399EBD2}" type="sibTrans" cxnId="{E47970B1-5371-4C53-A8E6-A7D3169A4335}">
      <dgm:prSet/>
      <dgm:spPr/>
      <dgm:t>
        <a:bodyPr/>
        <a:lstStyle/>
        <a:p>
          <a:endParaRPr lang="en-US"/>
        </a:p>
      </dgm:t>
    </dgm:pt>
    <dgm:pt modelId="{53F3C029-D030-4415-9FD7-6A8AC228EAAE}">
      <dgm:prSet/>
      <dgm:spPr/>
      <dgm:t>
        <a:bodyPr/>
        <a:lstStyle/>
        <a:p>
          <a:r>
            <a:rPr lang="en-US"/>
            <a:t>19. class: the decision attribute - "1" means that high energy seismic bump occurred in the next shift % ("hazardous state"), "0" means that no high energy seismic bumps occurred in the next shift % ("non-hazardous state")</a:t>
          </a:r>
        </a:p>
      </dgm:t>
    </dgm:pt>
    <dgm:pt modelId="{C3798575-A738-4B0E-970B-4B373D1B1129}" type="parTrans" cxnId="{A3E3007E-5FC8-4631-A079-AC6034B3FECB}">
      <dgm:prSet/>
      <dgm:spPr/>
      <dgm:t>
        <a:bodyPr/>
        <a:lstStyle/>
        <a:p>
          <a:endParaRPr lang="en-US"/>
        </a:p>
      </dgm:t>
    </dgm:pt>
    <dgm:pt modelId="{C1CBB22C-69A6-46D5-9177-31C2793C75FE}" type="sibTrans" cxnId="{A3E3007E-5FC8-4631-A079-AC6034B3FECB}">
      <dgm:prSet/>
      <dgm:spPr/>
      <dgm:t>
        <a:bodyPr/>
        <a:lstStyle/>
        <a:p>
          <a:endParaRPr lang="en-US"/>
        </a:p>
      </dgm:t>
    </dgm:pt>
    <dgm:pt modelId="{AF67D43C-5B27-445F-B3B5-8975DEA4A3D6}" type="pres">
      <dgm:prSet presAssocID="{DCEE13F2-EEFE-479E-BA04-3C0D200CF5D8}" presName="diagram" presStyleCnt="0">
        <dgm:presLayoutVars>
          <dgm:dir/>
          <dgm:resizeHandles val="exact"/>
        </dgm:presLayoutVars>
      </dgm:prSet>
      <dgm:spPr/>
    </dgm:pt>
    <dgm:pt modelId="{CA37E96E-1315-4C8A-A6A0-7E38A2ADABB0}" type="pres">
      <dgm:prSet presAssocID="{93107F3C-F93C-4515-AEED-D959D23B95D4}" presName="node" presStyleLbl="node1" presStyleIdx="0" presStyleCnt="19">
        <dgm:presLayoutVars>
          <dgm:bulletEnabled val="1"/>
        </dgm:presLayoutVars>
      </dgm:prSet>
      <dgm:spPr/>
    </dgm:pt>
    <dgm:pt modelId="{10F87F46-4C7B-492D-A1E1-6DD62CCECCFD}" type="pres">
      <dgm:prSet presAssocID="{444A36E4-0E2E-447E-BD82-6877E7F390E5}" presName="sibTrans" presStyleCnt="0"/>
      <dgm:spPr/>
    </dgm:pt>
    <dgm:pt modelId="{36480EB0-402F-43BB-B9A8-D874BC60E207}" type="pres">
      <dgm:prSet presAssocID="{79EB008F-2A16-45D4-BAFB-70A7853AFFB6}" presName="node" presStyleLbl="node1" presStyleIdx="1" presStyleCnt="19">
        <dgm:presLayoutVars>
          <dgm:bulletEnabled val="1"/>
        </dgm:presLayoutVars>
      </dgm:prSet>
      <dgm:spPr/>
    </dgm:pt>
    <dgm:pt modelId="{A8D7B881-E4D8-49BD-9EA7-BC6088C216E9}" type="pres">
      <dgm:prSet presAssocID="{2E49B609-D409-4AA5-8455-CA30F5BD9A06}" presName="sibTrans" presStyleCnt="0"/>
      <dgm:spPr/>
    </dgm:pt>
    <dgm:pt modelId="{A543FD2F-EF1D-45D3-AD35-BFAFC52E436D}" type="pres">
      <dgm:prSet presAssocID="{1E2005B3-CF7F-4F0C-9227-E9E001737A61}" presName="node" presStyleLbl="node1" presStyleIdx="2" presStyleCnt="19">
        <dgm:presLayoutVars>
          <dgm:bulletEnabled val="1"/>
        </dgm:presLayoutVars>
      </dgm:prSet>
      <dgm:spPr/>
    </dgm:pt>
    <dgm:pt modelId="{6D907873-6DED-41CF-A036-6A317598826C}" type="pres">
      <dgm:prSet presAssocID="{E3B8FC66-4421-48DB-A7A8-4435BB3ADD0D}" presName="sibTrans" presStyleCnt="0"/>
      <dgm:spPr/>
    </dgm:pt>
    <dgm:pt modelId="{031E3284-5661-4512-8F16-9FACF0B2E545}" type="pres">
      <dgm:prSet presAssocID="{0FCEFD23-95FC-42B1-87BB-BFC5A3FC074A}" presName="node" presStyleLbl="node1" presStyleIdx="3" presStyleCnt="19">
        <dgm:presLayoutVars>
          <dgm:bulletEnabled val="1"/>
        </dgm:presLayoutVars>
      </dgm:prSet>
      <dgm:spPr/>
    </dgm:pt>
    <dgm:pt modelId="{90DB4D1F-F82E-45EE-BFBA-330851B1CBC0}" type="pres">
      <dgm:prSet presAssocID="{B81E2618-CB25-4D09-A491-BCCDB105ECF0}" presName="sibTrans" presStyleCnt="0"/>
      <dgm:spPr/>
    </dgm:pt>
    <dgm:pt modelId="{C13535F8-F283-4BD1-AAED-E12EC3707D8D}" type="pres">
      <dgm:prSet presAssocID="{7940FAC2-1579-402E-A1DA-F0C09D87FE1B}" presName="node" presStyleLbl="node1" presStyleIdx="4" presStyleCnt="19">
        <dgm:presLayoutVars>
          <dgm:bulletEnabled val="1"/>
        </dgm:presLayoutVars>
      </dgm:prSet>
      <dgm:spPr/>
    </dgm:pt>
    <dgm:pt modelId="{6D32F461-B4D5-408F-9838-EC1CF2D31F77}" type="pres">
      <dgm:prSet presAssocID="{BC8590E3-5C08-4153-BA6A-7DE58DBBCCCA}" presName="sibTrans" presStyleCnt="0"/>
      <dgm:spPr/>
    </dgm:pt>
    <dgm:pt modelId="{86C3137F-7577-4860-91C4-932A8C8842DC}" type="pres">
      <dgm:prSet presAssocID="{6D291ABB-6212-471C-8C38-EEEE8BAAA702}" presName="node" presStyleLbl="node1" presStyleIdx="5" presStyleCnt="19">
        <dgm:presLayoutVars>
          <dgm:bulletEnabled val="1"/>
        </dgm:presLayoutVars>
      </dgm:prSet>
      <dgm:spPr/>
    </dgm:pt>
    <dgm:pt modelId="{9B810331-9D9B-4D4D-AE6E-3F70892DF6D3}" type="pres">
      <dgm:prSet presAssocID="{F41A2DFB-2CB0-4CF4-B4A1-5A995029F5E2}" presName="sibTrans" presStyleCnt="0"/>
      <dgm:spPr/>
    </dgm:pt>
    <dgm:pt modelId="{BA1BFD2D-3BE5-4723-876C-84581A8F9E44}" type="pres">
      <dgm:prSet presAssocID="{FD8DC650-3969-44A5-AF52-D65E22F5170E}" presName="node" presStyleLbl="node1" presStyleIdx="6" presStyleCnt="19">
        <dgm:presLayoutVars>
          <dgm:bulletEnabled val="1"/>
        </dgm:presLayoutVars>
      </dgm:prSet>
      <dgm:spPr/>
    </dgm:pt>
    <dgm:pt modelId="{F4DCA4D2-E960-425E-B945-08456AFDE19E}" type="pres">
      <dgm:prSet presAssocID="{9F09A42A-95D3-45B1-8FDE-E1E016BED517}" presName="sibTrans" presStyleCnt="0"/>
      <dgm:spPr/>
    </dgm:pt>
    <dgm:pt modelId="{AF59CE26-C8D6-473E-9D71-B2B0C6CB2A71}" type="pres">
      <dgm:prSet presAssocID="{DEBDE61B-B96F-4FBD-92C4-8C3E02733924}" presName="node" presStyleLbl="node1" presStyleIdx="7" presStyleCnt="19">
        <dgm:presLayoutVars>
          <dgm:bulletEnabled val="1"/>
        </dgm:presLayoutVars>
      </dgm:prSet>
      <dgm:spPr/>
    </dgm:pt>
    <dgm:pt modelId="{9810FA22-D8E7-4595-A285-0341043E1F69}" type="pres">
      <dgm:prSet presAssocID="{E85E4158-9AF2-4F7D-BA82-15538360B6E0}" presName="sibTrans" presStyleCnt="0"/>
      <dgm:spPr/>
    </dgm:pt>
    <dgm:pt modelId="{90451130-BB5A-4A42-8D56-478F3C249BA3}" type="pres">
      <dgm:prSet presAssocID="{6774836A-B940-424D-8658-F5B104DBC388}" presName="node" presStyleLbl="node1" presStyleIdx="8" presStyleCnt="19">
        <dgm:presLayoutVars>
          <dgm:bulletEnabled val="1"/>
        </dgm:presLayoutVars>
      </dgm:prSet>
      <dgm:spPr/>
    </dgm:pt>
    <dgm:pt modelId="{A5B03D05-5B54-44A9-BB44-DBBF0DCE3CBE}" type="pres">
      <dgm:prSet presAssocID="{D56B7B8F-CE50-4A0A-B53C-1E7DC1E90E7D}" presName="sibTrans" presStyleCnt="0"/>
      <dgm:spPr/>
    </dgm:pt>
    <dgm:pt modelId="{EB28C368-1233-4425-9657-1066CEE2B418}" type="pres">
      <dgm:prSet presAssocID="{730D8DFE-5FC3-424E-BD3E-8EB9D3CECC86}" presName="node" presStyleLbl="node1" presStyleIdx="9" presStyleCnt="19">
        <dgm:presLayoutVars>
          <dgm:bulletEnabled val="1"/>
        </dgm:presLayoutVars>
      </dgm:prSet>
      <dgm:spPr/>
    </dgm:pt>
    <dgm:pt modelId="{B2AF3B9A-55D7-4143-B908-0F02F5E83D09}" type="pres">
      <dgm:prSet presAssocID="{6D09DC9D-BE4A-457F-81BC-D21F1D335F53}" presName="sibTrans" presStyleCnt="0"/>
      <dgm:spPr/>
    </dgm:pt>
    <dgm:pt modelId="{35B3D618-CE1E-4A41-BCA2-B05F146946E1}" type="pres">
      <dgm:prSet presAssocID="{C96F7C50-9201-4A16-A524-D264AD9B7FA7}" presName="node" presStyleLbl="node1" presStyleIdx="10" presStyleCnt="19">
        <dgm:presLayoutVars>
          <dgm:bulletEnabled val="1"/>
        </dgm:presLayoutVars>
      </dgm:prSet>
      <dgm:spPr/>
    </dgm:pt>
    <dgm:pt modelId="{545F5F81-2330-48D9-986B-7184D3B3AB8D}" type="pres">
      <dgm:prSet presAssocID="{651AEC4E-81E1-405B-9D08-B13FD195750A}" presName="sibTrans" presStyleCnt="0"/>
      <dgm:spPr/>
    </dgm:pt>
    <dgm:pt modelId="{94B81AA8-4834-431E-9A19-3CD3934354EC}" type="pres">
      <dgm:prSet presAssocID="{4FF761FE-0B6C-4453-A2D3-53F055D2A65F}" presName="node" presStyleLbl="node1" presStyleIdx="11" presStyleCnt="19">
        <dgm:presLayoutVars>
          <dgm:bulletEnabled val="1"/>
        </dgm:presLayoutVars>
      </dgm:prSet>
      <dgm:spPr/>
    </dgm:pt>
    <dgm:pt modelId="{60EA7034-475A-45F2-A561-6D39D1ADAA91}" type="pres">
      <dgm:prSet presAssocID="{08022CED-7A84-4DBA-AC41-2710066BF0DA}" presName="sibTrans" presStyleCnt="0"/>
      <dgm:spPr/>
    </dgm:pt>
    <dgm:pt modelId="{3432EA25-4D97-4F09-8A46-01ADC3BECA9D}" type="pres">
      <dgm:prSet presAssocID="{1FB6A4B2-4B57-4C56-AF43-90953965C92C}" presName="node" presStyleLbl="node1" presStyleIdx="12" presStyleCnt="19">
        <dgm:presLayoutVars>
          <dgm:bulletEnabled val="1"/>
        </dgm:presLayoutVars>
      </dgm:prSet>
      <dgm:spPr/>
    </dgm:pt>
    <dgm:pt modelId="{1337727E-2691-4DB4-BE30-BF8546EE487C}" type="pres">
      <dgm:prSet presAssocID="{8CCFF187-3FAF-42D1-891F-8C31DF13B1F2}" presName="sibTrans" presStyleCnt="0"/>
      <dgm:spPr/>
    </dgm:pt>
    <dgm:pt modelId="{3F7206B2-84CF-4A9A-B509-B91AE6E5A2D0}" type="pres">
      <dgm:prSet presAssocID="{A63BD562-C22F-43D0-B69B-1812B553EA5E}" presName="node" presStyleLbl="node1" presStyleIdx="13" presStyleCnt="19">
        <dgm:presLayoutVars>
          <dgm:bulletEnabled val="1"/>
        </dgm:presLayoutVars>
      </dgm:prSet>
      <dgm:spPr/>
    </dgm:pt>
    <dgm:pt modelId="{E179092C-1F5E-4CAE-9FBD-5193B6B4BC41}" type="pres">
      <dgm:prSet presAssocID="{B1A5A186-3A7B-4D8F-8E06-7DF153CB11EB}" presName="sibTrans" presStyleCnt="0"/>
      <dgm:spPr/>
    </dgm:pt>
    <dgm:pt modelId="{289A21B6-EAA0-4C2A-8BA8-A36E704280F1}" type="pres">
      <dgm:prSet presAssocID="{2CC908FE-9DF0-4460-81DF-C40B5BF1351B}" presName="node" presStyleLbl="node1" presStyleIdx="14" presStyleCnt="19" custLinFactNeighborY="999">
        <dgm:presLayoutVars>
          <dgm:bulletEnabled val="1"/>
        </dgm:presLayoutVars>
      </dgm:prSet>
      <dgm:spPr/>
    </dgm:pt>
    <dgm:pt modelId="{3860E190-AA5C-49EF-B37D-DC887DDDB81B}" type="pres">
      <dgm:prSet presAssocID="{E2478695-F505-43A7-9A97-8A5F30853C16}" presName="sibTrans" presStyleCnt="0"/>
      <dgm:spPr/>
    </dgm:pt>
    <dgm:pt modelId="{4AA6F81F-DAFE-4B61-A2FE-803D5CF087F8}" type="pres">
      <dgm:prSet presAssocID="{E5F02D45-9B7F-4CA5-853E-F3046B912FDC}" presName="node" presStyleLbl="node1" presStyleIdx="15" presStyleCnt="19">
        <dgm:presLayoutVars>
          <dgm:bulletEnabled val="1"/>
        </dgm:presLayoutVars>
      </dgm:prSet>
      <dgm:spPr/>
    </dgm:pt>
    <dgm:pt modelId="{56920E6D-4BC5-4B45-A240-A58BC67BC657}" type="pres">
      <dgm:prSet presAssocID="{6E5DDFA8-D970-4F60-A4F3-0D0D379C1278}" presName="sibTrans" presStyleCnt="0"/>
      <dgm:spPr/>
    </dgm:pt>
    <dgm:pt modelId="{4D3BE4DA-CE72-4FD8-8AAD-E91BCF16E8BF}" type="pres">
      <dgm:prSet presAssocID="{A559705F-C697-49AA-96F8-617500F9C1B6}" presName="node" presStyleLbl="node1" presStyleIdx="16" presStyleCnt="19">
        <dgm:presLayoutVars>
          <dgm:bulletEnabled val="1"/>
        </dgm:presLayoutVars>
      </dgm:prSet>
      <dgm:spPr/>
    </dgm:pt>
    <dgm:pt modelId="{085D8956-0B0D-4A4A-A145-16CC0980573F}" type="pres">
      <dgm:prSet presAssocID="{F5D5F039-02F9-400A-9F9E-6E42E7D26647}" presName="sibTrans" presStyleCnt="0"/>
      <dgm:spPr/>
    </dgm:pt>
    <dgm:pt modelId="{96AA6DC1-978E-4039-B7FF-FEEFDEA23445}" type="pres">
      <dgm:prSet presAssocID="{C22AAAD7-B27E-4FF4-8105-2A7A93E11A36}" presName="node" presStyleLbl="node1" presStyleIdx="17" presStyleCnt="19">
        <dgm:presLayoutVars>
          <dgm:bulletEnabled val="1"/>
        </dgm:presLayoutVars>
      </dgm:prSet>
      <dgm:spPr/>
    </dgm:pt>
    <dgm:pt modelId="{ACEE10C6-FA90-4573-89BD-C077EBFE5051}" type="pres">
      <dgm:prSet presAssocID="{FDB67233-4822-47FD-8D06-8C8B2399EBD2}" presName="sibTrans" presStyleCnt="0"/>
      <dgm:spPr/>
    </dgm:pt>
    <dgm:pt modelId="{6127FAC1-47D2-43E8-AD47-E44B14D2A04A}" type="pres">
      <dgm:prSet presAssocID="{53F3C029-D030-4415-9FD7-6A8AC228EAAE}" presName="node" presStyleLbl="node1" presStyleIdx="18" presStyleCnt="19">
        <dgm:presLayoutVars>
          <dgm:bulletEnabled val="1"/>
        </dgm:presLayoutVars>
      </dgm:prSet>
      <dgm:spPr/>
    </dgm:pt>
  </dgm:ptLst>
  <dgm:cxnLst>
    <dgm:cxn modelId="{EBC7FF01-C766-440F-A863-BC7278DBAFF1}" srcId="{DCEE13F2-EEFE-479E-BA04-3C0D200CF5D8}" destId="{4FF761FE-0B6C-4453-A2D3-53F055D2A65F}" srcOrd="11" destOrd="0" parTransId="{96628328-08CC-4DE1-8C87-DCE40F2FB7C8}" sibTransId="{08022CED-7A84-4DBA-AC41-2710066BF0DA}"/>
    <dgm:cxn modelId="{90389803-C631-4BBA-A293-2D282ACA80D4}" srcId="{DCEE13F2-EEFE-479E-BA04-3C0D200CF5D8}" destId="{730D8DFE-5FC3-424E-BD3E-8EB9D3CECC86}" srcOrd="9" destOrd="0" parTransId="{5DE62E83-2CE4-4732-8648-260193D39B18}" sibTransId="{6D09DC9D-BE4A-457F-81BC-D21F1D335F53}"/>
    <dgm:cxn modelId="{E4D6E90B-63E4-41C3-9A54-FB626BD8870B}" srcId="{DCEE13F2-EEFE-479E-BA04-3C0D200CF5D8}" destId="{0FCEFD23-95FC-42B1-87BB-BFC5A3FC074A}" srcOrd="3" destOrd="0" parTransId="{21F1328E-3ADA-49FA-8AFB-3AFCEAE334BB}" sibTransId="{B81E2618-CB25-4D09-A491-BCCDB105ECF0}"/>
    <dgm:cxn modelId="{3AEEA313-DED7-4D37-8EE2-51C0144382A7}" type="presOf" srcId="{C96F7C50-9201-4A16-A524-D264AD9B7FA7}" destId="{35B3D618-CE1E-4A41-BCA2-B05F146946E1}" srcOrd="0" destOrd="0" presId="urn:microsoft.com/office/officeart/2005/8/layout/default"/>
    <dgm:cxn modelId="{7451711C-6396-4361-B88B-FC3BD9EB54F4}" type="presOf" srcId="{6D291ABB-6212-471C-8C38-EEEE8BAAA702}" destId="{86C3137F-7577-4860-91C4-932A8C8842DC}" srcOrd="0" destOrd="0" presId="urn:microsoft.com/office/officeart/2005/8/layout/default"/>
    <dgm:cxn modelId="{1DAB3420-64AB-4A17-BF76-EADDD184D7D9}" type="presOf" srcId="{FD8DC650-3969-44A5-AF52-D65E22F5170E}" destId="{BA1BFD2D-3BE5-4723-876C-84581A8F9E44}" srcOrd="0" destOrd="0" presId="urn:microsoft.com/office/officeart/2005/8/layout/default"/>
    <dgm:cxn modelId="{CD79D724-EECC-49AF-B670-B2F20EE44DB4}" type="presOf" srcId="{4FF761FE-0B6C-4453-A2D3-53F055D2A65F}" destId="{94B81AA8-4834-431E-9A19-3CD3934354EC}" srcOrd="0" destOrd="0" presId="urn:microsoft.com/office/officeart/2005/8/layout/default"/>
    <dgm:cxn modelId="{CA949C38-A9EB-4657-8A7B-7CFBD13E9CED}" type="presOf" srcId="{93107F3C-F93C-4515-AEED-D959D23B95D4}" destId="{CA37E96E-1315-4C8A-A6A0-7E38A2ADABB0}" srcOrd="0" destOrd="0" presId="urn:microsoft.com/office/officeart/2005/8/layout/default"/>
    <dgm:cxn modelId="{9714623A-384E-4748-88A3-E39E279EDEB2}" srcId="{DCEE13F2-EEFE-479E-BA04-3C0D200CF5D8}" destId="{FD8DC650-3969-44A5-AF52-D65E22F5170E}" srcOrd="6" destOrd="0" parTransId="{8A58DAF4-3DE1-43C2-8F92-F89D170E9133}" sibTransId="{9F09A42A-95D3-45B1-8FDE-E1E016BED517}"/>
    <dgm:cxn modelId="{C8300765-9DCA-43CB-BAA0-C7AFACD36637}" type="presOf" srcId="{0FCEFD23-95FC-42B1-87BB-BFC5A3FC074A}" destId="{031E3284-5661-4512-8F16-9FACF0B2E545}" srcOrd="0" destOrd="0" presId="urn:microsoft.com/office/officeart/2005/8/layout/default"/>
    <dgm:cxn modelId="{A9F3AB68-7940-4D34-B77C-8EB1976865E8}" type="presOf" srcId="{1E2005B3-CF7F-4F0C-9227-E9E001737A61}" destId="{A543FD2F-EF1D-45D3-AD35-BFAFC52E436D}" srcOrd="0" destOrd="0" presId="urn:microsoft.com/office/officeart/2005/8/layout/default"/>
    <dgm:cxn modelId="{0DFB0069-A508-439C-9A53-7C6A76DE0245}" srcId="{DCEE13F2-EEFE-479E-BA04-3C0D200CF5D8}" destId="{1E2005B3-CF7F-4F0C-9227-E9E001737A61}" srcOrd="2" destOrd="0" parTransId="{24BF3EEF-6510-43EC-91FD-B0DD3C6743A8}" sibTransId="{E3B8FC66-4421-48DB-A7A8-4435BB3ADD0D}"/>
    <dgm:cxn modelId="{A5464449-82BD-4935-A53D-549EE6D81349}" type="presOf" srcId="{A63BD562-C22F-43D0-B69B-1812B553EA5E}" destId="{3F7206B2-84CF-4A9A-B509-B91AE6E5A2D0}" srcOrd="0" destOrd="0" presId="urn:microsoft.com/office/officeart/2005/8/layout/default"/>
    <dgm:cxn modelId="{CF083E54-7F8D-46F5-861F-E348A268F92E}" type="presOf" srcId="{7940FAC2-1579-402E-A1DA-F0C09D87FE1B}" destId="{C13535F8-F283-4BD1-AAED-E12EC3707D8D}" srcOrd="0" destOrd="0" presId="urn:microsoft.com/office/officeart/2005/8/layout/default"/>
    <dgm:cxn modelId="{A14F4957-71A9-4211-9483-0E978F6D0694}" type="presOf" srcId="{53F3C029-D030-4415-9FD7-6A8AC228EAAE}" destId="{6127FAC1-47D2-43E8-AD47-E44B14D2A04A}" srcOrd="0" destOrd="0" presId="urn:microsoft.com/office/officeart/2005/8/layout/default"/>
    <dgm:cxn modelId="{A50C5577-D239-41FC-BF23-905C49496AC5}" type="presOf" srcId="{C22AAAD7-B27E-4FF4-8105-2A7A93E11A36}" destId="{96AA6DC1-978E-4039-B7FF-FEEFDEA23445}" srcOrd="0" destOrd="0" presId="urn:microsoft.com/office/officeart/2005/8/layout/default"/>
    <dgm:cxn modelId="{A3E3007E-5FC8-4631-A079-AC6034B3FECB}" srcId="{DCEE13F2-EEFE-479E-BA04-3C0D200CF5D8}" destId="{53F3C029-D030-4415-9FD7-6A8AC228EAAE}" srcOrd="18" destOrd="0" parTransId="{C3798575-A738-4B0E-970B-4B373D1B1129}" sibTransId="{C1CBB22C-69A6-46D5-9177-31C2793C75FE}"/>
    <dgm:cxn modelId="{BAD8AB84-34D9-4740-9364-CB249C2E84D8}" srcId="{DCEE13F2-EEFE-479E-BA04-3C0D200CF5D8}" destId="{A63BD562-C22F-43D0-B69B-1812B553EA5E}" srcOrd="13" destOrd="0" parTransId="{8044DB7B-5E5A-4AAF-ADAE-E84420CB3156}" sibTransId="{B1A5A186-3A7B-4D8F-8E06-7DF153CB11EB}"/>
    <dgm:cxn modelId="{5FEB2889-B22C-4A0B-B011-A88970A8DBEB}" type="presOf" srcId="{1FB6A4B2-4B57-4C56-AF43-90953965C92C}" destId="{3432EA25-4D97-4F09-8A46-01ADC3BECA9D}" srcOrd="0" destOrd="0" presId="urn:microsoft.com/office/officeart/2005/8/layout/default"/>
    <dgm:cxn modelId="{B1478094-15DB-4912-A273-101CEF2D504A}" type="presOf" srcId="{79EB008F-2A16-45D4-BAFB-70A7853AFFB6}" destId="{36480EB0-402F-43BB-B9A8-D874BC60E207}" srcOrd="0" destOrd="0" presId="urn:microsoft.com/office/officeart/2005/8/layout/default"/>
    <dgm:cxn modelId="{1EBADF95-1A84-4F37-A16B-6BB645D25E5C}" type="presOf" srcId="{DEBDE61B-B96F-4FBD-92C4-8C3E02733924}" destId="{AF59CE26-C8D6-473E-9D71-B2B0C6CB2A71}" srcOrd="0" destOrd="0" presId="urn:microsoft.com/office/officeart/2005/8/layout/default"/>
    <dgm:cxn modelId="{A785E9A6-7AC0-416F-AFD0-9FAF1E2C34E7}" srcId="{DCEE13F2-EEFE-479E-BA04-3C0D200CF5D8}" destId="{DEBDE61B-B96F-4FBD-92C4-8C3E02733924}" srcOrd="7" destOrd="0" parTransId="{7071DB85-FACB-4C0D-AE40-CF542EC62636}" sibTransId="{E85E4158-9AF2-4F7D-BA82-15538360B6E0}"/>
    <dgm:cxn modelId="{849D1BA8-7828-4C81-8611-87B669235FBA}" srcId="{DCEE13F2-EEFE-479E-BA04-3C0D200CF5D8}" destId="{A559705F-C697-49AA-96F8-617500F9C1B6}" srcOrd="16" destOrd="0" parTransId="{91AA1378-C5B1-4C53-B1EF-290783342FBB}" sibTransId="{F5D5F039-02F9-400A-9F9E-6E42E7D26647}"/>
    <dgm:cxn modelId="{F3E5F7B0-0226-41D7-BFD3-0AA53D181CD4}" srcId="{DCEE13F2-EEFE-479E-BA04-3C0D200CF5D8}" destId="{79EB008F-2A16-45D4-BAFB-70A7853AFFB6}" srcOrd="1" destOrd="0" parTransId="{16E28D23-7067-41FF-854B-32BF0B90196B}" sibTransId="{2E49B609-D409-4AA5-8455-CA30F5BD9A06}"/>
    <dgm:cxn modelId="{E47970B1-5371-4C53-A8E6-A7D3169A4335}" srcId="{DCEE13F2-EEFE-479E-BA04-3C0D200CF5D8}" destId="{C22AAAD7-B27E-4FF4-8105-2A7A93E11A36}" srcOrd="17" destOrd="0" parTransId="{7106ED27-74C0-42F9-BFCE-B100138B79DF}" sibTransId="{FDB67233-4822-47FD-8D06-8C8B2399EBD2}"/>
    <dgm:cxn modelId="{66FA77B2-028D-4457-976F-10C4EAE89025}" srcId="{DCEE13F2-EEFE-479E-BA04-3C0D200CF5D8}" destId="{7940FAC2-1579-402E-A1DA-F0C09D87FE1B}" srcOrd="4" destOrd="0" parTransId="{C7829C24-3163-4793-89E4-26B12AB761B9}" sibTransId="{BC8590E3-5C08-4153-BA6A-7DE58DBBCCCA}"/>
    <dgm:cxn modelId="{581F1AB7-1D97-4999-9AC0-FA839EE328BF}" type="presOf" srcId="{6774836A-B940-424D-8658-F5B104DBC388}" destId="{90451130-BB5A-4A42-8D56-478F3C249BA3}" srcOrd="0" destOrd="0" presId="urn:microsoft.com/office/officeart/2005/8/layout/default"/>
    <dgm:cxn modelId="{B47F5AB7-B1B8-441F-BE80-14D11DBAE552}" srcId="{DCEE13F2-EEFE-479E-BA04-3C0D200CF5D8}" destId="{93107F3C-F93C-4515-AEED-D959D23B95D4}" srcOrd="0" destOrd="0" parTransId="{14E96D0A-7AE2-4D5A-AEFA-458E4D0D2EBF}" sibTransId="{444A36E4-0E2E-447E-BD82-6877E7F390E5}"/>
    <dgm:cxn modelId="{901961B8-885E-4C15-8ADB-603FA683047D}" srcId="{DCEE13F2-EEFE-479E-BA04-3C0D200CF5D8}" destId="{2CC908FE-9DF0-4460-81DF-C40B5BF1351B}" srcOrd="14" destOrd="0" parTransId="{FBB2DF3C-714A-4571-A5C9-411A7AB44C85}" sibTransId="{E2478695-F505-43A7-9A97-8A5F30853C16}"/>
    <dgm:cxn modelId="{AA6086BE-DF44-4DED-989E-B8D61575887C}" srcId="{DCEE13F2-EEFE-479E-BA04-3C0D200CF5D8}" destId="{C96F7C50-9201-4A16-A524-D264AD9B7FA7}" srcOrd="10" destOrd="0" parTransId="{D20EB24D-9129-4E88-8841-09CEA3CF5D58}" sibTransId="{651AEC4E-81E1-405B-9D08-B13FD195750A}"/>
    <dgm:cxn modelId="{B11CD0C6-5120-4324-A379-43A82EE0BA8A}" srcId="{DCEE13F2-EEFE-479E-BA04-3C0D200CF5D8}" destId="{6774836A-B940-424D-8658-F5B104DBC388}" srcOrd="8" destOrd="0" parTransId="{3E47B2A0-EF84-47EB-B6F7-2074F4312CBF}" sibTransId="{D56B7B8F-CE50-4A0A-B53C-1E7DC1E90E7D}"/>
    <dgm:cxn modelId="{AB9FEFC7-6987-481B-92F4-5B7012F14202}" type="presOf" srcId="{2CC908FE-9DF0-4460-81DF-C40B5BF1351B}" destId="{289A21B6-EAA0-4C2A-8BA8-A36E704280F1}" srcOrd="0" destOrd="0" presId="urn:microsoft.com/office/officeart/2005/8/layout/default"/>
    <dgm:cxn modelId="{58C632D0-EBDA-46D4-92C2-DFBAADE655A5}" srcId="{DCEE13F2-EEFE-479E-BA04-3C0D200CF5D8}" destId="{E5F02D45-9B7F-4CA5-853E-F3046B912FDC}" srcOrd="15" destOrd="0" parTransId="{9E7AFEEB-AFAD-4306-9BEC-75DB3422615D}" sibTransId="{6E5DDFA8-D970-4F60-A4F3-0D0D379C1278}"/>
    <dgm:cxn modelId="{C646A1D4-4FFD-4022-B95D-A5C202A56312}" type="presOf" srcId="{DCEE13F2-EEFE-479E-BA04-3C0D200CF5D8}" destId="{AF67D43C-5B27-445F-B3B5-8975DEA4A3D6}" srcOrd="0" destOrd="0" presId="urn:microsoft.com/office/officeart/2005/8/layout/default"/>
    <dgm:cxn modelId="{D2D40CD7-6306-487B-B97C-6425DCF85983}" type="presOf" srcId="{730D8DFE-5FC3-424E-BD3E-8EB9D3CECC86}" destId="{EB28C368-1233-4425-9657-1066CEE2B418}" srcOrd="0" destOrd="0" presId="urn:microsoft.com/office/officeart/2005/8/layout/default"/>
    <dgm:cxn modelId="{1393CDD7-2915-46EB-BC02-B6C6574DAE1D}" srcId="{DCEE13F2-EEFE-479E-BA04-3C0D200CF5D8}" destId="{1FB6A4B2-4B57-4C56-AF43-90953965C92C}" srcOrd="12" destOrd="0" parTransId="{0BFECEFB-DC21-4696-A9EE-3DB01E919E2E}" sibTransId="{8CCFF187-3FAF-42D1-891F-8C31DF13B1F2}"/>
    <dgm:cxn modelId="{9A61C8E9-1B92-4FEB-9287-2FA6B9D46F06}" srcId="{DCEE13F2-EEFE-479E-BA04-3C0D200CF5D8}" destId="{6D291ABB-6212-471C-8C38-EEEE8BAAA702}" srcOrd="5" destOrd="0" parTransId="{7277D82C-004F-4823-B653-17330B20B3A6}" sibTransId="{F41A2DFB-2CB0-4CF4-B4A1-5A995029F5E2}"/>
    <dgm:cxn modelId="{596E2AED-C1B7-4C18-A703-D2D4DD3534B5}" type="presOf" srcId="{A559705F-C697-49AA-96F8-617500F9C1B6}" destId="{4D3BE4DA-CE72-4FD8-8AAD-E91BCF16E8BF}" srcOrd="0" destOrd="0" presId="urn:microsoft.com/office/officeart/2005/8/layout/default"/>
    <dgm:cxn modelId="{EB3F33F1-AB3B-4EF2-B1E2-AA0A2F0CED41}" type="presOf" srcId="{E5F02D45-9B7F-4CA5-853E-F3046B912FDC}" destId="{4AA6F81F-DAFE-4B61-A2FE-803D5CF087F8}" srcOrd="0" destOrd="0" presId="urn:microsoft.com/office/officeart/2005/8/layout/default"/>
    <dgm:cxn modelId="{06B31391-2AB9-4798-8F83-6C64D5DBBC4D}" type="presParOf" srcId="{AF67D43C-5B27-445F-B3B5-8975DEA4A3D6}" destId="{CA37E96E-1315-4C8A-A6A0-7E38A2ADABB0}" srcOrd="0" destOrd="0" presId="urn:microsoft.com/office/officeart/2005/8/layout/default"/>
    <dgm:cxn modelId="{BEB05D30-43E5-42AA-8387-48260142D226}" type="presParOf" srcId="{AF67D43C-5B27-445F-B3B5-8975DEA4A3D6}" destId="{10F87F46-4C7B-492D-A1E1-6DD62CCECCFD}" srcOrd="1" destOrd="0" presId="urn:microsoft.com/office/officeart/2005/8/layout/default"/>
    <dgm:cxn modelId="{E729A5FD-09D3-4DB9-B272-4624C1EA896A}" type="presParOf" srcId="{AF67D43C-5B27-445F-B3B5-8975DEA4A3D6}" destId="{36480EB0-402F-43BB-B9A8-D874BC60E207}" srcOrd="2" destOrd="0" presId="urn:microsoft.com/office/officeart/2005/8/layout/default"/>
    <dgm:cxn modelId="{088CCF16-C3C0-4CE9-96E2-37AFB0D2FC9C}" type="presParOf" srcId="{AF67D43C-5B27-445F-B3B5-8975DEA4A3D6}" destId="{A8D7B881-E4D8-49BD-9EA7-BC6088C216E9}" srcOrd="3" destOrd="0" presId="urn:microsoft.com/office/officeart/2005/8/layout/default"/>
    <dgm:cxn modelId="{0BF681D8-8DA7-487F-90B4-D1642D15542D}" type="presParOf" srcId="{AF67D43C-5B27-445F-B3B5-8975DEA4A3D6}" destId="{A543FD2F-EF1D-45D3-AD35-BFAFC52E436D}" srcOrd="4" destOrd="0" presId="urn:microsoft.com/office/officeart/2005/8/layout/default"/>
    <dgm:cxn modelId="{D6ED0AF7-AEE0-449F-91CF-9B00057592A1}" type="presParOf" srcId="{AF67D43C-5B27-445F-B3B5-8975DEA4A3D6}" destId="{6D907873-6DED-41CF-A036-6A317598826C}" srcOrd="5" destOrd="0" presId="urn:microsoft.com/office/officeart/2005/8/layout/default"/>
    <dgm:cxn modelId="{E62B0B26-5077-4F2D-97D0-E9B7589E1F98}" type="presParOf" srcId="{AF67D43C-5B27-445F-B3B5-8975DEA4A3D6}" destId="{031E3284-5661-4512-8F16-9FACF0B2E545}" srcOrd="6" destOrd="0" presId="urn:microsoft.com/office/officeart/2005/8/layout/default"/>
    <dgm:cxn modelId="{C25A1ADC-A265-40E1-812A-C1D52301DC6C}" type="presParOf" srcId="{AF67D43C-5B27-445F-B3B5-8975DEA4A3D6}" destId="{90DB4D1F-F82E-45EE-BFBA-330851B1CBC0}" srcOrd="7" destOrd="0" presId="urn:microsoft.com/office/officeart/2005/8/layout/default"/>
    <dgm:cxn modelId="{893C90C2-D42F-4D63-BA6F-49894D510E7D}" type="presParOf" srcId="{AF67D43C-5B27-445F-B3B5-8975DEA4A3D6}" destId="{C13535F8-F283-4BD1-AAED-E12EC3707D8D}" srcOrd="8" destOrd="0" presId="urn:microsoft.com/office/officeart/2005/8/layout/default"/>
    <dgm:cxn modelId="{18DAE026-4289-428C-9BD5-836B7857B50F}" type="presParOf" srcId="{AF67D43C-5B27-445F-B3B5-8975DEA4A3D6}" destId="{6D32F461-B4D5-408F-9838-EC1CF2D31F77}" srcOrd="9" destOrd="0" presId="urn:microsoft.com/office/officeart/2005/8/layout/default"/>
    <dgm:cxn modelId="{AAAD6473-81F1-412F-A68E-0B6078FD3EC0}" type="presParOf" srcId="{AF67D43C-5B27-445F-B3B5-8975DEA4A3D6}" destId="{86C3137F-7577-4860-91C4-932A8C8842DC}" srcOrd="10" destOrd="0" presId="urn:microsoft.com/office/officeart/2005/8/layout/default"/>
    <dgm:cxn modelId="{209449A2-D26C-45AA-8406-E49E9031D246}" type="presParOf" srcId="{AF67D43C-5B27-445F-B3B5-8975DEA4A3D6}" destId="{9B810331-9D9B-4D4D-AE6E-3F70892DF6D3}" srcOrd="11" destOrd="0" presId="urn:microsoft.com/office/officeart/2005/8/layout/default"/>
    <dgm:cxn modelId="{B03B994D-F1B7-40DF-9F35-454E61B9D982}" type="presParOf" srcId="{AF67D43C-5B27-445F-B3B5-8975DEA4A3D6}" destId="{BA1BFD2D-3BE5-4723-876C-84581A8F9E44}" srcOrd="12" destOrd="0" presId="urn:microsoft.com/office/officeart/2005/8/layout/default"/>
    <dgm:cxn modelId="{0200921A-1FF9-41CE-AD23-0796C74E7991}" type="presParOf" srcId="{AF67D43C-5B27-445F-B3B5-8975DEA4A3D6}" destId="{F4DCA4D2-E960-425E-B945-08456AFDE19E}" srcOrd="13" destOrd="0" presId="urn:microsoft.com/office/officeart/2005/8/layout/default"/>
    <dgm:cxn modelId="{DA389AAA-A76B-4A4B-BE3D-6544C3722756}" type="presParOf" srcId="{AF67D43C-5B27-445F-B3B5-8975DEA4A3D6}" destId="{AF59CE26-C8D6-473E-9D71-B2B0C6CB2A71}" srcOrd="14" destOrd="0" presId="urn:microsoft.com/office/officeart/2005/8/layout/default"/>
    <dgm:cxn modelId="{83B80627-1780-4B75-A392-CDB1B755451F}" type="presParOf" srcId="{AF67D43C-5B27-445F-B3B5-8975DEA4A3D6}" destId="{9810FA22-D8E7-4595-A285-0341043E1F69}" srcOrd="15" destOrd="0" presId="urn:microsoft.com/office/officeart/2005/8/layout/default"/>
    <dgm:cxn modelId="{B8EA2441-9596-4907-9EBE-FEC296FA01B2}" type="presParOf" srcId="{AF67D43C-5B27-445F-B3B5-8975DEA4A3D6}" destId="{90451130-BB5A-4A42-8D56-478F3C249BA3}" srcOrd="16" destOrd="0" presId="urn:microsoft.com/office/officeart/2005/8/layout/default"/>
    <dgm:cxn modelId="{CFA6F37C-6F34-4859-A4B9-2EDF81ABD1BC}" type="presParOf" srcId="{AF67D43C-5B27-445F-B3B5-8975DEA4A3D6}" destId="{A5B03D05-5B54-44A9-BB44-DBBF0DCE3CBE}" srcOrd="17" destOrd="0" presId="urn:microsoft.com/office/officeart/2005/8/layout/default"/>
    <dgm:cxn modelId="{1BE3B1B1-05D4-4BB3-95F3-A7F6B9F06EA9}" type="presParOf" srcId="{AF67D43C-5B27-445F-B3B5-8975DEA4A3D6}" destId="{EB28C368-1233-4425-9657-1066CEE2B418}" srcOrd="18" destOrd="0" presId="urn:microsoft.com/office/officeart/2005/8/layout/default"/>
    <dgm:cxn modelId="{91539055-8244-4930-BA86-C397B89F1457}" type="presParOf" srcId="{AF67D43C-5B27-445F-B3B5-8975DEA4A3D6}" destId="{B2AF3B9A-55D7-4143-B908-0F02F5E83D09}" srcOrd="19" destOrd="0" presId="urn:microsoft.com/office/officeart/2005/8/layout/default"/>
    <dgm:cxn modelId="{F694ABF4-FBFE-449C-BC3D-C2EDB9570D9B}" type="presParOf" srcId="{AF67D43C-5B27-445F-B3B5-8975DEA4A3D6}" destId="{35B3D618-CE1E-4A41-BCA2-B05F146946E1}" srcOrd="20" destOrd="0" presId="urn:microsoft.com/office/officeart/2005/8/layout/default"/>
    <dgm:cxn modelId="{1BEC308D-3B0D-41CE-8B0E-2F2566E2F923}" type="presParOf" srcId="{AF67D43C-5B27-445F-B3B5-8975DEA4A3D6}" destId="{545F5F81-2330-48D9-986B-7184D3B3AB8D}" srcOrd="21" destOrd="0" presId="urn:microsoft.com/office/officeart/2005/8/layout/default"/>
    <dgm:cxn modelId="{B11352A4-DB1C-4489-A069-0ADA70704F66}" type="presParOf" srcId="{AF67D43C-5B27-445F-B3B5-8975DEA4A3D6}" destId="{94B81AA8-4834-431E-9A19-3CD3934354EC}" srcOrd="22" destOrd="0" presId="urn:microsoft.com/office/officeart/2005/8/layout/default"/>
    <dgm:cxn modelId="{40DFF4C8-7789-426D-9502-A043255042E2}" type="presParOf" srcId="{AF67D43C-5B27-445F-B3B5-8975DEA4A3D6}" destId="{60EA7034-475A-45F2-A561-6D39D1ADAA91}" srcOrd="23" destOrd="0" presId="urn:microsoft.com/office/officeart/2005/8/layout/default"/>
    <dgm:cxn modelId="{4B0E728E-B038-4CE4-8834-A77922E9D359}" type="presParOf" srcId="{AF67D43C-5B27-445F-B3B5-8975DEA4A3D6}" destId="{3432EA25-4D97-4F09-8A46-01ADC3BECA9D}" srcOrd="24" destOrd="0" presId="urn:microsoft.com/office/officeart/2005/8/layout/default"/>
    <dgm:cxn modelId="{6A274027-B8E0-450C-9345-41F8B5CFA0DE}" type="presParOf" srcId="{AF67D43C-5B27-445F-B3B5-8975DEA4A3D6}" destId="{1337727E-2691-4DB4-BE30-BF8546EE487C}" srcOrd="25" destOrd="0" presId="urn:microsoft.com/office/officeart/2005/8/layout/default"/>
    <dgm:cxn modelId="{DF8E1DB6-1AA6-49BC-9594-4997E1EF4142}" type="presParOf" srcId="{AF67D43C-5B27-445F-B3B5-8975DEA4A3D6}" destId="{3F7206B2-84CF-4A9A-B509-B91AE6E5A2D0}" srcOrd="26" destOrd="0" presId="urn:microsoft.com/office/officeart/2005/8/layout/default"/>
    <dgm:cxn modelId="{C428FB00-D71F-41E6-8A87-88AE67CABAEB}" type="presParOf" srcId="{AF67D43C-5B27-445F-B3B5-8975DEA4A3D6}" destId="{E179092C-1F5E-4CAE-9FBD-5193B6B4BC41}" srcOrd="27" destOrd="0" presId="urn:microsoft.com/office/officeart/2005/8/layout/default"/>
    <dgm:cxn modelId="{EF3E74FE-4C97-459E-8FCD-60562ED9ECB2}" type="presParOf" srcId="{AF67D43C-5B27-445F-B3B5-8975DEA4A3D6}" destId="{289A21B6-EAA0-4C2A-8BA8-A36E704280F1}" srcOrd="28" destOrd="0" presId="urn:microsoft.com/office/officeart/2005/8/layout/default"/>
    <dgm:cxn modelId="{79108C1E-8E87-4004-8AEE-3F98C430EF2D}" type="presParOf" srcId="{AF67D43C-5B27-445F-B3B5-8975DEA4A3D6}" destId="{3860E190-AA5C-49EF-B37D-DC887DDDB81B}" srcOrd="29" destOrd="0" presId="urn:microsoft.com/office/officeart/2005/8/layout/default"/>
    <dgm:cxn modelId="{96A6C7BF-9785-4FC0-91E6-5223C7607F80}" type="presParOf" srcId="{AF67D43C-5B27-445F-B3B5-8975DEA4A3D6}" destId="{4AA6F81F-DAFE-4B61-A2FE-803D5CF087F8}" srcOrd="30" destOrd="0" presId="urn:microsoft.com/office/officeart/2005/8/layout/default"/>
    <dgm:cxn modelId="{6F1092EC-2932-47E0-ACFD-4D3ADDD77F4E}" type="presParOf" srcId="{AF67D43C-5B27-445F-B3B5-8975DEA4A3D6}" destId="{56920E6D-4BC5-4B45-A240-A58BC67BC657}" srcOrd="31" destOrd="0" presId="urn:microsoft.com/office/officeart/2005/8/layout/default"/>
    <dgm:cxn modelId="{A4CCD257-FE2E-4A78-8F37-57A99F096A6B}" type="presParOf" srcId="{AF67D43C-5B27-445F-B3B5-8975DEA4A3D6}" destId="{4D3BE4DA-CE72-4FD8-8AAD-E91BCF16E8BF}" srcOrd="32" destOrd="0" presId="urn:microsoft.com/office/officeart/2005/8/layout/default"/>
    <dgm:cxn modelId="{EAA1884E-0E6A-455B-9D48-A73516568E9F}" type="presParOf" srcId="{AF67D43C-5B27-445F-B3B5-8975DEA4A3D6}" destId="{085D8956-0B0D-4A4A-A145-16CC0980573F}" srcOrd="33" destOrd="0" presId="urn:microsoft.com/office/officeart/2005/8/layout/default"/>
    <dgm:cxn modelId="{78DF7BB1-7C4A-4CC3-A8E7-E51887CFDA0D}" type="presParOf" srcId="{AF67D43C-5B27-445F-B3B5-8975DEA4A3D6}" destId="{96AA6DC1-978E-4039-B7FF-FEEFDEA23445}" srcOrd="34" destOrd="0" presId="urn:microsoft.com/office/officeart/2005/8/layout/default"/>
    <dgm:cxn modelId="{B3F809FE-BD0C-41DF-B9A6-A3A13EA1314A}" type="presParOf" srcId="{AF67D43C-5B27-445F-B3B5-8975DEA4A3D6}" destId="{ACEE10C6-FA90-4573-89BD-C077EBFE5051}" srcOrd="35" destOrd="0" presId="urn:microsoft.com/office/officeart/2005/8/layout/default"/>
    <dgm:cxn modelId="{A8370C8A-2C5F-4D0D-B288-B1F0E44EFCB0}" type="presParOf" srcId="{AF67D43C-5B27-445F-B3B5-8975DEA4A3D6}" destId="{6127FAC1-47D2-43E8-AD47-E44B14D2A04A}" srcOrd="3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2F10E6-26D4-400F-A3AB-FBBAB6336C5C}"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E75E542C-F294-4608-8A93-658B8444BB59}">
      <dgm:prSet/>
      <dgm:spPr/>
      <dgm:t>
        <a:bodyPr/>
        <a:lstStyle/>
        <a:p>
          <a:r>
            <a:rPr lang="en-US"/>
            <a:t>The presented data set is characterized by unbalanced distribution of positive and negative examples. In the data set there are only 170 positive examples representing class 1. </a:t>
          </a:r>
        </a:p>
      </dgm:t>
    </dgm:pt>
    <dgm:pt modelId="{3D13DE43-9692-4043-8423-2072EAC07501}" type="parTrans" cxnId="{3D7A097A-88EC-4983-838D-0B4D1EDACFDE}">
      <dgm:prSet/>
      <dgm:spPr/>
      <dgm:t>
        <a:bodyPr/>
        <a:lstStyle/>
        <a:p>
          <a:endParaRPr lang="en-US"/>
        </a:p>
      </dgm:t>
    </dgm:pt>
    <dgm:pt modelId="{D2DFC0B9-BF05-4901-A862-C52BBD461C6F}" type="sibTrans" cxnId="{3D7A097A-88EC-4983-838D-0B4D1EDACFDE}">
      <dgm:prSet/>
      <dgm:spPr/>
      <dgm:t>
        <a:bodyPr/>
        <a:lstStyle/>
        <a:p>
          <a:endParaRPr lang="en-US"/>
        </a:p>
      </dgm:t>
    </dgm:pt>
    <dgm:pt modelId="{517A8129-1D57-44DC-9344-4D7CA8282983}">
      <dgm:prSet/>
      <dgm:spPr/>
      <dgm:t>
        <a:bodyPr/>
        <a:lstStyle/>
        <a:p>
          <a:r>
            <a:rPr lang="en-US"/>
            <a:t>Currently used methods are still insufficient to achieve good sensitivity and specificity of predictions.</a:t>
          </a:r>
        </a:p>
      </dgm:t>
    </dgm:pt>
    <dgm:pt modelId="{B1D316F8-0378-43D6-8B54-22D516C23C0A}" type="parTrans" cxnId="{1AD0F7F8-79B4-463D-BDA7-7EF681430234}">
      <dgm:prSet/>
      <dgm:spPr/>
      <dgm:t>
        <a:bodyPr/>
        <a:lstStyle/>
        <a:p>
          <a:endParaRPr lang="en-US"/>
        </a:p>
      </dgm:t>
    </dgm:pt>
    <dgm:pt modelId="{A1B3FCEE-A8B8-4B94-AD8B-05F011D0F7FA}" type="sibTrans" cxnId="{1AD0F7F8-79B4-463D-BDA7-7EF681430234}">
      <dgm:prSet/>
      <dgm:spPr/>
      <dgm:t>
        <a:bodyPr/>
        <a:lstStyle/>
        <a:p>
          <a:endParaRPr lang="en-US"/>
        </a:p>
      </dgm:t>
    </dgm:pt>
    <dgm:pt modelId="{BDCFE769-1952-444B-94BB-5D8D869D5828}">
      <dgm:prSet/>
      <dgm:spPr/>
      <dgm:t>
        <a:bodyPr/>
        <a:lstStyle/>
        <a:p>
          <a:r>
            <a:rPr lang="en-US"/>
            <a:t>Complexity of seismic processes and big disproportion between the number of low-energy seismic events and the number of high-energy phenomena (e.g. &gt; 10^4J) causes the statistical techniques to be insufficient to predict seismic hazard. </a:t>
          </a:r>
        </a:p>
      </dgm:t>
    </dgm:pt>
    <dgm:pt modelId="{51451BCE-A368-4E12-A7D3-7EFE6B7CCC92}" type="parTrans" cxnId="{6C37463D-5833-421D-BFCC-DC573E40635A}">
      <dgm:prSet/>
      <dgm:spPr/>
      <dgm:t>
        <a:bodyPr/>
        <a:lstStyle/>
        <a:p>
          <a:endParaRPr lang="en-US"/>
        </a:p>
      </dgm:t>
    </dgm:pt>
    <dgm:pt modelId="{27E0D3F2-0081-4853-8F3E-A137DDAA7E55}" type="sibTrans" cxnId="{6C37463D-5833-421D-BFCC-DC573E40635A}">
      <dgm:prSet/>
      <dgm:spPr/>
      <dgm:t>
        <a:bodyPr/>
        <a:lstStyle/>
        <a:p>
          <a:endParaRPr lang="en-US"/>
        </a:p>
      </dgm:t>
    </dgm:pt>
    <dgm:pt modelId="{BAF1DA5E-9F68-454E-8C40-0EABCF3495C4}">
      <dgm:prSet/>
      <dgm:spPr/>
      <dgm:t>
        <a:bodyPr/>
        <a:lstStyle/>
        <a:p>
          <a:r>
            <a:rPr lang="en-US"/>
            <a:t>Therefore, it is essential to search for new opportunities of better hazard prediction, </a:t>
          </a:r>
          <a:br>
            <a:rPr lang="en-US"/>
          </a:br>
          <a:r>
            <a:rPr lang="en-US"/>
            <a:t>also using machine learning methods.</a:t>
          </a:r>
        </a:p>
      </dgm:t>
    </dgm:pt>
    <dgm:pt modelId="{0D99060B-37A5-46B1-87E1-B5289EDB6B26}" type="parTrans" cxnId="{CC69B577-AEC6-455A-A90F-85C80D17D007}">
      <dgm:prSet/>
      <dgm:spPr/>
      <dgm:t>
        <a:bodyPr/>
        <a:lstStyle/>
        <a:p>
          <a:endParaRPr lang="en-US"/>
        </a:p>
      </dgm:t>
    </dgm:pt>
    <dgm:pt modelId="{E786C8DA-77E6-494E-8466-2A82E70669AF}" type="sibTrans" cxnId="{CC69B577-AEC6-455A-A90F-85C80D17D007}">
      <dgm:prSet/>
      <dgm:spPr/>
      <dgm:t>
        <a:bodyPr/>
        <a:lstStyle/>
        <a:p>
          <a:endParaRPr lang="en-US"/>
        </a:p>
      </dgm:t>
    </dgm:pt>
    <dgm:pt modelId="{1003C2DD-BB71-46D1-832C-9FC0F81BC306}" type="pres">
      <dgm:prSet presAssocID="{A92F10E6-26D4-400F-A3AB-FBBAB6336C5C}" presName="root" presStyleCnt="0">
        <dgm:presLayoutVars>
          <dgm:dir/>
          <dgm:resizeHandles val="exact"/>
        </dgm:presLayoutVars>
      </dgm:prSet>
      <dgm:spPr/>
    </dgm:pt>
    <dgm:pt modelId="{8E06FD56-A803-4814-B99B-DA0E99AABAAC}" type="pres">
      <dgm:prSet presAssocID="{E75E542C-F294-4608-8A93-658B8444BB59}" presName="compNode" presStyleCnt="0"/>
      <dgm:spPr/>
    </dgm:pt>
    <dgm:pt modelId="{E4D78399-25FF-412F-80BB-849FEA644331}" type="pres">
      <dgm:prSet presAssocID="{E75E542C-F294-4608-8A93-658B8444BB59}" presName="bgRect" presStyleLbl="bgShp" presStyleIdx="0" presStyleCnt="4"/>
      <dgm:spPr/>
    </dgm:pt>
    <dgm:pt modelId="{DF3B11E5-F852-4745-B151-FFF480B922E0}" type="pres">
      <dgm:prSet presAssocID="{E75E542C-F294-4608-8A93-658B8444BB5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09BF6BE-37F1-4E95-BB63-373796AEF85E}" type="pres">
      <dgm:prSet presAssocID="{E75E542C-F294-4608-8A93-658B8444BB59}" presName="spaceRect" presStyleCnt="0"/>
      <dgm:spPr/>
    </dgm:pt>
    <dgm:pt modelId="{28B02E26-9699-41B7-9707-44237DE095C0}" type="pres">
      <dgm:prSet presAssocID="{E75E542C-F294-4608-8A93-658B8444BB59}" presName="parTx" presStyleLbl="revTx" presStyleIdx="0" presStyleCnt="4">
        <dgm:presLayoutVars>
          <dgm:chMax val="0"/>
          <dgm:chPref val="0"/>
        </dgm:presLayoutVars>
      </dgm:prSet>
      <dgm:spPr/>
    </dgm:pt>
    <dgm:pt modelId="{565E5555-0AD8-43D2-B12A-118D47C0BEC4}" type="pres">
      <dgm:prSet presAssocID="{D2DFC0B9-BF05-4901-A862-C52BBD461C6F}" presName="sibTrans" presStyleCnt="0"/>
      <dgm:spPr/>
    </dgm:pt>
    <dgm:pt modelId="{0FB3D147-3C53-46FA-B1E2-0F62C041F64D}" type="pres">
      <dgm:prSet presAssocID="{517A8129-1D57-44DC-9344-4D7CA8282983}" presName="compNode" presStyleCnt="0"/>
      <dgm:spPr/>
    </dgm:pt>
    <dgm:pt modelId="{D4C06D31-3CCB-4A96-9A4F-F564C987568E}" type="pres">
      <dgm:prSet presAssocID="{517A8129-1D57-44DC-9344-4D7CA8282983}" presName="bgRect" presStyleLbl="bgShp" presStyleIdx="1" presStyleCnt="4"/>
      <dgm:spPr/>
    </dgm:pt>
    <dgm:pt modelId="{12D24A0A-9B6D-4501-A9D8-50D98D286E5E}" type="pres">
      <dgm:prSet presAssocID="{517A8129-1D57-44DC-9344-4D7CA828298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2386212B-A864-4CCC-A023-CAFCA23D2A05}" type="pres">
      <dgm:prSet presAssocID="{517A8129-1D57-44DC-9344-4D7CA8282983}" presName="spaceRect" presStyleCnt="0"/>
      <dgm:spPr/>
    </dgm:pt>
    <dgm:pt modelId="{6F8E32AC-ADBC-4DCD-9FCA-D4916B64A9EF}" type="pres">
      <dgm:prSet presAssocID="{517A8129-1D57-44DC-9344-4D7CA8282983}" presName="parTx" presStyleLbl="revTx" presStyleIdx="1" presStyleCnt="4">
        <dgm:presLayoutVars>
          <dgm:chMax val="0"/>
          <dgm:chPref val="0"/>
        </dgm:presLayoutVars>
      </dgm:prSet>
      <dgm:spPr/>
    </dgm:pt>
    <dgm:pt modelId="{047E23E7-23BE-4DBE-8D6C-9531DF7DD131}" type="pres">
      <dgm:prSet presAssocID="{A1B3FCEE-A8B8-4B94-AD8B-05F011D0F7FA}" presName="sibTrans" presStyleCnt="0"/>
      <dgm:spPr/>
    </dgm:pt>
    <dgm:pt modelId="{300726F0-999D-44D2-9804-BA574630E478}" type="pres">
      <dgm:prSet presAssocID="{BDCFE769-1952-444B-94BB-5D8D869D5828}" presName="compNode" presStyleCnt="0"/>
      <dgm:spPr/>
    </dgm:pt>
    <dgm:pt modelId="{77213224-F263-4A4D-A54E-1093DB499215}" type="pres">
      <dgm:prSet presAssocID="{BDCFE769-1952-444B-94BB-5D8D869D5828}" presName="bgRect" presStyleLbl="bgShp" presStyleIdx="2" presStyleCnt="4"/>
      <dgm:spPr/>
    </dgm:pt>
    <dgm:pt modelId="{3DD1AD70-6D2D-467D-8AAA-F5AECE0C15DE}" type="pres">
      <dgm:prSet presAssocID="{BDCFE769-1952-444B-94BB-5D8D869D582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list"/>
        </a:ext>
      </dgm:extLst>
    </dgm:pt>
    <dgm:pt modelId="{DCAB63E3-3054-4044-8E4A-98C7BC0EA8FB}" type="pres">
      <dgm:prSet presAssocID="{BDCFE769-1952-444B-94BB-5D8D869D5828}" presName="spaceRect" presStyleCnt="0"/>
      <dgm:spPr/>
    </dgm:pt>
    <dgm:pt modelId="{E854CDC4-6C4B-4574-9CFD-D9476732BDBF}" type="pres">
      <dgm:prSet presAssocID="{BDCFE769-1952-444B-94BB-5D8D869D5828}" presName="parTx" presStyleLbl="revTx" presStyleIdx="2" presStyleCnt="4">
        <dgm:presLayoutVars>
          <dgm:chMax val="0"/>
          <dgm:chPref val="0"/>
        </dgm:presLayoutVars>
      </dgm:prSet>
      <dgm:spPr/>
    </dgm:pt>
    <dgm:pt modelId="{5E395DDB-C083-40E4-A995-7C16CA5EF83F}" type="pres">
      <dgm:prSet presAssocID="{27E0D3F2-0081-4853-8F3E-A137DDAA7E55}" presName="sibTrans" presStyleCnt="0"/>
      <dgm:spPr/>
    </dgm:pt>
    <dgm:pt modelId="{9E635451-3B72-44BC-B5EA-9CDEC09433B7}" type="pres">
      <dgm:prSet presAssocID="{BAF1DA5E-9F68-454E-8C40-0EABCF3495C4}" presName="compNode" presStyleCnt="0"/>
      <dgm:spPr/>
    </dgm:pt>
    <dgm:pt modelId="{A7B47D22-0108-4A1E-82F0-0AABAF3BE8AC}" type="pres">
      <dgm:prSet presAssocID="{BAF1DA5E-9F68-454E-8C40-0EABCF3495C4}" presName="bgRect" presStyleLbl="bgShp" presStyleIdx="3" presStyleCnt="4"/>
      <dgm:spPr/>
    </dgm:pt>
    <dgm:pt modelId="{B73AA2C2-8326-4ECF-89FE-26732748940E}" type="pres">
      <dgm:prSet presAssocID="{BAF1DA5E-9F68-454E-8C40-0EABCF3495C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70DD1DBC-B437-4DD8-8C07-0E758A0D480A}" type="pres">
      <dgm:prSet presAssocID="{BAF1DA5E-9F68-454E-8C40-0EABCF3495C4}" presName="spaceRect" presStyleCnt="0"/>
      <dgm:spPr/>
    </dgm:pt>
    <dgm:pt modelId="{152808C5-AD2C-40FF-A4F9-DC94CCBCD184}" type="pres">
      <dgm:prSet presAssocID="{BAF1DA5E-9F68-454E-8C40-0EABCF3495C4}" presName="parTx" presStyleLbl="revTx" presStyleIdx="3" presStyleCnt="4">
        <dgm:presLayoutVars>
          <dgm:chMax val="0"/>
          <dgm:chPref val="0"/>
        </dgm:presLayoutVars>
      </dgm:prSet>
      <dgm:spPr/>
    </dgm:pt>
  </dgm:ptLst>
  <dgm:cxnLst>
    <dgm:cxn modelId="{6C37463D-5833-421D-BFCC-DC573E40635A}" srcId="{A92F10E6-26D4-400F-A3AB-FBBAB6336C5C}" destId="{BDCFE769-1952-444B-94BB-5D8D869D5828}" srcOrd="2" destOrd="0" parTransId="{51451BCE-A368-4E12-A7D3-7EFE6B7CCC92}" sibTransId="{27E0D3F2-0081-4853-8F3E-A137DDAA7E55}"/>
    <dgm:cxn modelId="{124DBC3E-9B63-4D10-8088-436EEAD26860}" type="presOf" srcId="{517A8129-1D57-44DC-9344-4D7CA8282983}" destId="{6F8E32AC-ADBC-4DCD-9FCA-D4916B64A9EF}" srcOrd="0" destOrd="0" presId="urn:microsoft.com/office/officeart/2018/2/layout/IconVerticalSolidList"/>
    <dgm:cxn modelId="{CC69B577-AEC6-455A-A90F-85C80D17D007}" srcId="{A92F10E6-26D4-400F-A3AB-FBBAB6336C5C}" destId="{BAF1DA5E-9F68-454E-8C40-0EABCF3495C4}" srcOrd="3" destOrd="0" parTransId="{0D99060B-37A5-46B1-87E1-B5289EDB6B26}" sibTransId="{E786C8DA-77E6-494E-8466-2A82E70669AF}"/>
    <dgm:cxn modelId="{3D7A097A-88EC-4983-838D-0B4D1EDACFDE}" srcId="{A92F10E6-26D4-400F-A3AB-FBBAB6336C5C}" destId="{E75E542C-F294-4608-8A93-658B8444BB59}" srcOrd="0" destOrd="0" parTransId="{3D13DE43-9692-4043-8423-2072EAC07501}" sibTransId="{D2DFC0B9-BF05-4901-A862-C52BBD461C6F}"/>
    <dgm:cxn modelId="{A759FD98-87EC-433D-A851-1185E707D77C}" type="presOf" srcId="{BDCFE769-1952-444B-94BB-5D8D869D5828}" destId="{E854CDC4-6C4B-4574-9CFD-D9476732BDBF}" srcOrd="0" destOrd="0" presId="urn:microsoft.com/office/officeart/2018/2/layout/IconVerticalSolidList"/>
    <dgm:cxn modelId="{7FC4A09A-8429-4A54-A776-2088A9D67775}" type="presOf" srcId="{A92F10E6-26D4-400F-A3AB-FBBAB6336C5C}" destId="{1003C2DD-BB71-46D1-832C-9FC0F81BC306}" srcOrd="0" destOrd="0" presId="urn:microsoft.com/office/officeart/2018/2/layout/IconVerticalSolidList"/>
    <dgm:cxn modelId="{D6C1FC9B-7C1F-4E5B-AC8A-62F628B4E41F}" type="presOf" srcId="{BAF1DA5E-9F68-454E-8C40-0EABCF3495C4}" destId="{152808C5-AD2C-40FF-A4F9-DC94CCBCD184}" srcOrd="0" destOrd="0" presId="urn:microsoft.com/office/officeart/2018/2/layout/IconVerticalSolidList"/>
    <dgm:cxn modelId="{03C078B3-0323-4021-BC9F-752F06BEB127}" type="presOf" srcId="{E75E542C-F294-4608-8A93-658B8444BB59}" destId="{28B02E26-9699-41B7-9707-44237DE095C0}" srcOrd="0" destOrd="0" presId="urn:microsoft.com/office/officeart/2018/2/layout/IconVerticalSolidList"/>
    <dgm:cxn modelId="{1AD0F7F8-79B4-463D-BDA7-7EF681430234}" srcId="{A92F10E6-26D4-400F-A3AB-FBBAB6336C5C}" destId="{517A8129-1D57-44DC-9344-4D7CA8282983}" srcOrd="1" destOrd="0" parTransId="{B1D316F8-0378-43D6-8B54-22D516C23C0A}" sibTransId="{A1B3FCEE-A8B8-4B94-AD8B-05F011D0F7FA}"/>
    <dgm:cxn modelId="{88157B99-491B-49CC-BA98-D500B6DD069C}" type="presParOf" srcId="{1003C2DD-BB71-46D1-832C-9FC0F81BC306}" destId="{8E06FD56-A803-4814-B99B-DA0E99AABAAC}" srcOrd="0" destOrd="0" presId="urn:microsoft.com/office/officeart/2018/2/layout/IconVerticalSolidList"/>
    <dgm:cxn modelId="{FF4A496F-2A55-42A9-B26A-AC70FDA2F387}" type="presParOf" srcId="{8E06FD56-A803-4814-B99B-DA0E99AABAAC}" destId="{E4D78399-25FF-412F-80BB-849FEA644331}" srcOrd="0" destOrd="0" presId="urn:microsoft.com/office/officeart/2018/2/layout/IconVerticalSolidList"/>
    <dgm:cxn modelId="{B80FFCC3-4EF8-47AC-9B8E-42D87BC44AB2}" type="presParOf" srcId="{8E06FD56-A803-4814-B99B-DA0E99AABAAC}" destId="{DF3B11E5-F852-4745-B151-FFF480B922E0}" srcOrd="1" destOrd="0" presId="urn:microsoft.com/office/officeart/2018/2/layout/IconVerticalSolidList"/>
    <dgm:cxn modelId="{B46E568A-5BAF-4D9C-B94B-188355CC759D}" type="presParOf" srcId="{8E06FD56-A803-4814-B99B-DA0E99AABAAC}" destId="{609BF6BE-37F1-4E95-BB63-373796AEF85E}" srcOrd="2" destOrd="0" presId="urn:microsoft.com/office/officeart/2018/2/layout/IconVerticalSolidList"/>
    <dgm:cxn modelId="{82BC4D3B-990E-4FA3-906F-DB24E61CBFA2}" type="presParOf" srcId="{8E06FD56-A803-4814-B99B-DA0E99AABAAC}" destId="{28B02E26-9699-41B7-9707-44237DE095C0}" srcOrd="3" destOrd="0" presId="urn:microsoft.com/office/officeart/2018/2/layout/IconVerticalSolidList"/>
    <dgm:cxn modelId="{9CAB8DB7-1557-4181-946C-77CF2D02D520}" type="presParOf" srcId="{1003C2DD-BB71-46D1-832C-9FC0F81BC306}" destId="{565E5555-0AD8-43D2-B12A-118D47C0BEC4}" srcOrd="1" destOrd="0" presId="urn:microsoft.com/office/officeart/2018/2/layout/IconVerticalSolidList"/>
    <dgm:cxn modelId="{DC906C5A-186B-496D-B306-8583F4586FFE}" type="presParOf" srcId="{1003C2DD-BB71-46D1-832C-9FC0F81BC306}" destId="{0FB3D147-3C53-46FA-B1E2-0F62C041F64D}" srcOrd="2" destOrd="0" presId="urn:microsoft.com/office/officeart/2018/2/layout/IconVerticalSolidList"/>
    <dgm:cxn modelId="{84E5B271-65F9-46E9-B730-3871C706233F}" type="presParOf" srcId="{0FB3D147-3C53-46FA-B1E2-0F62C041F64D}" destId="{D4C06D31-3CCB-4A96-9A4F-F564C987568E}" srcOrd="0" destOrd="0" presId="urn:microsoft.com/office/officeart/2018/2/layout/IconVerticalSolidList"/>
    <dgm:cxn modelId="{56B181F9-BF11-4315-A1E1-A17EE84E264F}" type="presParOf" srcId="{0FB3D147-3C53-46FA-B1E2-0F62C041F64D}" destId="{12D24A0A-9B6D-4501-A9D8-50D98D286E5E}" srcOrd="1" destOrd="0" presId="urn:microsoft.com/office/officeart/2018/2/layout/IconVerticalSolidList"/>
    <dgm:cxn modelId="{66BA05EA-9D7B-4ADF-889C-769D69F459ED}" type="presParOf" srcId="{0FB3D147-3C53-46FA-B1E2-0F62C041F64D}" destId="{2386212B-A864-4CCC-A023-CAFCA23D2A05}" srcOrd="2" destOrd="0" presId="urn:microsoft.com/office/officeart/2018/2/layout/IconVerticalSolidList"/>
    <dgm:cxn modelId="{13D7E534-D470-458F-9E0F-716B1266E18E}" type="presParOf" srcId="{0FB3D147-3C53-46FA-B1E2-0F62C041F64D}" destId="{6F8E32AC-ADBC-4DCD-9FCA-D4916B64A9EF}" srcOrd="3" destOrd="0" presId="urn:microsoft.com/office/officeart/2018/2/layout/IconVerticalSolidList"/>
    <dgm:cxn modelId="{FEB4CFF4-EF41-41A3-9674-811CDBDDBF13}" type="presParOf" srcId="{1003C2DD-BB71-46D1-832C-9FC0F81BC306}" destId="{047E23E7-23BE-4DBE-8D6C-9531DF7DD131}" srcOrd="3" destOrd="0" presId="urn:microsoft.com/office/officeart/2018/2/layout/IconVerticalSolidList"/>
    <dgm:cxn modelId="{9C7A9582-94EC-4333-B7DB-64CDF913275C}" type="presParOf" srcId="{1003C2DD-BB71-46D1-832C-9FC0F81BC306}" destId="{300726F0-999D-44D2-9804-BA574630E478}" srcOrd="4" destOrd="0" presId="urn:microsoft.com/office/officeart/2018/2/layout/IconVerticalSolidList"/>
    <dgm:cxn modelId="{3AB47F6B-7C74-4B1A-AE59-ABE2FA0CBDDB}" type="presParOf" srcId="{300726F0-999D-44D2-9804-BA574630E478}" destId="{77213224-F263-4A4D-A54E-1093DB499215}" srcOrd="0" destOrd="0" presId="urn:microsoft.com/office/officeart/2018/2/layout/IconVerticalSolidList"/>
    <dgm:cxn modelId="{A0B9D50B-8EF2-446B-9447-3C2F358399A3}" type="presParOf" srcId="{300726F0-999D-44D2-9804-BA574630E478}" destId="{3DD1AD70-6D2D-467D-8AAA-F5AECE0C15DE}" srcOrd="1" destOrd="0" presId="urn:microsoft.com/office/officeart/2018/2/layout/IconVerticalSolidList"/>
    <dgm:cxn modelId="{D2A296B2-C9C5-4832-9261-77B8842F9DEF}" type="presParOf" srcId="{300726F0-999D-44D2-9804-BA574630E478}" destId="{DCAB63E3-3054-4044-8E4A-98C7BC0EA8FB}" srcOrd="2" destOrd="0" presId="urn:microsoft.com/office/officeart/2018/2/layout/IconVerticalSolidList"/>
    <dgm:cxn modelId="{0E23656C-8C20-4BB4-8680-3419928840AD}" type="presParOf" srcId="{300726F0-999D-44D2-9804-BA574630E478}" destId="{E854CDC4-6C4B-4574-9CFD-D9476732BDBF}" srcOrd="3" destOrd="0" presId="urn:microsoft.com/office/officeart/2018/2/layout/IconVerticalSolidList"/>
    <dgm:cxn modelId="{D164C8E2-D9D2-4953-8112-412EFA94DB0A}" type="presParOf" srcId="{1003C2DD-BB71-46D1-832C-9FC0F81BC306}" destId="{5E395DDB-C083-40E4-A995-7C16CA5EF83F}" srcOrd="5" destOrd="0" presId="urn:microsoft.com/office/officeart/2018/2/layout/IconVerticalSolidList"/>
    <dgm:cxn modelId="{703A4389-03FF-4F4A-8BAB-C736FF2C5A69}" type="presParOf" srcId="{1003C2DD-BB71-46D1-832C-9FC0F81BC306}" destId="{9E635451-3B72-44BC-B5EA-9CDEC09433B7}" srcOrd="6" destOrd="0" presId="urn:microsoft.com/office/officeart/2018/2/layout/IconVerticalSolidList"/>
    <dgm:cxn modelId="{48407C74-CEA5-4F42-A9B6-A487FCDE7705}" type="presParOf" srcId="{9E635451-3B72-44BC-B5EA-9CDEC09433B7}" destId="{A7B47D22-0108-4A1E-82F0-0AABAF3BE8AC}" srcOrd="0" destOrd="0" presId="urn:microsoft.com/office/officeart/2018/2/layout/IconVerticalSolidList"/>
    <dgm:cxn modelId="{30F9AD30-25E3-4F7E-8D93-A6F81A076A13}" type="presParOf" srcId="{9E635451-3B72-44BC-B5EA-9CDEC09433B7}" destId="{B73AA2C2-8326-4ECF-89FE-26732748940E}" srcOrd="1" destOrd="0" presId="urn:microsoft.com/office/officeart/2018/2/layout/IconVerticalSolidList"/>
    <dgm:cxn modelId="{DDBA9BBC-B733-4C4B-88F2-B2FA79711043}" type="presParOf" srcId="{9E635451-3B72-44BC-B5EA-9CDEC09433B7}" destId="{70DD1DBC-B437-4DD8-8C07-0E758A0D480A}" srcOrd="2" destOrd="0" presId="urn:microsoft.com/office/officeart/2018/2/layout/IconVerticalSolidList"/>
    <dgm:cxn modelId="{B6886B50-C34E-441F-8E6D-71E6B033AE67}" type="presParOf" srcId="{9E635451-3B72-44BC-B5EA-9CDEC09433B7}" destId="{152808C5-AD2C-40FF-A4F9-DC94CCBCD18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4DAF49-124D-4AD1-A928-1D963408B95F}" type="doc">
      <dgm:prSet loTypeId="urn:microsoft.com/office/officeart/2005/8/layout/cycle2" loCatId="cycle" qsTypeId="urn:microsoft.com/office/officeart/2005/8/quickstyle/simple2" qsCatId="simple" csTypeId="urn:microsoft.com/office/officeart/2005/8/colors/colorful2" csCatId="colorful"/>
      <dgm:spPr/>
      <dgm:t>
        <a:bodyPr/>
        <a:lstStyle/>
        <a:p>
          <a:endParaRPr lang="en-US"/>
        </a:p>
      </dgm:t>
    </dgm:pt>
    <dgm:pt modelId="{116D4107-3746-4E62-BA05-7A677E32EC75}">
      <dgm:prSet/>
      <dgm:spPr/>
      <dgm:t>
        <a:bodyPr/>
        <a:lstStyle/>
        <a:p>
          <a:r>
            <a:rPr lang="en-US"/>
            <a:t>Data Collection</a:t>
          </a:r>
        </a:p>
      </dgm:t>
    </dgm:pt>
    <dgm:pt modelId="{2DD1A5A8-84BA-4DE3-B7D1-291327CD8FD9}" type="parTrans" cxnId="{C67ADFBC-F762-4D00-A825-E29D3527AD98}">
      <dgm:prSet/>
      <dgm:spPr/>
      <dgm:t>
        <a:bodyPr/>
        <a:lstStyle/>
        <a:p>
          <a:endParaRPr lang="en-US"/>
        </a:p>
      </dgm:t>
    </dgm:pt>
    <dgm:pt modelId="{45F692E1-B043-441A-96FE-DFB87F308954}" type="sibTrans" cxnId="{C67ADFBC-F762-4D00-A825-E29D3527AD98}">
      <dgm:prSet/>
      <dgm:spPr/>
      <dgm:t>
        <a:bodyPr/>
        <a:lstStyle/>
        <a:p>
          <a:endParaRPr lang="en-US"/>
        </a:p>
      </dgm:t>
    </dgm:pt>
    <dgm:pt modelId="{FBC936B9-89D1-48F3-AAB8-070EBCF37EAF}">
      <dgm:prSet/>
      <dgm:spPr/>
      <dgm:t>
        <a:bodyPr/>
        <a:lstStyle/>
        <a:p>
          <a:r>
            <a:rPr lang="en-US"/>
            <a:t>Variable Selection</a:t>
          </a:r>
        </a:p>
      </dgm:t>
    </dgm:pt>
    <dgm:pt modelId="{31D53249-3D9C-4DA9-9513-F927BEFD936A}" type="parTrans" cxnId="{01B3A8E9-1658-4B92-B5F1-985B3540FBD8}">
      <dgm:prSet/>
      <dgm:spPr/>
      <dgm:t>
        <a:bodyPr/>
        <a:lstStyle/>
        <a:p>
          <a:endParaRPr lang="en-US"/>
        </a:p>
      </dgm:t>
    </dgm:pt>
    <dgm:pt modelId="{C65A3951-3E9D-47B7-8163-AC79EE08BE18}" type="sibTrans" cxnId="{01B3A8E9-1658-4B92-B5F1-985B3540FBD8}">
      <dgm:prSet/>
      <dgm:spPr/>
      <dgm:t>
        <a:bodyPr/>
        <a:lstStyle/>
        <a:p>
          <a:endParaRPr lang="en-US"/>
        </a:p>
      </dgm:t>
    </dgm:pt>
    <dgm:pt modelId="{B1C44513-27D4-4601-AA8B-DAAF76F4A616}">
      <dgm:prSet/>
      <dgm:spPr/>
      <dgm:t>
        <a:bodyPr/>
        <a:lstStyle/>
        <a:p>
          <a:r>
            <a:rPr lang="en-US"/>
            <a:t>Model Building</a:t>
          </a:r>
        </a:p>
      </dgm:t>
    </dgm:pt>
    <dgm:pt modelId="{CA0D2004-19E9-4607-9B5C-33AC3B609477}" type="parTrans" cxnId="{55CFAFAF-AA2B-4D1E-A2FF-904D3CF5ACCD}">
      <dgm:prSet/>
      <dgm:spPr/>
      <dgm:t>
        <a:bodyPr/>
        <a:lstStyle/>
        <a:p>
          <a:endParaRPr lang="en-US"/>
        </a:p>
      </dgm:t>
    </dgm:pt>
    <dgm:pt modelId="{E9C033DC-F30B-4500-9455-75A023C016DA}" type="sibTrans" cxnId="{55CFAFAF-AA2B-4D1E-A2FF-904D3CF5ACCD}">
      <dgm:prSet/>
      <dgm:spPr/>
      <dgm:t>
        <a:bodyPr/>
        <a:lstStyle/>
        <a:p>
          <a:endParaRPr lang="en-US"/>
        </a:p>
      </dgm:t>
    </dgm:pt>
    <dgm:pt modelId="{6FB9E4C6-04CD-47FA-8859-176C888BF6C3}">
      <dgm:prSet/>
      <dgm:spPr/>
      <dgm:t>
        <a:bodyPr/>
        <a:lstStyle/>
        <a:p>
          <a:r>
            <a:rPr lang="en-US"/>
            <a:t>Evaluation</a:t>
          </a:r>
        </a:p>
      </dgm:t>
    </dgm:pt>
    <dgm:pt modelId="{1DEE3FA0-7648-4C1B-B74E-594E30D4376E}" type="parTrans" cxnId="{57986450-6B05-4731-B3E3-D2BF7619621B}">
      <dgm:prSet/>
      <dgm:spPr/>
      <dgm:t>
        <a:bodyPr/>
        <a:lstStyle/>
        <a:p>
          <a:endParaRPr lang="en-US"/>
        </a:p>
      </dgm:t>
    </dgm:pt>
    <dgm:pt modelId="{656C1CB3-1087-42DB-948C-3D0B5F5D184D}" type="sibTrans" cxnId="{57986450-6B05-4731-B3E3-D2BF7619621B}">
      <dgm:prSet/>
      <dgm:spPr/>
      <dgm:t>
        <a:bodyPr/>
        <a:lstStyle/>
        <a:p>
          <a:endParaRPr lang="en-US"/>
        </a:p>
      </dgm:t>
    </dgm:pt>
    <dgm:pt modelId="{AA7978C6-00E3-4DB9-B221-C8973BC8C6E8}">
      <dgm:prSet/>
      <dgm:spPr/>
      <dgm:t>
        <a:bodyPr/>
        <a:lstStyle/>
        <a:p>
          <a:r>
            <a:rPr lang="en-US"/>
            <a:t>Conclusion</a:t>
          </a:r>
        </a:p>
      </dgm:t>
    </dgm:pt>
    <dgm:pt modelId="{1841D013-D09E-4CA9-9A37-12FD7D4DDCE4}" type="parTrans" cxnId="{9A355672-D7C7-43CF-8EC4-519B6C2D168F}">
      <dgm:prSet/>
      <dgm:spPr/>
      <dgm:t>
        <a:bodyPr/>
        <a:lstStyle/>
        <a:p>
          <a:endParaRPr lang="en-US"/>
        </a:p>
      </dgm:t>
    </dgm:pt>
    <dgm:pt modelId="{0F942171-10AF-45A6-B4A9-609A38773939}" type="sibTrans" cxnId="{9A355672-D7C7-43CF-8EC4-519B6C2D168F}">
      <dgm:prSet/>
      <dgm:spPr/>
      <dgm:t>
        <a:bodyPr/>
        <a:lstStyle/>
        <a:p>
          <a:endParaRPr lang="en-US"/>
        </a:p>
      </dgm:t>
    </dgm:pt>
    <dgm:pt modelId="{B11EC7C8-DA6F-4687-BFB2-CC8C0C9562A0}" type="pres">
      <dgm:prSet presAssocID="{C34DAF49-124D-4AD1-A928-1D963408B95F}" presName="cycle" presStyleCnt="0">
        <dgm:presLayoutVars>
          <dgm:dir/>
          <dgm:resizeHandles val="exact"/>
        </dgm:presLayoutVars>
      </dgm:prSet>
      <dgm:spPr/>
    </dgm:pt>
    <dgm:pt modelId="{CD275A85-99EF-484A-8B97-AF4F9FDBDB14}" type="pres">
      <dgm:prSet presAssocID="{116D4107-3746-4E62-BA05-7A677E32EC75}" presName="node" presStyleLbl="node1" presStyleIdx="0" presStyleCnt="5">
        <dgm:presLayoutVars>
          <dgm:bulletEnabled val="1"/>
        </dgm:presLayoutVars>
      </dgm:prSet>
      <dgm:spPr/>
    </dgm:pt>
    <dgm:pt modelId="{E03C4B84-8990-4778-BB4C-CFC461E88CA6}" type="pres">
      <dgm:prSet presAssocID="{45F692E1-B043-441A-96FE-DFB87F308954}" presName="sibTrans" presStyleLbl="sibTrans2D1" presStyleIdx="0" presStyleCnt="5"/>
      <dgm:spPr/>
    </dgm:pt>
    <dgm:pt modelId="{EAD9EA87-2E8E-4CA9-8803-C48575DD5DB1}" type="pres">
      <dgm:prSet presAssocID="{45F692E1-B043-441A-96FE-DFB87F308954}" presName="connectorText" presStyleLbl="sibTrans2D1" presStyleIdx="0" presStyleCnt="5"/>
      <dgm:spPr/>
    </dgm:pt>
    <dgm:pt modelId="{575F5374-24B6-4D9A-AEBB-5094A2976AF4}" type="pres">
      <dgm:prSet presAssocID="{FBC936B9-89D1-48F3-AAB8-070EBCF37EAF}" presName="node" presStyleLbl="node1" presStyleIdx="1" presStyleCnt="5">
        <dgm:presLayoutVars>
          <dgm:bulletEnabled val="1"/>
        </dgm:presLayoutVars>
      </dgm:prSet>
      <dgm:spPr/>
    </dgm:pt>
    <dgm:pt modelId="{25D4C82B-1F24-4A11-AA1D-B3A7B5453FC4}" type="pres">
      <dgm:prSet presAssocID="{C65A3951-3E9D-47B7-8163-AC79EE08BE18}" presName="sibTrans" presStyleLbl="sibTrans2D1" presStyleIdx="1" presStyleCnt="5"/>
      <dgm:spPr/>
    </dgm:pt>
    <dgm:pt modelId="{22F6163B-7B19-4BC9-8146-EA1F7067ED8E}" type="pres">
      <dgm:prSet presAssocID="{C65A3951-3E9D-47B7-8163-AC79EE08BE18}" presName="connectorText" presStyleLbl="sibTrans2D1" presStyleIdx="1" presStyleCnt="5"/>
      <dgm:spPr/>
    </dgm:pt>
    <dgm:pt modelId="{BFE8631A-D830-40FF-B436-B9BAC1F19DC1}" type="pres">
      <dgm:prSet presAssocID="{B1C44513-27D4-4601-AA8B-DAAF76F4A616}" presName="node" presStyleLbl="node1" presStyleIdx="2" presStyleCnt="5">
        <dgm:presLayoutVars>
          <dgm:bulletEnabled val="1"/>
        </dgm:presLayoutVars>
      </dgm:prSet>
      <dgm:spPr/>
    </dgm:pt>
    <dgm:pt modelId="{DB05CD2B-F23A-4C08-B321-BF883FB8C9E4}" type="pres">
      <dgm:prSet presAssocID="{E9C033DC-F30B-4500-9455-75A023C016DA}" presName="sibTrans" presStyleLbl="sibTrans2D1" presStyleIdx="2" presStyleCnt="5"/>
      <dgm:spPr/>
    </dgm:pt>
    <dgm:pt modelId="{81C24065-C3EC-4E28-8770-59F48F0DDFAD}" type="pres">
      <dgm:prSet presAssocID="{E9C033DC-F30B-4500-9455-75A023C016DA}" presName="connectorText" presStyleLbl="sibTrans2D1" presStyleIdx="2" presStyleCnt="5"/>
      <dgm:spPr/>
    </dgm:pt>
    <dgm:pt modelId="{F6A34A62-D3EC-460F-87D4-8BED5B2578F8}" type="pres">
      <dgm:prSet presAssocID="{6FB9E4C6-04CD-47FA-8859-176C888BF6C3}" presName="node" presStyleLbl="node1" presStyleIdx="3" presStyleCnt="5">
        <dgm:presLayoutVars>
          <dgm:bulletEnabled val="1"/>
        </dgm:presLayoutVars>
      </dgm:prSet>
      <dgm:spPr/>
    </dgm:pt>
    <dgm:pt modelId="{7C97185A-C140-4BC9-B5DB-EAE8562B7D77}" type="pres">
      <dgm:prSet presAssocID="{656C1CB3-1087-42DB-948C-3D0B5F5D184D}" presName="sibTrans" presStyleLbl="sibTrans2D1" presStyleIdx="3" presStyleCnt="5"/>
      <dgm:spPr/>
    </dgm:pt>
    <dgm:pt modelId="{BC94A22F-F652-4CC8-997A-7F923235AD11}" type="pres">
      <dgm:prSet presAssocID="{656C1CB3-1087-42DB-948C-3D0B5F5D184D}" presName="connectorText" presStyleLbl="sibTrans2D1" presStyleIdx="3" presStyleCnt="5"/>
      <dgm:spPr/>
    </dgm:pt>
    <dgm:pt modelId="{9081BD54-3F64-456B-A869-815E2B58443A}" type="pres">
      <dgm:prSet presAssocID="{AA7978C6-00E3-4DB9-B221-C8973BC8C6E8}" presName="node" presStyleLbl="node1" presStyleIdx="4" presStyleCnt="5">
        <dgm:presLayoutVars>
          <dgm:bulletEnabled val="1"/>
        </dgm:presLayoutVars>
      </dgm:prSet>
      <dgm:spPr/>
    </dgm:pt>
    <dgm:pt modelId="{72A08E73-5297-417C-A2D0-4C7DE4D695D7}" type="pres">
      <dgm:prSet presAssocID="{0F942171-10AF-45A6-B4A9-609A38773939}" presName="sibTrans" presStyleLbl="sibTrans2D1" presStyleIdx="4" presStyleCnt="5"/>
      <dgm:spPr/>
    </dgm:pt>
    <dgm:pt modelId="{681B49F6-784B-4956-87E3-7CDA13A0462B}" type="pres">
      <dgm:prSet presAssocID="{0F942171-10AF-45A6-B4A9-609A38773939}" presName="connectorText" presStyleLbl="sibTrans2D1" presStyleIdx="4" presStyleCnt="5"/>
      <dgm:spPr/>
    </dgm:pt>
  </dgm:ptLst>
  <dgm:cxnLst>
    <dgm:cxn modelId="{8A5F0B08-CEB8-4482-AC71-6010D78F4AD5}" type="presOf" srcId="{C65A3951-3E9D-47B7-8163-AC79EE08BE18}" destId="{25D4C82B-1F24-4A11-AA1D-B3A7B5453FC4}" srcOrd="0" destOrd="0" presId="urn:microsoft.com/office/officeart/2005/8/layout/cycle2"/>
    <dgm:cxn modelId="{55FF4A08-63BD-4A43-8839-7C8C713DC39A}" type="presOf" srcId="{E9C033DC-F30B-4500-9455-75A023C016DA}" destId="{DB05CD2B-F23A-4C08-B321-BF883FB8C9E4}" srcOrd="0" destOrd="0" presId="urn:microsoft.com/office/officeart/2005/8/layout/cycle2"/>
    <dgm:cxn modelId="{24CE3118-52A6-4EED-8A2E-11AD03DD53D2}" type="presOf" srcId="{B1C44513-27D4-4601-AA8B-DAAF76F4A616}" destId="{BFE8631A-D830-40FF-B436-B9BAC1F19DC1}" srcOrd="0" destOrd="0" presId="urn:microsoft.com/office/officeart/2005/8/layout/cycle2"/>
    <dgm:cxn modelId="{F995B424-4584-45AE-800E-C05A1DC5E5A1}" type="presOf" srcId="{656C1CB3-1087-42DB-948C-3D0B5F5D184D}" destId="{BC94A22F-F652-4CC8-997A-7F923235AD11}" srcOrd="1" destOrd="0" presId="urn:microsoft.com/office/officeart/2005/8/layout/cycle2"/>
    <dgm:cxn modelId="{4B5D4C3F-2AC4-42DE-8DEB-C4ECD066BFE0}" type="presOf" srcId="{C65A3951-3E9D-47B7-8163-AC79EE08BE18}" destId="{22F6163B-7B19-4BC9-8146-EA1F7067ED8E}" srcOrd="1" destOrd="0" presId="urn:microsoft.com/office/officeart/2005/8/layout/cycle2"/>
    <dgm:cxn modelId="{2E821841-0AE1-448C-AC7E-A7B5065F083A}" type="presOf" srcId="{116D4107-3746-4E62-BA05-7A677E32EC75}" destId="{CD275A85-99EF-484A-8B97-AF4F9FDBDB14}" srcOrd="0" destOrd="0" presId="urn:microsoft.com/office/officeart/2005/8/layout/cycle2"/>
    <dgm:cxn modelId="{57986450-6B05-4731-B3E3-D2BF7619621B}" srcId="{C34DAF49-124D-4AD1-A928-1D963408B95F}" destId="{6FB9E4C6-04CD-47FA-8859-176C888BF6C3}" srcOrd="3" destOrd="0" parTransId="{1DEE3FA0-7648-4C1B-B74E-594E30D4376E}" sibTransId="{656C1CB3-1087-42DB-948C-3D0B5F5D184D}"/>
    <dgm:cxn modelId="{9A355672-D7C7-43CF-8EC4-519B6C2D168F}" srcId="{C34DAF49-124D-4AD1-A928-1D963408B95F}" destId="{AA7978C6-00E3-4DB9-B221-C8973BC8C6E8}" srcOrd="4" destOrd="0" parTransId="{1841D013-D09E-4CA9-9A37-12FD7D4DDCE4}" sibTransId="{0F942171-10AF-45A6-B4A9-609A38773939}"/>
    <dgm:cxn modelId="{ABE0097D-FC5E-4816-9642-31F9BC664DDF}" type="presOf" srcId="{AA7978C6-00E3-4DB9-B221-C8973BC8C6E8}" destId="{9081BD54-3F64-456B-A869-815E2B58443A}" srcOrd="0" destOrd="0" presId="urn:microsoft.com/office/officeart/2005/8/layout/cycle2"/>
    <dgm:cxn modelId="{9FA5CE9D-E9F1-4C3A-A22E-2DF33AD98508}" type="presOf" srcId="{E9C033DC-F30B-4500-9455-75A023C016DA}" destId="{81C24065-C3EC-4E28-8770-59F48F0DDFAD}" srcOrd="1" destOrd="0" presId="urn:microsoft.com/office/officeart/2005/8/layout/cycle2"/>
    <dgm:cxn modelId="{97558FA0-A0AF-4ED3-A213-9953F33ABD58}" type="presOf" srcId="{FBC936B9-89D1-48F3-AAB8-070EBCF37EAF}" destId="{575F5374-24B6-4D9A-AEBB-5094A2976AF4}" srcOrd="0" destOrd="0" presId="urn:microsoft.com/office/officeart/2005/8/layout/cycle2"/>
    <dgm:cxn modelId="{35DAEFA4-1213-4CFD-BF9E-D703CBD452B0}" type="presOf" srcId="{6FB9E4C6-04CD-47FA-8859-176C888BF6C3}" destId="{F6A34A62-D3EC-460F-87D4-8BED5B2578F8}" srcOrd="0" destOrd="0" presId="urn:microsoft.com/office/officeart/2005/8/layout/cycle2"/>
    <dgm:cxn modelId="{55CFAFAF-AA2B-4D1E-A2FF-904D3CF5ACCD}" srcId="{C34DAF49-124D-4AD1-A928-1D963408B95F}" destId="{B1C44513-27D4-4601-AA8B-DAAF76F4A616}" srcOrd="2" destOrd="0" parTransId="{CA0D2004-19E9-4607-9B5C-33AC3B609477}" sibTransId="{E9C033DC-F30B-4500-9455-75A023C016DA}"/>
    <dgm:cxn modelId="{7F1DF5B0-6BAD-4BFE-823C-352B722D9C2A}" type="presOf" srcId="{0F942171-10AF-45A6-B4A9-609A38773939}" destId="{681B49F6-784B-4956-87E3-7CDA13A0462B}" srcOrd="1" destOrd="0" presId="urn:microsoft.com/office/officeart/2005/8/layout/cycle2"/>
    <dgm:cxn modelId="{F020EEB2-0E58-4A9C-8F66-BF1D02C01472}" type="presOf" srcId="{656C1CB3-1087-42DB-948C-3D0B5F5D184D}" destId="{7C97185A-C140-4BC9-B5DB-EAE8562B7D77}" srcOrd="0" destOrd="0" presId="urn:microsoft.com/office/officeart/2005/8/layout/cycle2"/>
    <dgm:cxn modelId="{BA769CB4-AB9B-42BB-BC42-15A643364E9A}" type="presOf" srcId="{45F692E1-B043-441A-96FE-DFB87F308954}" destId="{EAD9EA87-2E8E-4CA9-8803-C48575DD5DB1}" srcOrd="1" destOrd="0" presId="urn:microsoft.com/office/officeart/2005/8/layout/cycle2"/>
    <dgm:cxn modelId="{C67ADFBC-F762-4D00-A825-E29D3527AD98}" srcId="{C34DAF49-124D-4AD1-A928-1D963408B95F}" destId="{116D4107-3746-4E62-BA05-7A677E32EC75}" srcOrd="0" destOrd="0" parTransId="{2DD1A5A8-84BA-4DE3-B7D1-291327CD8FD9}" sibTransId="{45F692E1-B043-441A-96FE-DFB87F308954}"/>
    <dgm:cxn modelId="{D3180DC7-A0BB-4A2C-9884-560F74F94C11}" type="presOf" srcId="{45F692E1-B043-441A-96FE-DFB87F308954}" destId="{E03C4B84-8990-4778-BB4C-CFC461E88CA6}" srcOrd="0" destOrd="0" presId="urn:microsoft.com/office/officeart/2005/8/layout/cycle2"/>
    <dgm:cxn modelId="{85CD98DD-8EAA-4166-AA3C-3C19CDD288DC}" type="presOf" srcId="{0F942171-10AF-45A6-B4A9-609A38773939}" destId="{72A08E73-5297-417C-A2D0-4C7DE4D695D7}" srcOrd="0" destOrd="0" presId="urn:microsoft.com/office/officeart/2005/8/layout/cycle2"/>
    <dgm:cxn modelId="{01B3A8E9-1658-4B92-B5F1-985B3540FBD8}" srcId="{C34DAF49-124D-4AD1-A928-1D963408B95F}" destId="{FBC936B9-89D1-48F3-AAB8-070EBCF37EAF}" srcOrd="1" destOrd="0" parTransId="{31D53249-3D9C-4DA9-9513-F927BEFD936A}" sibTransId="{C65A3951-3E9D-47B7-8163-AC79EE08BE18}"/>
    <dgm:cxn modelId="{EC4852F5-6BFB-477B-A6FF-DD78980C393D}" type="presOf" srcId="{C34DAF49-124D-4AD1-A928-1D963408B95F}" destId="{B11EC7C8-DA6F-4687-BFB2-CC8C0C9562A0}" srcOrd="0" destOrd="0" presId="urn:microsoft.com/office/officeart/2005/8/layout/cycle2"/>
    <dgm:cxn modelId="{B3C7668D-22DC-43D8-8C5C-64F636D393FC}" type="presParOf" srcId="{B11EC7C8-DA6F-4687-BFB2-CC8C0C9562A0}" destId="{CD275A85-99EF-484A-8B97-AF4F9FDBDB14}" srcOrd="0" destOrd="0" presId="urn:microsoft.com/office/officeart/2005/8/layout/cycle2"/>
    <dgm:cxn modelId="{0B349B74-07F0-4964-9FE5-6DEDA5920CB1}" type="presParOf" srcId="{B11EC7C8-DA6F-4687-BFB2-CC8C0C9562A0}" destId="{E03C4B84-8990-4778-BB4C-CFC461E88CA6}" srcOrd="1" destOrd="0" presId="urn:microsoft.com/office/officeart/2005/8/layout/cycle2"/>
    <dgm:cxn modelId="{C979CCFD-58E6-44FA-B789-97E1F149821E}" type="presParOf" srcId="{E03C4B84-8990-4778-BB4C-CFC461E88CA6}" destId="{EAD9EA87-2E8E-4CA9-8803-C48575DD5DB1}" srcOrd="0" destOrd="0" presId="urn:microsoft.com/office/officeart/2005/8/layout/cycle2"/>
    <dgm:cxn modelId="{5B1A445D-58C7-4D71-8CFA-89A56D07BDCF}" type="presParOf" srcId="{B11EC7C8-DA6F-4687-BFB2-CC8C0C9562A0}" destId="{575F5374-24B6-4D9A-AEBB-5094A2976AF4}" srcOrd="2" destOrd="0" presId="urn:microsoft.com/office/officeart/2005/8/layout/cycle2"/>
    <dgm:cxn modelId="{6451CA5C-F656-4F83-BA80-3E5CF836B8EE}" type="presParOf" srcId="{B11EC7C8-DA6F-4687-BFB2-CC8C0C9562A0}" destId="{25D4C82B-1F24-4A11-AA1D-B3A7B5453FC4}" srcOrd="3" destOrd="0" presId="urn:microsoft.com/office/officeart/2005/8/layout/cycle2"/>
    <dgm:cxn modelId="{C425C240-00FB-4339-AE1A-0F324EA2663A}" type="presParOf" srcId="{25D4C82B-1F24-4A11-AA1D-B3A7B5453FC4}" destId="{22F6163B-7B19-4BC9-8146-EA1F7067ED8E}" srcOrd="0" destOrd="0" presId="urn:microsoft.com/office/officeart/2005/8/layout/cycle2"/>
    <dgm:cxn modelId="{213DED89-8208-4278-8480-CDD40099A2F5}" type="presParOf" srcId="{B11EC7C8-DA6F-4687-BFB2-CC8C0C9562A0}" destId="{BFE8631A-D830-40FF-B436-B9BAC1F19DC1}" srcOrd="4" destOrd="0" presId="urn:microsoft.com/office/officeart/2005/8/layout/cycle2"/>
    <dgm:cxn modelId="{1E414B50-67CD-4607-8994-EAFEF18251CA}" type="presParOf" srcId="{B11EC7C8-DA6F-4687-BFB2-CC8C0C9562A0}" destId="{DB05CD2B-F23A-4C08-B321-BF883FB8C9E4}" srcOrd="5" destOrd="0" presId="urn:microsoft.com/office/officeart/2005/8/layout/cycle2"/>
    <dgm:cxn modelId="{E1F20636-6AD1-4E29-B9B7-7BDCB6710FFD}" type="presParOf" srcId="{DB05CD2B-F23A-4C08-B321-BF883FB8C9E4}" destId="{81C24065-C3EC-4E28-8770-59F48F0DDFAD}" srcOrd="0" destOrd="0" presId="urn:microsoft.com/office/officeart/2005/8/layout/cycle2"/>
    <dgm:cxn modelId="{6E3FDF58-B368-4D52-90BB-C44827E5ADEF}" type="presParOf" srcId="{B11EC7C8-DA6F-4687-BFB2-CC8C0C9562A0}" destId="{F6A34A62-D3EC-460F-87D4-8BED5B2578F8}" srcOrd="6" destOrd="0" presId="urn:microsoft.com/office/officeart/2005/8/layout/cycle2"/>
    <dgm:cxn modelId="{C5977C5B-641F-4DAB-B62C-3510EF7B7448}" type="presParOf" srcId="{B11EC7C8-DA6F-4687-BFB2-CC8C0C9562A0}" destId="{7C97185A-C140-4BC9-B5DB-EAE8562B7D77}" srcOrd="7" destOrd="0" presId="urn:microsoft.com/office/officeart/2005/8/layout/cycle2"/>
    <dgm:cxn modelId="{B0B53ECF-8EA4-4BEA-AAC6-B4D14545CA93}" type="presParOf" srcId="{7C97185A-C140-4BC9-B5DB-EAE8562B7D77}" destId="{BC94A22F-F652-4CC8-997A-7F923235AD11}" srcOrd="0" destOrd="0" presId="urn:microsoft.com/office/officeart/2005/8/layout/cycle2"/>
    <dgm:cxn modelId="{80CDC0E2-17EF-422B-BE44-862AC9CF498B}" type="presParOf" srcId="{B11EC7C8-DA6F-4687-BFB2-CC8C0C9562A0}" destId="{9081BD54-3F64-456B-A869-815E2B58443A}" srcOrd="8" destOrd="0" presId="urn:microsoft.com/office/officeart/2005/8/layout/cycle2"/>
    <dgm:cxn modelId="{B3A20328-26C6-466A-BDCF-93E92403B7C8}" type="presParOf" srcId="{B11EC7C8-DA6F-4687-BFB2-CC8C0C9562A0}" destId="{72A08E73-5297-417C-A2D0-4C7DE4D695D7}" srcOrd="9" destOrd="0" presId="urn:microsoft.com/office/officeart/2005/8/layout/cycle2"/>
    <dgm:cxn modelId="{7D37D312-D8ED-4ABD-A3F4-90E5C0FEBD26}" type="presParOf" srcId="{72A08E73-5297-417C-A2D0-4C7DE4D695D7}" destId="{681B49F6-784B-4956-87E3-7CDA13A0462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0A5B950-DB4B-446F-8835-851ED6FF07DC}"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51350056-CE78-4572-A404-A8091598B813}">
      <dgm:prSet/>
      <dgm:spPr/>
      <dgm:t>
        <a:bodyPr/>
        <a:lstStyle/>
        <a:p>
          <a:r>
            <a:rPr lang="en-US" dirty="0"/>
            <a:t>Dataset was clean nevertheless, some improvisations were made to get good accuracy percentage.</a:t>
          </a:r>
        </a:p>
      </dgm:t>
    </dgm:pt>
    <dgm:pt modelId="{F78829B9-A3F5-4BF2-ADDA-42498C2B5C75}" type="parTrans" cxnId="{9B9D6CD5-9105-4D07-BFA8-F2CCE3FB729A}">
      <dgm:prSet/>
      <dgm:spPr/>
      <dgm:t>
        <a:bodyPr/>
        <a:lstStyle/>
        <a:p>
          <a:endParaRPr lang="en-US"/>
        </a:p>
      </dgm:t>
    </dgm:pt>
    <dgm:pt modelId="{77DB9BC5-106E-4609-9C93-A83402E695CB}" type="sibTrans" cxnId="{9B9D6CD5-9105-4D07-BFA8-F2CCE3FB729A}">
      <dgm:prSet/>
      <dgm:spPr/>
      <dgm:t>
        <a:bodyPr/>
        <a:lstStyle/>
        <a:p>
          <a:endParaRPr lang="en-US"/>
        </a:p>
      </dgm:t>
    </dgm:pt>
    <dgm:pt modelId="{A7EDA4F3-1C0F-423A-B62E-E2C06960E2EE}">
      <dgm:prSet/>
      <dgm:spPr/>
      <dgm:t>
        <a:bodyPr/>
        <a:lstStyle/>
        <a:p>
          <a:r>
            <a:rPr lang="en-US"/>
            <a:t>Based on the overall accuracy, decision tree is the best performing model with 97% (approx.) accuracy.</a:t>
          </a:r>
        </a:p>
      </dgm:t>
    </dgm:pt>
    <dgm:pt modelId="{EC951647-83ED-463E-B536-F578C992F013}" type="parTrans" cxnId="{0D97B7C6-D19F-4C57-B2A3-67CB59690E46}">
      <dgm:prSet/>
      <dgm:spPr/>
      <dgm:t>
        <a:bodyPr/>
        <a:lstStyle/>
        <a:p>
          <a:endParaRPr lang="en-US"/>
        </a:p>
      </dgm:t>
    </dgm:pt>
    <dgm:pt modelId="{3977C798-41C2-4217-BA3A-5EC94A15A8D4}" type="sibTrans" cxnId="{0D97B7C6-D19F-4C57-B2A3-67CB59690E46}">
      <dgm:prSet/>
      <dgm:spPr/>
      <dgm:t>
        <a:bodyPr/>
        <a:lstStyle/>
        <a:p>
          <a:endParaRPr lang="en-US"/>
        </a:p>
      </dgm:t>
    </dgm:pt>
    <dgm:pt modelId="{1C3BCAB7-0B5C-4849-A334-BF52183831D8}">
      <dgm:prSet/>
      <dgm:spPr/>
      <dgm:t>
        <a:bodyPr/>
        <a:lstStyle/>
        <a:p>
          <a:r>
            <a:rPr lang="en-US" dirty="0"/>
            <a:t>Ensemble Classifier has given better accuracy than ANN and logistic regression model but not decision tree. Therefore, we will stick with Decision tree as the final model.</a:t>
          </a:r>
        </a:p>
      </dgm:t>
    </dgm:pt>
    <dgm:pt modelId="{490C9525-8523-4E92-956B-62DB8E236933}" type="parTrans" cxnId="{BFE1CFA3-59D1-4BBD-9CFD-A1EBD9AF01A8}">
      <dgm:prSet/>
      <dgm:spPr/>
      <dgm:t>
        <a:bodyPr/>
        <a:lstStyle/>
        <a:p>
          <a:endParaRPr lang="en-US"/>
        </a:p>
      </dgm:t>
    </dgm:pt>
    <dgm:pt modelId="{D145CBDB-392A-438F-A534-5301235198D9}" type="sibTrans" cxnId="{BFE1CFA3-59D1-4BBD-9CFD-A1EBD9AF01A8}">
      <dgm:prSet/>
      <dgm:spPr/>
      <dgm:t>
        <a:bodyPr/>
        <a:lstStyle/>
        <a:p>
          <a:endParaRPr lang="en-US"/>
        </a:p>
      </dgm:t>
    </dgm:pt>
    <dgm:pt modelId="{F9F88043-CF97-4F9F-8C50-25C7A5EE19D9}">
      <dgm:prSet/>
      <dgm:spPr/>
      <dgm:t>
        <a:bodyPr/>
        <a:lstStyle/>
        <a:p>
          <a:r>
            <a:rPr lang="en-US"/>
            <a:t>Dependent variables of ‘gpuls’ and ‘nbumps’ have high predictor importance across multiple models.</a:t>
          </a:r>
        </a:p>
      </dgm:t>
    </dgm:pt>
    <dgm:pt modelId="{62CF9C17-612F-4462-B816-D3EF78D1C71F}" type="parTrans" cxnId="{7F757F59-E2D5-4D6E-B241-0B28B366BFAE}">
      <dgm:prSet/>
      <dgm:spPr/>
      <dgm:t>
        <a:bodyPr/>
        <a:lstStyle/>
        <a:p>
          <a:endParaRPr lang="en-US"/>
        </a:p>
      </dgm:t>
    </dgm:pt>
    <dgm:pt modelId="{06F0BC32-1735-42D2-A607-94C08BF9D6A7}" type="sibTrans" cxnId="{7F757F59-E2D5-4D6E-B241-0B28B366BFAE}">
      <dgm:prSet/>
      <dgm:spPr/>
      <dgm:t>
        <a:bodyPr/>
        <a:lstStyle/>
        <a:p>
          <a:endParaRPr lang="en-US"/>
        </a:p>
      </dgm:t>
    </dgm:pt>
    <dgm:pt modelId="{6163AA3D-4E01-4AA7-A356-D4B769887753}">
      <dgm:prSet/>
      <dgm:spPr/>
      <dgm:t>
        <a:bodyPr/>
        <a:lstStyle/>
        <a:p>
          <a:r>
            <a:rPr lang="en-US"/>
            <a:t>Due to the overall high accuracy of the model, the coal mine workers can use the model to predict whether the seismic bump in the next shift will be hazardous or not.</a:t>
          </a:r>
        </a:p>
      </dgm:t>
    </dgm:pt>
    <dgm:pt modelId="{2CB5416D-EA87-48FF-B431-AEB88C769793}" type="parTrans" cxnId="{11FFECA6-5840-46F0-A023-930B2A196930}">
      <dgm:prSet/>
      <dgm:spPr/>
      <dgm:t>
        <a:bodyPr/>
        <a:lstStyle/>
        <a:p>
          <a:endParaRPr lang="en-US"/>
        </a:p>
      </dgm:t>
    </dgm:pt>
    <dgm:pt modelId="{87C14BE4-61E8-46FB-8FC2-19C90D5469DE}" type="sibTrans" cxnId="{11FFECA6-5840-46F0-A023-930B2A196930}">
      <dgm:prSet/>
      <dgm:spPr/>
      <dgm:t>
        <a:bodyPr/>
        <a:lstStyle/>
        <a:p>
          <a:endParaRPr lang="en-US"/>
        </a:p>
      </dgm:t>
    </dgm:pt>
    <dgm:pt modelId="{9BBC2D11-00DA-46A4-A060-222ACEE8F689}">
      <dgm:prSet/>
      <dgm:spPr/>
      <dgm:t>
        <a:bodyPr/>
        <a:lstStyle/>
        <a:p>
          <a:r>
            <a:rPr lang="en-US"/>
            <a:t>In order to prevent further incidents, safety and preventive measures can be undertaken beforehand.</a:t>
          </a:r>
        </a:p>
      </dgm:t>
    </dgm:pt>
    <dgm:pt modelId="{03CDEF22-4415-4145-B29F-BD403923CC2E}" type="parTrans" cxnId="{5B64FEB0-FDF3-4097-B847-E35CA05B105E}">
      <dgm:prSet/>
      <dgm:spPr/>
      <dgm:t>
        <a:bodyPr/>
        <a:lstStyle/>
        <a:p>
          <a:endParaRPr lang="en-US"/>
        </a:p>
      </dgm:t>
    </dgm:pt>
    <dgm:pt modelId="{49BC2DF3-C2D3-4CAA-89E1-FEDE146B1F4C}" type="sibTrans" cxnId="{5B64FEB0-FDF3-4097-B847-E35CA05B105E}">
      <dgm:prSet/>
      <dgm:spPr/>
      <dgm:t>
        <a:bodyPr/>
        <a:lstStyle/>
        <a:p>
          <a:endParaRPr lang="en-US"/>
        </a:p>
      </dgm:t>
    </dgm:pt>
    <dgm:pt modelId="{CD610C3D-FFB6-49E1-A259-0EDB6708ED53}" type="pres">
      <dgm:prSet presAssocID="{80A5B950-DB4B-446F-8835-851ED6FF07DC}" presName="root" presStyleCnt="0">
        <dgm:presLayoutVars>
          <dgm:dir/>
          <dgm:resizeHandles val="exact"/>
        </dgm:presLayoutVars>
      </dgm:prSet>
      <dgm:spPr/>
    </dgm:pt>
    <dgm:pt modelId="{63AAC930-E05F-4314-AA52-B848E85F5820}" type="pres">
      <dgm:prSet presAssocID="{51350056-CE78-4572-A404-A8091598B813}" presName="compNode" presStyleCnt="0"/>
      <dgm:spPr/>
    </dgm:pt>
    <dgm:pt modelId="{3B096592-00F0-408B-BAFB-97666F9D6018}" type="pres">
      <dgm:prSet presAssocID="{51350056-CE78-4572-A404-A8091598B813}" presName="bgRect" presStyleLbl="bgShp" presStyleIdx="0" presStyleCnt="6"/>
      <dgm:spPr/>
    </dgm:pt>
    <dgm:pt modelId="{27DAA663-7EB0-4A48-B0AB-21FF3B191875}" type="pres">
      <dgm:prSet presAssocID="{51350056-CE78-4572-A404-A8091598B81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A2306C7A-E9B5-4A0B-8175-EC972F9B962E}" type="pres">
      <dgm:prSet presAssocID="{51350056-CE78-4572-A404-A8091598B813}" presName="spaceRect" presStyleCnt="0"/>
      <dgm:spPr/>
    </dgm:pt>
    <dgm:pt modelId="{DB86E092-2FDD-4A26-958E-E998E4903BD9}" type="pres">
      <dgm:prSet presAssocID="{51350056-CE78-4572-A404-A8091598B813}" presName="parTx" presStyleLbl="revTx" presStyleIdx="0" presStyleCnt="6">
        <dgm:presLayoutVars>
          <dgm:chMax val="0"/>
          <dgm:chPref val="0"/>
        </dgm:presLayoutVars>
      </dgm:prSet>
      <dgm:spPr/>
    </dgm:pt>
    <dgm:pt modelId="{6F8F9E07-92C2-4314-817F-C7D1E051C42B}" type="pres">
      <dgm:prSet presAssocID="{77DB9BC5-106E-4609-9C93-A83402E695CB}" presName="sibTrans" presStyleCnt="0"/>
      <dgm:spPr/>
    </dgm:pt>
    <dgm:pt modelId="{093CC1EE-683D-4037-A7B6-116A2FCD9ADE}" type="pres">
      <dgm:prSet presAssocID="{A7EDA4F3-1C0F-423A-B62E-E2C06960E2EE}" presName="compNode" presStyleCnt="0"/>
      <dgm:spPr/>
    </dgm:pt>
    <dgm:pt modelId="{02CD4F5B-D356-4C78-BA25-20D615D1F0C5}" type="pres">
      <dgm:prSet presAssocID="{A7EDA4F3-1C0F-423A-B62E-E2C06960E2EE}" presName="bgRect" presStyleLbl="bgShp" presStyleIdx="1" presStyleCnt="6"/>
      <dgm:spPr/>
    </dgm:pt>
    <dgm:pt modelId="{1599F137-3944-4A7F-AF68-F4597B3AD597}" type="pres">
      <dgm:prSet presAssocID="{A7EDA4F3-1C0F-423A-B62E-E2C06960E2E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1D99A1A3-FD37-4023-8A57-DB8CB12D1779}" type="pres">
      <dgm:prSet presAssocID="{A7EDA4F3-1C0F-423A-B62E-E2C06960E2EE}" presName="spaceRect" presStyleCnt="0"/>
      <dgm:spPr/>
    </dgm:pt>
    <dgm:pt modelId="{6442F324-85E2-418B-A0F0-6DF5A603D077}" type="pres">
      <dgm:prSet presAssocID="{A7EDA4F3-1C0F-423A-B62E-E2C06960E2EE}" presName="parTx" presStyleLbl="revTx" presStyleIdx="1" presStyleCnt="6">
        <dgm:presLayoutVars>
          <dgm:chMax val="0"/>
          <dgm:chPref val="0"/>
        </dgm:presLayoutVars>
      </dgm:prSet>
      <dgm:spPr/>
    </dgm:pt>
    <dgm:pt modelId="{C2155EC2-E0ED-4B8D-9786-6697DF2D3F31}" type="pres">
      <dgm:prSet presAssocID="{3977C798-41C2-4217-BA3A-5EC94A15A8D4}" presName="sibTrans" presStyleCnt="0"/>
      <dgm:spPr/>
    </dgm:pt>
    <dgm:pt modelId="{6DE8B13B-98CA-4C28-B292-095A720F8570}" type="pres">
      <dgm:prSet presAssocID="{1C3BCAB7-0B5C-4849-A334-BF52183831D8}" presName="compNode" presStyleCnt="0"/>
      <dgm:spPr/>
    </dgm:pt>
    <dgm:pt modelId="{00C81087-DB13-402F-892F-7DF71CB865B3}" type="pres">
      <dgm:prSet presAssocID="{1C3BCAB7-0B5C-4849-A334-BF52183831D8}" presName="bgRect" presStyleLbl="bgShp" presStyleIdx="2" presStyleCnt="6"/>
      <dgm:spPr/>
    </dgm:pt>
    <dgm:pt modelId="{2AE62063-2624-4DC7-A07D-36A7E7AE10BF}" type="pres">
      <dgm:prSet presAssocID="{1C3BCAB7-0B5C-4849-A334-BF52183831D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BB048B37-1074-47BC-A5DD-47382A4A5236}" type="pres">
      <dgm:prSet presAssocID="{1C3BCAB7-0B5C-4849-A334-BF52183831D8}" presName="spaceRect" presStyleCnt="0"/>
      <dgm:spPr/>
    </dgm:pt>
    <dgm:pt modelId="{592B6E3B-6A86-443B-A368-9EF0480013F8}" type="pres">
      <dgm:prSet presAssocID="{1C3BCAB7-0B5C-4849-A334-BF52183831D8}" presName="parTx" presStyleLbl="revTx" presStyleIdx="2" presStyleCnt="6">
        <dgm:presLayoutVars>
          <dgm:chMax val="0"/>
          <dgm:chPref val="0"/>
        </dgm:presLayoutVars>
      </dgm:prSet>
      <dgm:spPr/>
    </dgm:pt>
    <dgm:pt modelId="{DB7DBCB8-31EA-441E-92C7-2699B786D293}" type="pres">
      <dgm:prSet presAssocID="{D145CBDB-392A-438F-A534-5301235198D9}" presName="sibTrans" presStyleCnt="0"/>
      <dgm:spPr/>
    </dgm:pt>
    <dgm:pt modelId="{1758673F-8631-4311-BA84-FF9B86408E87}" type="pres">
      <dgm:prSet presAssocID="{F9F88043-CF97-4F9F-8C50-25C7A5EE19D9}" presName="compNode" presStyleCnt="0"/>
      <dgm:spPr/>
    </dgm:pt>
    <dgm:pt modelId="{0E176DC9-ACED-4500-BE7C-10015D74B7B1}" type="pres">
      <dgm:prSet presAssocID="{F9F88043-CF97-4F9F-8C50-25C7A5EE19D9}" presName="bgRect" presStyleLbl="bgShp" presStyleIdx="3" presStyleCnt="6"/>
      <dgm:spPr/>
    </dgm:pt>
    <dgm:pt modelId="{5E2C85A1-F424-466B-9F27-5E6757868482}" type="pres">
      <dgm:prSet presAssocID="{F9F88043-CF97-4F9F-8C50-25C7A5EE19D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ain in head"/>
        </a:ext>
      </dgm:extLst>
    </dgm:pt>
    <dgm:pt modelId="{8903426E-E522-4304-8870-057E0765B073}" type="pres">
      <dgm:prSet presAssocID="{F9F88043-CF97-4F9F-8C50-25C7A5EE19D9}" presName="spaceRect" presStyleCnt="0"/>
      <dgm:spPr/>
    </dgm:pt>
    <dgm:pt modelId="{CFF4B1CD-678F-42C1-B9B6-7ABADD96ADAA}" type="pres">
      <dgm:prSet presAssocID="{F9F88043-CF97-4F9F-8C50-25C7A5EE19D9}" presName="parTx" presStyleLbl="revTx" presStyleIdx="3" presStyleCnt="6">
        <dgm:presLayoutVars>
          <dgm:chMax val="0"/>
          <dgm:chPref val="0"/>
        </dgm:presLayoutVars>
      </dgm:prSet>
      <dgm:spPr/>
    </dgm:pt>
    <dgm:pt modelId="{69057767-3268-4B53-BE82-46668A982058}" type="pres">
      <dgm:prSet presAssocID="{06F0BC32-1735-42D2-A607-94C08BF9D6A7}" presName="sibTrans" presStyleCnt="0"/>
      <dgm:spPr/>
    </dgm:pt>
    <dgm:pt modelId="{5202651E-D170-4665-A87B-B94CF528C61D}" type="pres">
      <dgm:prSet presAssocID="{6163AA3D-4E01-4AA7-A356-D4B769887753}" presName="compNode" presStyleCnt="0"/>
      <dgm:spPr/>
    </dgm:pt>
    <dgm:pt modelId="{93C2E0D6-9D98-410F-8283-78977EA7C330}" type="pres">
      <dgm:prSet presAssocID="{6163AA3D-4E01-4AA7-A356-D4B769887753}" presName="bgRect" presStyleLbl="bgShp" presStyleIdx="4" presStyleCnt="6"/>
      <dgm:spPr/>
    </dgm:pt>
    <dgm:pt modelId="{8565E92E-1EBC-42FF-BD1E-AB940169008E}" type="pres">
      <dgm:prSet presAssocID="{6163AA3D-4E01-4AA7-A356-D4B76988775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rning"/>
        </a:ext>
      </dgm:extLst>
    </dgm:pt>
    <dgm:pt modelId="{4A0B03CE-B421-4B73-BD68-1F8135317A8A}" type="pres">
      <dgm:prSet presAssocID="{6163AA3D-4E01-4AA7-A356-D4B769887753}" presName="spaceRect" presStyleCnt="0"/>
      <dgm:spPr/>
    </dgm:pt>
    <dgm:pt modelId="{9B4FBB06-CCFE-4C78-A817-BED5D4FD4115}" type="pres">
      <dgm:prSet presAssocID="{6163AA3D-4E01-4AA7-A356-D4B769887753}" presName="parTx" presStyleLbl="revTx" presStyleIdx="4" presStyleCnt="6">
        <dgm:presLayoutVars>
          <dgm:chMax val="0"/>
          <dgm:chPref val="0"/>
        </dgm:presLayoutVars>
      </dgm:prSet>
      <dgm:spPr/>
    </dgm:pt>
    <dgm:pt modelId="{A9E83BEE-E53D-4723-AF87-B148B0B58190}" type="pres">
      <dgm:prSet presAssocID="{87C14BE4-61E8-46FB-8FC2-19C90D5469DE}" presName="sibTrans" presStyleCnt="0"/>
      <dgm:spPr/>
    </dgm:pt>
    <dgm:pt modelId="{1AB00D36-0000-4330-AB47-A9D75087C642}" type="pres">
      <dgm:prSet presAssocID="{9BBC2D11-00DA-46A4-A060-222ACEE8F689}" presName="compNode" presStyleCnt="0"/>
      <dgm:spPr/>
    </dgm:pt>
    <dgm:pt modelId="{DBCD6589-9BC6-493B-86D7-5D6C70CE1398}" type="pres">
      <dgm:prSet presAssocID="{9BBC2D11-00DA-46A4-A060-222ACEE8F689}" presName="bgRect" presStyleLbl="bgShp" presStyleIdx="5" presStyleCnt="6"/>
      <dgm:spPr/>
    </dgm:pt>
    <dgm:pt modelId="{CE51D061-0E77-469A-8321-6EC730227FFD}" type="pres">
      <dgm:prSet presAssocID="{9BBC2D11-00DA-46A4-A060-222ACEE8F68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Explosion"/>
        </a:ext>
      </dgm:extLst>
    </dgm:pt>
    <dgm:pt modelId="{1B157AFC-BCB8-4E72-9E9B-FFA586935B03}" type="pres">
      <dgm:prSet presAssocID="{9BBC2D11-00DA-46A4-A060-222ACEE8F689}" presName="spaceRect" presStyleCnt="0"/>
      <dgm:spPr/>
    </dgm:pt>
    <dgm:pt modelId="{680E21B1-2CAE-4D6A-9E5E-1CAF2568F682}" type="pres">
      <dgm:prSet presAssocID="{9BBC2D11-00DA-46A4-A060-222ACEE8F689}" presName="parTx" presStyleLbl="revTx" presStyleIdx="5" presStyleCnt="6">
        <dgm:presLayoutVars>
          <dgm:chMax val="0"/>
          <dgm:chPref val="0"/>
        </dgm:presLayoutVars>
      </dgm:prSet>
      <dgm:spPr/>
    </dgm:pt>
  </dgm:ptLst>
  <dgm:cxnLst>
    <dgm:cxn modelId="{0548080D-CD9A-4B15-9308-8FE500A88E33}" type="presOf" srcId="{6163AA3D-4E01-4AA7-A356-D4B769887753}" destId="{9B4FBB06-CCFE-4C78-A817-BED5D4FD4115}" srcOrd="0" destOrd="0" presId="urn:microsoft.com/office/officeart/2018/2/layout/IconVerticalSolidList"/>
    <dgm:cxn modelId="{38E29A28-3B59-4BAE-ACA3-E354AB7F0AD4}" type="presOf" srcId="{51350056-CE78-4572-A404-A8091598B813}" destId="{DB86E092-2FDD-4A26-958E-E998E4903BD9}" srcOrd="0" destOrd="0" presId="urn:microsoft.com/office/officeart/2018/2/layout/IconVerticalSolidList"/>
    <dgm:cxn modelId="{CA38FB5C-7F98-40F5-9777-6F77A30E5645}" type="presOf" srcId="{80A5B950-DB4B-446F-8835-851ED6FF07DC}" destId="{CD610C3D-FFB6-49E1-A259-0EDB6708ED53}" srcOrd="0" destOrd="0" presId="urn:microsoft.com/office/officeart/2018/2/layout/IconVerticalSolidList"/>
    <dgm:cxn modelId="{7F757F59-E2D5-4D6E-B241-0B28B366BFAE}" srcId="{80A5B950-DB4B-446F-8835-851ED6FF07DC}" destId="{F9F88043-CF97-4F9F-8C50-25C7A5EE19D9}" srcOrd="3" destOrd="0" parTransId="{62CF9C17-612F-4462-B816-D3EF78D1C71F}" sibTransId="{06F0BC32-1735-42D2-A607-94C08BF9D6A7}"/>
    <dgm:cxn modelId="{E7F76D93-61F2-41E8-B419-0055D08028D6}" type="presOf" srcId="{A7EDA4F3-1C0F-423A-B62E-E2C06960E2EE}" destId="{6442F324-85E2-418B-A0F0-6DF5A603D077}" srcOrd="0" destOrd="0" presId="urn:microsoft.com/office/officeart/2018/2/layout/IconVerticalSolidList"/>
    <dgm:cxn modelId="{BFE1CFA3-59D1-4BBD-9CFD-A1EBD9AF01A8}" srcId="{80A5B950-DB4B-446F-8835-851ED6FF07DC}" destId="{1C3BCAB7-0B5C-4849-A334-BF52183831D8}" srcOrd="2" destOrd="0" parTransId="{490C9525-8523-4E92-956B-62DB8E236933}" sibTransId="{D145CBDB-392A-438F-A534-5301235198D9}"/>
    <dgm:cxn modelId="{11FFECA6-5840-46F0-A023-930B2A196930}" srcId="{80A5B950-DB4B-446F-8835-851ED6FF07DC}" destId="{6163AA3D-4E01-4AA7-A356-D4B769887753}" srcOrd="4" destOrd="0" parTransId="{2CB5416D-EA87-48FF-B431-AEB88C769793}" sibTransId="{87C14BE4-61E8-46FB-8FC2-19C90D5469DE}"/>
    <dgm:cxn modelId="{AB06A1AC-3B33-467C-9DC4-7D22FF066E5F}" type="presOf" srcId="{9BBC2D11-00DA-46A4-A060-222ACEE8F689}" destId="{680E21B1-2CAE-4D6A-9E5E-1CAF2568F682}" srcOrd="0" destOrd="0" presId="urn:microsoft.com/office/officeart/2018/2/layout/IconVerticalSolidList"/>
    <dgm:cxn modelId="{5B64FEB0-FDF3-4097-B847-E35CA05B105E}" srcId="{80A5B950-DB4B-446F-8835-851ED6FF07DC}" destId="{9BBC2D11-00DA-46A4-A060-222ACEE8F689}" srcOrd="5" destOrd="0" parTransId="{03CDEF22-4415-4145-B29F-BD403923CC2E}" sibTransId="{49BC2DF3-C2D3-4CAA-89E1-FEDE146B1F4C}"/>
    <dgm:cxn modelId="{4F1007B4-38CF-4A68-88DC-7095A1B5C2C8}" type="presOf" srcId="{F9F88043-CF97-4F9F-8C50-25C7A5EE19D9}" destId="{CFF4B1CD-678F-42C1-B9B6-7ABADD96ADAA}" srcOrd="0" destOrd="0" presId="urn:microsoft.com/office/officeart/2018/2/layout/IconVerticalSolidList"/>
    <dgm:cxn modelId="{0D97B7C6-D19F-4C57-B2A3-67CB59690E46}" srcId="{80A5B950-DB4B-446F-8835-851ED6FF07DC}" destId="{A7EDA4F3-1C0F-423A-B62E-E2C06960E2EE}" srcOrd="1" destOrd="0" parTransId="{EC951647-83ED-463E-B536-F578C992F013}" sibTransId="{3977C798-41C2-4217-BA3A-5EC94A15A8D4}"/>
    <dgm:cxn modelId="{9B9D6CD5-9105-4D07-BFA8-F2CCE3FB729A}" srcId="{80A5B950-DB4B-446F-8835-851ED6FF07DC}" destId="{51350056-CE78-4572-A404-A8091598B813}" srcOrd="0" destOrd="0" parTransId="{F78829B9-A3F5-4BF2-ADDA-42498C2B5C75}" sibTransId="{77DB9BC5-106E-4609-9C93-A83402E695CB}"/>
    <dgm:cxn modelId="{8F2346F9-8055-4E61-8182-7B5B235A9DF9}" type="presOf" srcId="{1C3BCAB7-0B5C-4849-A334-BF52183831D8}" destId="{592B6E3B-6A86-443B-A368-9EF0480013F8}" srcOrd="0" destOrd="0" presId="urn:microsoft.com/office/officeart/2018/2/layout/IconVerticalSolidList"/>
    <dgm:cxn modelId="{EE995FA4-BCB7-4C25-B7CA-73757515F9F4}" type="presParOf" srcId="{CD610C3D-FFB6-49E1-A259-0EDB6708ED53}" destId="{63AAC930-E05F-4314-AA52-B848E85F5820}" srcOrd="0" destOrd="0" presId="urn:microsoft.com/office/officeart/2018/2/layout/IconVerticalSolidList"/>
    <dgm:cxn modelId="{0164FAC5-6323-4F81-B126-00EB475EC858}" type="presParOf" srcId="{63AAC930-E05F-4314-AA52-B848E85F5820}" destId="{3B096592-00F0-408B-BAFB-97666F9D6018}" srcOrd="0" destOrd="0" presId="urn:microsoft.com/office/officeart/2018/2/layout/IconVerticalSolidList"/>
    <dgm:cxn modelId="{FBA224BE-A3CC-4EAE-9CF6-B9B339019F8D}" type="presParOf" srcId="{63AAC930-E05F-4314-AA52-B848E85F5820}" destId="{27DAA663-7EB0-4A48-B0AB-21FF3B191875}" srcOrd="1" destOrd="0" presId="urn:microsoft.com/office/officeart/2018/2/layout/IconVerticalSolidList"/>
    <dgm:cxn modelId="{6BCC8485-0F71-42AB-A167-24D379F4CCA7}" type="presParOf" srcId="{63AAC930-E05F-4314-AA52-B848E85F5820}" destId="{A2306C7A-E9B5-4A0B-8175-EC972F9B962E}" srcOrd="2" destOrd="0" presId="urn:microsoft.com/office/officeart/2018/2/layout/IconVerticalSolidList"/>
    <dgm:cxn modelId="{59463FBE-8EE3-48C9-868D-BF02AF45FF19}" type="presParOf" srcId="{63AAC930-E05F-4314-AA52-B848E85F5820}" destId="{DB86E092-2FDD-4A26-958E-E998E4903BD9}" srcOrd="3" destOrd="0" presId="urn:microsoft.com/office/officeart/2018/2/layout/IconVerticalSolidList"/>
    <dgm:cxn modelId="{1ADAFBC4-4672-4C25-B479-2377C5CB0530}" type="presParOf" srcId="{CD610C3D-FFB6-49E1-A259-0EDB6708ED53}" destId="{6F8F9E07-92C2-4314-817F-C7D1E051C42B}" srcOrd="1" destOrd="0" presId="urn:microsoft.com/office/officeart/2018/2/layout/IconVerticalSolidList"/>
    <dgm:cxn modelId="{6310F0FC-1CA2-4B5D-9A7E-6A79E3446CBD}" type="presParOf" srcId="{CD610C3D-FFB6-49E1-A259-0EDB6708ED53}" destId="{093CC1EE-683D-4037-A7B6-116A2FCD9ADE}" srcOrd="2" destOrd="0" presId="urn:microsoft.com/office/officeart/2018/2/layout/IconVerticalSolidList"/>
    <dgm:cxn modelId="{E785AE23-A249-40EA-AA73-6B599EBEE662}" type="presParOf" srcId="{093CC1EE-683D-4037-A7B6-116A2FCD9ADE}" destId="{02CD4F5B-D356-4C78-BA25-20D615D1F0C5}" srcOrd="0" destOrd="0" presId="urn:microsoft.com/office/officeart/2018/2/layout/IconVerticalSolidList"/>
    <dgm:cxn modelId="{D90D76B7-9277-4422-B2B4-266B38CB6D00}" type="presParOf" srcId="{093CC1EE-683D-4037-A7B6-116A2FCD9ADE}" destId="{1599F137-3944-4A7F-AF68-F4597B3AD597}" srcOrd="1" destOrd="0" presId="urn:microsoft.com/office/officeart/2018/2/layout/IconVerticalSolidList"/>
    <dgm:cxn modelId="{4CA8DA3D-7453-45EA-B263-349EB7FBC0AA}" type="presParOf" srcId="{093CC1EE-683D-4037-A7B6-116A2FCD9ADE}" destId="{1D99A1A3-FD37-4023-8A57-DB8CB12D1779}" srcOrd="2" destOrd="0" presId="urn:microsoft.com/office/officeart/2018/2/layout/IconVerticalSolidList"/>
    <dgm:cxn modelId="{2EFEA982-BC4E-42A0-AFB2-5C59AEEBB2C4}" type="presParOf" srcId="{093CC1EE-683D-4037-A7B6-116A2FCD9ADE}" destId="{6442F324-85E2-418B-A0F0-6DF5A603D077}" srcOrd="3" destOrd="0" presId="urn:microsoft.com/office/officeart/2018/2/layout/IconVerticalSolidList"/>
    <dgm:cxn modelId="{A400AF33-C219-45ED-B05F-C0075E1BE536}" type="presParOf" srcId="{CD610C3D-FFB6-49E1-A259-0EDB6708ED53}" destId="{C2155EC2-E0ED-4B8D-9786-6697DF2D3F31}" srcOrd="3" destOrd="0" presId="urn:microsoft.com/office/officeart/2018/2/layout/IconVerticalSolidList"/>
    <dgm:cxn modelId="{07784F44-9FE8-4C11-9336-67B0DEB6519B}" type="presParOf" srcId="{CD610C3D-FFB6-49E1-A259-0EDB6708ED53}" destId="{6DE8B13B-98CA-4C28-B292-095A720F8570}" srcOrd="4" destOrd="0" presId="urn:microsoft.com/office/officeart/2018/2/layout/IconVerticalSolidList"/>
    <dgm:cxn modelId="{45AB0DC3-4DAC-4E1F-B42B-C7F433DE1236}" type="presParOf" srcId="{6DE8B13B-98CA-4C28-B292-095A720F8570}" destId="{00C81087-DB13-402F-892F-7DF71CB865B3}" srcOrd="0" destOrd="0" presId="urn:microsoft.com/office/officeart/2018/2/layout/IconVerticalSolidList"/>
    <dgm:cxn modelId="{55746F85-3C3E-4951-8A4F-37FB6EE43F9F}" type="presParOf" srcId="{6DE8B13B-98CA-4C28-B292-095A720F8570}" destId="{2AE62063-2624-4DC7-A07D-36A7E7AE10BF}" srcOrd="1" destOrd="0" presId="urn:microsoft.com/office/officeart/2018/2/layout/IconVerticalSolidList"/>
    <dgm:cxn modelId="{9CD1313F-C830-46BC-AE7A-9E4446497CB9}" type="presParOf" srcId="{6DE8B13B-98CA-4C28-B292-095A720F8570}" destId="{BB048B37-1074-47BC-A5DD-47382A4A5236}" srcOrd="2" destOrd="0" presId="urn:microsoft.com/office/officeart/2018/2/layout/IconVerticalSolidList"/>
    <dgm:cxn modelId="{E820F235-D768-42C3-9878-C071AF9A5914}" type="presParOf" srcId="{6DE8B13B-98CA-4C28-B292-095A720F8570}" destId="{592B6E3B-6A86-443B-A368-9EF0480013F8}" srcOrd="3" destOrd="0" presId="urn:microsoft.com/office/officeart/2018/2/layout/IconVerticalSolidList"/>
    <dgm:cxn modelId="{8B2B0C1A-A40E-4615-8CF7-3142A748CF86}" type="presParOf" srcId="{CD610C3D-FFB6-49E1-A259-0EDB6708ED53}" destId="{DB7DBCB8-31EA-441E-92C7-2699B786D293}" srcOrd="5" destOrd="0" presId="urn:microsoft.com/office/officeart/2018/2/layout/IconVerticalSolidList"/>
    <dgm:cxn modelId="{4EB61FF3-621B-4F48-9A7E-0855C9A399EC}" type="presParOf" srcId="{CD610C3D-FFB6-49E1-A259-0EDB6708ED53}" destId="{1758673F-8631-4311-BA84-FF9B86408E87}" srcOrd="6" destOrd="0" presId="urn:microsoft.com/office/officeart/2018/2/layout/IconVerticalSolidList"/>
    <dgm:cxn modelId="{1F648EB8-E276-4635-8F78-0E98187351A5}" type="presParOf" srcId="{1758673F-8631-4311-BA84-FF9B86408E87}" destId="{0E176DC9-ACED-4500-BE7C-10015D74B7B1}" srcOrd="0" destOrd="0" presId="urn:microsoft.com/office/officeart/2018/2/layout/IconVerticalSolidList"/>
    <dgm:cxn modelId="{3A2B1BFD-743A-4BF6-AFCA-B5A398D91D33}" type="presParOf" srcId="{1758673F-8631-4311-BA84-FF9B86408E87}" destId="{5E2C85A1-F424-466B-9F27-5E6757868482}" srcOrd="1" destOrd="0" presId="urn:microsoft.com/office/officeart/2018/2/layout/IconVerticalSolidList"/>
    <dgm:cxn modelId="{CEE67DDC-B963-4FA3-840D-B1D76124BA4C}" type="presParOf" srcId="{1758673F-8631-4311-BA84-FF9B86408E87}" destId="{8903426E-E522-4304-8870-057E0765B073}" srcOrd="2" destOrd="0" presId="urn:microsoft.com/office/officeart/2018/2/layout/IconVerticalSolidList"/>
    <dgm:cxn modelId="{84533CB0-FBC7-4F94-B911-5C29E5FFB6CC}" type="presParOf" srcId="{1758673F-8631-4311-BA84-FF9B86408E87}" destId="{CFF4B1CD-678F-42C1-B9B6-7ABADD96ADAA}" srcOrd="3" destOrd="0" presId="urn:microsoft.com/office/officeart/2018/2/layout/IconVerticalSolidList"/>
    <dgm:cxn modelId="{8C5EBF71-14D9-4C8F-86D9-0041A0EF4BFD}" type="presParOf" srcId="{CD610C3D-FFB6-49E1-A259-0EDB6708ED53}" destId="{69057767-3268-4B53-BE82-46668A982058}" srcOrd="7" destOrd="0" presId="urn:microsoft.com/office/officeart/2018/2/layout/IconVerticalSolidList"/>
    <dgm:cxn modelId="{865CFCA3-E75F-4A0C-9803-7CA11754A2CC}" type="presParOf" srcId="{CD610C3D-FFB6-49E1-A259-0EDB6708ED53}" destId="{5202651E-D170-4665-A87B-B94CF528C61D}" srcOrd="8" destOrd="0" presId="urn:microsoft.com/office/officeart/2018/2/layout/IconVerticalSolidList"/>
    <dgm:cxn modelId="{437E323C-5760-4873-AB2B-5CED4C5653DB}" type="presParOf" srcId="{5202651E-D170-4665-A87B-B94CF528C61D}" destId="{93C2E0D6-9D98-410F-8283-78977EA7C330}" srcOrd="0" destOrd="0" presId="urn:microsoft.com/office/officeart/2018/2/layout/IconVerticalSolidList"/>
    <dgm:cxn modelId="{5EAFC721-81CD-4FDB-80AD-1B665466BC45}" type="presParOf" srcId="{5202651E-D170-4665-A87B-B94CF528C61D}" destId="{8565E92E-1EBC-42FF-BD1E-AB940169008E}" srcOrd="1" destOrd="0" presId="urn:microsoft.com/office/officeart/2018/2/layout/IconVerticalSolidList"/>
    <dgm:cxn modelId="{A5D94C2C-0B07-4C1B-A0E0-2EA711D74EDB}" type="presParOf" srcId="{5202651E-D170-4665-A87B-B94CF528C61D}" destId="{4A0B03CE-B421-4B73-BD68-1F8135317A8A}" srcOrd="2" destOrd="0" presId="urn:microsoft.com/office/officeart/2018/2/layout/IconVerticalSolidList"/>
    <dgm:cxn modelId="{F6942F8A-F8D6-4E70-8DF0-7CDF3F6F6E7E}" type="presParOf" srcId="{5202651E-D170-4665-A87B-B94CF528C61D}" destId="{9B4FBB06-CCFE-4C78-A817-BED5D4FD4115}" srcOrd="3" destOrd="0" presId="urn:microsoft.com/office/officeart/2018/2/layout/IconVerticalSolidList"/>
    <dgm:cxn modelId="{B96B935F-0049-409C-ADC2-8932DBC70486}" type="presParOf" srcId="{CD610C3D-FFB6-49E1-A259-0EDB6708ED53}" destId="{A9E83BEE-E53D-4723-AF87-B148B0B58190}" srcOrd="9" destOrd="0" presId="urn:microsoft.com/office/officeart/2018/2/layout/IconVerticalSolidList"/>
    <dgm:cxn modelId="{B69369BB-5781-46B5-AED2-FC513580645A}" type="presParOf" srcId="{CD610C3D-FFB6-49E1-A259-0EDB6708ED53}" destId="{1AB00D36-0000-4330-AB47-A9D75087C642}" srcOrd="10" destOrd="0" presId="urn:microsoft.com/office/officeart/2018/2/layout/IconVerticalSolidList"/>
    <dgm:cxn modelId="{9B53FDEC-9ACE-4952-8AC6-19067AFB242F}" type="presParOf" srcId="{1AB00D36-0000-4330-AB47-A9D75087C642}" destId="{DBCD6589-9BC6-493B-86D7-5D6C70CE1398}" srcOrd="0" destOrd="0" presId="urn:microsoft.com/office/officeart/2018/2/layout/IconVerticalSolidList"/>
    <dgm:cxn modelId="{03A8FEE6-12FD-4158-8739-A0C5519E35B0}" type="presParOf" srcId="{1AB00D36-0000-4330-AB47-A9D75087C642}" destId="{CE51D061-0E77-469A-8321-6EC730227FFD}" srcOrd="1" destOrd="0" presId="urn:microsoft.com/office/officeart/2018/2/layout/IconVerticalSolidList"/>
    <dgm:cxn modelId="{8E1E69FA-7B70-4A64-AB6D-DF432583B5A5}" type="presParOf" srcId="{1AB00D36-0000-4330-AB47-A9D75087C642}" destId="{1B157AFC-BCB8-4E72-9E9B-FFA586935B03}" srcOrd="2" destOrd="0" presId="urn:microsoft.com/office/officeart/2018/2/layout/IconVerticalSolidList"/>
    <dgm:cxn modelId="{F3CDD3F2-CC2B-4AD3-96CC-72C8E2619E5D}" type="presParOf" srcId="{1AB00D36-0000-4330-AB47-A9D75087C642}" destId="{680E21B1-2CAE-4D6A-9E5E-1CAF2568F6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45D4E8C-37DB-46D3-A3C9-04C2DD50B41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D1E00BF-D084-465A-9BFC-97202986D8D8}">
      <dgm:prSet/>
      <dgm:spPr/>
      <dgm:t>
        <a:bodyPr/>
        <a:lstStyle/>
        <a:p>
          <a:r>
            <a:rPr lang="en-US" dirty="0"/>
            <a:t>Thank You!</a:t>
          </a:r>
        </a:p>
      </dgm:t>
    </dgm:pt>
    <dgm:pt modelId="{EAB3A8FE-A201-4E80-AE37-1B7A501083CC}" type="parTrans" cxnId="{DB7AB13B-492C-4497-B55C-54E965B32ACF}">
      <dgm:prSet/>
      <dgm:spPr/>
      <dgm:t>
        <a:bodyPr/>
        <a:lstStyle/>
        <a:p>
          <a:endParaRPr lang="en-US"/>
        </a:p>
      </dgm:t>
    </dgm:pt>
    <dgm:pt modelId="{A28F30C2-1814-47A9-B359-2190509DEC5B}" type="sibTrans" cxnId="{DB7AB13B-492C-4497-B55C-54E965B32ACF}">
      <dgm:prSet/>
      <dgm:spPr/>
      <dgm:t>
        <a:bodyPr/>
        <a:lstStyle/>
        <a:p>
          <a:endParaRPr lang="en-US"/>
        </a:p>
      </dgm:t>
    </dgm:pt>
    <dgm:pt modelId="{85BA192E-4897-4B3D-819E-B78E408514CF}">
      <dgm:prSet/>
      <dgm:spPr/>
      <dgm:t>
        <a:bodyPr/>
        <a:lstStyle/>
        <a:p>
          <a:r>
            <a:rPr lang="en-US" dirty="0"/>
            <a:t>Question time</a:t>
          </a:r>
        </a:p>
      </dgm:t>
    </dgm:pt>
    <dgm:pt modelId="{E1356887-1578-4FD9-B41B-60C019DC3ED0}" type="parTrans" cxnId="{FD537ADB-1CFA-4F0B-8B45-876348EEFE8D}">
      <dgm:prSet/>
      <dgm:spPr/>
      <dgm:t>
        <a:bodyPr/>
        <a:lstStyle/>
        <a:p>
          <a:endParaRPr lang="en-US"/>
        </a:p>
      </dgm:t>
    </dgm:pt>
    <dgm:pt modelId="{613E8B41-5359-426A-A66E-A24D25ECF3C8}" type="sibTrans" cxnId="{FD537ADB-1CFA-4F0B-8B45-876348EEFE8D}">
      <dgm:prSet/>
      <dgm:spPr/>
      <dgm:t>
        <a:bodyPr/>
        <a:lstStyle/>
        <a:p>
          <a:endParaRPr lang="en-US"/>
        </a:p>
      </dgm:t>
    </dgm:pt>
    <dgm:pt modelId="{2549F217-CC20-4B94-AEB5-B8489F8C01BA}" type="pres">
      <dgm:prSet presAssocID="{645D4E8C-37DB-46D3-A3C9-04C2DD50B41A}" presName="root" presStyleCnt="0">
        <dgm:presLayoutVars>
          <dgm:dir/>
          <dgm:resizeHandles val="exact"/>
        </dgm:presLayoutVars>
      </dgm:prSet>
      <dgm:spPr/>
    </dgm:pt>
    <dgm:pt modelId="{4A881F51-D391-49CE-87F5-49E4B286F9F0}" type="pres">
      <dgm:prSet presAssocID="{3D1E00BF-D084-465A-9BFC-97202986D8D8}" presName="compNode" presStyleCnt="0"/>
      <dgm:spPr/>
    </dgm:pt>
    <dgm:pt modelId="{3AFBF727-3F40-441B-A8FA-7BE83CD5E4D4}" type="pres">
      <dgm:prSet presAssocID="{3D1E00BF-D084-465A-9BFC-97202986D8D8}" presName="bgRect" presStyleLbl="bgShp" presStyleIdx="0" presStyleCnt="2"/>
      <dgm:spPr/>
    </dgm:pt>
    <dgm:pt modelId="{40F00165-B73F-40E3-A7C1-3E1AB1066FF6}" type="pres">
      <dgm:prSet presAssocID="{3D1E00BF-D084-465A-9BFC-97202986D8D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73FC8B37-DF4D-4A7E-8404-494B44DBE3D3}" type="pres">
      <dgm:prSet presAssocID="{3D1E00BF-D084-465A-9BFC-97202986D8D8}" presName="spaceRect" presStyleCnt="0"/>
      <dgm:spPr/>
    </dgm:pt>
    <dgm:pt modelId="{4EB5E4BD-264B-4A6E-9112-C9CABBB7A2B1}" type="pres">
      <dgm:prSet presAssocID="{3D1E00BF-D084-465A-9BFC-97202986D8D8}" presName="parTx" presStyleLbl="revTx" presStyleIdx="0" presStyleCnt="2">
        <dgm:presLayoutVars>
          <dgm:chMax val="0"/>
          <dgm:chPref val="0"/>
        </dgm:presLayoutVars>
      </dgm:prSet>
      <dgm:spPr/>
    </dgm:pt>
    <dgm:pt modelId="{13D883A8-9EAE-47D9-886C-C5C1C54C81FF}" type="pres">
      <dgm:prSet presAssocID="{A28F30C2-1814-47A9-B359-2190509DEC5B}" presName="sibTrans" presStyleCnt="0"/>
      <dgm:spPr/>
    </dgm:pt>
    <dgm:pt modelId="{BD39676E-AD12-41A5-9AEB-60833CE49787}" type="pres">
      <dgm:prSet presAssocID="{85BA192E-4897-4B3D-819E-B78E408514CF}" presName="compNode" presStyleCnt="0"/>
      <dgm:spPr/>
    </dgm:pt>
    <dgm:pt modelId="{D3FCBFF1-23CA-489B-84EB-D03677BFBAE1}" type="pres">
      <dgm:prSet presAssocID="{85BA192E-4897-4B3D-819E-B78E408514CF}" presName="bgRect" presStyleLbl="bgShp" presStyleIdx="1" presStyleCnt="2"/>
      <dgm:spPr/>
    </dgm:pt>
    <dgm:pt modelId="{76FAEF1C-8311-47D3-955A-EDCB7417C5D1}" type="pres">
      <dgm:prSet presAssocID="{85BA192E-4897-4B3D-819E-B78E408514C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C5997C8A-5757-46C9-96C5-80D0B80D700E}" type="pres">
      <dgm:prSet presAssocID="{85BA192E-4897-4B3D-819E-B78E408514CF}" presName="spaceRect" presStyleCnt="0"/>
      <dgm:spPr/>
    </dgm:pt>
    <dgm:pt modelId="{41278936-75DE-4581-B670-466E0FDB6EA7}" type="pres">
      <dgm:prSet presAssocID="{85BA192E-4897-4B3D-819E-B78E408514CF}" presName="parTx" presStyleLbl="revTx" presStyleIdx="1" presStyleCnt="2">
        <dgm:presLayoutVars>
          <dgm:chMax val="0"/>
          <dgm:chPref val="0"/>
        </dgm:presLayoutVars>
      </dgm:prSet>
      <dgm:spPr/>
    </dgm:pt>
  </dgm:ptLst>
  <dgm:cxnLst>
    <dgm:cxn modelId="{DB7AB13B-492C-4497-B55C-54E965B32ACF}" srcId="{645D4E8C-37DB-46D3-A3C9-04C2DD50B41A}" destId="{3D1E00BF-D084-465A-9BFC-97202986D8D8}" srcOrd="0" destOrd="0" parTransId="{EAB3A8FE-A201-4E80-AE37-1B7A501083CC}" sibTransId="{A28F30C2-1814-47A9-B359-2190509DEC5B}"/>
    <dgm:cxn modelId="{55047260-6992-44E3-B762-BAEFD64B0CB5}" type="presOf" srcId="{85BA192E-4897-4B3D-819E-B78E408514CF}" destId="{41278936-75DE-4581-B670-466E0FDB6EA7}" srcOrd="0" destOrd="0" presId="urn:microsoft.com/office/officeart/2018/2/layout/IconVerticalSolidList"/>
    <dgm:cxn modelId="{32B9374E-DC7B-4C03-9CB6-6F0994310555}" type="presOf" srcId="{3D1E00BF-D084-465A-9BFC-97202986D8D8}" destId="{4EB5E4BD-264B-4A6E-9112-C9CABBB7A2B1}" srcOrd="0" destOrd="0" presId="urn:microsoft.com/office/officeart/2018/2/layout/IconVerticalSolidList"/>
    <dgm:cxn modelId="{A73429C3-02C4-4378-B7F4-EBEBBB7AF3D6}" type="presOf" srcId="{645D4E8C-37DB-46D3-A3C9-04C2DD50B41A}" destId="{2549F217-CC20-4B94-AEB5-B8489F8C01BA}" srcOrd="0" destOrd="0" presId="urn:microsoft.com/office/officeart/2018/2/layout/IconVerticalSolidList"/>
    <dgm:cxn modelId="{FD537ADB-1CFA-4F0B-8B45-876348EEFE8D}" srcId="{645D4E8C-37DB-46D3-A3C9-04C2DD50B41A}" destId="{85BA192E-4897-4B3D-819E-B78E408514CF}" srcOrd="1" destOrd="0" parTransId="{E1356887-1578-4FD9-B41B-60C019DC3ED0}" sibTransId="{613E8B41-5359-426A-A66E-A24D25ECF3C8}"/>
    <dgm:cxn modelId="{E319EDBF-89E8-44A8-B6D0-5A07ACBB5E76}" type="presParOf" srcId="{2549F217-CC20-4B94-AEB5-B8489F8C01BA}" destId="{4A881F51-D391-49CE-87F5-49E4B286F9F0}" srcOrd="0" destOrd="0" presId="urn:microsoft.com/office/officeart/2018/2/layout/IconVerticalSolidList"/>
    <dgm:cxn modelId="{76139DF7-72EE-46D9-A235-CC36CB1A1C5C}" type="presParOf" srcId="{4A881F51-D391-49CE-87F5-49E4B286F9F0}" destId="{3AFBF727-3F40-441B-A8FA-7BE83CD5E4D4}" srcOrd="0" destOrd="0" presId="urn:microsoft.com/office/officeart/2018/2/layout/IconVerticalSolidList"/>
    <dgm:cxn modelId="{E2A5C208-AFAE-4387-9D5B-9839BE74946D}" type="presParOf" srcId="{4A881F51-D391-49CE-87F5-49E4B286F9F0}" destId="{40F00165-B73F-40E3-A7C1-3E1AB1066FF6}" srcOrd="1" destOrd="0" presId="urn:microsoft.com/office/officeart/2018/2/layout/IconVerticalSolidList"/>
    <dgm:cxn modelId="{3994E61C-93A0-4E67-AD03-97DAFE6D2718}" type="presParOf" srcId="{4A881F51-D391-49CE-87F5-49E4B286F9F0}" destId="{73FC8B37-DF4D-4A7E-8404-494B44DBE3D3}" srcOrd="2" destOrd="0" presId="urn:microsoft.com/office/officeart/2018/2/layout/IconVerticalSolidList"/>
    <dgm:cxn modelId="{8E4C4B8C-53C2-487A-B55A-CC740346ECEC}" type="presParOf" srcId="{4A881F51-D391-49CE-87F5-49E4B286F9F0}" destId="{4EB5E4BD-264B-4A6E-9112-C9CABBB7A2B1}" srcOrd="3" destOrd="0" presId="urn:microsoft.com/office/officeart/2018/2/layout/IconVerticalSolidList"/>
    <dgm:cxn modelId="{0FA88896-FB93-4BD2-8910-383D978B6168}" type="presParOf" srcId="{2549F217-CC20-4B94-AEB5-B8489F8C01BA}" destId="{13D883A8-9EAE-47D9-886C-C5C1C54C81FF}" srcOrd="1" destOrd="0" presId="urn:microsoft.com/office/officeart/2018/2/layout/IconVerticalSolidList"/>
    <dgm:cxn modelId="{E464039C-5D09-405B-87CD-4E056D6C6276}" type="presParOf" srcId="{2549F217-CC20-4B94-AEB5-B8489F8C01BA}" destId="{BD39676E-AD12-41A5-9AEB-60833CE49787}" srcOrd="2" destOrd="0" presId="urn:microsoft.com/office/officeart/2018/2/layout/IconVerticalSolidList"/>
    <dgm:cxn modelId="{08161BD7-D933-44EC-ADDA-1976C9E6C345}" type="presParOf" srcId="{BD39676E-AD12-41A5-9AEB-60833CE49787}" destId="{D3FCBFF1-23CA-489B-84EB-D03677BFBAE1}" srcOrd="0" destOrd="0" presId="urn:microsoft.com/office/officeart/2018/2/layout/IconVerticalSolidList"/>
    <dgm:cxn modelId="{969AA773-288B-496C-9100-CDF28437C9C8}" type="presParOf" srcId="{BD39676E-AD12-41A5-9AEB-60833CE49787}" destId="{76FAEF1C-8311-47D3-955A-EDCB7417C5D1}" srcOrd="1" destOrd="0" presId="urn:microsoft.com/office/officeart/2018/2/layout/IconVerticalSolidList"/>
    <dgm:cxn modelId="{E58CFFA2-1824-40CE-AE17-678113F36A4E}" type="presParOf" srcId="{BD39676E-AD12-41A5-9AEB-60833CE49787}" destId="{C5997C8A-5757-46C9-96C5-80D0B80D700E}" srcOrd="2" destOrd="0" presId="urn:microsoft.com/office/officeart/2018/2/layout/IconVerticalSolidList"/>
    <dgm:cxn modelId="{69E4FFCA-4DBE-4D45-A3F0-0965E8A7741F}" type="presParOf" srcId="{BD39676E-AD12-41A5-9AEB-60833CE49787}" destId="{41278936-75DE-4581-B670-466E0FDB6EA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68113-DDF7-4986-9F4B-163BDEF93C7D}">
      <dsp:nvSpPr>
        <dsp:cNvPr id="0" name=""/>
        <dsp:cNvSpPr/>
      </dsp:nvSpPr>
      <dsp:spPr>
        <a:xfrm>
          <a:off x="239619" y="740075"/>
          <a:ext cx="915678" cy="915678"/>
        </a:xfrm>
        <a:prstGeom prst="ellipse">
          <a:avLst/>
        </a:prstGeom>
        <a:solidFill>
          <a:schemeClr val="dk2">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46423F19-963C-47DA-932A-DCF15EB4FC7D}">
      <dsp:nvSpPr>
        <dsp:cNvPr id="0" name=""/>
        <dsp:cNvSpPr/>
      </dsp:nvSpPr>
      <dsp:spPr>
        <a:xfrm>
          <a:off x="431912" y="932368"/>
          <a:ext cx="531093" cy="5310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FD2A9910-3AB8-480A-A350-DF8F91B3079D}">
      <dsp:nvSpPr>
        <dsp:cNvPr id="0" name=""/>
        <dsp:cNvSpPr/>
      </dsp:nvSpPr>
      <dsp:spPr>
        <a:xfrm>
          <a:off x="1351515" y="740075"/>
          <a:ext cx="2158385" cy="915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The data describe the problem of high energy (higher than 10^4 J) seismic bumps forecasting in a coal % mine. Data come from two of longwalls located in a Polish coal mine.</a:t>
          </a:r>
        </a:p>
      </dsp:txBody>
      <dsp:txXfrm>
        <a:off x="1351515" y="740075"/>
        <a:ext cx="2158385" cy="915678"/>
      </dsp:txXfrm>
    </dsp:sp>
    <dsp:sp modelId="{59BC415A-609F-4DDD-A45A-A1DFA352D879}">
      <dsp:nvSpPr>
        <dsp:cNvPr id="0" name=""/>
        <dsp:cNvSpPr/>
      </dsp:nvSpPr>
      <dsp:spPr>
        <a:xfrm>
          <a:off x="3885983" y="740075"/>
          <a:ext cx="915678" cy="915678"/>
        </a:xfrm>
        <a:prstGeom prst="ellipse">
          <a:avLst/>
        </a:prstGeom>
        <a:solidFill>
          <a:schemeClr val="dk2">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079A8891-57C2-447E-ADA7-A3AF4D231351}">
      <dsp:nvSpPr>
        <dsp:cNvPr id="0" name=""/>
        <dsp:cNvSpPr/>
      </dsp:nvSpPr>
      <dsp:spPr>
        <a:xfrm>
          <a:off x="4078275" y="932368"/>
          <a:ext cx="531093" cy="5310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4784DAF1-69C1-49A9-BD0E-68521549A69D}">
      <dsp:nvSpPr>
        <dsp:cNvPr id="0" name=""/>
        <dsp:cNvSpPr/>
      </dsp:nvSpPr>
      <dsp:spPr>
        <a:xfrm>
          <a:off x="4997878" y="740075"/>
          <a:ext cx="2158385" cy="915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Mining activity was and is always connected with the occurrence of dangers which are commonly called mining hazards. </a:t>
          </a:r>
        </a:p>
      </dsp:txBody>
      <dsp:txXfrm>
        <a:off x="4997878" y="740075"/>
        <a:ext cx="2158385" cy="915678"/>
      </dsp:txXfrm>
    </dsp:sp>
    <dsp:sp modelId="{07A5A2C6-3264-43AD-84B2-D3176E445101}">
      <dsp:nvSpPr>
        <dsp:cNvPr id="0" name=""/>
        <dsp:cNvSpPr/>
      </dsp:nvSpPr>
      <dsp:spPr>
        <a:xfrm>
          <a:off x="7532346" y="740075"/>
          <a:ext cx="915678" cy="915678"/>
        </a:xfrm>
        <a:prstGeom prst="ellipse">
          <a:avLst/>
        </a:prstGeom>
        <a:solidFill>
          <a:schemeClr val="dk2">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A2099ED8-42B7-44AD-93AF-F66745A33BF8}">
      <dsp:nvSpPr>
        <dsp:cNvPr id="0" name=""/>
        <dsp:cNvSpPr/>
      </dsp:nvSpPr>
      <dsp:spPr>
        <a:xfrm>
          <a:off x="7724638" y="932368"/>
          <a:ext cx="531093" cy="5310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AD40A1C7-52CB-4F23-A832-F56D94784B07}">
      <dsp:nvSpPr>
        <dsp:cNvPr id="0" name=""/>
        <dsp:cNvSpPr/>
      </dsp:nvSpPr>
      <dsp:spPr>
        <a:xfrm>
          <a:off x="8644241" y="740075"/>
          <a:ext cx="2158385" cy="915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A special case of such threat is a seismic hazard which frequently occurs in many </a:t>
          </a:r>
          <a:br>
            <a:rPr lang="en-US" sz="1100" kern="1200" dirty="0"/>
          </a:br>
          <a:r>
            <a:rPr lang="en-US" sz="1100" kern="1200" dirty="0"/>
            <a:t>underground mines. </a:t>
          </a:r>
        </a:p>
      </dsp:txBody>
      <dsp:txXfrm>
        <a:off x="8644241" y="740075"/>
        <a:ext cx="2158385" cy="915678"/>
      </dsp:txXfrm>
    </dsp:sp>
    <dsp:sp modelId="{822B4BCC-0208-453C-8A80-A5AA33B9EA05}">
      <dsp:nvSpPr>
        <dsp:cNvPr id="0" name=""/>
        <dsp:cNvSpPr/>
      </dsp:nvSpPr>
      <dsp:spPr>
        <a:xfrm>
          <a:off x="239619" y="2334015"/>
          <a:ext cx="915678" cy="915678"/>
        </a:xfrm>
        <a:prstGeom prst="ellipse">
          <a:avLst/>
        </a:prstGeom>
        <a:solidFill>
          <a:schemeClr val="dk2">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6879AD8A-B572-4C73-BB5E-7465FCEE1A2D}">
      <dsp:nvSpPr>
        <dsp:cNvPr id="0" name=""/>
        <dsp:cNvSpPr/>
      </dsp:nvSpPr>
      <dsp:spPr>
        <a:xfrm>
          <a:off x="431912" y="2526307"/>
          <a:ext cx="531093" cy="5310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2A923563-DD80-4E94-BA78-6A45FCE2C872}">
      <dsp:nvSpPr>
        <dsp:cNvPr id="0" name=""/>
        <dsp:cNvSpPr/>
      </dsp:nvSpPr>
      <dsp:spPr>
        <a:xfrm>
          <a:off x="1351515" y="2334015"/>
          <a:ext cx="2158385" cy="915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The task of seismic prediction can be defined in different ways, but the main aim of all seismic hazard assessment methods is to predict (with given precision relating to time and date) of increased seismic activity which can cause a rockburst. </a:t>
          </a:r>
        </a:p>
      </dsp:txBody>
      <dsp:txXfrm>
        <a:off x="1351515" y="2334015"/>
        <a:ext cx="2158385" cy="915678"/>
      </dsp:txXfrm>
    </dsp:sp>
    <dsp:sp modelId="{9CE660D3-4554-46A7-8874-E63D527B4E72}">
      <dsp:nvSpPr>
        <dsp:cNvPr id="0" name=""/>
        <dsp:cNvSpPr/>
      </dsp:nvSpPr>
      <dsp:spPr>
        <a:xfrm>
          <a:off x="3885983" y="2334015"/>
          <a:ext cx="915678" cy="915678"/>
        </a:xfrm>
        <a:prstGeom prst="ellipse">
          <a:avLst/>
        </a:prstGeom>
        <a:solidFill>
          <a:schemeClr val="dk2">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5E3FE2F4-0CD2-4B2A-BB1D-751B275AD9CA}">
      <dsp:nvSpPr>
        <dsp:cNvPr id="0" name=""/>
        <dsp:cNvSpPr/>
      </dsp:nvSpPr>
      <dsp:spPr>
        <a:xfrm>
          <a:off x="4078275" y="2526307"/>
          <a:ext cx="531093" cy="53109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8F27D14D-54B5-416D-B80A-A7345D5C52A9}">
      <dsp:nvSpPr>
        <dsp:cNvPr id="0" name=""/>
        <dsp:cNvSpPr/>
      </dsp:nvSpPr>
      <dsp:spPr>
        <a:xfrm>
          <a:off x="4997878" y="2334015"/>
          <a:ext cx="2158385" cy="915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In the data set each row contains a summary statement about seismic activity in the rock mass within one shift (8 hours). If decision attribute has the value 1, then in the next shift any seismic bump with an energy higher than 10^4 J was registered. </a:t>
          </a:r>
        </a:p>
      </dsp:txBody>
      <dsp:txXfrm>
        <a:off x="4997878" y="2334015"/>
        <a:ext cx="2158385" cy="915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2A94F-69AF-4EB2-8718-25FF09C61E4C}">
      <dsp:nvSpPr>
        <dsp:cNvPr id="0" name=""/>
        <dsp:cNvSpPr/>
      </dsp:nvSpPr>
      <dsp:spPr>
        <a:xfrm>
          <a:off x="596485" y="0"/>
          <a:ext cx="5865208" cy="5865208"/>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B8D375-9F73-4488-A48A-0899EACD6F2E}">
      <dsp:nvSpPr>
        <dsp:cNvPr id="0" name=""/>
        <dsp:cNvSpPr/>
      </dsp:nvSpPr>
      <dsp:spPr>
        <a:xfrm>
          <a:off x="1153680" y="557194"/>
          <a:ext cx="2287431" cy="2287431"/>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With the information about the possibility of hazardous situation occurrence, an appropriate supervision service can reduce a risk of rockburst (e.g. by distressing shooting) or withdraw workers from the threatened area.</a:t>
          </a:r>
        </a:p>
      </dsp:txBody>
      <dsp:txXfrm>
        <a:off x="1265343" y="668857"/>
        <a:ext cx="2064105" cy="2064105"/>
      </dsp:txXfrm>
    </dsp:sp>
    <dsp:sp modelId="{B353A797-4960-4E1A-B3D5-B5D783889148}">
      <dsp:nvSpPr>
        <dsp:cNvPr id="0" name=""/>
        <dsp:cNvSpPr/>
      </dsp:nvSpPr>
      <dsp:spPr>
        <a:xfrm>
          <a:off x="3617068" y="557194"/>
          <a:ext cx="2287431" cy="2287431"/>
        </a:xfrm>
        <a:prstGeom prst="roundRect">
          <a:avLst/>
        </a:prstGeom>
        <a:solidFill>
          <a:schemeClr val="accent5">
            <a:hueOff val="709040"/>
            <a:satOff val="-7964"/>
            <a:lumOff val="-1699"/>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Classification of occurrence of high energy seismic bumps in a coal mine will help the mine workers in inferring the hazardous state of the mine. This way, proper safety precautions and preventive methods can be taken</a:t>
          </a:r>
        </a:p>
      </dsp:txBody>
      <dsp:txXfrm>
        <a:off x="3728731" y="668857"/>
        <a:ext cx="2064105" cy="2064105"/>
      </dsp:txXfrm>
    </dsp:sp>
    <dsp:sp modelId="{291E2530-F001-40E4-9DEC-E34F8BED374D}">
      <dsp:nvSpPr>
        <dsp:cNvPr id="0" name=""/>
        <dsp:cNvSpPr/>
      </dsp:nvSpPr>
      <dsp:spPr>
        <a:xfrm>
          <a:off x="1153680" y="3020582"/>
          <a:ext cx="2287431" cy="2287431"/>
        </a:xfrm>
        <a:prstGeom prst="roundRect">
          <a:avLst/>
        </a:prstGeom>
        <a:solidFill>
          <a:schemeClr val="accent5">
            <a:hueOff val="1418080"/>
            <a:satOff val="-15927"/>
            <a:lumOff val="-3399"/>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Data usage by researchers, mine safety experts and other employees in improving the safety conditions in coal mines. </a:t>
          </a:r>
        </a:p>
      </dsp:txBody>
      <dsp:txXfrm>
        <a:off x="1265343" y="3132245"/>
        <a:ext cx="2064105" cy="2064105"/>
      </dsp:txXfrm>
    </dsp:sp>
    <dsp:sp modelId="{33A05813-4E49-4746-A44B-DE4653D625BC}">
      <dsp:nvSpPr>
        <dsp:cNvPr id="0" name=""/>
        <dsp:cNvSpPr/>
      </dsp:nvSpPr>
      <dsp:spPr>
        <a:xfrm>
          <a:off x="3617068" y="3020582"/>
          <a:ext cx="2287431" cy="2287431"/>
        </a:xfrm>
        <a:prstGeom prst="roundRect">
          <a:avLst/>
        </a:prstGeom>
        <a:solidFill>
          <a:schemeClr val="accent5">
            <a:hueOff val="2127120"/>
            <a:satOff val="-23891"/>
            <a:lumOff val="-5098"/>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Good prediction of increased seismic activity is therefore a matter of great practical importance. </a:t>
          </a:r>
        </a:p>
      </dsp:txBody>
      <dsp:txXfrm>
        <a:off x="3728731" y="3132245"/>
        <a:ext cx="2064105" cy="20641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7E96E-1315-4C8A-A6A0-7E38A2ADABB0}">
      <dsp:nvSpPr>
        <dsp:cNvPr id="0" name=""/>
        <dsp:cNvSpPr/>
      </dsp:nvSpPr>
      <dsp:spPr>
        <a:xfrm>
          <a:off x="1024704" y="1419"/>
          <a:ext cx="1931115" cy="1158669"/>
        </a:xfrm>
        <a:prstGeom prst="rect">
          <a:avLst/>
        </a:prstGeom>
        <a:gradFill rotWithShape="0">
          <a:gsLst>
            <a:gs pos="0">
              <a:schemeClr val="accent2">
                <a:hueOff val="0"/>
                <a:satOff val="0"/>
                <a:lumOff val="0"/>
                <a:alphaOff val="0"/>
                <a:tint val="65000"/>
                <a:shade val="92000"/>
                <a:satMod val="130000"/>
              </a:schemeClr>
            </a:gs>
            <a:gs pos="45000">
              <a:schemeClr val="accent2">
                <a:hueOff val="0"/>
                <a:satOff val="0"/>
                <a:lumOff val="0"/>
                <a:alphaOff val="0"/>
                <a:tint val="60000"/>
                <a:shade val="99000"/>
                <a:satMod val="120000"/>
              </a:schemeClr>
            </a:gs>
            <a:gs pos="100000">
              <a:schemeClr val="accent2">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1. seismic: result of shift seismic hazard assessment in the mine working obtained by the seismic  method (a - lack of hazard, b - low hazard, c - high hazard, d - danger state); </a:t>
          </a:r>
        </a:p>
      </dsp:txBody>
      <dsp:txXfrm>
        <a:off x="1024704" y="1419"/>
        <a:ext cx="1931115" cy="1158669"/>
      </dsp:txXfrm>
    </dsp:sp>
    <dsp:sp modelId="{36480EB0-402F-43BB-B9A8-D874BC60E207}">
      <dsp:nvSpPr>
        <dsp:cNvPr id="0" name=""/>
        <dsp:cNvSpPr/>
      </dsp:nvSpPr>
      <dsp:spPr>
        <a:xfrm>
          <a:off x="3148932" y="1419"/>
          <a:ext cx="1931115" cy="1158669"/>
        </a:xfrm>
        <a:prstGeom prst="rect">
          <a:avLst/>
        </a:prstGeom>
        <a:gradFill rotWithShape="0">
          <a:gsLst>
            <a:gs pos="0">
              <a:schemeClr val="accent2">
                <a:hueOff val="2169"/>
                <a:satOff val="-1493"/>
                <a:lumOff val="-381"/>
                <a:alphaOff val="0"/>
                <a:tint val="65000"/>
                <a:shade val="92000"/>
                <a:satMod val="130000"/>
              </a:schemeClr>
            </a:gs>
            <a:gs pos="45000">
              <a:schemeClr val="accent2">
                <a:hueOff val="2169"/>
                <a:satOff val="-1493"/>
                <a:lumOff val="-381"/>
                <a:alphaOff val="0"/>
                <a:tint val="60000"/>
                <a:shade val="99000"/>
                <a:satMod val="120000"/>
              </a:schemeClr>
            </a:gs>
            <a:gs pos="100000">
              <a:schemeClr val="accent2">
                <a:hueOff val="2169"/>
                <a:satOff val="-1493"/>
                <a:lumOff val="-381"/>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2. seismoacoustic: result of shift seismic hazard assessment in the mine working obtained by the % seismoacoustic method; </a:t>
          </a:r>
        </a:p>
      </dsp:txBody>
      <dsp:txXfrm>
        <a:off x="3148932" y="1419"/>
        <a:ext cx="1931115" cy="1158669"/>
      </dsp:txXfrm>
    </dsp:sp>
    <dsp:sp modelId="{A543FD2F-EF1D-45D3-AD35-BFAFC52E436D}">
      <dsp:nvSpPr>
        <dsp:cNvPr id="0" name=""/>
        <dsp:cNvSpPr/>
      </dsp:nvSpPr>
      <dsp:spPr>
        <a:xfrm>
          <a:off x="5273159" y="1419"/>
          <a:ext cx="1931115" cy="1158669"/>
        </a:xfrm>
        <a:prstGeom prst="rect">
          <a:avLst/>
        </a:prstGeom>
        <a:gradFill rotWithShape="0">
          <a:gsLst>
            <a:gs pos="0">
              <a:schemeClr val="accent2">
                <a:hueOff val="4338"/>
                <a:satOff val="-2986"/>
                <a:lumOff val="-763"/>
                <a:alphaOff val="0"/>
                <a:tint val="65000"/>
                <a:shade val="92000"/>
                <a:satMod val="130000"/>
              </a:schemeClr>
            </a:gs>
            <a:gs pos="45000">
              <a:schemeClr val="accent2">
                <a:hueOff val="4338"/>
                <a:satOff val="-2986"/>
                <a:lumOff val="-763"/>
                <a:alphaOff val="0"/>
                <a:tint val="60000"/>
                <a:shade val="99000"/>
                <a:satMod val="120000"/>
              </a:schemeClr>
            </a:gs>
            <a:gs pos="100000">
              <a:schemeClr val="accent2">
                <a:hueOff val="4338"/>
                <a:satOff val="-2986"/>
                <a:lumOff val="-763"/>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3. shift: information about type of a shift (W - coal-getting, N -preparation shift); </a:t>
          </a:r>
        </a:p>
      </dsp:txBody>
      <dsp:txXfrm>
        <a:off x="5273159" y="1419"/>
        <a:ext cx="1931115" cy="1158669"/>
      </dsp:txXfrm>
    </dsp:sp>
    <dsp:sp modelId="{031E3284-5661-4512-8F16-9FACF0B2E545}">
      <dsp:nvSpPr>
        <dsp:cNvPr id="0" name=""/>
        <dsp:cNvSpPr/>
      </dsp:nvSpPr>
      <dsp:spPr>
        <a:xfrm>
          <a:off x="7397387" y="1419"/>
          <a:ext cx="1931115" cy="1158669"/>
        </a:xfrm>
        <a:prstGeom prst="rect">
          <a:avLst/>
        </a:prstGeom>
        <a:gradFill rotWithShape="0">
          <a:gsLst>
            <a:gs pos="0">
              <a:schemeClr val="accent2">
                <a:hueOff val="6506"/>
                <a:satOff val="-4479"/>
                <a:lumOff val="-1144"/>
                <a:alphaOff val="0"/>
                <a:tint val="65000"/>
                <a:shade val="92000"/>
                <a:satMod val="130000"/>
              </a:schemeClr>
            </a:gs>
            <a:gs pos="45000">
              <a:schemeClr val="accent2">
                <a:hueOff val="6506"/>
                <a:satOff val="-4479"/>
                <a:lumOff val="-1144"/>
                <a:alphaOff val="0"/>
                <a:tint val="60000"/>
                <a:shade val="99000"/>
                <a:satMod val="120000"/>
              </a:schemeClr>
            </a:gs>
            <a:gs pos="100000">
              <a:schemeClr val="accent2">
                <a:hueOff val="6506"/>
                <a:satOff val="-4479"/>
                <a:lumOff val="-1144"/>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4. genergy: seismic energy recorded within previous shift by the most active geophone (GMax) out of % geophones monitoring the longwall; </a:t>
          </a:r>
        </a:p>
      </dsp:txBody>
      <dsp:txXfrm>
        <a:off x="7397387" y="1419"/>
        <a:ext cx="1931115" cy="1158669"/>
      </dsp:txXfrm>
    </dsp:sp>
    <dsp:sp modelId="{C13535F8-F283-4BD1-AAED-E12EC3707D8D}">
      <dsp:nvSpPr>
        <dsp:cNvPr id="0" name=""/>
        <dsp:cNvSpPr/>
      </dsp:nvSpPr>
      <dsp:spPr>
        <a:xfrm>
          <a:off x="1024704" y="1353201"/>
          <a:ext cx="1931115" cy="1158669"/>
        </a:xfrm>
        <a:prstGeom prst="rect">
          <a:avLst/>
        </a:prstGeom>
        <a:gradFill rotWithShape="0">
          <a:gsLst>
            <a:gs pos="0">
              <a:schemeClr val="accent2">
                <a:hueOff val="8675"/>
                <a:satOff val="-5972"/>
                <a:lumOff val="-1525"/>
                <a:alphaOff val="0"/>
                <a:tint val="65000"/>
                <a:shade val="92000"/>
                <a:satMod val="130000"/>
              </a:schemeClr>
            </a:gs>
            <a:gs pos="45000">
              <a:schemeClr val="accent2">
                <a:hueOff val="8675"/>
                <a:satOff val="-5972"/>
                <a:lumOff val="-1525"/>
                <a:alphaOff val="0"/>
                <a:tint val="60000"/>
                <a:shade val="99000"/>
                <a:satMod val="120000"/>
              </a:schemeClr>
            </a:gs>
            <a:gs pos="100000">
              <a:schemeClr val="accent2">
                <a:hueOff val="8675"/>
                <a:satOff val="-5972"/>
                <a:lumOff val="-1525"/>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5. gpuls: a number of pulses recorded within previous shift by GMax; </a:t>
          </a:r>
        </a:p>
      </dsp:txBody>
      <dsp:txXfrm>
        <a:off x="1024704" y="1353201"/>
        <a:ext cx="1931115" cy="1158669"/>
      </dsp:txXfrm>
    </dsp:sp>
    <dsp:sp modelId="{86C3137F-7577-4860-91C4-932A8C8842DC}">
      <dsp:nvSpPr>
        <dsp:cNvPr id="0" name=""/>
        <dsp:cNvSpPr/>
      </dsp:nvSpPr>
      <dsp:spPr>
        <a:xfrm>
          <a:off x="3148932" y="1353201"/>
          <a:ext cx="1931115" cy="1158669"/>
        </a:xfrm>
        <a:prstGeom prst="rect">
          <a:avLst/>
        </a:prstGeom>
        <a:gradFill rotWithShape="0">
          <a:gsLst>
            <a:gs pos="0">
              <a:schemeClr val="accent2">
                <a:hueOff val="10844"/>
                <a:satOff val="-7466"/>
                <a:lumOff val="-1906"/>
                <a:alphaOff val="0"/>
                <a:tint val="65000"/>
                <a:shade val="92000"/>
                <a:satMod val="130000"/>
              </a:schemeClr>
            </a:gs>
            <a:gs pos="45000">
              <a:schemeClr val="accent2">
                <a:hueOff val="10844"/>
                <a:satOff val="-7466"/>
                <a:lumOff val="-1906"/>
                <a:alphaOff val="0"/>
                <a:tint val="60000"/>
                <a:shade val="99000"/>
                <a:satMod val="120000"/>
              </a:schemeClr>
            </a:gs>
            <a:gs pos="100000">
              <a:schemeClr val="accent2">
                <a:hueOff val="10844"/>
                <a:satOff val="-7466"/>
                <a:lumOff val="-1906"/>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6. gdenergy: a deviation of energy recorded within previous shift by GMax from average energy recorded % during eight previous shifts; </a:t>
          </a:r>
        </a:p>
      </dsp:txBody>
      <dsp:txXfrm>
        <a:off x="3148932" y="1353201"/>
        <a:ext cx="1931115" cy="1158669"/>
      </dsp:txXfrm>
    </dsp:sp>
    <dsp:sp modelId="{BA1BFD2D-3BE5-4723-876C-84581A8F9E44}">
      <dsp:nvSpPr>
        <dsp:cNvPr id="0" name=""/>
        <dsp:cNvSpPr/>
      </dsp:nvSpPr>
      <dsp:spPr>
        <a:xfrm>
          <a:off x="5273159" y="1353201"/>
          <a:ext cx="1931115" cy="1158669"/>
        </a:xfrm>
        <a:prstGeom prst="rect">
          <a:avLst/>
        </a:prstGeom>
        <a:gradFill rotWithShape="0">
          <a:gsLst>
            <a:gs pos="0">
              <a:schemeClr val="accent2">
                <a:hueOff val="13013"/>
                <a:satOff val="-8959"/>
                <a:lumOff val="-2288"/>
                <a:alphaOff val="0"/>
                <a:tint val="65000"/>
                <a:shade val="92000"/>
                <a:satMod val="130000"/>
              </a:schemeClr>
            </a:gs>
            <a:gs pos="45000">
              <a:schemeClr val="accent2">
                <a:hueOff val="13013"/>
                <a:satOff val="-8959"/>
                <a:lumOff val="-2288"/>
                <a:alphaOff val="0"/>
                <a:tint val="60000"/>
                <a:shade val="99000"/>
                <a:satMod val="120000"/>
              </a:schemeClr>
            </a:gs>
            <a:gs pos="100000">
              <a:schemeClr val="accent2">
                <a:hueOff val="13013"/>
                <a:satOff val="-8959"/>
                <a:lumOff val="-2288"/>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7. gdpuls: a deviation of a number of pulses recorded within previous shift by GMax from average number % of pulses recorded during eight previous shifts; </a:t>
          </a:r>
        </a:p>
      </dsp:txBody>
      <dsp:txXfrm>
        <a:off x="5273159" y="1353201"/>
        <a:ext cx="1931115" cy="1158669"/>
      </dsp:txXfrm>
    </dsp:sp>
    <dsp:sp modelId="{AF59CE26-C8D6-473E-9D71-B2B0C6CB2A71}">
      <dsp:nvSpPr>
        <dsp:cNvPr id="0" name=""/>
        <dsp:cNvSpPr/>
      </dsp:nvSpPr>
      <dsp:spPr>
        <a:xfrm>
          <a:off x="7397387" y="1353201"/>
          <a:ext cx="1931115" cy="1158669"/>
        </a:xfrm>
        <a:prstGeom prst="rect">
          <a:avLst/>
        </a:prstGeom>
        <a:gradFill rotWithShape="0">
          <a:gsLst>
            <a:gs pos="0">
              <a:schemeClr val="accent2">
                <a:hueOff val="15181"/>
                <a:satOff val="-10452"/>
                <a:lumOff val="-2669"/>
                <a:alphaOff val="0"/>
                <a:tint val="65000"/>
                <a:shade val="92000"/>
                <a:satMod val="130000"/>
              </a:schemeClr>
            </a:gs>
            <a:gs pos="45000">
              <a:schemeClr val="accent2">
                <a:hueOff val="15181"/>
                <a:satOff val="-10452"/>
                <a:lumOff val="-2669"/>
                <a:alphaOff val="0"/>
                <a:tint val="60000"/>
                <a:shade val="99000"/>
                <a:satMod val="120000"/>
              </a:schemeClr>
            </a:gs>
            <a:gs pos="100000">
              <a:schemeClr val="accent2">
                <a:hueOff val="15181"/>
                <a:satOff val="-10452"/>
                <a:lumOff val="-2669"/>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8. ghazard: result of shift seismic hazard assessment in the mine working obtained by the % seismoacoustic method based on registration coming form GMax only; </a:t>
          </a:r>
        </a:p>
      </dsp:txBody>
      <dsp:txXfrm>
        <a:off x="7397387" y="1353201"/>
        <a:ext cx="1931115" cy="1158669"/>
      </dsp:txXfrm>
    </dsp:sp>
    <dsp:sp modelId="{90451130-BB5A-4A42-8D56-478F3C249BA3}">
      <dsp:nvSpPr>
        <dsp:cNvPr id="0" name=""/>
        <dsp:cNvSpPr/>
      </dsp:nvSpPr>
      <dsp:spPr>
        <a:xfrm>
          <a:off x="1024704" y="2704982"/>
          <a:ext cx="1931115" cy="1158669"/>
        </a:xfrm>
        <a:prstGeom prst="rect">
          <a:avLst/>
        </a:prstGeom>
        <a:gradFill rotWithShape="0">
          <a:gsLst>
            <a:gs pos="0">
              <a:schemeClr val="accent2">
                <a:hueOff val="17350"/>
                <a:satOff val="-11945"/>
                <a:lumOff val="-3050"/>
                <a:alphaOff val="0"/>
                <a:tint val="65000"/>
                <a:shade val="92000"/>
                <a:satMod val="130000"/>
              </a:schemeClr>
            </a:gs>
            <a:gs pos="45000">
              <a:schemeClr val="accent2">
                <a:hueOff val="17350"/>
                <a:satOff val="-11945"/>
                <a:lumOff val="-3050"/>
                <a:alphaOff val="0"/>
                <a:tint val="60000"/>
                <a:shade val="99000"/>
                <a:satMod val="120000"/>
              </a:schemeClr>
            </a:gs>
            <a:gs pos="100000">
              <a:schemeClr val="accent2">
                <a:hueOff val="17350"/>
                <a:satOff val="-11945"/>
                <a:lumOff val="-305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9. nbumps: the number of seismic bumps recorded within previous shift; </a:t>
          </a:r>
        </a:p>
      </dsp:txBody>
      <dsp:txXfrm>
        <a:off x="1024704" y="2704982"/>
        <a:ext cx="1931115" cy="1158669"/>
      </dsp:txXfrm>
    </dsp:sp>
    <dsp:sp modelId="{EB28C368-1233-4425-9657-1066CEE2B418}">
      <dsp:nvSpPr>
        <dsp:cNvPr id="0" name=""/>
        <dsp:cNvSpPr/>
      </dsp:nvSpPr>
      <dsp:spPr>
        <a:xfrm>
          <a:off x="3148932" y="2704982"/>
          <a:ext cx="1931115" cy="1158669"/>
        </a:xfrm>
        <a:prstGeom prst="rect">
          <a:avLst/>
        </a:prstGeom>
        <a:gradFill rotWithShape="0">
          <a:gsLst>
            <a:gs pos="0">
              <a:schemeClr val="accent2">
                <a:hueOff val="19519"/>
                <a:satOff val="-13438"/>
                <a:lumOff val="-3431"/>
                <a:alphaOff val="0"/>
                <a:tint val="65000"/>
                <a:shade val="92000"/>
                <a:satMod val="130000"/>
              </a:schemeClr>
            </a:gs>
            <a:gs pos="45000">
              <a:schemeClr val="accent2">
                <a:hueOff val="19519"/>
                <a:satOff val="-13438"/>
                <a:lumOff val="-3431"/>
                <a:alphaOff val="0"/>
                <a:tint val="60000"/>
                <a:shade val="99000"/>
                <a:satMod val="120000"/>
              </a:schemeClr>
            </a:gs>
            <a:gs pos="100000">
              <a:schemeClr val="accent2">
                <a:hueOff val="19519"/>
                <a:satOff val="-13438"/>
                <a:lumOff val="-3431"/>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10. nbumps2: the number of seismic bumps (in energy range [10^2,10^3)) registered within previous shift; </a:t>
          </a:r>
        </a:p>
      </dsp:txBody>
      <dsp:txXfrm>
        <a:off x="3148932" y="2704982"/>
        <a:ext cx="1931115" cy="1158669"/>
      </dsp:txXfrm>
    </dsp:sp>
    <dsp:sp modelId="{35B3D618-CE1E-4A41-BCA2-B05F146946E1}">
      <dsp:nvSpPr>
        <dsp:cNvPr id="0" name=""/>
        <dsp:cNvSpPr/>
      </dsp:nvSpPr>
      <dsp:spPr>
        <a:xfrm>
          <a:off x="5273159" y="2704982"/>
          <a:ext cx="1931115" cy="1158669"/>
        </a:xfrm>
        <a:prstGeom prst="rect">
          <a:avLst/>
        </a:prstGeom>
        <a:gradFill rotWithShape="0">
          <a:gsLst>
            <a:gs pos="0">
              <a:schemeClr val="accent2">
                <a:hueOff val="21688"/>
                <a:satOff val="-14931"/>
                <a:lumOff val="-3813"/>
                <a:alphaOff val="0"/>
                <a:tint val="65000"/>
                <a:shade val="92000"/>
                <a:satMod val="130000"/>
              </a:schemeClr>
            </a:gs>
            <a:gs pos="45000">
              <a:schemeClr val="accent2">
                <a:hueOff val="21688"/>
                <a:satOff val="-14931"/>
                <a:lumOff val="-3813"/>
                <a:alphaOff val="0"/>
                <a:tint val="60000"/>
                <a:shade val="99000"/>
                <a:satMod val="120000"/>
              </a:schemeClr>
            </a:gs>
            <a:gs pos="100000">
              <a:schemeClr val="accent2">
                <a:hueOff val="21688"/>
                <a:satOff val="-14931"/>
                <a:lumOff val="-3813"/>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11. nbumps3: the number of seismic bumps (in energy range [10^3,10^4)) registered within previous shift; </a:t>
          </a:r>
        </a:p>
      </dsp:txBody>
      <dsp:txXfrm>
        <a:off x="5273159" y="2704982"/>
        <a:ext cx="1931115" cy="1158669"/>
      </dsp:txXfrm>
    </dsp:sp>
    <dsp:sp modelId="{94B81AA8-4834-431E-9A19-3CD3934354EC}">
      <dsp:nvSpPr>
        <dsp:cNvPr id="0" name=""/>
        <dsp:cNvSpPr/>
      </dsp:nvSpPr>
      <dsp:spPr>
        <a:xfrm>
          <a:off x="7397387" y="2704982"/>
          <a:ext cx="1931115" cy="1158669"/>
        </a:xfrm>
        <a:prstGeom prst="rect">
          <a:avLst/>
        </a:prstGeom>
        <a:gradFill rotWithShape="0">
          <a:gsLst>
            <a:gs pos="0">
              <a:schemeClr val="accent2">
                <a:hueOff val="23857"/>
                <a:satOff val="-16424"/>
                <a:lumOff val="-4194"/>
                <a:alphaOff val="0"/>
                <a:tint val="65000"/>
                <a:shade val="92000"/>
                <a:satMod val="130000"/>
              </a:schemeClr>
            </a:gs>
            <a:gs pos="45000">
              <a:schemeClr val="accent2">
                <a:hueOff val="23857"/>
                <a:satOff val="-16424"/>
                <a:lumOff val="-4194"/>
                <a:alphaOff val="0"/>
                <a:tint val="60000"/>
                <a:shade val="99000"/>
                <a:satMod val="120000"/>
              </a:schemeClr>
            </a:gs>
            <a:gs pos="100000">
              <a:schemeClr val="accent2">
                <a:hueOff val="23857"/>
                <a:satOff val="-16424"/>
                <a:lumOff val="-4194"/>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12. nbumps4: the number of seismic bumps (in energy range [10^4,10^5)) registered within previous shift; </a:t>
          </a:r>
        </a:p>
      </dsp:txBody>
      <dsp:txXfrm>
        <a:off x="7397387" y="2704982"/>
        <a:ext cx="1931115" cy="1158669"/>
      </dsp:txXfrm>
    </dsp:sp>
    <dsp:sp modelId="{3432EA25-4D97-4F09-8A46-01ADC3BECA9D}">
      <dsp:nvSpPr>
        <dsp:cNvPr id="0" name=""/>
        <dsp:cNvSpPr/>
      </dsp:nvSpPr>
      <dsp:spPr>
        <a:xfrm>
          <a:off x="1024704" y="4056763"/>
          <a:ext cx="1931115" cy="1158669"/>
        </a:xfrm>
        <a:prstGeom prst="rect">
          <a:avLst/>
        </a:prstGeom>
        <a:gradFill rotWithShape="0">
          <a:gsLst>
            <a:gs pos="0">
              <a:schemeClr val="accent2">
                <a:hueOff val="26025"/>
                <a:satOff val="-17917"/>
                <a:lumOff val="-4575"/>
                <a:alphaOff val="0"/>
                <a:tint val="65000"/>
                <a:shade val="92000"/>
                <a:satMod val="130000"/>
              </a:schemeClr>
            </a:gs>
            <a:gs pos="45000">
              <a:schemeClr val="accent2">
                <a:hueOff val="26025"/>
                <a:satOff val="-17917"/>
                <a:lumOff val="-4575"/>
                <a:alphaOff val="0"/>
                <a:tint val="60000"/>
                <a:shade val="99000"/>
                <a:satMod val="120000"/>
              </a:schemeClr>
            </a:gs>
            <a:gs pos="100000">
              <a:schemeClr val="accent2">
                <a:hueOff val="26025"/>
                <a:satOff val="-17917"/>
                <a:lumOff val="-4575"/>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13. nbumps5: the number of seismic bumps (in energy range [10^5,10^6)) registered within the last shift; </a:t>
          </a:r>
        </a:p>
      </dsp:txBody>
      <dsp:txXfrm>
        <a:off x="1024704" y="4056763"/>
        <a:ext cx="1931115" cy="1158669"/>
      </dsp:txXfrm>
    </dsp:sp>
    <dsp:sp modelId="{3F7206B2-84CF-4A9A-B509-B91AE6E5A2D0}">
      <dsp:nvSpPr>
        <dsp:cNvPr id="0" name=""/>
        <dsp:cNvSpPr/>
      </dsp:nvSpPr>
      <dsp:spPr>
        <a:xfrm>
          <a:off x="3148932" y="4056763"/>
          <a:ext cx="1931115" cy="1158669"/>
        </a:xfrm>
        <a:prstGeom prst="rect">
          <a:avLst/>
        </a:prstGeom>
        <a:gradFill rotWithShape="0">
          <a:gsLst>
            <a:gs pos="0">
              <a:schemeClr val="accent2">
                <a:hueOff val="28194"/>
                <a:satOff val="-19410"/>
                <a:lumOff val="-4957"/>
                <a:alphaOff val="0"/>
                <a:tint val="65000"/>
                <a:shade val="92000"/>
                <a:satMod val="130000"/>
              </a:schemeClr>
            </a:gs>
            <a:gs pos="45000">
              <a:schemeClr val="accent2">
                <a:hueOff val="28194"/>
                <a:satOff val="-19410"/>
                <a:lumOff val="-4957"/>
                <a:alphaOff val="0"/>
                <a:tint val="60000"/>
                <a:shade val="99000"/>
                <a:satMod val="120000"/>
              </a:schemeClr>
            </a:gs>
            <a:gs pos="100000">
              <a:schemeClr val="accent2">
                <a:hueOff val="28194"/>
                <a:satOff val="-19410"/>
                <a:lumOff val="-4957"/>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14. nbumps6: the number of seismic bumps (in energy range [10^6,10^7)) registered within previous shift; </a:t>
          </a:r>
        </a:p>
      </dsp:txBody>
      <dsp:txXfrm>
        <a:off x="3148932" y="4056763"/>
        <a:ext cx="1931115" cy="1158669"/>
      </dsp:txXfrm>
    </dsp:sp>
    <dsp:sp modelId="{289A21B6-EAA0-4C2A-8BA8-A36E704280F1}">
      <dsp:nvSpPr>
        <dsp:cNvPr id="0" name=""/>
        <dsp:cNvSpPr/>
      </dsp:nvSpPr>
      <dsp:spPr>
        <a:xfrm>
          <a:off x="5273159" y="4068338"/>
          <a:ext cx="1931115" cy="1158669"/>
        </a:xfrm>
        <a:prstGeom prst="rect">
          <a:avLst/>
        </a:prstGeom>
        <a:gradFill rotWithShape="0">
          <a:gsLst>
            <a:gs pos="0">
              <a:schemeClr val="accent2">
                <a:hueOff val="30363"/>
                <a:satOff val="-20904"/>
                <a:lumOff val="-5338"/>
                <a:alphaOff val="0"/>
                <a:tint val="65000"/>
                <a:shade val="92000"/>
                <a:satMod val="130000"/>
              </a:schemeClr>
            </a:gs>
            <a:gs pos="45000">
              <a:schemeClr val="accent2">
                <a:hueOff val="30363"/>
                <a:satOff val="-20904"/>
                <a:lumOff val="-5338"/>
                <a:alphaOff val="0"/>
                <a:tint val="60000"/>
                <a:shade val="99000"/>
                <a:satMod val="120000"/>
              </a:schemeClr>
            </a:gs>
            <a:gs pos="100000">
              <a:schemeClr val="accent2">
                <a:hueOff val="30363"/>
                <a:satOff val="-20904"/>
                <a:lumOff val="-5338"/>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15. nbumps7: the number of seismic bumps (in energy range [10^7,10^8)) registered within previous shift; </a:t>
          </a:r>
        </a:p>
      </dsp:txBody>
      <dsp:txXfrm>
        <a:off x="5273159" y="4068338"/>
        <a:ext cx="1931115" cy="1158669"/>
      </dsp:txXfrm>
    </dsp:sp>
    <dsp:sp modelId="{4AA6F81F-DAFE-4B61-A2FE-803D5CF087F8}">
      <dsp:nvSpPr>
        <dsp:cNvPr id="0" name=""/>
        <dsp:cNvSpPr/>
      </dsp:nvSpPr>
      <dsp:spPr>
        <a:xfrm>
          <a:off x="7397387" y="4056763"/>
          <a:ext cx="1931115" cy="1158669"/>
        </a:xfrm>
        <a:prstGeom prst="rect">
          <a:avLst/>
        </a:prstGeom>
        <a:gradFill rotWithShape="0">
          <a:gsLst>
            <a:gs pos="0">
              <a:schemeClr val="accent2">
                <a:hueOff val="32532"/>
                <a:satOff val="-22397"/>
                <a:lumOff val="-5719"/>
                <a:alphaOff val="0"/>
                <a:tint val="65000"/>
                <a:shade val="92000"/>
                <a:satMod val="130000"/>
              </a:schemeClr>
            </a:gs>
            <a:gs pos="45000">
              <a:schemeClr val="accent2">
                <a:hueOff val="32532"/>
                <a:satOff val="-22397"/>
                <a:lumOff val="-5719"/>
                <a:alphaOff val="0"/>
                <a:tint val="60000"/>
                <a:shade val="99000"/>
                <a:satMod val="120000"/>
              </a:schemeClr>
            </a:gs>
            <a:gs pos="100000">
              <a:schemeClr val="accent2">
                <a:hueOff val="32532"/>
                <a:satOff val="-22397"/>
                <a:lumOff val="-5719"/>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16. nbumps89: the number of seismic bumps (in energy range [10^8,10^10)) registered within previous shift; </a:t>
          </a:r>
        </a:p>
      </dsp:txBody>
      <dsp:txXfrm>
        <a:off x="7397387" y="4056763"/>
        <a:ext cx="1931115" cy="1158669"/>
      </dsp:txXfrm>
    </dsp:sp>
    <dsp:sp modelId="{4D3BE4DA-CE72-4FD8-8AAD-E91BCF16E8BF}">
      <dsp:nvSpPr>
        <dsp:cNvPr id="0" name=""/>
        <dsp:cNvSpPr/>
      </dsp:nvSpPr>
      <dsp:spPr>
        <a:xfrm>
          <a:off x="2086818" y="5408544"/>
          <a:ext cx="1931115" cy="1158669"/>
        </a:xfrm>
        <a:prstGeom prst="rect">
          <a:avLst/>
        </a:prstGeom>
        <a:gradFill rotWithShape="0">
          <a:gsLst>
            <a:gs pos="0">
              <a:schemeClr val="accent2">
                <a:hueOff val="34700"/>
                <a:satOff val="-23890"/>
                <a:lumOff val="-6100"/>
                <a:alphaOff val="0"/>
                <a:tint val="65000"/>
                <a:shade val="92000"/>
                <a:satMod val="130000"/>
              </a:schemeClr>
            </a:gs>
            <a:gs pos="45000">
              <a:schemeClr val="accent2">
                <a:hueOff val="34700"/>
                <a:satOff val="-23890"/>
                <a:lumOff val="-6100"/>
                <a:alphaOff val="0"/>
                <a:tint val="60000"/>
                <a:shade val="99000"/>
                <a:satMod val="120000"/>
              </a:schemeClr>
            </a:gs>
            <a:gs pos="100000">
              <a:schemeClr val="accent2">
                <a:hueOff val="34700"/>
                <a:satOff val="-23890"/>
                <a:lumOff val="-610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17. energy: total energy of seismic bumps registered within previous shift;</a:t>
          </a:r>
        </a:p>
      </dsp:txBody>
      <dsp:txXfrm>
        <a:off x="2086818" y="5408544"/>
        <a:ext cx="1931115" cy="1158669"/>
      </dsp:txXfrm>
    </dsp:sp>
    <dsp:sp modelId="{96AA6DC1-978E-4039-B7FF-FEEFDEA23445}">
      <dsp:nvSpPr>
        <dsp:cNvPr id="0" name=""/>
        <dsp:cNvSpPr/>
      </dsp:nvSpPr>
      <dsp:spPr>
        <a:xfrm>
          <a:off x="4211046" y="5408544"/>
          <a:ext cx="1931115" cy="1158669"/>
        </a:xfrm>
        <a:prstGeom prst="rect">
          <a:avLst/>
        </a:prstGeom>
        <a:gradFill rotWithShape="0">
          <a:gsLst>
            <a:gs pos="0">
              <a:schemeClr val="accent2">
                <a:hueOff val="36869"/>
                <a:satOff val="-25383"/>
                <a:lumOff val="-6482"/>
                <a:alphaOff val="0"/>
                <a:tint val="65000"/>
                <a:shade val="92000"/>
                <a:satMod val="130000"/>
              </a:schemeClr>
            </a:gs>
            <a:gs pos="45000">
              <a:schemeClr val="accent2">
                <a:hueOff val="36869"/>
                <a:satOff val="-25383"/>
                <a:lumOff val="-6482"/>
                <a:alphaOff val="0"/>
                <a:tint val="60000"/>
                <a:shade val="99000"/>
                <a:satMod val="120000"/>
              </a:schemeClr>
            </a:gs>
            <a:gs pos="100000">
              <a:schemeClr val="accent2">
                <a:hueOff val="36869"/>
                <a:satOff val="-25383"/>
                <a:lumOff val="-6482"/>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18. maxenergy: the maximum energy of the seismic bumps registered within previous shift; </a:t>
          </a:r>
        </a:p>
      </dsp:txBody>
      <dsp:txXfrm>
        <a:off x="4211046" y="5408544"/>
        <a:ext cx="1931115" cy="1158669"/>
      </dsp:txXfrm>
    </dsp:sp>
    <dsp:sp modelId="{6127FAC1-47D2-43E8-AD47-E44B14D2A04A}">
      <dsp:nvSpPr>
        <dsp:cNvPr id="0" name=""/>
        <dsp:cNvSpPr/>
      </dsp:nvSpPr>
      <dsp:spPr>
        <a:xfrm>
          <a:off x="6335273" y="5408544"/>
          <a:ext cx="1931115" cy="1158669"/>
        </a:xfrm>
        <a:prstGeom prst="rect">
          <a:avLst/>
        </a:prstGeom>
        <a:gradFill rotWithShape="0">
          <a:gsLst>
            <a:gs pos="0">
              <a:schemeClr val="accent2">
                <a:hueOff val="39038"/>
                <a:satOff val="-26876"/>
                <a:lumOff val="-6863"/>
                <a:alphaOff val="0"/>
                <a:tint val="65000"/>
                <a:shade val="92000"/>
                <a:satMod val="130000"/>
              </a:schemeClr>
            </a:gs>
            <a:gs pos="45000">
              <a:schemeClr val="accent2">
                <a:hueOff val="39038"/>
                <a:satOff val="-26876"/>
                <a:lumOff val="-6863"/>
                <a:alphaOff val="0"/>
                <a:tint val="60000"/>
                <a:shade val="99000"/>
                <a:satMod val="120000"/>
              </a:schemeClr>
            </a:gs>
            <a:gs pos="100000">
              <a:schemeClr val="accent2">
                <a:hueOff val="39038"/>
                <a:satOff val="-26876"/>
                <a:lumOff val="-6863"/>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19. class: the decision attribute - "1" means that high energy seismic bump occurred in the next shift % ("hazardous state"), "0" means that no high energy seismic bumps occurred in the next shift % ("non-hazardous state")</a:t>
          </a:r>
        </a:p>
      </dsp:txBody>
      <dsp:txXfrm>
        <a:off x="6335273" y="5408544"/>
        <a:ext cx="1931115" cy="11586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78399-25FF-412F-80BB-849FEA644331}">
      <dsp:nvSpPr>
        <dsp:cNvPr id="0" name=""/>
        <dsp:cNvSpPr/>
      </dsp:nvSpPr>
      <dsp:spPr>
        <a:xfrm>
          <a:off x="0" y="1571"/>
          <a:ext cx="10058399" cy="796407"/>
        </a:xfrm>
        <a:prstGeom prst="roundRect">
          <a:avLst>
            <a:gd name="adj" fmla="val 10000"/>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DF3B11E5-F852-4745-B151-FFF480B922E0}">
      <dsp:nvSpPr>
        <dsp:cNvPr id="0" name=""/>
        <dsp:cNvSpPr/>
      </dsp:nvSpPr>
      <dsp:spPr>
        <a:xfrm>
          <a:off x="240913" y="180763"/>
          <a:ext cx="438024" cy="4380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28B02E26-9699-41B7-9707-44237DE095C0}">
      <dsp:nvSpPr>
        <dsp:cNvPr id="0" name=""/>
        <dsp:cNvSpPr/>
      </dsp:nvSpPr>
      <dsp:spPr>
        <a:xfrm>
          <a:off x="919851" y="1571"/>
          <a:ext cx="913854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622300">
            <a:lnSpc>
              <a:spcPct val="90000"/>
            </a:lnSpc>
            <a:spcBef>
              <a:spcPct val="0"/>
            </a:spcBef>
            <a:spcAft>
              <a:spcPct val="35000"/>
            </a:spcAft>
            <a:buNone/>
          </a:pPr>
          <a:r>
            <a:rPr lang="en-US" sz="1400" kern="1200"/>
            <a:t>The presented data set is characterized by unbalanced distribution of positive and negative examples. In the data set there are only 170 positive examples representing class 1. </a:t>
          </a:r>
        </a:p>
      </dsp:txBody>
      <dsp:txXfrm>
        <a:off x="919851" y="1571"/>
        <a:ext cx="9138548" cy="796407"/>
      </dsp:txXfrm>
    </dsp:sp>
    <dsp:sp modelId="{D4C06D31-3CCB-4A96-9A4F-F564C987568E}">
      <dsp:nvSpPr>
        <dsp:cNvPr id="0" name=""/>
        <dsp:cNvSpPr/>
      </dsp:nvSpPr>
      <dsp:spPr>
        <a:xfrm>
          <a:off x="0" y="997081"/>
          <a:ext cx="10058399" cy="796407"/>
        </a:xfrm>
        <a:prstGeom prst="roundRect">
          <a:avLst>
            <a:gd name="adj" fmla="val 10000"/>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12D24A0A-9B6D-4501-A9D8-50D98D286E5E}">
      <dsp:nvSpPr>
        <dsp:cNvPr id="0" name=""/>
        <dsp:cNvSpPr/>
      </dsp:nvSpPr>
      <dsp:spPr>
        <a:xfrm>
          <a:off x="240913" y="1176272"/>
          <a:ext cx="438024" cy="438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6F8E32AC-ADBC-4DCD-9FCA-D4916B64A9EF}">
      <dsp:nvSpPr>
        <dsp:cNvPr id="0" name=""/>
        <dsp:cNvSpPr/>
      </dsp:nvSpPr>
      <dsp:spPr>
        <a:xfrm>
          <a:off x="919851" y="997081"/>
          <a:ext cx="913854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622300">
            <a:lnSpc>
              <a:spcPct val="90000"/>
            </a:lnSpc>
            <a:spcBef>
              <a:spcPct val="0"/>
            </a:spcBef>
            <a:spcAft>
              <a:spcPct val="35000"/>
            </a:spcAft>
            <a:buNone/>
          </a:pPr>
          <a:r>
            <a:rPr lang="en-US" sz="1400" kern="1200"/>
            <a:t>Currently used methods are still insufficient to achieve good sensitivity and specificity of predictions.</a:t>
          </a:r>
        </a:p>
      </dsp:txBody>
      <dsp:txXfrm>
        <a:off x="919851" y="997081"/>
        <a:ext cx="9138548" cy="796407"/>
      </dsp:txXfrm>
    </dsp:sp>
    <dsp:sp modelId="{77213224-F263-4A4D-A54E-1093DB499215}">
      <dsp:nvSpPr>
        <dsp:cNvPr id="0" name=""/>
        <dsp:cNvSpPr/>
      </dsp:nvSpPr>
      <dsp:spPr>
        <a:xfrm>
          <a:off x="0" y="1992590"/>
          <a:ext cx="10058399" cy="796407"/>
        </a:xfrm>
        <a:prstGeom prst="roundRect">
          <a:avLst>
            <a:gd name="adj" fmla="val 10000"/>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3DD1AD70-6D2D-467D-8AAA-F5AECE0C15DE}">
      <dsp:nvSpPr>
        <dsp:cNvPr id="0" name=""/>
        <dsp:cNvSpPr/>
      </dsp:nvSpPr>
      <dsp:spPr>
        <a:xfrm>
          <a:off x="240913" y="2171782"/>
          <a:ext cx="438024" cy="4380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E854CDC4-6C4B-4574-9CFD-D9476732BDBF}">
      <dsp:nvSpPr>
        <dsp:cNvPr id="0" name=""/>
        <dsp:cNvSpPr/>
      </dsp:nvSpPr>
      <dsp:spPr>
        <a:xfrm>
          <a:off x="919851" y="1992590"/>
          <a:ext cx="913854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622300">
            <a:lnSpc>
              <a:spcPct val="90000"/>
            </a:lnSpc>
            <a:spcBef>
              <a:spcPct val="0"/>
            </a:spcBef>
            <a:spcAft>
              <a:spcPct val="35000"/>
            </a:spcAft>
            <a:buNone/>
          </a:pPr>
          <a:r>
            <a:rPr lang="en-US" sz="1400" kern="1200"/>
            <a:t>Complexity of seismic processes and big disproportion between the number of low-energy seismic events and the number of high-energy phenomena (e.g. &gt; 10^4J) causes the statistical techniques to be insufficient to predict seismic hazard. </a:t>
          </a:r>
        </a:p>
      </dsp:txBody>
      <dsp:txXfrm>
        <a:off x="919851" y="1992590"/>
        <a:ext cx="9138548" cy="796407"/>
      </dsp:txXfrm>
    </dsp:sp>
    <dsp:sp modelId="{A7B47D22-0108-4A1E-82F0-0AABAF3BE8AC}">
      <dsp:nvSpPr>
        <dsp:cNvPr id="0" name=""/>
        <dsp:cNvSpPr/>
      </dsp:nvSpPr>
      <dsp:spPr>
        <a:xfrm>
          <a:off x="0" y="2988100"/>
          <a:ext cx="10058399" cy="796407"/>
        </a:xfrm>
        <a:prstGeom prst="roundRect">
          <a:avLst>
            <a:gd name="adj" fmla="val 10000"/>
          </a:avLst>
        </a:prstGeom>
        <a:solidFill>
          <a:schemeClr val="accent5">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B73AA2C2-8326-4ECF-89FE-26732748940E}">
      <dsp:nvSpPr>
        <dsp:cNvPr id="0" name=""/>
        <dsp:cNvSpPr/>
      </dsp:nvSpPr>
      <dsp:spPr>
        <a:xfrm>
          <a:off x="240913" y="3167292"/>
          <a:ext cx="438024" cy="4380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152808C5-AD2C-40FF-A4F9-DC94CCBCD184}">
      <dsp:nvSpPr>
        <dsp:cNvPr id="0" name=""/>
        <dsp:cNvSpPr/>
      </dsp:nvSpPr>
      <dsp:spPr>
        <a:xfrm>
          <a:off x="919851" y="2988100"/>
          <a:ext cx="913854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622300">
            <a:lnSpc>
              <a:spcPct val="90000"/>
            </a:lnSpc>
            <a:spcBef>
              <a:spcPct val="0"/>
            </a:spcBef>
            <a:spcAft>
              <a:spcPct val="35000"/>
            </a:spcAft>
            <a:buNone/>
          </a:pPr>
          <a:r>
            <a:rPr lang="en-US" sz="1400" kern="1200"/>
            <a:t>Therefore, it is essential to search for new opportunities of better hazard prediction, </a:t>
          </a:r>
          <a:br>
            <a:rPr lang="en-US" sz="1400" kern="1200"/>
          </a:br>
          <a:r>
            <a:rPr lang="en-US" sz="1400" kern="1200"/>
            <a:t>also using machine learning methods.</a:t>
          </a:r>
        </a:p>
      </dsp:txBody>
      <dsp:txXfrm>
        <a:off x="919851" y="2988100"/>
        <a:ext cx="9138548" cy="7964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275A85-99EF-484A-8B97-AF4F9FDBDB14}">
      <dsp:nvSpPr>
        <dsp:cNvPr id="0" name=""/>
        <dsp:cNvSpPr/>
      </dsp:nvSpPr>
      <dsp:spPr>
        <a:xfrm>
          <a:off x="2545808" y="65"/>
          <a:ext cx="1706057" cy="1706057"/>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Data Collection</a:t>
          </a:r>
        </a:p>
      </dsp:txBody>
      <dsp:txXfrm>
        <a:off x="2795654" y="249911"/>
        <a:ext cx="1206365" cy="1206365"/>
      </dsp:txXfrm>
    </dsp:sp>
    <dsp:sp modelId="{E03C4B84-8990-4778-BB4C-CFC461E88CA6}">
      <dsp:nvSpPr>
        <dsp:cNvPr id="0" name=""/>
        <dsp:cNvSpPr/>
      </dsp:nvSpPr>
      <dsp:spPr>
        <a:xfrm rot="2160000">
          <a:off x="4198076" y="1310827"/>
          <a:ext cx="454067" cy="57579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211084" y="1385952"/>
        <a:ext cx="317847" cy="345476"/>
      </dsp:txXfrm>
    </dsp:sp>
    <dsp:sp modelId="{575F5374-24B6-4D9A-AEBB-5094A2976AF4}">
      <dsp:nvSpPr>
        <dsp:cNvPr id="0" name=""/>
        <dsp:cNvSpPr/>
      </dsp:nvSpPr>
      <dsp:spPr>
        <a:xfrm>
          <a:off x="4619147" y="1506433"/>
          <a:ext cx="1706057" cy="1706057"/>
        </a:xfrm>
        <a:prstGeom prst="ellipse">
          <a:avLst/>
        </a:prstGeom>
        <a:solidFill>
          <a:schemeClr val="accent2">
            <a:hueOff val="9759"/>
            <a:satOff val="-6719"/>
            <a:lumOff val="-1716"/>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Variable Selection</a:t>
          </a:r>
        </a:p>
      </dsp:txBody>
      <dsp:txXfrm>
        <a:off x="4868993" y="1756279"/>
        <a:ext cx="1206365" cy="1206365"/>
      </dsp:txXfrm>
    </dsp:sp>
    <dsp:sp modelId="{25D4C82B-1F24-4A11-AA1D-B3A7B5453FC4}">
      <dsp:nvSpPr>
        <dsp:cNvPr id="0" name=""/>
        <dsp:cNvSpPr/>
      </dsp:nvSpPr>
      <dsp:spPr>
        <a:xfrm rot="6480000">
          <a:off x="4853141" y="3278021"/>
          <a:ext cx="454067" cy="575794"/>
        </a:xfrm>
        <a:prstGeom prst="rightArrow">
          <a:avLst>
            <a:gd name="adj1" fmla="val 60000"/>
            <a:gd name="adj2" fmla="val 50000"/>
          </a:avLst>
        </a:prstGeom>
        <a:solidFill>
          <a:schemeClr val="accent2">
            <a:hueOff val="9759"/>
            <a:satOff val="-6719"/>
            <a:lumOff val="-1716"/>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4942298" y="3328404"/>
        <a:ext cx="317847" cy="345476"/>
      </dsp:txXfrm>
    </dsp:sp>
    <dsp:sp modelId="{BFE8631A-D830-40FF-B436-B9BAC1F19DC1}">
      <dsp:nvSpPr>
        <dsp:cNvPr id="0" name=""/>
        <dsp:cNvSpPr/>
      </dsp:nvSpPr>
      <dsp:spPr>
        <a:xfrm>
          <a:off x="3827202" y="3943789"/>
          <a:ext cx="1706057" cy="1706057"/>
        </a:xfrm>
        <a:prstGeom prst="ellipse">
          <a:avLst/>
        </a:prstGeom>
        <a:solidFill>
          <a:schemeClr val="accent2">
            <a:hueOff val="19519"/>
            <a:satOff val="-13438"/>
            <a:lumOff val="-3431"/>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Model Building</a:t>
          </a:r>
        </a:p>
      </dsp:txBody>
      <dsp:txXfrm>
        <a:off x="4077048" y="4193635"/>
        <a:ext cx="1206365" cy="1206365"/>
      </dsp:txXfrm>
    </dsp:sp>
    <dsp:sp modelId="{DB05CD2B-F23A-4C08-B321-BF883FB8C9E4}">
      <dsp:nvSpPr>
        <dsp:cNvPr id="0" name=""/>
        <dsp:cNvSpPr/>
      </dsp:nvSpPr>
      <dsp:spPr>
        <a:xfrm rot="10800000">
          <a:off x="3184654" y="4508920"/>
          <a:ext cx="454067" cy="575794"/>
        </a:xfrm>
        <a:prstGeom prst="rightArrow">
          <a:avLst>
            <a:gd name="adj1" fmla="val 60000"/>
            <a:gd name="adj2" fmla="val 50000"/>
          </a:avLst>
        </a:prstGeom>
        <a:solidFill>
          <a:schemeClr val="accent2">
            <a:hueOff val="19519"/>
            <a:satOff val="-13438"/>
            <a:lumOff val="-343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3320874" y="4624079"/>
        <a:ext cx="317847" cy="345476"/>
      </dsp:txXfrm>
    </dsp:sp>
    <dsp:sp modelId="{F6A34A62-D3EC-460F-87D4-8BED5B2578F8}">
      <dsp:nvSpPr>
        <dsp:cNvPr id="0" name=""/>
        <dsp:cNvSpPr/>
      </dsp:nvSpPr>
      <dsp:spPr>
        <a:xfrm>
          <a:off x="1264415" y="3943789"/>
          <a:ext cx="1706057" cy="1706057"/>
        </a:xfrm>
        <a:prstGeom prst="ellipse">
          <a:avLst/>
        </a:prstGeom>
        <a:solidFill>
          <a:schemeClr val="accent2">
            <a:hueOff val="29278"/>
            <a:satOff val="-20157"/>
            <a:lumOff val="-5147"/>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Evaluation</a:t>
          </a:r>
        </a:p>
      </dsp:txBody>
      <dsp:txXfrm>
        <a:off x="1514261" y="4193635"/>
        <a:ext cx="1206365" cy="1206365"/>
      </dsp:txXfrm>
    </dsp:sp>
    <dsp:sp modelId="{7C97185A-C140-4BC9-B5DB-EAE8562B7D77}">
      <dsp:nvSpPr>
        <dsp:cNvPr id="0" name=""/>
        <dsp:cNvSpPr/>
      </dsp:nvSpPr>
      <dsp:spPr>
        <a:xfrm rot="15120000">
          <a:off x="1498409" y="3302465"/>
          <a:ext cx="454067" cy="575794"/>
        </a:xfrm>
        <a:prstGeom prst="rightArrow">
          <a:avLst>
            <a:gd name="adj1" fmla="val 60000"/>
            <a:gd name="adj2" fmla="val 50000"/>
          </a:avLst>
        </a:prstGeom>
        <a:solidFill>
          <a:schemeClr val="accent2">
            <a:hueOff val="29278"/>
            <a:satOff val="-20157"/>
            <a:lumOff val="-5147"/>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1587566" y="3482400"/>
        <a:ext cx="317847" cy="345476"/>
      </dsp:txXfrm>
    </dsp:sp>
    <dsp:sp modelId="{9081BD54-3F64-456B-A869-815E2B58443A}">
      <dsp:nvSpPr>
        <dsp:cNvPr id="0" name=""/>
        <dsp:cNvSpPr/>
      </dsp:nvSpPr>
      <dsp:spPr>
        <a:xfrm>
          <a:off x="472470" y="1506433"/>
          <a:ext cx="1706057" cy="1706057"/>
        </a:xfrm>
        <a:prstGeom prst="ellipse">
          <a:avLst/>
        </a:prstGeom>
        <a:solidFill>
          <a:schemeClr val="accent2">
            <a:hueOff val="39038"/>
            <a:satOff val="-26876"/>
            <a:lumOff val="-6863"/>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Conclusion</a:t>
          </a:r>
        </a:p>
      </dsp:txBody>
      <dsp:txXfrm>
        <a:off x="722316" y="1756279"/>
        <a:ext cx="1206365" cy="1206365"/>
      </dsp:txXfrm>
    </dsp:sp>
    <dsp:sp modelId="{72A08E73-5297-417C-A2D0-4C7DE4D695D7}">
      <dsp:nvSpPr>
        <dsp:cNvPr id="0" name=""/>
        <dsp:cNvSpPr/>
      </dsp:nvSpPr>
      <dsp:spPr>
        <a:xfrm rot="19440000">
          <a:off x="2124738" y="1325934"/>
          <a:ext cx="454067" cy="575794"/>
        </a:xfrm>
        <a:prstGeom prst="rightArrow">
          <a:avLst>
            <a:gd name="adj1" fmla="val 60000"/>
            <a:gd name="adj2" fmla="val 50000"/>
          </a:avLst>
        </a:prstGeom>
        <a:solidFill>
          <a:schemeClr val="accent2">
            <a:hueOff val="39038"/>
            <a:satOff val="-26876"/>
            <a:lumOff val="-6863"/>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137746" y="1481127"/>
        <a:ext cx="317847" cy="3454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96592-00F0-408B-BAFB-97666F9D6018}">
      <dsp:nvSpPr>
        <dsp:cNvPr id="0" name=""/>
        <dsp:cNvSpPr/>
      </dsp:nvSpPr>
      <dsp:spPr>
        <a:xfrm>
          <a:off x="0" y="1385"/>
          <a:ext cx="11777471" cy="590325"/>
        </a:xfrm>
        <a:prstGeom prst="roundRect">
          <a:avLst>
            <a:gd name="adj" fmla="val 10000"/>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27DAA663-7EB0-4A48-B0AB-21FF3B191875}">
      <dsp:nvSpPr>
        <dsp:cNvPr id="0" name=""/>
        <dsp:cNvSpPr/>
      </dsp:nvSpPr>
      <dsp:spPr>
        <a:xfrm>
          <a:off x="178573" y="134208"/>
          <a:ext cx="324679" cy="3246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DB86E092-2FDD-4A26-958E-E998E4903BD9}">
      <dsp:nvSpPr>
        <dsp:cNvPr id="0" name=""/>
        <dsp:cNvSpPr/>
      </dsp:nvSpPr>
      <dsp:spPr>
        <a:xfrm>
          <a:off x="681826" y="1385"/>
          <a:ext cx="11095644" cy="59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476" tIns="62476" rIns="62476" bIns="62476" numCol="1" spcCol="1270" anchor="ctr" anchorCtr="0">
          <a:noAutofit/>
        </a:bodyPr>
        <a:lstStyle/>
        <a:p>
          <a:pPr marL="0" lvl="0" indent="0" algn="l" defTabSz="711200">
            <a:lnSpc>
              <a:spcPct val="90000"/>
            </a:lnSpc>
            <a:spcBef>
              <a:spcPct val="0"/>
            </a:spcBef>
            <a:spcAft>
              <a:spcPct val="35000"/>
            </a:spcAft>
            <a:buNone/>
          </a:pPr>
          <a:r>
            <a:rPr lang="en-US" sz="1600" kern="1200" dirty="0"/>
            <a:t>Dataset was clean nevertheless, some improvisations were made to get good accuracy percentage.</a:t>
          </a:r>
        </a:p>
      </dsp:txBody>
      <dsp:txXfrm>
        <a:off x="681826" y="1385"/>
        <a:ext cx="11095644" cy="590325"/>
      </dsp:txXfrm>
    </dsp:sp>
    <dsp:sp modelId="{02CD4F5B-D356-4C78-BA25-20D615D1F0C5}">
      <dsp:nvSpPr>
        <dsp:cNvPr id="0" name=""/>
        <dsp:cNvSpPr/>
      </dsp:nvSpPr>
      <dsp:spPr>
        <a:xfrm>
          <a:off x="0" y="739292"/>
          <a:ext cx="11777471" cy="590325"/>
        </a:xfrm>
        <a:prstGeom prst="roundRect">
          <a:avLst>
            <a:gd name="adj" fmla="val 10000"/>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1599F137-3944-4A7F-AF68-F4597B3AD597}">
      <dsp:nvSpPr>
        <dsp:cNvPr id="0" name=""/>
        <dsp:cNvSpPr/>
      </dsp:nvSpPr>
      <dsp:spPr>
        <a:xfrm>
          <a:off x="178573" y="872116"/>
          <a:ext cx="324679" cy="3246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6442F324-85E2-418B-A0F0-6DF5A603D077}">
      <dsp:nvSpPr>
        <dsp:cNvPr id="0" name=""/>
        <dsp:cNvSpPr/>
      </dsp:nvSpPr>
      <dsp:spPr>
        <a:xfrm>
          <a:off x="681826" y="739292"/>
          <a:ext cx="11095644" cy="59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476" tIns="62476" rIns="62476" bIns="62476" numCol="1" spcCol="1270" anchor="ctr" anchorCtr="0">
          <a:noAutofit/>
        </a:bodyPr>
        <a:lstStyle/>
        <a:p>
          <a:pPr marL="0" lvl="0" indent="0" algn="l" defTabSz="711200">
            <a:lnSpc>
              <a:spcPct val="90000"/>
            </a:lnSpc>
            <a:spcBef>
              <a:spcPct val="0"/>
            </a:spcBef>
            <a:spcAft>
              <a:spcPct val="35000"/>
            </a:spcAft>
            <a:buNone/>
          </a:pPr>
          <a:r>
            <a:rPr lang="en-US" sz="1600" kern="1200"/>
            <a:t>Based on the overall accuracy, decision tree is the best performing model with 97% (approx.) accuracy.</a:t>
          </a:r>
        </a:p>
      </dsp:txBody>
      <dsp:txXfrm>
        <a:off x="681826" y="739292"/>
        <a:ext cx="11095644" cy="590325"/>
      </dsp:txXfrm>
    </dsp:sp>
    <dsp:sp modelId="{00C81087-DB13-402F-892F-7DF71CB865B3}">
      <dsp:nvSpPr>
        <dsp:cNvPr id="0" name=""/>
        <dsp:cNvSpPr/>
      </dsp:nvSpPr>
      <dsp:spPr>
        <a:xfrm>
          <a:off x="0" y="1477200"/>
          <a:ext cx="11777471" cy="590325"/>
        </a:xfrm>
        <a:prstGeom prst="roundRect">
          <a:avLst>
            <a:gd name="adj" fmla="val 10000"/>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2AE62063-2624-4DC7-A07D-36A7E7AE10BF}">
      <dsp:nvSpPr>
        <dsp:cNvPr id="0" name=""/>
        <dsp:cNvSpPr/>
      </dsp:nvSpPr>
      <dsp:spPr>
        <a:xfrm>
          <a:off x="178573" y="1610023"/>
          <a:ext cx="324679" cy="3246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592B6E3B-6A86-443B-A368-9EF0480013F8}">
      <dsp:nvSpPr>
        <dsp:cNvPr id="0" name=""/>
        <dsp:cNvSpPr/>
      </dsp:nvSpPr>
      <dsp:spPr>
        <a:xfrm>
          <a:off x="681826" y="1477200"/>
          <a:ext cx="11095644" cy="59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476" tIns="62476" rIns="62476" bIns="62476" numCol="1" spcCol="1270" anchor="ctr" anchorCtr="0">
          <a:noAutofit/>
        </a:bodyPr>
        <a:lstStyle/>
        <a:p>
          <a:pPr marL="0" lvl="0" indent="0" algn="l" defTabSz="711200">
            <a:lnSpc>
              <a:spcPct val="90000"/>
            </a:lnSpc>
            <a:spcBef>
              <a:spcPct val="0"/>
            </a:spcBef>
            <a:spcAft>
              <a:spcPct val="35000"/>
            </a:spcAft>
            <a:buNone/>
          </a:pPr>
          <a:r>
            <a:rPr lang="en-US" sz="1600" kern="1200" dirty="0"/>
            <a:t>Ensemble Classifier has given better accuracy than ANN and logistic regression model but not decision tree. Therefore, we will stick with Decision tree as the final model.</a:t>
          </a:r>
        </a:p>
      </dsp:txBody>
      <dsp:txXfrm>
        <a:off x="681826" y="1477200"/>
        <a:ext cx="11095644" cy="590325"/>
      </dsp:txXfrm>
    </dsp:sp>
    <dsp:sp modelId="{0E176DC9-ACED-4500-BE7C-10015D74B7B1}">
      <dsp:nvSpPr>
        <dsp:cNvPr id="0" name=""/>
        <dsp:cNvSpPr/>
      </dsp:nvSpPr>
      <dsp:spPr>
        <a:xfrm>
          <a:off x="0" y="2215107"/>
          <a:ext cx="11777471" cy="590325"/>
        </a:xfrm>
        <a:prstGeom prst="roundRect">
          <a:avLst>
            <a:gd name="adj" fmla="val 10000"/>
          </a:avLst>
        </a:prstGeom>
        <a:solidFill>
          <a:schemeClr val="accent5">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5E2C85A1-F424-466B-9F27-5E6757868482}">
      <dsp:nvSpPr>
        <dsp:cNvPr id="0" name=""/>
        <dsp:cNvSpPr/>
      </dsp:nvSpPr>
      <dsp:spPr>
        <a:xfrm>
          <a:off x="178573" y="2347931"/>
          <a:ext cx="324679" cy="3246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CFF4B1CD-678F-42C1-B9B6-7ABADD96ADAA}">
      <dsp:nvSpPr>
        <dsp:cNvPr id="0" name=""/>
        <dsp:cNvSpPr/>
      </dsp:nvSpPr>
      <dsp:spPr>
        <a:xfrm>
          <a:off x="681826" y="2215107"/>
          <a:ext cx="11095644" cy="59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476" tIns="62476" rIns="62476" bIns="62476" numCol="1" spcCol="1270" anchor="ctr" anchorCtr="0">
          <a:noAutofit/>
        </a:bodyPr>
        <a:lstStyle/>
        <a:p>
          <a:pPr marL="0" lvl="0" indent="0" algn="l" defTabSz="711200">
            <a:lnSpc>
              <a:spcPct val="90000"/>
            </a:lnSpc>
            <a:spcBef>
              <a:spcPct val="0"/>
            </a:spcBef>
            <a:spcAft>
              <a:spcPct val="35000"/>
            </a:spcAft>
            <a:buNone/>
          </a:pPr>
          <a:r>
            <a:rPr lang="en-US" sz="1600" kern="1200"/>
            <a:t>Dependent variables of ‘gpuls’ and ‘nbumps’ have high predictor importance across multiple models.</a:t>
          </a:r>
        </a:p>
      </dsp:txBody>
      <dsp:txXfrm>
        <a:off x="681826" y="2215107"/>
        <a:ext cx="11095644" cy="590325"/>
      </dsp:txXfrm>
    </dsp:sp>
    <dsp:sp modelId="{93C2E0D6-9D98-410F-8283-78977EA7C330}">
      <dsp:nvSpPr>
        <dsp:cNvPr id="0" name=""/>
        <dsp:cNvSpPr/>
      </dsp:nvSpPr>
      <dsp:spPr>
        <a:xfrm>
          <a:off x="0" y="2953015"/>
          <a:ext cx="11777471" cy="590325"/>
        </a:xfrm>
        <a:prstGeom prst="roundRect">
          <a:avLst>
            <a:gd name="adj" fmla="val 10000"/>
          </a:avLst>
        </a:prstGeom>
        <a:solidFill>
          <a:schemeClr val="accent6">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8565E92E-1EBC-42FF-BD1E-AB940169008E}">
      <dsp:nvSpPr>
        <dsp:cNvPr id="0" name=""/>
        <dsp:cNvSpPr/>
      </dsp:nvSpPr>
      <dsp:spPr>
        <a:xfrm>
          <a:off x="178573" y="3085838"/>
          <a:ext cx="324679" cy="32467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9B4FBB06-CCFE-4C78-A817-BED5D4FD4115}">
      <dsp:nvSpPr>
        <dsp:cNvPr id="0" name=""/>
        <dsp:cNvSpPr/>
      </dsp:nvSpPr>
      <dsp:spPr>
        <a:xfrm>
          <a:off x="681826" y="2953015"/>
          <a:ext cx="11095644" cy="59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476" tIns="62476" rIns="62476" bIns="62476" numCol="1" spcCol="1270" anchor="ctr" anchorCtr="0">
          <a:noAutofit/>
        </a:bodyPr>
        <a:lstStyle/>
        <a:p>
          <a:pPr marL="0" lvl="0" indent="0" algn="l" defTabSz="711200">
            <a:lnSpc>
              <a:spcPct val="90000"/>
            </a:lnSpc>
            <a:spcBef>
              <a:spcPct val="0"/>
            </a:spcBef>
            <a:spcAft>
              <a:spcPct val="35000"/>
            </a:spcAft>
            <a:buNone/>
          </a:pPr>
          <a:r>
            <a:rPr lang="en-US" sz="1600" kern="1200"/>
            <a:t>Due to the overall high accuracy of the model, the coal mine workers can use the model to predict whether the seismic bump in the next shift will be hazardous or not.</a:t>
          </a:r>
        </a:p>
      </dsp:txBody>
      <dsp:txXfrm>
        <a:off x="681826" y="2953015"/>
        <a:ext cx="11095644" cy="590325"/>
      </dsp:txXfrm>
    </dsp:sp>
    <dsp:sp modelId="{DBCD6589-9BC6-493B-86D7-5D6C70CE1398}">
      <dsp:nvSpPr>
        <dsp:cNvPr id="0" name=""/>
        <dsp:cNvSpPr/>
      </dsp:nvSpPr>
      <dsp:spPr>
        <a:xfrm>
          <a:off x="0" y="3690922"/>
          <a:ext cx="11777471" cy="590325"/>
        </a:xfrm>
        <a:prstGeom prst="roundRect">
          <a:avLst>
            <a:gd name="adj" fmla="val 10000"/>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CE51D061-0E77-469A-8321-6EC730227FFD}">
      <dsp:nvSpPr>
        <dsp:cNvPr id="0" name=""/>
        <dsp:cNvSpPr/>
      </dsp:nvSpPr>
      <dsp:spPr>
        <a:xfrm>
          <a:off x="178573" y="3823746"/>
          <a:ext cx="324679" cy="32467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680E21B1-2CAE-4D6A-9E5E-1CAF2568F682}">
      <dsp:nvSpPr>
        <dsp:cNvPr id="0" name=""/>
        <dsp:cNvSpPr/>
      </dsp:nvSpPr>
      <dsp:spPr>
        <a:xfrm>
          <a:off x="681826" y="3690922"/>
          <a:ext cx="11095644" cy="59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476" tIns="62476" rIns="62476" bIns="62476" numCol="1" spcCol="1270" anchor="ctr" anchorCtr="0">
          <a:noAutofit/>
        </a:bodyPr>
        <a:lstStyle/>
        <a:p>
          <a:pPr marL="0" lvl="0" indent="0" algn="l" defTabSz="711200">
            <a:lnSpc>
              <a:spcPct val="90000"/>
            </a:lnSpc>
            <a:spcBef>
              <a:spcPct val="0"/>
            </a:spcBef>
            <a:spcAft>
              <a:spcPct val="35000"/>
            </a:spcAft>
            <a:buNone/>
          </a:pPr>
          <a:r>
            <a:rPr lang="en-US" sz="1600" kern="1200"/>
            <a:t>In order to prevent further incidents, safety and preventive measures can be undertaken beforehand.</a:t>
          </a:r>
        </a:p>
      </dsp:txBody>
      <dsp:txXfrm>
        <a:off x="681826" y="3690922"/>
        <a:ext cx="11095644" cy="5903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BF727-3F40-441B-A8FA-7BE83CD5E4D4}">
      <dsp:nvSpPr>
        <dsp:cNvPr id="0" name=""/>
        <dsp:cNvSpPr/>
      </dsp:nvSpPr>
      <dsp:spPr>
        <a:xfrm>
          <a:off x="0" y="918110"/>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F00165-B73F-40E3-A7C1-3E1AB1066FF6}">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B5E4BD-264B-4A6E-9112-C9CABBB7A2B1}">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US" sz="2500" kern="1200" dirty="0"/>
            <a:t>Thank You!</a:t>
          </a:r>
        </a:p>
      </dsp:txBody>
      <dsp:txXfrm>
        <a:off x="1957694" y="918110"/>
        <a:ext cx="4839980" cy="1694973"/>
      </dsp:txXfrm>
    </dsp:sp>
    <dsp:sp modelId="{D3FCBFF1-23CA-489B-84EB-D03677BFBAE1}">
      <dsp:nvSpPr>
        <dsp:cNvPr id="0" name=""/>
        <dsp:cNvSpPr/>
      </dsp:nvSpPr>
      <dsp:spPr>
        <a:xfrm>
          <a:off x="0" y="3036827"/>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FAEF1C-8311-47D3-955A-EDCB7417C5D1}">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278936-75DE-4581-B670-466E0FDB6EA7}">
      <dsp:nvSpPr>
        <dsp:cNvPr id="0" name=""/>
        <dsp:cNvSpPr/>
      </dsp:nvSpPr>
      <dsp:spPr>
        <a:xfrm>
          <a:off x="1957694" y="3036827"/>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US" sz="2500" kern="1200" dirty="0"/>
            <a:t>Question time</a:t>
          </a:r>
        </a:p>
      </dsp:txBody>
      <dsp:txXfrm>
        <a:off x="1957694" y="3036827"/>
        <a:ext cx="4839980" cy="169497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11T17:38:35.4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1,'5'0,"0"1,0 0,-1 0,1 0,-1 1,1-1,1 2,19 6,40 2,18 4,-39-6,0-2,1-2,-1-3,1-1,38-4,13 0,-54 4,0 2,0 2,25 6,-47-8,-1 0,0 1,-1 1,1 1,-1 0,11 6,18 7,0-2,2-2,0-2,0-2,15-1,-29-3,13-1,0-2,1-2,23-2,-64 0,19-1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11T17:37:59.1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1,'1030'0,"-1002"0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11T17:38:55.8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0,'0'2,"1"1,-1-1,1 0,-1 0,1 0,0 0,-1 0,1-1,0 1,0 0,0 0,1-1,-1 1,0 0,1-1,-1 1,1-1,-1 0,1 1,0-1,1 1,45 21,-31-16,-2-1,2 0,-1-1,1 0,-1-2,1 0,0-1,6 0,35 0,30-5,-10 1,468 2,-519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11T17:38:58.6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0,'5'1,"-1"-1,1 1,0 0,-1 1,1-1,-1 1,2 1,19 5,29 1,-1-3,1-3,0-2,42-4,14 0,275 3,-357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11T17:38:26.5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1,'25'-1,"1"2,-1 0,1 1,-1 2,0 1,0 1,3 1,266 99,-76-35,-197-64,1-1,0-1,0-1,1-1,19 0,32-2,10-4,16 0,-38 5,-39 0,0-2,0 0,1-1,-1-1,17-5,-19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11T17:38:29.2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33,'615'0,"-595"-1,0-1,0-1,-1-1,5-2,-1 1,1 0,18 0,143 3,-114 3,-44-1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11T17:38:18.6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0,'934'0,"-907"0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11T17:38:21.1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1,'1288'0,"-1261"0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11T17:37:48.4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0,'25'2,"-1"0,1 2,-1 0,6 3,33 6,128 22,69 27,-204-49,0-3,0-2,13-2,35 7,-56-6,45 1,-64-8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11T17:37:52.1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0,'998'0,"-970"0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11T17:37:54.9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1,'49'-1,"22"1,23 5,-69-3,-1 2,0 0,0 2,-1 1,18 7,-23-8,-1 0,1-2,0 0,0-1,1-1,10 0,34-1,18-4,5 1,73 1,-131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11T17:37:57.03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1,'869'0,"-841"0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FED1CF-B1DD-4401-BC6E-9B757E4FA893}" type="datetimeFigureOut">
              <a:rPr lang="en-US" smtClean="0"/>
              <a:t>12/11/2018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80461-A591-4FFB-ACF1-FD24D220F6ED}" type="slidenum">
              <a:rPr lang="en-US" smtClean="0"/>
              <a:t>‹#›</a:t>
            </a:fld>
            <a:endParaRPr lang="en-US"/>
          </a:p>
        </p:txBody>
      </p:sp>
    </p:spTree>
    <p:extLst>
      <p:ext uri="{BB962C8B-B14F-4D97-AF65-F5344CB8AC3E}">
        <p14:creationId xmlns:p14="http://schemas.microsoft.com/office/powerpoint/2010/main" val="973473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DBE6F9-13B7-4EC3-8B5E-62EC332F0D4E}"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BC1F1-1EC9-4444-A7AE-B9D10D4C827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BE6F9-13B7-4EC3-8B5E-62EC332F0D4E}"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BC1F1-1EC9-4444-A7AE-B9D10D4C827D}" type="slidenum">
              <a:rPr lang="en-US" smtClean="0"/>
              <a:t>‹#›</a:t>
            </a:fld>
            <a:endParaRPr lang="en-US"/>
          </a:p>
        </p:txBody>
      </p:sp>
    </p:spTree>
    <p:extLst>
      <p:ext uri="{BB962C8B-B14F-4D97-AF65-F5344CB8AC3E}">
        <p14:creationId xmlns:p14="http://schemas.microsoft.com/office/powerpoint/2010/main" val="1946362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BE6F9-13B7-4EC3-8B5E-62EC332F0D4E}"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BC1F1-1EC9-4444-A7AE-B9D10D4C827D}" type="slidenum">
              <a:rPr lang="en-US" smtClean="0"/>
              <a:t>‹#›</a:t>
            </a:fld>
            <a:endParaRPr lang="en-US"/>
          </a:p>
        </p:txBody>
      </p:sp>
    </p:spTree>
    <p:extLst>
      <p:ext uri="{BB962C8B-B14F-4D97-AF65-F5344CB8AC3E}">
        <p14:creationId xmlns:p14="http://schemas.microsoft.com/office/powerpoint/2010/main" val="1904767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BE6F9-13B7-4EC3-8B5E-62EC332F0D4E}"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BC1F1-1EC9-4444-A7AE-B9D10D4C827D}" type="slidenum">
              <a:rPr lang="en-US" smtClean="0"/>
              <a:t>‹#›</a:t>
            </a:fld>
            <a:endParaRPr lang="en-US"/>
          </a:p>
        </p:txBody>
      </p:sp>
    </p:spTree>
    <p:extLst>
      <p:ext uri="{BB962C8B-B14F-4D97-AF65-F5344CB8AC3E}">
        <p14:creationId xmlns:p14="http://schemas.microsoft.com/office/powerpoint/2010/main" val="4052335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DBE6F9-13B7-4EC3-8B5E-62EC332F0D4E}"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BC1F1-1EC9-4444-A7AE-B9D10D4C827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6188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DBE6F9-13B7-4EC3-8B5E-62EC332F0D4E}"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BC1F1-1EC9-4444-A7AE-B9D10D4C827D}" type="slidenum">
              <a:rPr lang="en-US" smtClean="0"/>
              <a:t>‹#›</a:t>
            </a:fld>
            <a:endParaRPr lang="en-US"/>
          </a:p>
        </p:txBody>
      </p:sp>
    </p:spTree>
    <p:extLst>
      <p:ext uri="{BB962C8B-B14F-4D97-AF65-F5344CB8AC3E}">
        <p14:creationId xmlns:p14="http://schemas.microsoft.com/office/powerpoint/2010/main" val="3416409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DBE6F9-13B7-4EC3-8B5E-62EC332F0D4E}" type="datetimeFigureOut">
              <a:rPr lang="en-US" smtClean="0"/>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BBC1F1-1EC9-4444-A7AE-B9D10D4C827D}" type="slidenum">
              <a:rPr lang="en-US" smtClean="0"/>
              <a:t>‹#›</a:t>
            </a:fld>
            <a:endParaRPr lang="en-US"/>
          </a:p>
        </p:txBody>
      </p:sp>
    </p:spTree>
    <p:extLst>
      <p:ext uri="{BB962C8B-B14F-4D97-AF65-F5344CB8AC3E}">
        <p14:creationId xmlns:p14="http://schemas.microsoft.com/office/powerpoint/2010/main" val="3163524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DBE6F9-13B7-4EC3-8B5E-62EC332F0D4E}" type="datetimeFigureOut">
              <a:rPr lang="en-US" smtClean="0"/>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BBC1F1-1EC9-4444-A7AE-B9D10D4C827D}" type="slidenum">
              <a:rPr lang="en-US" smtClean="0"/>
              <a:t>‹#›</a:t>
            </a:fld>
            <a:endParaRPr lang="en-US"/>
          </a:p>
        </p:txBody>
      </p:sp>
    </p:spTree>
    <p:extLst>
      <p:ext uri="{BB962C8B-B14F-4D97-AF65-F5344CB8AC3E}">
        <p14:creationId xmlns:p14="http://schemas.microsoft.com/office/powerpoint/2010/main" val="770947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DBE6F9-13B7-4EC3-8B5E-62EC332F0D4E}" type="datetimeFigureOut">
              <a:rPr lang="en-US" smtClean="0"/>
              <a:t>12/11/2018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FBBC1F1-1EC9-4444-A7AE-B9D10D4C827D}" type="slidenum">
              <a:rPr lang="en-US" smtClean="0"/>
              <a:t>‹#›</a:t>
            </a:fld>
            <a:endParaRPr lang="en-US"/>
          </a:p>
        </p:txBody>
      </p:sp>
    </p:spTree>
    <p:extLst>
      <p:ext uri="{BB962C8B-B14F-4D97-AF65-F5344CB8AC3E}">
        <p14:creationId xmlns:p14="http://schemas.microsoft.com/office/powerpoint/2010/main" val="185502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6DBE6F9-13B7-4EC3-8B5E-62EC332F0D4E}" type="datetimeFigureOut">
              <a:rPr lang="en-US" smtClean="0"/>
              <a:t>12/11/2018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FBBC1F1-1EC9-4444-A7AE-B9D10D4C827D}" type="slidenum">
              <a:rPr lang="en-US" smtClean="0"/>
              <a:t>‹#›</a:t>
            </a:fld>
            <a:endParaRPr lang="en-US"/>
          </a:p>
        </p:txBody>
      </p:sp>
    </p:spTree>
    <p:extLst>
      <p:ext uri="{BB962C8B-B14F-4D97-AF65-F5344CB8AC3E}">
        <p14:creationId xmlns:p14="http://schemas.microsoft.com/office/powerpoint/2010/main" val="381840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DBE6F9-13B7-4EC3-8B5E-62EC332F0D4E}"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BC1F1-1EC9-4444-A7AE-B9D10D4C827D}" type="slidenum">
              <a:rPr lang="en-US" smtClean="0"/>
              <a:t>‹#›</a:t>
            </a:fld>
            <a:endParaRPr lang="en-US"/>
          </a:p>
        </p:txBody>
      </p:sp>
    </p:spTree>
    <p:extLst>
      <p:ext uri="{BB962C8B-B14F-4D97-AF65-F5344CB8AC3E}">
        <p14:creationId xmlns:p14="http://schemas.microsoft.com/office/powerpoint/2010/main" val="3026069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6DBE6F9-13B7-4EC3-8B5E-62EC332F0D4E}" type="datetimeFigureOut">
              <a:rPr lang="en-US" smtClean="0"/>
              <a:t>12/11/2018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FBBC1F1-1EC9-4444-A7AE-B9D10D4C827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875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35.png"/><Relationship Id="rId4" Type="http://schemas.openxmlformats.org/officeDocument/2006/relationships/customXml" Target="../ink/ink2.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42.png"/><Relationship Id="rId4" Type="http://schemas.openxmlformats.org/officeDocument/2006/relationships/customXml" Target="../ink/ink4.xml"/></Relationships>
</file>

<file path=ppt/slides/_rels/slide17.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customXml" Target="../ink/ink10.xml"/><Relationship Id="rId18" Type="http://schemas.openxmlformats.org/officeDocument/2006/relationships/image" Target="../media/image53.png"/><Relationship Id="rId3" Type="http://schemas.openxmlformats.org/officeDocument/2006/relationships/image" Target="../media/image45.png"/><Relationship Id="rId7" Type="http://schemas.openxmlformats.org/officeDocument/2006/relationships/customXml" Target="../ink/ink7.xml"/><Relationship Id="rId12" Type="http://schemas.openxmlformats.org/officeDocument/2006/relationships/image" Target="../media/image50.png"/><Relationship Id="rId17" Type="http://schemas.openxmlformats.org/officeDocument/2006/relationships/customXml" Target="../ink/ink12.xml"/><Relationship Id="rId2" Type="http://schemas.openxmlformats.org/officeDocument/2006/relationships/image" Target="../media/image44.png"/><Relationship Id="rId16"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customXml" Target="../ink/ink9.xml"/><Relationship Id="rId5" Type="http://schemas.openxmlformats.org/officeDocument/2006/relationships/customXml" Target="../ink/ink6.xml"/><Relationship Id="rId15" Type="http://schemas.openxmlformats.org/officeDocument/2006/relationships/customXml" Target="../ink/ink11.xml"/><Relationship Id="rId10" Type="http://schemas.openxmlformats.org/officeDocument/2006/relationships/image" Target="../media/image49.png"/><Relationship Id="rId4" Type="http://schemas.openxmlformats.org/officeDocument/2006/relationships/image" Target="../media/image46.png"/><Relationship Id="rId9" Type="http://schemas.openxmlformats.org/officeDocument/2006/relationships/customXml" Target="../ink/ink8.xml"/><Relationship Id="rId1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hyperlink" Target="https://archive.ics.uci.edu/ml/datasets/seismic-bump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1026" name="Picture 2" descr="Image result for seismic bumps">
            <a:extLst>
              <a:ext uri="{FF2B5EF4-FFF2-40B4-BE49-F238E27FC236}">
                <a16:creationId xmlns:a16="http://schemas.microsoft.com/office/drawing/2014/main" id="{E0E4B646-C491-4948-ACFC-ECF785613EE0}"/>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12571" b="1554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617D96F-6F66-47CB-A234-BE87B50E2928}"/>
              </a:ext>
            </a:extLst>
          </p:cNvPr>
          <p:cNvSpPr>
            <a:spLocks noGrp="1"/>
          </p:cNvSpPr>
          <p:nvPr>
            <p:ph type="ctrTitle"/>
          </p:nvPr>
        </p:nvSpPr>
        <p:spPr>
          <a:xfrm>
            <a:off x="1097280" y="758952"/>
            <a:ext cx="10058400" cy="3566160"/>
          </a:xfrm>
        </p:spPr>
        <p:txBody>
          <a:bodyPr>
            <a:normAutofit/>
          </a:bodyPr>
          <a:lstStyle/>
          <a:p>
            <a:r>
              <a:rPr lang="en-US" sz="4000" dirty="0">
                <a:solidFill>
                  <a:srgbClr val="FFFFFF"/>
                </a:solidFill>
              </a:rPr>
              <a:t>Fall 2018 - DATA MINING FOR BUSINESS (BYGB-7967-003)</a:t>
            </a:r>
            <a:br>
              <a:rPr lang="en-US" sz="6200" dirty="0">
                <a:solidFill>
                  <a:srgbClr val="FFFFFF"/>
                </a:solidFill>
              </a:rPr>
            </a:br>
            <a:r>
              <a:rPr lang="en-US" sz="6200" dirty="0">
                <a:solidFill>
                  <a:srgbClr val="FFFFFF"/>
                </a:solidFill>
              </a:rPr>
              <a:t>Seismic Bumps Dataset: Evaluation and Conclusions</a:t>
            </a:r>
          </a:p>
        </p:txBody>
      </p:sp>
      <p:sp>
        <p:nvSpPr>
          <p:cNvPr id="3" name="Subtitle 2">
            <a:extLst>
              <a:ext uri="{FF2B5EF4-FFF2-40B4-BE49-F238E27FC236}">
                <a16:creationId xmlns:a16="http://schemas.microsoft.com/office/drawing/2014/main" id="{48D9C386-FE51-454F-BB2A-CB919D7A627E}"/>
              </a:ext>
            </a:extLst>
          </p:cNvPr>
          <p:cNvSpPr>
            <a:spLocks noGrp="1"/>
          </p:cNvSpPr>
          <p:nvPr>
            <p:ph type="subTitle" idx="1"/>
          </p:nvPr>
        </p:nvSpPr>
        <p:spPr>
          <a:xfrm>
            <a:off x="1100050" y="4455619"/>
            <a:ext cx="11091929" cy="1643423"/>
          </a:xfrm>
        </p:spPr>
        <p:txBody>
          <a:bodyPr>
            <a:normAutofit fontScale="25000" lnSpcReduction="20000"/>
          </a:bodyPr>
          <a:lstStyle/>
          <a:p>
            <a:r>
              <a:rPr lang="en-US" sz="6400" b="1" dirty="0"/>
              <a:t>Team 4:</a:t>
            </a:r>
          </a:p>
          <a:p>
            <a:r>
              <a:rPr lang="en-US" sz="6400" b="1" i="1" dirty="0"/>
              <a:t> </a:t>
            </a:r>
            <a:endParaRPr lang="en-US" sz="6400" b="1" dirty="0"/>
          </a:p>
          <a:p>
            <a:r>
              <a:rPr lang="en-US" sz="6400" b="1" i="1" dirty="0"/>
              <a:t>Lakshmi Sravya Katta		Ila Srivastava		Josh Simpson</a:t>
            </a:r>
            <a:endParaRPr lang="en-US" sz="6400" b="1" dirty="0"/>
          </a:p>
          <a:p>
            <a:r>
              <a:rPr lang="en-US" b="1" dirty="0"/>
              <a:t> </a:t>
            </a:r>
            <a:endParaRPr lang="en-US" dirty="0"/>
          </a:p>
          <a:p>
            <a:endParaRPr lang="en-US" sz="600" dirty="0">
              <a:solidFill>
                <a:srgbClr val="FFFFFF"/>
              </a:solidFill>
            </a:endParaRPr>
          </a:p>
          <a:p>
            <a:endParaRPr lang="en-US" sz="600" dirty="0">
              <a:solidFill>
                <a:srgbClr val="FFFFFF"/>
              </a:solidFill>
            </a:endParaRPr>
          </a:p>
          <a:p>
            <a:endParaRPr lang="en-US" sz="600" dirty="0">
              <a:solidFill>
                <a:srgbClr val="FFFFFF"/>
              </a:solidFill>
            </a:endParaRPr>
          </a:p>
          <a:p>
            <a:endParaRPr lang="en-US" sz="600" dirty="0">
              <a:solidFill>
                <a:srgbClr val="FFFFFF"/>
              </a:solidFill>
            </a:endParaRPr>
          </a:p>
          <a:p>
            <a:endParaRPr lang="en-US" sz="600" dirty="0">
              <a:solidFill>
                <a:srgbClr val="FFFFFF"/>
              </a:solidFill>
            </a:endParaRPr>
          </a:p>
          <a:p>
            <a:endParaRPr lang="en-US" sz="600" dirty="0">
              <a:solidFill>
                <a:srgbClr val="FFFFFF"/>
              </a:solidFill>
            </a:endParaRPr>
          </a:p>
          <a:p>
            <a:endParaRPr lang="en-US" sz="600" dirty="0">
              <a:solidFill>
                <a:srgbClr val="FFFFFF"/>
              </a:solidFill>
            </a:endParaRPr>
          </a:p>
          <a:p>
            <a:endParaRPr lang="en-US" sz="600" dirty="0">
              <a:solidFill>
                <a:srgbClr val="FFFFFF"/>
              </a:solidFill>
            </a:endParaRPr>
          </a:p>
          <a:p>
            <a:endParaRPr lang="en-US" sz="600" dirty="0">
              <a:solidFill>
                <a:srgbClr val="FFFFFF"/>
              </a:solidFill>
            </a:endParaRPr>
          </a:p>
          <a:p>
            <a:endParaRPr lang="en-US" sz="600" dirty="0">
              <a:solidFill>
                <a:srgbClr val="FFFFFF"/>
              </a:solidFill>
            </a:endParaRPr>
          </a:p>
          <a:p>
            <a:r>
              <a:rPr lang="en-US" sz="600" dirty="0">
                <a:solidFill>
                  <a:srgbClr val="FFFFFF"/>
                </a:solidFill>
              </a:rPr>
              <a:t>Team 4:</a:t>
            </a:r>
          </a:p>
          <a:p>
            <a:r>
              <a:rPr lang="en-US" sz="600" i="1" dirty="0">
                <a:solidFill>
                  <a:srgbClr val="FFFFFF"/>
                </a:solidFill>
              </a:rPr>
              <a:t> </a:t>
            </a:r>
            <a:endParaRPr lang="en-US" sz="600" dirty="0">
              <a:solidFill>
                <a:srgbClr val="FFFFFF"/>
              </a:solidFill>
            </a:endParaRPr>
          </a:p>
          <a:p>
            <a:r>
              <a:rPr lang="en-US" sz="600" i="1" dirty="0">
                <a:solidFill>
                  <a:srgbClr val="FFFFFF"/>
                </a:solidFill>
              </a:rPr>
              <a:t>Lakshmi Sravya Katta</a:t>
            </a:r>
          </a:p>
          <a:p>
            <a:endParaRPr lang="en-US" sz="600" dirty="0">
              <a:solidFill>
                <a:srgbClr val="FFFFFF"/>
              </a:solidFill>
            </a:endParaRPr>
          </a:p>
          <a:p>
            <a:r>
              <a:rPr lang="en-US" sz="600" i="1" dirty="0">
                <a:solidFill>
                  <a:srgbClr val="FFFFFF"/>
                </a:solidFill>
              </a:rPr>
              <a:t>Ila Srivastava</a:t>
            </a:r>
            <a:endParaRPr lang="en-US" sz="600" dirty="0">
              <a:solidFill>
                <a:srgbClr val="FFFFFF"/>
              </a:solidFill>
            </a:endParaRPr>
          </a:p>
          <a:p>
            <a:r>
              <a:rPr lang="en-US" sz="600" i="1" dirty="0">
                <a:solidFill>
                  <a:srgbClr val="FFFFFF"/>
                </a:solidFill>
              </a:rPr>
              <a:t> </a:t>
            </a:r>
            <a:endParaRPr lang="en-US" sz="600" dirty="0">
              <a:solidFill>
                <a:srgbClr val="FFFFFF"/>
              </a:solidFill>
            </a:endParaRPr>
          </a:p>
          <a:p>
            <a:r>
              <a:rPr lang="en-US" sz="600" i="1" dirty="0">
                <a:solidFill>
                  <a:srgbClr val="FFFFFF"/>
                </a:solidFill>
              </a:rPr>
              <a:t>Josh Simpson</a:t>
            </a:r>
            <a:endParaRPr lang="en-US" sz="600" dirty="0">
              <a:solidFill>
                <a:srgbClr val="FFFFFF"/>
              </a:solidFill>
            </a:endParaRPr>
          </a:p>
          <a:p>
            <a:r>
              <a:rPr lang="en-US" sz="600" b="1" dirty="0">
                <a:solidFill>
                  <a:srgbClr val="FFFFFF"/>
                </a:solidFill>
              </a:rPr>
              <a:t> </a:t>
            </a:r>
            <a:endParaRPr lang="en-US" sz="600" dirty="0">
              <a:solidFill>
                <a:srgbClr val="FFFFFF"/>
              </a:solidFill>
            </a:endParaRPr>
          </a:p>
          <a:p>
            <a:endParaRPr lang="en-US" sz="600" dirty="0">
              <a:solidFill>
                <a:srgbClr val="FFFFFF"/>
              </a:solidFill>
            </a:endParaRPr>
          </a:p>
        </p:txBody>
      </p:sp>
      <p:cxnSp>
        <p:nvCxnSpPr>
          <p:cNvPr id="71" name="Straight Connector 70">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825401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75896A25-D088-48F0-A2E7-9C44D9F6B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DCD6B11-13E6-4A46-9C85-F8EB0F35C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6B4FD0-46E7-47D8-AC07-31E1FB9D0433}"/>
              </a:ext>
            </a:extLst>
          </p:cNvPr>
          <p:cNvSpPr>
            <a:spLocks noGrp="1"/>
          </p:cNvSpPr>
          <p:nvPr>
            <p:ph type="title"/>
          </p:nvPr>
        </p:nvSpPr>
        <p:spPr>
          <a:xfrm>
            <a:off x="1097280" y="516835"/>
            <a:ext cx="5977937" cy="1666501"/>
          </a:xfrm>
        </p:spPr>
        <p:txBody>
          <a:bodyPr>
            <a:normAutofit/>
          </a:bodyPr>
          <a:lstStyle/>
          <a:p>
            <a:r>
              <a:rPr lang="en-US" sz="4000" dirty="0">
                <a:solidFill>
                  <a:srgbClr val="FFFFFF"/>
                </a:solidFill>
              </a:rPr>
              <a:t>Model Building</a:t>
            </a:r>
          </a:p>
        </p:txBody>
      </p:sp>
      <p:sp>
        <p:nvSpPr>
          <p:cNvPr id="3" name="Content Placeholder 2">
            <a:extLst>
              <a:ext uri="{FF2B5EF4-FFF2-40B4-BE49-F238E27FC236}">
                <a16:creationId xmlns:a16="http://schemas.microsoft.com/office/drawing/2014/main" id="{DD3E1EA3-0648-4840-B374-149DBE0CDAE8}"/>
              </a:ext>
            </a:extLst>
          </p:cNvPr>
          <p:cNvSpPr>
            <a:spLocks noGrp="1"/>
          </p:cNvSpPr>
          <p:nvPr>
            <p:ph idx="1"/>
          </p:nvPr>
        </p:nvSpPr>
        <p:spPr>
          <a:xfrm>
            <a:off x="1097279" y="2236304"/>
            <a:ext cx="5977938" cy="3652667"/>
          </a:xfrm>
        </p:spPr>
        <p:txBody>
          <a:bodyPr>
            <a:normAutofit/>
          </a:bodyPr>
          <a:lstStyle/>
          <a:p>
            <a:pPr lvl="0">
              <a:buFont typeface="Arial" panose="020B0604020202020204" pitchFamily="34" charset="0"/>
              <a:buChar char="•"/>
            </a:pPr>
            <a:r>
              <a:rPr lang="en-US" sz="1800" dirty="0">
                <a:solidFill>
                  <a:srgbClr val="FFFFFF"/>
                </a:solidFill>
              </a:rPr>
              <a:t> </a:t>
            </a:r>
            <a:r>
              <a:rPr lang="en-US" dirty="0">
                <a:solidFill>
                  <a:srgbClr val="FFFFFF"/>
                </a:solidFill>
              </a:rPr>
              <a:t>Our team built classification models, such as </a:t>
            </a:r>
            <a:r>
              <a:rPr lang="en-US" b="1" dirty="0">
                <a:solidFill>
                  <a:srgbClr val="FFFFFF"/>
                </a:solidFill>
              </a:rPr>
              <a:t>decision tree, artificial neural networks and logistic regression model </a:t>
            </a:r>
            <a:r>
              <a:rPr lang="en-US" dirty="0">
                <a:solidFill>
                  <a:srgbClr val="FFFFFF"/>
                </a:solidFill>
              </a:rPr>
              <a:t>to analyze various attributes and their importance when it comes to predicting the occurrence (or lack thereof) of high energy seismic bumps in next shift.</a:t>
            </a:r>
          </a:p>
          <a:p>
            <a:pPr lvl="0">
              <a:buFont typeface="Arial" panose="020B0604020202020204" pitchFamily="34" charset="0"/>
              <a:buChar char="•"/>
            </a:pPr>
            <a:r>
              <a:rPr lang="en-US" dirty="0">
                <a:solidFill>
                  <a:srgbClr val="FFFFFF"/>
                </a:solidFill>
              </a:rPr>
              <a:t>We will also build an </a:t>
            </a:r>
            <a:r>
              <a:rPr lang="en-US" b="1" dirty="0">
                <a:solidFill>
                  <a:srgbClr val="FFFFFF"/>
                </a:solidFill>
              </a:rPr>
              <a:t>Ensemble</a:t>
            </a:r>
            <a:r>
              <a:rPr lang="en-US" dirty="0">
                <a:solidFill>
                  <a:srgbClr val="FFFFFF"/>
                </a:solidFill>
              </a:rPr>
              <a:t> of classifiers, in order to get a classifier of higher accuracy, than each of the constituent classifier.</a:t>
            </a:r>
          </a:p>
          <a:p>
            <a:endParaRPr lang="en-US" sz="1800" dirty="0">
              <a:solidFill>
                <a:srgbClr val="FFFFFF"/>
              </a:solidFill>
            </a:endParaRPr>
          </a:p>
        </p:txBody>
      </p:sp>
      <p:sp>
        <p:nvSpPr>
          <p:cNvPr id="81" name="Rectangle 80">
            <a:extLst>
              <a:ext uri="{FF2B5EF4-FFF2-40B4-BE49-F238E27FC236}">
                <a16:creationId xmlns:a16="http://schemas.microsoft.com/office/drawing/2014/main" id="{75EBCDCE-0F4C-477C-AB15-886C5F27B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0" name="Picture 2" descr="Image result for decision tree">
            <a:extLst>
              <a:ext uri="{FF2B5EF4-FFF2-40B4-BE49-F238E27FC236}">
                <a16:creationId xmlns:a16="http://schemas.microsoft.com/office/drawing/2014/main" id="{68684D48-78D2-43E1-8A68-2E959A888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6944" y="484631"/>
            <a:ext cx="3164564" cy="1748422"/>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17820F06-C1AE-4232-AEE8-3AC8189E4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236191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Image result for logistic regression">
            <a:extLst>
              <a:ext uri="{FF2B5EF4-FFF2-40B4-BE49-F238E27FC236}">
                <a16:creationId xmlns:a16="http://schemas.microsoft.com/office/drawing/2014/main" id="{1A66555B-BBE9-420B-87A8-031F9C95E1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4579" y="2598860"/>
            <a:ext cx="3609294" cy="1660275"/>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9A62E9AA-DA4C-405A-B6ED-5B1FE7A8D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4432072"/>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Image result for neural network">
            <a:extLst>
              <a:ext uri="{FF2B5EF4-FFF2-40B4-BE49-F238E27FC236}">
                <a16:creationId xmlns:a16="http://schemas.microsoft.com/office/drawing/2014/main" id="{50485EE2-5681-4A36-B9FC-03A283EDA1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2718" y="4624943"/>
            <a:ext cx="2293015" cy="1748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458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EEBE796-547D-44AE-9A4A-DD40EE3C41DE}"/>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dirty="0">
                <a:solidFill>
                  <a:srgbClr val="FFFFFF"/>
                </a:solidFill>
              </a:rPr>
              <a:t>Model Stream</a:t>
            </a:r>
          </a:p>
        </p:txBody>
      </p:sp>
      <p:pic>
        <p:nvPicPr>
          <p:cNvPr id="5" name="Picture 4">
            <a:extLst>
              <a:ext uri="{FF2B5EF4-FFF2-40B4-BE49-F238E27FC236}">
                <a16:creationId xmlns:a16="http://schemas.microsoft.com/office/drawing/2014/main" id="{D123848A-C9B6-45C6-BB86-0DD19EF605F0}"/>
              </a:ext>
            </a:extLst>
          </p:cNvPr>
          <p:cNvPicPr>
            <a:picLocks noChangeAspect="1"/>
          </p:cNvPicPr>
          <p:nvPr/>
        </p:nvPicPr>
        <p:blipFill>
          <a:blip r:embed="rId2"/>
          <a:stretch>
            <a:fillRect/>
          </a:stretch>
        </p:blipFill>
        <p:spPr>
          <a:xfrm>
            <a:off x="635457" y="1842385"/>
            <a:ext cx="5131653" cy="1609761"/>
          </a:xfrm>
          <a:prstGeom prst="rect">
            <a:avLst/>
          </a:prstGeom>
        </p:spPr>
      </p:pic>
      <p:sp>
        <p:nvSpPr>
          <p:cNvPr id="20" name="Rectangle 19">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5EE937A-F715-4406-9240-06D19DBDB341}"/>
              </a:ext>
            </a:extLst>
          </p:cNvPr>
          <p:cNvPicPr>
            <a:picLocks noGrp="1" noChangeAspect="1"/>
          </p:cNvPicPr>
          <p:nvPr>
            <p:ph idx="1"/>
          </p:nvPr>
        </p:nvPicPr>
        <p:blipFill>
          <a:blip r:embed="rId3"/>
          <a:stretch>
            <a:fillRect/>
          </a:stretch>
        </p:blipFill>
        <p:spPr>
          <a:xfrm>
            <a:off x="6424891" y="898544"/>
            <a:ext cx="5246294" cy="3305976"/>
          </a:xfrm>
          <a:prstGeom prst="rect">
            <a:avLst/>
          </a:prstGeom>
        </p:spPr>
      </p:pic>
      <p:sp>
        <p:nvSpPr>
          <p:cNvPr id="22" name="Rectangle 21">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5812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2C84-0E17-45E2-8FEE-B7D64EFB0775}"/>
              </a:ext>
            </a:extLst>
          </p:cNvPr>
          <p:cNvSpPr>
            <a:spLocks noGrp="1"/>
          </p:cNvSpPr>
          <p:nvPr>
            <p:ph type="title"/>
          </p:nvPr>
        </p:nvSpPr>
        <p:spPr/>
        <p:txBody>
          <a:bodyPr/>
          <a:lstStyle/>
          <a:p>
            <a:r>
              <a:rPr lang="en-US" dirty="0"/>
              <a:t>Predictor Importance</a:t>
            </a:r>
          </a:p>
        </p:txBody>
      </p:sp>
      <p:pic>
        <p:nvPicPr>
          <p:cNvPr id="4" name="Content Placeholder 3">
            <a:extLst>
              <a:ext uri="{FF2B5EF4-FFF2-40B4-BE49-F238E27FC236}">
                <a16:creationId xmlns:a16="http://schemas.microsoft.com/office/drawing/2014/main" id="{096A0A4E-D6FE-45F4-811A-D970F97441D9}"/>
              </a:ext>
            </a:extLst>
          </p:cNvPr>
          <p:cNvPicPr>
            <a:picLocks noGrp="1" noChangeAspect="1"/>
          </p:cNvPicPr>
          <p:nvPr>
            <p:ph idx="1"/>
          </p:nvPr>
        </p:nvPicPr>
        <p:blipFill>
          <a:blip r:embed="rId2"/>
          <a:stretch>
            <a:fillRect/>
          </a:stretch>
        </p:blipFill>
        <p:spPr>
          <a:xfrm>
            <a:off x="525653" y="1997583"/>
            <a:ext cx="6251564" cy="2572224"/>
          </a:xfrm>
          <a:prstGeom prst="rect">
            <a:avLst/>
          </a:prstGeom>
        </p:spPr>
      </p:pic>
      <p:sp>
        <p:nvSpPr>
          <p:cNvPr id="5" name="Rectangle 4">
            <a:extLst>
              <a:ext uri="{FF2B5EF4-FFF2-40B4-BE49-F238E27FC236}">
                <a16:creationId xmlns:a16="http://schemas.microsoft.com/office/drawing/2014/main" id="{69099690-12DB-4E61-A5BD-74B497416152}"/>
              </a:ext>
            </a:extLst>
          </p:cNvPr>
          <p:cNvSpPr/>
          <p:nvPr/>
        </p:nvSpPr>
        <p:spPr>
          <a:xfrm>
            <a:off x="2490553" y="4569807"/>
            <a:ext cx="2321765" cy="307777"/>
          </a:xfrm>
          <a:prstGeom prst="rect">
            <a:avLst/>
          </a:prstGeom>
          <a:noFill/>
        </p:spPr>
        <p:txBody>
          <a:bodyPr wrap="square" lIns="91440" tIns="45720" rIns="91440" bIns="45720">
            <a:spAutoFit/>
          </a:bodyPr>
          <a:lstStyle/>
          <a:p>
            <a:pPr algn="ctr"/>
            <a:r>
              <a:rPr lang="en-US" sz="1400" b="0" cap="none" spc="0" dirty="0">
                <a:ln w="0"/>
                <a:solidFill>
                  <a:schemeClr val="tx1"/>
                </a:solidFill>
                <a:effectLst>
                  <a:outerShdw blurRad="38100" dist="19050" dir="2700000" algn="tl" rotWithShape="0">
                    <a:schemeClr val="dk1">
                      <a:alpha val="40000"/>
                    </a:schemeClr>
                  </a:outerShdw>
                </a:effectLst>
              </a:rPr>
              <a:t>Decision Tree</a:t>
            </a:r>
          </a:p>
        </p:txBody>
      </p:sp>
      <p:sp>
        <p:nvSpPr>
          <p:cNvPr id="7" name="Rectangle 6">
            <a:extLst>
              <a:ext uri="{FF2B5EF4-FFF2-40B4-BE49-F238E27FC236}">
                <a16:creationId xmlns:a16="http://schemas.microsoft.com/office/drawing/2014/main" id="{586ACD69-14A1-49C6-8A55-E4BBE42960FB}"/>
              </a:ext>
            </a:extLst>
          </p:cNvPr>
          <p:cNvSpPr/>
          <p:nvPr/>
        </p:nvSpPr>
        <p:spPr>
          <a:xfrm>
            <a:off x="8375186" y="6026335"/>
            <a:ext cx="2321765" cy="307777"/>
          </a:xfrm>
          <a:prstGeom prst="rect">
            <a:avLst/>
          </a:prstGeom>
          <a:noFill/>
        </p:spPr>
        <p:txBody>
          <a:bodyPr wrap="square" lIns="91440" tIns="45720" rIns="91440" bIns="45720">
            <a:spAutoFit/>
          </a:bodyPr>
          <a:lstStyle/>
          <a:p>
            <a:pPr algn="ctr"/>
            <a:r>
              <a:rPr lang="en-US" sz="1400" dirty="0">
                <a:ln w="0"/>
                <a:effectLst>
                  <a:outerShdw blurRad="38100" dist="19050" dir="2700000" algn="tl" rotWithShape="0">
                    <a:schemeClr val="dk1">
                      <a:alpha val="40000"/>
                    </a:schemeClr>
                  </a:outerShdw>
                </a:effectLst>
              </a:rPr>
              <a:t>Neural Network</a:t>
            </a:r>
            <a:endParaRPr lang="en-US" sz="1400" b="0" cap="none" spc="0" dirty="0">
              <a:ln w="0"/>
              <a:solidFill>
                <a:schemeClr val="tx1"/>
              </a:solidFill>
              <a:effectLst>
                <a:outerShdw blurRad="38100" dist="19050" dir="2700000" algn="tl" rotWithShape="0">
                  <a:schemeClr val="dk1">
                    <a:alpha val="40000"/>
                  </a:schemeClr>
                </a:outerShdw>
              </a:effectLst>
            </a:endParaRPr>
          </a:p>
        </p:txBody>
      </p:sp>
      <p:pic>
        <p:nvPicPr>
          <p:cNvPr id="9" name="Picture 8">
            <a:extLst>
              <a:ext uri="{FF2B5EF4-FFF2-40B4-BE49-F238E27FC236}">
                <a16:creationId xmlns:a16="http://schemas.microsoft.com/office/drawing/2014/main" id="{860630AE-9CD0-4B3F-B088-F74BA1FF7900}"/>
              </a:ext>
            </a:extLst>
          </p:cNvPr>
          <p:cNvPicPr>
            <a:picLocks noChangeAspect="1"/>
          </p:cNvPicPr>
          <p:nvPr/>
        </p:nvPicPr>
        <p:blipFill>
          <a:blip r:embed="rId3"/>
          <a:stretch>
            <a:fillRect/>
          </a:stretch>
        </p:blipFill>
        <p:spPr>
          <a:xfrm>
            <a:off x="6781481" y="3452350"/>
            <a:ext cx="4884866" cy="2572224"/>
          </a:xfrm>
          <a:prstGeom prst="rect">
            <a:avLst/>
          </a:prstGeom>
        </p:spPr>
      </p:pic>
      <p:pic>
        <p:nvPicPr>
          <p:cNvPr id="10" name="Picture 9">
            <a:extLst>
              <a:ext uri="{FF2B5EF4-FFF2-40B4-BE49-F238E27FC236}">
                <a16:creationId xmlns:a16="http://schemas.microsoft.com/office/drawing/2014/main" id="{F1A97ED2-E175-4705-9619-6EA49025D7F2}"/>
              </a:ext>
            </a:extLst>
          </p:cNvPr>
          <p:cNvPicPr>
            <a:picLocks noChangeAspect="1"/>
          </p:cNvPicPr>
          <p:nvPr/>
        </p:nvPicPr>
        <p:blipFill>
          <a:blip r:embed="rId4"/>
          <a:stretch>
            <a:fillRect/>
          </a:stretch>
        </p:blipFill>
        <p:spPr>
          <a:xfrm>
            <a:off x="6777217" y="1010068"/>
            <a:ext cx="5192633" cy="2395582"/>
          </a:xfrm>
          <a:prstGeom prst="rect">
            <a:avLst/>
          </a:prstGeom>
        </p:spPr>
      </p:pic>
    </p:spTree>
    <p:extLst>
      <p:ext uri="{BB962C8B-B14F-4D97-AF65-F5344CB8AC3E}">
        <p14:creationId xmlns:p14="http://schemas.microsoft.com/office/powerpoint/2010/main" val="4179270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58C4-92FB-4ACD-A915-CC1730ED417A}"/>
              </a:ext>
            </a:extLst>
          </p:cNvPr>
          <p:cNvSpPr>
            <a:spLocks noGrp="1"/>
          </p:cNvSpPr>
          <p:nvPr>
            <p:ph type="title"/>
          </p:nvPr>
        </p:nvSpPr>
        <p:spPr/>
        <p:txBody>
          <a:bodyPr/>
          <a:lstStyle/>
          <a:p>
            <a:r>
              <a:rPr lang="en-US" dirty="0"/>
              <a:t>Decision Tree Output</a:t>
            </a:r>
          </a:p>
        </p:txBody>
      </p:sp>
      <p:sp>
        <p:nvSpPr>
          <p:cNvPr id="3" name="Content Placeholder 2">
            <a:extLst>
              <a:ext uri="{FF2B5EF4-FFF2-40B4-BE49-F238E27FC236}">
                <a16:creationId xmlns:a16="http://schemas.microsoft.com/office/drawing/2014/main" id="{BE6B50C7-BB58-4E14-B14B-42A9FABE519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9C6AB65-B36C-4A3F-8A59-45543306E0ED}"/>
              </a:ext>
            </a:extLst>
          </p:cNvPr>
          <p:cNvPicPr>
            <a:picLocks noChangeAspect="1"/>
          </p:cNvPicPr>
          <p:nvPr/>
        </p:nvPicPr>
        <p:blipFill>
          <a:blip r:embed="rId2"/>
          <a:stretch>
            <a:fillRect/>
          </a:stretch>
        </p:blipFill>
        <p:spPr>
          <a:xfrm>
            <a:off x="1209865" y="1845734"/>
            <a:ext cx="4130633" cy="3383281"/>
          </a:xfrm>
          <a:prstGeom prst="rect">
            <a:avLst/>
          </a:prstGeom>
        </p:spPr>
      </p:pic>
      <p:pic>
        <p:nvPicPr>
          <p:cNvPr id="5" name="Picture 4">
            <a:extLst>
              <a:ext uri="{FF2B5EF4-FFF2-40B4-BE49-F238E27FC236}">
                <a16:creationId xmlns:a16="http://schemas.microsoft.com/office/drawing/2014/main" id="{0941BAF9-A97E-4594-A445-F95855C6EC2C}"/>
              </a:ext>
            </a:extLst>
          </p:cNvPr>
          <p:cNvPicPr>
            <a:picLocks noChangeAspect="1"/>
          </p:cNvPicPr>
          <p:nvPr/>
        </p:nvPicPr>
        <p:blipFill>
          <a:blip r:embed="rId3"/>
          <a:stretch>
            <a:fillRect/>
          </a:stretch>
        </p:blipFill>
        <p:spPr>
          <a:xfrm>
            <a:off x="5857684" y="1737359"/>
            <a:ext cx="6233579" cy="3383281"/>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25276A69-6EDC-4EB1-A685-56C63D2F114B}"/>
                  </a:ext>
                </a:extLst>
              </p14:cNvPr>
              <p14:cNvContentPartPr/>
              <p14:nvPr/>
            </p14:nvContentPartPr>
            <p14:xfrm>
              <a:off x="11192610" y="2349424"/>
              <a:ext cx="554760" cy="82080"/>
            </p14:xfrm>
          </p:contentPart>
        </mc:Choice>
        <mc:Fallback xmlns="">
          <p:pic>
            <p:nvPicPr>
              <p:cNvPr id="6" name="Ink 5">
                <a:extLst>
                  <a:ext uri="{FF2B5EF4-FFF2-40B4-BE49-F238E27FC236}">
                    <a16:creationId xmlns:a16="http://schemas.microsoft.com/office/drawing/2014/main" id="{25276A69-6EDC-4EB1-A685-56C63D2F114B}"/>
                  </a:ext>
                </a:extLst>
              </p:cNvPr>
              <p:cNvPicPr/>
              <p:nvPr/>
            </p:nvPicPr>
            <p:blipFill>
              <a:blip r:embed="rId5"/>
              <a:stretch>
                <a:fillRect/>
              </a:stretch>
            </p:blipFill>
            <p:spPr>
              <a:xfrm>
                <a:off x="11138610" y="2241784"/>
                <a:ext cx="662400" cy="297720"/>
              </a:xfrm>
              <a:prstGeom prst="rect">
                <a:avLst/>
              </a:prstGeom>
            </p:spPr>
          </p:pic>
        </mc:Fallback>
      </mc:AlternateContent>
    </p:spTree>
    <p:extLst>
      <p:ext uri="{BB962C8B-B14F-4D97-AF65-F5344CB8AC3E}">
        <p14:creationId xmlns:p14="http://schemas.microsoft.com/office/powerpoint/2010/main" val="243980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F4D77-F4AF-4A70-8AFB-3758212C9C1D}"/>
              </a:ext>
            </a:extLst>
          </p:cNvPr>
          <p:cNvSpPr>
            <a:spLocks noGrp="1"/>
          </p:cNvSpPr>
          <p:nvPr>
            <p:ph type="title"/>
          </p:nvPr>
        </p:nvSpPr>
        <p:spPr/>
        <p:txBody>
          <a:bodyPr/>
          <a:lstStyle/>
          <a:p>
            <a:r>
              <a:rPr lang="en-US" dirty="0"/>
              <a:t>ANN Analysis Output</a:t>
            </a:r>
          </a:p>
        </p:txBody>
      </p:sp>
      <p:sp>
        <p:nvSpPr>
          <p:cNvPr id="3" name="Content Placeholder 2">
            <a:extLst>
              <a:ext uri="{FF2B5EF4-FFF2-40B4-BE49-F238E27FC236}">
                <a16:creationId xmlns:a16="http://schemas.microsoft.com/office/drawing/2014/main" id="{222128A2-0504-4C4F-B51E-C8DCFD605886}"/>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66D1B3F-E072-4C6C-BCF0-0332858067C5}"/>
              </a:ext>
            </a:extLst>
          </p:cNvPr>
          <p:cNvPicPr>
            <a:picLocks noChangeAspect="1"/>
          </p:cNvPicPr>
          <p:nvPr/>
        </p:nvPicPr>
        <p:blipFill>
          <a:blip r:embed="rId2"/>
          <a:stretch>
            <a:fillRect/>
          </a:stretch>
        </p:blipFill>
        <p:spPr>
          <a:xfrm>
            <a:off x="0" y="1592961"/>
            <a:ext cx="5084064" cy="3593248"/>
          </a:xfrm>
          <a:prstGeom prst="rect">
            <a:avLst/>
          </a:prstGeom>
        </p:spPr>
      </p:pic>
      <p:pic>
        <p:nvPicPr>
          <p:cNvPr id="5" name="Picture 4">
            <a:extLst>
              <a:ext uri="{FF2B5EF4-FFF2-40B4-BE49-F238E27FC236}">
                <a16:creationId xmlns:a16="http://schemas.microsoft.com/office/drawing/2014/main" id="{9C3B698F-4D88-4F86-9183-126EF63150D3}"/>
              </a:ext>
            </a:extLst>
          </p:cNvPr>
          <p:cNvPicPr>
            <a:picLocks noChangeAspect="1"/>
          </p:cNvPicPr>
          <p:nvPr/>
        </p:nvPicPr>
        <p:blipFill>
          <a:blip r:embed="rId3"/>
          <a:stretch>
            <a:fillRect/>
          </a:stretch>
        </p:blipFill>
        <p:spPr>
          <a:xfrm>
            <a:off x="4949761" y="1845734"/>
            <a:ext cx="6376607" cy="2894265"/>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D5F68A2-F3BC-4966-A290-DCCF378B13D5}"/>
                  </a:ext>
                </a:extLst>
              </p14:cNvPr>
              <p14:cNvContentPartPr/>
              <p14:nvPr/>
            </p14:nvContentPartPr>
            <p14:xfrm>
              <a:off x="10197210" y="2464624"/>
              <a:ext cx="492120" cy="83520"/>
            </p14:xfrm>
          </p:contentPart>
        </mc:Choice>
        <mc:Fallback xmlns="">
          <p:pic>
            <p:nvPicPr>
              <p:cNvPr id="6" name="Ink 5">
                <a:extLst>
                  <a:ext uri="{FF2B5EF4-FFF2-40B4-BE49-F238E27FC236}">
                    <a16:creationId xmlns:a16="http://schemas.microsoft.com/office/drawing/2014/main" id="{1D5F68A2-F3BC-4966-A290-DCCF378B13D5}"/>
                  </a:ext>
                </a:extLst>
              </p:cNvPr>
              <p:cNvPicPr/>
              <p:nvPr/>
            </p:nvPicPr>
            <p:blipFill>
              <a:blip r:embed="rId5"/>
              <a:stretch>
                <a:fillRect/>
              </a:stretch>
            </p:blipFill>
            <p:spPr>
              <a:xfrm>
                <a:off x="10143570" y="2356624"/>
                <a:ext cx="59976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241948A4-9856-436E-B925-B1A1957BD2AD}"/>
                  </a:ext>
                </a:extLst>
              </p14:cNvPr>
              <p14:cNvContentPartPr/>
              <p14:nvPr/>
            </p14:nvContentPartPr>
            <p14:xfrm>
              <a:off x="10301250" y="2453104"/>
              <a:ext cx="392760" cy="12240"/>
            </p14:xfrm>
          </p:contentPart>
        </mc:Choice>
        <mc:Fallback xmlns="">
          <p:pic>
            <p:nvPicPr>
              <p:cNvPr id="7" name="Ink 6">
                <a:extLst>
                  <a:ext uri="{FF2B5EF4-FFF2-40B4-BE49-F238E27FC236}">
                    <a16:creationId xmlns:a16="http://schemas.microsoft.com/office/drawing/2014/main" id="{241948A4-9856-436E-B925-B1A1957BD2AD}"/>
                  </a:ext>
                </a:extLst>
              </p:cNvPr>
              <p:cNvPicPr/>
              <p:nvPr/>
            </p:nvPicPr>
            <p:blipFill>
              <a:blip r:embed="rId7"/>
              <a:stretch>
                <a:fillRect/>
              </a:stretch>
            </p:blipFill>
            <p:spPr>
              <a:xfrm>
                <a:off x="10247250" y="2345104"/>
                <a:ext cx="500400" cy="227880"/>
              </a:xfrm>
              <a:prstGeom prst="rect">
                <a:avLst/>
              </a:prstGeom>
            </p:spPr>
          </p:pic>
        </mc:Fallback>
      </mc:AlternateContent>
    </p:spTree>
    <p:extLst>
      <p:ext uri="{BB962C8B-B14F-4D97-AF65-F5344CB8AC3E}">
        <p14:creationId xmlns:p14="http://schemas.microsoft.com/office/powerpoint/2010/main" val="3799632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C6DB-4175-4E2E-B931-F67883447DE5}"/>
              </a:ext>
            </a:extLst>
          </p:cNvPr>
          <p:cNvSpPr>
            <a:spLocks noGrp="1"/>
          </p:cNvSpPr>
          <p:nvPr>
            <p:ph type="title"/>
          </p:nvPr>
        </p:nvSpPr>
        <p:spPr>
          <a:xfrm>
            <a:off x="958384" y="147707"/>
            <a:ext cx="9111591" cy="859291"/>
          </a:xfrm>
        </p:spPr>
        <p:txBody>
          <a:bodyPr/>
          <a:lstStyle/>
          <a:p>
            <a:r>
              <a:rPr lang="en-US" dirty="0"/>
              <a:t>Logistic Regression Output</a:t>
            </a:r>
          </a:p>
        </p:txBody>
      </p:sp>
      <p:pic>
        <p:nvPicPr>
          <p:cNvPr id="6" name="Picture 5">
            <a:extLst>
              <a:ext uri="{FF2B5EF4-FFF2-40B4-BE49-F238E27FC236}">
                <a16:creationId xmlns:a16="http://schemas.microsoft.com/office/drawing/2014/main" id="{185D591C-C5BE-44D3-B332-4FF3649704D1}"/>
              </a:ext>
            </a:extLst>
          </p:cNvPr>
          <p:cNvPicPr>
            <a:picLocks noChangeAspect="1"/>
          </p:cNvPicPr>
          <p:nvPr/>
        </p:nvPicPr>
        <p:blipFill>
          <a:blip r:embed="rId2"/>
          <a:stretch>
            <a:fillRect/>
          </a:stretch>
        </p:blipFill>
        <p:spPr>
          <a:xfrm>
            <a:off x="483211" y="3355655"/>
            <a:ext cx="4399325" cy="2578915"/>
          </a:xfrm>
          <a:prstGeom prst="rect">
            <a:avLst/>
          </a:prstGeom>
        </p:spPr>
      </p:pic>
      <p:pic>
        <p:nvPicPr>
          <p:cNvPr id="7" name="Picture 6">
            <a:extLst>
              <a:ext uri="{FF2B5EF4-FFF2-40B4-BE49-F238E27FC236}">
                <a16:creationId xmlns:a16="http://schemas.microsoft.com/office/drawing/2014/main" id="{638CFCC4-3F8A-4189-A263-D35CE9F1A5ED}"/>
              </a:ext>
            </a:extLst>
          </p:cNvPr>
          <p:cNvPicPr>
            <a:picLocks noChangeAspect="1"/>
          </p:cNvPicPr>
          <p:nvPr/>
        </p:nvPicPr>
        <p:blipFill>
          <a:blip r:embed="rId3"/>
          <a:stretch>
            <a:fillRect/>
          </a:stretch>
        </p:blipFill>
        <p:spPr>
          <a:xfrm>
            <a:off x="488946" y="1110067"/>
            <a:ext cx="4393590" cy="2169769"/>
          </a:xfrm>
          <a:prstGeom prst="rect">
            <a:avLst/>
          </a:prstGeom>
        </p:spPr>
      </p:pic>
      <p:pic>
        <p:nvPicPr>
          <p:cNvPr id="15" name="Picture 14">
            <a:extLst>
              <a:ext uri="{FF2B5EF4-FFF2-40B4-BE49-F238E27FC236}">
                <a16:creationId xmlns:a16="http://schemas.microsoft.com/office/drawing/2014/main" id="{55DDC423-4136-4C87-BE60-A35DB1BFA348}"/>
              </a:ext>
            </a:extLst>
          </p:cNvPr>
          <p:cNvPicPr>
            <a:picLocks noChangeAspect="1"/>
          </p:cNvPicPr>
          <p:nvPr/>
        </p:nvPicPr>
        <p:blipFill>
          <a:blip r:embed="rId4"/>
          <a:stretch>
            <a:fillRect/>
          </a:stretch>
        </p:blipFill>
        <p:spPr>
          <a:xfrm>
            <a:off x="5727572" y="1437700"/>
            <a:ext cx="5730057" cy="2763910"/>
          </a:xfrm>
          <a:prstGeom prst="rect">
            <a:avLst/>
          </a:prstGeom>
        </p:spPr>
      </p:pic>
    </p:spTree>
    <p:extLst>
      <p:ext uri="{BB962C8B-B14F-4D97-AF65-F5344CB8AC3E}">
        <p14:creationId xmlns:p14="http://schemas.microsoft.com/office/powerpoint/2010/main" val="37358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EB6E-5167-49BC-B09D-860A1467D83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D69B393-34EA-4F81-AD35-3882584E204A}"/>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E254178B-34C9-497D-9ADD-E6137DFEB2BE}"/>
              </a:ext>
            </a:extLst>
          </p:cNvPr>
          <p:cNvPicPr>
            <a:picLocks noChangeAspect="1"/>
          </p:cNvPicPr>
          <p:nvPr/>
        </p:nvPicPr>
        <p:blipFill>
          <a:blip r:embed="rId2"/>
          <a:stretch>
            <a:fillRect/>
          </a:stretch>
        </p:blipFill>
        <p:spPr>
          <a:xfrm>
            <a:off x="1097280" y="286603"/>
            <a:ext cx="5429250" cy="5467350"/>
          </a:xfrm>
          <a:prstGeom prst="rect">
            <a:avLst/>
          </a:prstGeom>
        </p:spPr>
      </p:pic>
      <p:pic>
        <p:nvPicPr>
          <p:cNvPr id="7" name="Picture 6">
            <a:extLst>
              <a:ext uri="{FF2B5EF4-FFF2-40B4-BE49-F238E27FC236}">
                <a16:creationId xmlns:a16="http://schemas.microsoft.com/office/drawing/2014/main" id="{7356DB14-9EB2-4610-AE66-1496CF68E673}"/>
              </a:ext>
            </a:extLst>
          </p:cNvPr>
          <p:cNvPicPr>
            <a:picLocks noChangeAspect="1"/>
          </p:cNvPicPr>
          <p:nvPr/>
        </p:nvPicPr>
        <p:blipFill rotWithShape="1">
          <a:blip r:embed="rId3"/>
          <a:srcRect t="1895" r="565" b="-1"/>
          <a:stretch/>
        </p:blipFill>
        <p:spPr>
          <a:xfrm>
            <a:off x="6266388" y="1487424"/>
            <a:ext cx="5645196" cy="2840736"/>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A4EB4B02-AC75-4344-8E69-8095700DAF85}"/>
                  </a:ext>
                </a:extLst>
              </p14:cNvPr>
              <p14:cNvContentPartPr/>
              <p14:nvPr/>
            </p14:nvContentPartPr>
            <p14:xfrm>
              <a:off x="5648250" y="5497624"/>
              <a:ext cx="346320" cy="360"/>
            </p14:xfrm>
          </p:contentPart>
        </mc:Choice>
        <mc:Fallback xmlns="">
          <p:pic>
            <p:nvPicPr>
              <p:cNvPr id="8" name="Ink 7">
                <a:extLst>
                  <a:ext uri="{FF2B5EF4-FFF2-40B4-BE49-F238E27FC236}">
                    <a16:creationId xmlns:a16="http://schemas.microsoft.com/office/drawing/2014/main" id="{A4EB4B02-AC75-4344-8E69-8095700DAF85}"/>
                  </a:ext>
                </a:extLst>
              </p:cNvPr>
              <p:cNvPicPr/>
              <p:nvPr/>
            </p:nvPicPr>
            <p:blipFill>
              <a:blip r:embed="rId5"/>
              <a:stretch>
                <a:fillRect/>
              </a:stretch>
            </p:blipFill>
            <p:spPr>
              <a:xfrm>
                <a:off x="5594250" y="5389624"/>
                <a:ext cx="453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E9FF3425-B9B8-45AE-BF32-494BFB537C75}"/>
                  </a:ext>
                </a:extLst>
              </p14:cNvPr>
              <p14:cNvContentPartPr/>
              <p14:nvPr/>
            </p14:nvContentPartPr>
            <p14:xfrm>
              <a:off x="11273610" y="2094544"/>
              <a:ext cx="473760" cy="360"/>
            </p14:xfrm>
          </p:contentPart>
        </mc:Choice>
        <mc:Fallback xmlns="">
          <p:pic>
            <p:nvPicPr>
              <p:cNvPr id="9" name="Ink 8">
                <a:extLst>
                  <a:ext uri="{FF2B5EF4-FFF2-40B4-BE49-F238E27FC236}">
                    <a16:creationId xmlns:a16="http://schemas.microsoft.com/office/drawing/2014/main" id="{E9FF3425-B9B8-45AE-BF32-494BFB537C75}"/>
                  </a:ext>
                </a:extLst>
              </p:cNvPr>
              <p:cNvPicPr/>
              <p:nvPr/>
            </p:nvPicPr>
            <p:blipFill>
              <a:blip r:embed="rId7"/>
              <a:stretch>
                <a:fillRect/>
              </a:stretch>
            </p:blipFill>
            <p:spPr>
              <a:xfrm>
                <a:off x="11219610" y="1986904"/>
                <a:ext cx="581400" cy="216000"/>
              </a:xfrm>
              <a:prstGeom prst="rect">
                <a:avLst/>
              </a:prstGeom>
            </p:spPr>
          </p:pic>
        </mc:Fallback>
      </mc:AlternateContent>
    </p:spTree>
    <p:extLst>
      <p:ext uri="{BB962C8B-B14F-4D97-AF65-F5344CB8AC3E}">
        <p14:creationId xmlns:p14="http://schemas.microsoft.com/office/powerpoint/2010/main" val="590436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401AB748-B9E7-4AEC-AAB9-0EABDE63F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AED12D-D97E-42AB-B2B4-8845C0C71896}"/>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Ensemble of Classifiers</a:t>
            </a:r>
          </a:p>
        </p:txBody>
      </p:sp>
      <p:pic>
        <p:nvPicPr>
          <p:cNvPr id="9" name="Content Placeholder 8">
            <a:extLst>
              <a:ext uri="{FF2B5EF4-FFF2-40B4-BE49-F238E27FC236}">
                <a16:creationId xmlns:a16="http://schemas.microsoft.com/office/drawing/2014/main" id="{B9D8DADC-0551-45F9-B282-40CCF01ED7BD}"/>
              </a:ext>
            </a:extLst>
          </p:cNvPr>
          <p:cNvPicPr>
            <a:picLocks noGrp="1" noChangeAspect="1"/>
          </p:cNvPicPr>
          <p:nvPr>
            <p:ph idx="1"/>
          </p:nvPr>
        </p:nvPicPr>
        <p:blipFill>
          <a:blip r:embed="rId2"/>
          <a:stretch>
            <a:fillRect/>
          </a:stretch>
        </p:blipFill>
        <p:spPr>
          <a:xfrm>
            <a:off x="8177534" y="1033363"/>
            <a:ext cx="4002106" cy="3307561"/>
          </a:xfrm>
          <a:prstGeom prst="rect">
            <a:avLst/>
          </a:prstGeom>
        </p:spPr>
      </p:pic>
      <p:sp>
        <p:nvSpPr>
          <p:cNvPr id="23" name="Rectangle 22">
            <a:extLst>
              <a:ext uri="{FF2B5EF4-FFF2-40B4-BE49-F238E27FC236}">
                <a16:creationId xmlns:a16="http://schemas.microsoft.com/office/drawing/2014/main" id="{E0954B38-9C23-4C8B-AC5D-0E80CEA3B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1310123-480F-474B-8198-B0A10D7890FE}"/>
              </a:ext>
            </a:extLst>
          </p:cNvPr>
          <p:cNvPicPr>
            <a:picLocks noChangeAspect="1"/>
          </p:cNvPicPr>
          <p:nvPr/>
        </p:nvPicPr>
        <p:blipFill>
          <a:blip r:embed="rId3"/>
          <a:stretch>
            <a:fillRect/>
          </a:stretch>
        </p:blipFill>
        <p:spPr>
          <a:xfrm>
            <a:off x="4268994" y="977447"/>
            <a:ext cx="3784660" cy="3205027"/>
          </a:xfrm>
          <a:prstGeom prst="rect">
            <a:avLst/>
          </a:prstGeom>
        </p:spPr>
      </p:pic>
      <p:sp>
        <p:nvSpPr>
          <p:cNvPr id="25" name="Rectangle 24">
            <a:extLst>
              <a:ext uri="{FF2B5EF4-FFF2-40B4-BE49-F238E27FC236}">
                <a16:creationId xmlns:a16="http://schemas.microsoft.com/office/drawing/2014/main" id="{791376A8-6B7C-49D5-B3B0-B1D81BC15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D0D70BF-A5C2-4A12-A3CA-63F9F9781068}"/>
              </a:ext>
            </a:extLst>
          </p:cNvPr>
          <p:cNvPicPr>
            <a:picLocks noChangeAspect="1"/>
          </p:cNvPicPr>
          <p:nvPr/>
        </p:nvPicPr>
        <p:blipFill>
          <a:blip r:embed="rId4"/>
          <a:stretch>
            <a:fillRect/>
          </a:stretch>
        </p:blipFill>
        <p:spPr>
          <a:xfrm>
            <a:off x="240646" y="668964"/>
            <a:ext cx="3897702" cy="3607949"/>
          </a:xfrm>
          <a:prstGeom prst="rect">
            <a:avLst/>
          </a:prstGeom>
        </p:spPr>
      </p:pic>
      <p:cxnSp>
        <p:nvCxnSpPr>
          <p:cNvPr id="27" name="Straight Connector 26">
            <a:extLst>
              <a:ext uri="{FF2B5EF4-FFF2-40B4-BE49-F238E27FC236}">
                <a16:creationId xmlns:a16="http://schemas.microsoft.com/office/drawing/2014/main" id="{73A16B78-E8EF-4C99-BDA5-80142980AE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3B0D8F16-5F3B-465F-9D06-983E2E826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5DED356E-7923-4393-BAEA-0116D9D76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458757B9-DC12-43E8-BFA8-55AC14A1708B}"/>
                  </a:ext>
                </a:extLst>
              </p14:cNvPr>
              <p14:cNvContentPartPr/>
              <p14:nvPr/>
            </p14:nvContentPartPr>
            <p14:xfrm>
              <a:off x="7338450" y="1620064"/>
              <a:ext cx="415440" cy="70200"/>
            </p14:xfrm>
          </p:contentPart>
        </mc:Choice>
        <mc:Fallback xmlns="">
          <p:pic>
            <p:nvPicPr>
              <p:cNvPr id="12" name="Ink 11">
                <a:extLst>
                  <a:ext uri="{FF2B5EF4-FFF2-40B4-BE49-F238E27FC236}">
                    <a16:creationId xmlns:a16="http://schemas.microsoft.com/office/drawing/2014/main" id="{458757B9-DC12-43E8-BFA8-55AC14A1708B}"/>
                  </a:ext>
                </a:extLst>
              </p:cNvPr>
              <p:cNvPicPr/>
              <p:nvPr/>
            </p:nvPicPr>
            <p:blipFill>
              <a:blip r:embed="rId6"/>
              <a:stretch>
                <a:fillRect/>
              </a:stretch>
            </p:blipFill>
            <p:spPr>
              <a:xfrm>
                <a:off x="7284450" y="1512064"/>
                <a:ext cx="52308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6BF4E7E5-71C3-4F16-90D7-DF8F2B02B364}"/>
                  </a:ext>
                </a:extLst>
              </p14:cNvPr>
              <p14:cNvContentPartPr/>
              <p14:nvPr/>
            </p14:nvContentPartPr>
            <p14:xfrm>
              <a:off x="7384170" y="1573624"/>
              <a:ext cx="369720" cy="360"/>
            </p14:xfrm>
          </p:contentPart>
        </mc:Choice>
        <mc:Fallback xmlns="">
          <p:pic>
            <p:nvPicPr>
              <p:cNvPr id="13" name="Ink 12">
                <a:extLst>
                  <a:ext uri="{FF2B5EF4-FFF2-40B4-BE49-F238E27FC236}">
                    <a16:creationId xmlns:a16="http://schemas.microsoft.com/office/drawing/2014/main" id="{6BF4E7E5-71C3-4F16-90D7-DF8F2B02B364}"/>
                  </a:ext>
                </a:extLst>
              </p:cNvPr>
              <p:cNvPicPr/>
              <p:nvPr/>
            </p:nvPicPr>
            <p:blipFill>
              <a:blip r:embed="rId8"/>
              <a:stretch>
                <a:fillRect/>
              </a:stretch>
            </p:blipFill>
            <p:spPr>
              <a:xfrm>
                <a:off x="7330530" y="1465624"/>
                <a:ext cx="4773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980C9489-2E9C-4C06-A136-1E627E002611}"/>
                  </a:ext>
                </a:extLst>
              </p14:cNvPr>
              <p14:cNvContentPartPr/>
              <p14:nvPr/>
            </p14:nvContentPartPr>
            <p14:xfrm>
              <a:off x="3437130" y="1458064"/>
              <a:ext cx="334800" cy="25560"/>
            </p14:xfrm>
          </p:contentPart>
        </mc:Choice>
        <mc:Fallback xmlns="">
          <p:pic>
            <p:nvPicPr>
              <p:cNvPr id="14" name="Ink 13">
                <a:extLst>
                  <a:ext uri="{FF2B5EF4-FFF2-40B4-BE49-F238E27FC236}">
                    <a16:creationId xmlns:a16="http://schemas.microsoft.com/office/drawing/2014/main" id="{980C9489-2E9C-4C06-A136-1E627E002611}"/>
                  </a:ext>
                </a:extLst>
              </p:cNvPr>
              <p:cNvPicPr/>
              <p:nvPr/>
            </p:nvPicPr>
            <p:blipFill>
              <a:blip r:embed="rId10"/>
              <a:stretch>
                <a:fillRect/>
              </a:stretch>
            </p:blipFill>
            <p:spPr>
              <a:xfrm>
                <a:off x="3383490" y="1350064"/>
                <a:ext cx="4424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89C5DC79-7ABF-47B7-A586-5C11909FCF16}"/>
                  </a:ext>
                </a:extLst>
              </p14:cNvPr>
              <p14:cNvContentPartPr/>
              <p14:nvPr/>
            </p14:nvContentPartPr>
            <p14:xfrm>
              <a:off x="3472050" y="2603584"/>
              <a:ext cx="323280" cy="360"/>
            </p14:xfrm>
          </p:contentPart>
        </mc:Choice>
        <mc:Fallback xmlns="">
          <p:pic>
            <p:nvPicPr>
              <p:cNvPr id="16" name="Ink 15">
                <a:extLst>
                  <a:ext uri="{FF2B5EF4-FFF2-40B4-BE49-F238E27FC236}">
                    <a16:creationId xmlns:a16="http://schemas.microsoft.com/office/drawing/2014/main" id="{89C5DC79-7ABF-47B7-A586-5C11909FCF16}"/>
                  </a:ext>
                </a:extLst>
              </p:cNvPr>
              <p:cNvPicPr/>
              <p:nvPr/>
            </p:nvPicPr>
            <p:blipFill>
              <a:blip r:embed="rId12"/>
              <a:stretch>
                <a:fillRect/>
              </a:stretch>
            </p:blipFill>
            <p:spPr>
              <a:xfrm>
                <a:off x="3418410" y="2495944"/>
                <a:ext cx="4309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6803E1C9-8D74-460A-9DB9-528A356480E0}"/>
                  </a:ext>
                </a:extLst>
              </p14:cNvPr>
              <p14:cNvContentPartPr/>
              <p14:nvPr/>
            </p14:nvContentPartPr>
            <p14:xfrm>
              <a:off x="3437130" y="3714904"/>
              <a:ext cx="381240" cy="360"/>
            </p14:xfrm>
          </p:contentPart>
        </mc:Choice>
        <mc:Fallback xmlns="">
          <p:pic>
            <p:nvPicPr>
              <p:cNvPr id="18" name="Ink 17">
                <a:extLst>
                  <a:ext uri="{FF2B5EF4-FFF2-40B4-BE49-F238E27FC236}">
                    <a16:creationId xmlns:a16="http://schemas.microsoft.com/office/drawing/2014/main" id="{6803E1C9-8D74-460A-9DB9-528A356480E0}"/>
                  </a:ext>
                </a:extLst>
              </p:cNvPr>
              <p:cNvPicPr/>
              <p:nvPr/>
            </p:nvPicPr>
            <p:blipFill>
              <a:blip r:embed="rId14"/>
              <a:stretch>
                <a:fillRect/>
              </a:stretch>
            </p:blipFill>
            <p:spPr>
              <a:xfrm>
                <a:off x="3383490" y="3607264"/>
                <a:ext cx="488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D1C4357C-56A3-4E03-90A3-06DBD21F178B}"/>
                  </a:ext>
                </a:extLst>
              </p14:cNvPr>
              <p14:cNvContentPartPr/>
              <p14:nvPr/>
            </p14:nvContentPartPr>
            <p14:xfrm>
              <a:off x="11459010" y="1492624"/>
              <a:ext cx="369360" cy="37080"/>
            </p14:xfrm>
          </p:contentPart>
        </mc:Choice>
        <mc:Fallback xmlns="">
          <p:pic>
            <p:nvPicPr>
              <p:cNvPr id="20" name="Ink 19">
                <a:extLst>
                  <a:ext uri="{FF2B5EF4-FFF2-40B4-BE49-F238E27FC236}">
                    <a16:creationId xmlns:a16="http://schemas.microsoft.com/office/drawing/2014/main" id="{D1C4357C-56A3-4E03-90A3-06DBD21F178B}"/>
                  </a:ext>
                </a:extLst>
              </p:cNvPr>
              <p:cNvPicPr/>
              <p:nvPr/>
            </p:nvPicPr>
            <p:blipFill>
              <a:blip r:embed="rId16"/>
              <a:stretch>
                <a:fillRect/>
              </a:stretch>
            </p:blipFill>
            <p:spPr>
              <a:xfrm>
                <a:off x="11405010" y="1384624"/>
                <a:ext cx="47700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Ink 21">
                <a:extLst>
                  <a:ext uri="{FF2B5EF4-FFF2-40B4-BE49-F238E27FC236}">
                    <a16:creationId xmlns:a16="http://schemas.microsoft.com/office/drawing/2014/main" id="{22DFBD2D-7841-4C87-9CCC-D947FEDC4428}"/>
                  </a:ext>
                </a:extLst>
              </p14:cNvPr>
              <p14:cNvContentPartPr/>
              <p14:nvPr/>
            </p14:nvContentPartPr>
            <p14:xfrm>
              <a:off x="11667090" y="2464984"/>
              <a:ext cx="323280" cy="14040"/>
            </p14:xfrm>
          </p:contentPart>
        </mc:Choice>
        <mc:Fallback xmlns="">
          <p:pic>
            <p:nvPicPr>
              <p:cNvPr id="22" name="Ink 21">
                <a:extLst>
                  <a:ext uri="{FF2B5EF4-FFF2-40B4-BE49-F238E27FC236}">
                    <a16:creationId xmlns:a16="http://schemas.microsoft.com/office/drawing/2014/main" id="{22DFBD2D-7841-4C87-9CCC-D947FEDC4428}"/>
                  </a:ext>
                </a:extLst>
              </p:cNvPr>
              <p:cNvPicPr/>
              <p:nvPr/>
            </p:nvPicPr>
            <p:blipFill>
              <a:blip r:embed="rId18"/>
              <a:stretch>
                <a:fillRect/>
              </a:stretch>
            </p:blipFill>
            <p:spPr>
              <a:xfrm>
                <a:off x="11613450" y="2356984"/>
                <a:ext cx="430920" cy="229680"/>
              </a:xfrm>
              <a:prstGeom prst="rect">
                <a:avLst/>
              </a:prstGeom>
            </p:spPr>
          </p:pic>
        </mc:Fallback>
      </mc:AlternateContent>
    </p:spTree>
    <p:extLst>
      <p:ext uri="{BB962C8B-B14F-4D97-AF65-F5344CB8AC3E}">
        <p14:creationId xmlns:p14="http://schemas.microsoft.com/office/powerpoint/2010/main" val="1229228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BCB90-DC24-442C-893A-A933B2CA4C1A}"/>
              </a:ext>
            </a:extLst>
          </p:cNvPr>
          <p:cNvSpPr>
            <a:spLocks noGrp="1"/>
          </p:cNvSpPr>
          <p:nvPr>
            <p:ph type="title"/>
          </p:nvPr>
        </p:nvSpPr>
        <p:spPr>
          <a:xfrm>
            <a:off x="1097280" y="286603"/>
            <a:ext cx="10058400" cy="1450757"/>
          </a:xfrm>
        </p:spPr>
        <p:txBody>
          <a:bodyPr>
            <a:normAutofit/>
          </a:bodyPr>
          <a:lstStyle/>
          <a:p>
            <a:r>
              <a:rPr lang="en-US" dirty="0"/>
              <a:t>Classifier Evaluation Metrics: Decision Tree</a:t>
            </a:r>
          </a:p>
        </p:txBody>
      </p:sp>
      <p:sp>
        <p:nvSpPr>
          <p:cNvPr id="3" name="Content Placeholder 2">
            <a:extLst>
              <a:ext uri="{FF2B5EF4-FFF2-40B4-BE49-F238E27FC236}">
                <a16:creationId xmlns:a16="http://schemas.microsoft.com/office/drawing/2014/main" id="{E0BC5B76-C6BD-48E0-8CDB-E23D458322AA}"/>
              </a:ext>
            </a:extLst>
          </p:cNvPr>
          <p:cNvSpPr>
            <a:spLocks noGrp="1"/>
          </p:cNvSpPr>
          <p:nvPr>
            <p:ph idx="1"/>
          </p:nvPr>
        </p:nvSpPr>
        <p:spPr>
          <a:xfrm>
            <a:off x="1097279" y="1845733"/>
            <a:ext cx="7034785" cy="4725663"/>
          </a:xfrm>
        </p:spPr>
        <p:txBody>
          <a:bodyPr>
            <a:normAutofit/>
          </a:bodyPr>
          <a:lstStyle/>
          <a:p>
            <a:pPr>
              <a:buFont typeface="Arial" panose="020B0604020202020204" pitchFamily="34" charset="0"/>
              <a:buChar char="•"/>
            </a:pPr>
            <a:r>
              <a:rPr lang="en-US" sz="2400" b="1" dirty="0"/>
              <a:t>Precision</a:t>
            </a:r>
            <a:r>
              <a:rPr lang="en-US" sz="2400" dirty="0"/>
              <a:t> = % of instances that the classifier predicted as positive that are actually positive</a:t>
            </a:r>
          </a:p>
          <a:p>
            <a:pPr marL="749808" lvl="4" indent="0">
              <a:buNone/>
            </a:pPr>
            <a:r>
              <a:rPr lang="en-US" sz="2400" dirty="0"/>
              <a:t>	      = (TP / TP + FP) </a:t>
            </a:r>
          </a:p>
          <a:p>
            <a:pPr marL="749808" lvl="4" indent="0">
              <a:buNone/>
            </a:pPr>
            <a:r>
              <a:rPr lang="en-US" sz="2400" dirty="0"/>
              <a:t>	      = (611 / 611 + 40)     </a:t>
            </a:r>
          </a:p>
          <a:p>
            <a:pPr marL="749808" lvl="4" indent="0">
              <a:buNone/>
            </a:pPr>
            <a:r>
              <a:rPr lang="en-US" sz="2400" dirty="0"/>
              <a:t>	      =&gt; </a:t>
            </a:r>
            <a:r>
              <a:rPr lang="en-US" sz="2400" dirty="0">
                <a:highlight>
                  <a:srgbClr val="FFFF00"/>
                </a:highlight>
              </a:rPr>
              <a:t>93.85 %</a:t>
            </a:r>
          </a:p>
          <a:p>
            <a:pPr marL="749808" lvl="4" indent="0">
              <a:buNone/>
            </a:pPr>
            <a:endParaRPr lang="en-US" sz="2400" dirty="0"/>
          </a:p>
          <a:p>
            <a:pPr lvl="4">
              <a:buFont typeface="Arial" panose="020B0604020202020204" pitchFamily="34" charset="0"/>
              <a:buChar char="•"/>
            </a:pPr>
            <a:r>
              <a:rPr lang="en-US" sz="2400" b="1" dirty="0"/>
              <a:t>Recall</a:t>
            </a:r>
            <a:r>
              <a:rPr lang="en-US" sz="2400" dirty="0"/>
              <a:t> = % of positive instances that the classifier predicted correctly as positive</a:t>
            </a:r>
          </a:p>
          <a:p>
            <a:pPr marL="1471400" lvl="8" indent="0">
              <a:buNone/>
            </a:pPr>
            <a:r>
              <a:rPr lang="en-US" sz="2400" dirty="0"/>
              <a:t>= (TP / TP + FN)</a:t>
            </a:r>
          </a:p>
          <a:p>
            <a:pPr marL="1471400" lvl="8" indent="0">
              <a:buNone/>
            </a:pPr>
            <a:r>
              <a:rPr lang="en-US" sz="2400" dirty="0"/>
              <a:t>= (611 / 611 + 0)</a:t>
            </a:r>
          </a:p>
          <a:p>
            <a:pPr marL="1471400" lvl="8" indent="0">
              <a:buNone/>
            </a:pPr>
            <a:r>
              <a:rPr lang="en-US" sz="2400" dirty="0"/>
              <a:t>=&gt; </a:t>
            </a:r>
            <a:r>
              <a:rPr lang="en-US" sz="2400" dirty="0">
                <a:highlight>
                  <a:srgbClr val="FFFF00"/>
                </a:highlight>
              </a:rPr>
              <a:t>100 %</a:t>
            </a:r>
          </a:p>
          <a:p>
            <a:pPr marL="749808" lvl="4" indent="0">
              <a:buNone/>
            </a:pPr>
            <a:endParaRPr lang="en-US" dirty="0"/>
          </a:p>
          <a:p>
            <a:pPr marL="749808" lvl="4" indent="0">
              <a:buNone/>
            </a:pPr>
            <a:endParaRPr lang="en-US" dirty="0"/>
          </a:p>
          <a:p>
            <a:pPr marL="749808" lvl="4" indent="0">
              <a:buNone/>
            </a:pPr>
            <a:endParaRPr lang="en-US" dirty="0"/>
          </a:p>
          <a:p>
            <a:pPr marL="749808" lvl="4" indent="0">
              <a:buNone/>
            </a:pPr>
            <a:endParaRPr lang="en-US" dirty="0"/>
          </a:p>
          <a:p>
            <a:pPr marL="749808" lvl="4" indent="0">
              <a:buNone/>
            </a:pPr>
            <a:endParaRPr lang="en-US" dirty="0"/>
          </a:p>
          <a:p>
            <a:pPr marL="749808" lvl="4" indent="0">
              <a:buNone/>
            </a:pPr>
            <a:endParaRPr lang="en-US" dirty="0"/>
          </a:p>
          <a:p>
            <a:pPr marL="749808" lvl="4" indent="0">
              <a:buNone/>
            </a:pPr>
            <a:endParaRPr lang="en-US" dirty="0"/>
          </a:p>
          <a:p>
            <a:endParaRPr lang="en-US" dirty="0"/>
          </a:p>
        </p:txBody>
      </p:sp>
      <p:pic>
        <p:nvPicPr>
          <p:cNvPr id="7" name="Graphic 6" descr="Thumbs Up Sign">
            <a:extLst>
              <a:ext uri="{FF2B5EF4-FFF2-40B4-BE49-F238E27FC236}">
                <a16:creationId xmlns:a16="http://schemas.microsoft.com/office/drawing/2014/main" id="{CD3712A8-2E89-44CB-852B-BE56C4DC2A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09937" y="2142143"/>
            <a:ext cx="3135109" cy="3135109"/>
          </a:xfrm>
          <a:prstGeom prst="rect">
            <a:avLst/>
          </a:prstGeom>
        </p:spPr>
      </p:pic>
    </p:spTree>
    <p:extLst>
      <p:ext uri="{BB962C8B-B14F-4D97-AF65-F5344CB8AC3E}">
        <p14:creationId xmlns:p14="http://schemas.microsoft.com/office/powerpoint/2010/main" val="379963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41B4D-B342-4116-AC7F-A4FE1DF52BF2}"/>
              </a:ext>
            </a:extLst>
          </p:cNvPr>
          <p:cNvSpPr>
            <a:spLocks noGrp="1"/>
          </p:cNvSpPr>
          <p:nvPr>
            <p:ph type="title"/>
          </p:nvPr>
        </p:nvSpPr>
        <p:spPr>
          <a:xfrm>
            <a:off x="1097280" y="286603"/>
            <a:ext cx="10058400" cy="1450757"/>
          </a:xfrm>
        </p:spPr>
        <p:txBody>
          <a:bodyPr>
            <a:normAutofit/>
          </a:bodyPr>
          <a:lstStyle/>
          <a:p>
            <a:r>
              <a:rPr lang="en-US" dirty="0"/>
              <a:t>Classifier Evaluation Metrics: Ensemble</a:t>
            </a:r>
          </a:p>
        </p:txBody>
      </p:sp>
      <p:sp>
        <p:nvSpPr>
          <p:cNvPr id="3" name="Content Placeholder 2">
            <a:extLst>
              <a:ext uri="{FF2B5EF4-FFF2-40B4-BE49-F238E27FC236}">
                <a16:creationId xmlns:a16="http://schemas.microsoft.com/office/drawing/2014/main" id="{A8E0A924-ED76-497E-AEFC-704FF2FC81D3}"/>
              </a:ext>
            </a:extLst>
          </p:cNvPr>
          <p:cNvSpPr>
            <a:spLocks noGrp="1"/>
          </p:cNvSpPr>
          <p:nvPr>
            <p:ph idx="1"/>
          </p:nvPr>
        </p:nvSpPr>
        <p:spPr>
          <a:xfrm>
            <a:off x="1097279" y="1845734"/>
            <a:ext cx="6923291" cy="4372186"/>
          </a:xfrm>
        </p:spPr>
        <p:txBody>
          <a:bodyPr>
            <a:normAutofit/>
          </a:bodyPr>
          <a:lstStyle/>
          <a:p>
            <a:pPr>
              <a:buFont typeface="Arial" panose="020B0604020202020204" pitchFamily="34" charset="0"/>
              <a:buChar char="•"/>
            </a:pPr>
            <a:r>
              <a:rPr lang="en-US" sz="2400" dirty="0"/>
              <a:t> </a:t>
            </a:r>
            <a:r>
              <a:rPr lang="en-US" sz="2400" b="1" dirty="0"/>
              <a:t>Precision</a:t>
            </a:r>
            <a:r>
              <a:rPr lang="en-US" sz="2400" dirty="0"/>
              <a:t> = % of instances that the classifier predicted as positive that are actually positive</a:t>
            </a:r>
          </a:p>
          <a:p>
            <a:pPr marL="749808" lvl="4" indent="0">
              <a:buNone/>
            </a:pPr>
            <a:r>
              <a:rPr lang="en-US" sz="2400" dirty="0"/>
              <a:t>	      = (TP / TP + FP) </a:t>
            </a:r>
          </a:p>
          <a:p>
            <a:pPr marL="749808" lvl="4" indent="0">
              <a:buNone/>
            </a:pPr>
            <a:r>
              <a:rPr lang="en-US" sz="2400" dirty="0"/>
              <a:t>	      = (539 / 539 + 101)     </a:t>
            </a:r>
          </a:p>
          <a:p>
            <a:pPr marL="749808" lvl="4" indent="0">
              <a:buNone/>
            </a:pPr>
            <a:r>
              <a:rPr lang="en-US" sz="2400" dirty="0"/>
              <a:t>	      =&gt; </a:t>
            </a:r>
            <a:r>
              <a:rPr lang="en-US" sz="2400" dirty="0">
                <a:highlight>
                  <a:srgbClr val="FFFF00"/>
                </a:highlight>
              </a:rPr>
              <a:t>84.2%</a:t>
            </a:r>
          </a:p>
          <a:p>
            <a:pPr marL="749808" lvl="4" indent="0">
              <a:buNone/>
            </a:pPr>
            <a:endParaRPr lang="en-US" sz="2400" dirty="0"/>
          </a:p>
          <a:p>
            <a:pPr lvl="4">
              <a:buFont typeface="Arial" panose="020B0604020202020204" pitchFamily="34" charset="0"/>
              <a:buChar char="•"/>
            </a:pPr>
            <a:r>
              <a:rPr lang="en-US" sz="2400" b="1" dirty="0"/>
              <a:t>Recall</a:t>
            </a:r>
            <a:r>
              <a:rPr lang="en-US" sz="2400" dirty="0"/>
              <a:t> = % of positive instances that the classifier predicted correctly as positive</a:t>
            </a:r>
          </a:p>
          <a:p>
            <a:pPr marL="1471400" lvl="8" indent="0">
              <a:buNone/>
            </a:pPr>
            <a:r>
              <a:rPr lang="en-US" sz="2400" dirty="0"/>
              <a:t>= (TP / TP + FN)</a:t>
            </a:r>
          </a:p>
          <a:p>
            <a:pPr marL="1471400" lvl="8" indent="0">
              <a:buNone/>
            </a:pPr>
            <a:r>
              <a:rPr lang="en-US" sz="2400" dirty="0"/>
              <a:t>= (539 / 539 + 126)</a:t>
            </a:r>
          </a:p>
          <a:p>
            <a:pPr marL="1471400" lvl="8" indent="0">
              <a:buNone/>
            </a:pPr>
            <a:r>
              <a:rPr lang="en-US" sz="2400" dirty="0"/>
              <a:t>=&gt; </a:t>
            </a:r>
            <a:r>
              <a:rPr lang="en-US" sz="2400" dirty="0">
                <a:highlight>
                  <a:srgbClr val="FFFF00"/>
                </a:highlight>
              </a:rPr>
              <a:t>81.05%</a:t>
            </a:r>
          </a:p>
          <a:p>
            <a:pPr marL="749808" lvl="4" indent="0">
              <a:buNone/>
            </a:pPr>
            <a:endParaRPr lang="en-US" dirty="0"/>
          </a:p>
          <a:p>
            <a:pPr marL="749808" lvl="4" indent="0">
              <a:buNone/>
            </a:pPr>
            <a:endParaRPr lang="en-US" dirty="0"/>
          </a:p>
          <a:p>
            <a:pPr marL="749808" lvl="4" indent="0">
              <a:buNone/>
            </a:pPr>
            <a:endParaRPr lang="en-US" dirty="0"/>
          </a:p>
          <a:p>
            <a:pPr marL="749808" lvl="4" indent="0">
              <a:buNone/>
            </a:pPr>
            <a:endParaRPr lang="en-US" dirty="0"/>
          </a:p>
          <a:p>
            <a:pPr marL="749808" lvl="4" indent="0">
              <a:buNone/>
            </a:pPr>
            <a:endParaRPr lang="en-US" dirty="0"/>
          </a:p>
          <a:p>
            <a:pPr marL="749808" lvl="4" indent="0">
              <a:buNone/>
            </a:pPr>
            <a:endParaRPr lang="en-US" dirty="0"/>
          </a:p>
          <a:p>
            <a:pPr marL="749808" lvl="4" indent="0">
              <a:buNone/>
            </a:pPr>
            <a:endParaRPr lang="en-US" dirty="0"/>
          </a:p>
          <a:p>
            <a:pPr marL="749808" lvl="4" indent="0">
              <a:buNone/>
            </a:pPr>
            <a:endParaRPr lang="en-US" dirty="0"/>
          </a:p>
        </p:txBody>
      </p:sp>
      <p:pic>
        <p:nvPicPr>
          <p:cNvPr id="7" name="Graphic 6" descr="Checkmark">
            <a:extLst>
              <a:ext uri="{FF2B5EF4-FFF2-40B4-BE49-F238E27FC236}">
                <a16:creationId xmlns:a16="http://schemas.microsoft.com/office/drawing/2014/main" id="{F5887A99-0B24-4669-BEA8-43EE1AB50E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357361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E0A0F-5804-43B0-9936-22008FFA79E9}"/>
              </a:ext>
            </a:extLst>
          </p:cNvPr>
          <p:cNvSpPr>
            <a:spLocks noGrp="1"/>
          </p:cNvSpPr>
          <p:nvPr>
            <p:ph type="title"/>
          </p:nvPr>
        </p:nvSpPr>
        <p:spPr>
          <a:xfrm>
            <a:off x="1097280" y="286603"/>
            <a:ext cx="10058400" cy="1450757"/>
          </a:xfrm>
        </p:spPr>
        <p:txBody>
          <a:bodyPr>
            <a:normAutofit/>
          </a:bodyPr>
          <a:lstStyle/>
          <a:p>
            <a:r>
              <a:rPr lang="en-US" dirty="0"/>
              <a:t>Dataset Background</a:t>
            </a:r>
          </a:p>
        </p:txBody>
      </p:sp>
      <p:graphicFrame>
        <p:nvGraphicFramePr>
          <p:cNvPr id="7" name="Content Placeholder 2">
            <a:extLst>
              <a:ext uri="{FF2B5EF4-FFF2-40B4-BE49-F238E27FC236}">
                <a16:creationId xmlns:a16="http://schemas.microsoft.com/office/drawing/2014/main" id="{03D6116A-5DD7-4AC0-9972-24DAA7CD7322}"/>
              </a:ext>
            </a:extLst>
          </p:cNvPr>
          <p:cNvGraphicFramePr>
            <a:graphicFrameLocks noGrp="1"/>
          </p:cNvGraphicFramePr>
          <p:nvPr>
            <p:ph idx="1"/>
            <p:extLst>
              <p:ext uri="{D42A27DB-BD31-4B8C-83A1-F6EECF244321}">
                <p14:modId xmlns:p14="http://schemas.microsoft.com/office/powerpoint/2010/main" val="2633693317"/>
              </p:ext>
            </p:extLst>
          </p:nvPr>
        </p:nvGraphicFramePr>
        <p:xfrm>
          <a:off x="636608" y="2098514"/>
          <a:ext cx="11042247" cy="3989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9668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A2DA6-BD7D-4713-BE86-68D3DC62C52B}"/>
              </a:ext>
            </a:extLst>
          </p:cNvPr>
          <p:cNvSpPr>
            <a:spLocks noGrp="1"/>
          </p:cNvSpPr>
          <p:nvPr>
            <p:ph type="title"/>
          </p:nvPr>
        </p:nvSpPr>
        <p:spPr>
          <a:xfrm>
            <a:off x="1097280" y="286603"/>
            <a:ext cx="10058400" cy="1450757"/>
          </a:xfrm>
        </p:spPr>
        <p:txBody>
          <a:bodyPr>
            <a:normAutofit/>
          </a:bodyPr>
          <a:lstStyle/>
          <a:p>
            <a:r>
              <a:rPr lang="en-US" dirty="0"/>
              <a:t>Key Findings and Conclusions</a:t>
            </a:r>
          </a:p>
        </p:txBody>
      </p:sp>
      <p:graphicFrame>
        <p:nvGraphicFramePr>
          <p:cNvPr id="5" name="Content Placeholder 2">
            <a:extLst>
              <a:ext uri="{FF2B5EF4-FFF2-40B4-BE49-F238E27FC236}">
                <a16:creationId xmlns:a16="http://schemas.microsoft.com/office/drawing/2014/main" id="{9452F34F-D500-4F24-850A-30489B55FB0C}"/>
              </a:ext>
            </a:extLst>
          </p:cNvPr>
          <p:cNvGraphicFramePr>
            <a:graphicFrameLocks noGrp="1"/>
          </p:cNvGraphicFramePr>
          <p:nvPr>
            <p:ph idx="1"/>
            <p:extLst>
              <p:ext uri="{D42A27DB-BD31-4B8C-83A1-F6EECF244321}">
                <p14:modId xmlns:p14="http://schemas.microsoft.com/office/powerpoint/2010/main" val="3540312631"/>
              </p:ext>
            </p:extLst>
          </p:nvPr>
        </p:nvGraphicFramePr>
        <p:xfrm>
          <a:off x="170688" y="1909822"/>
          <a:ext cx="11777471" cy="4282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7011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2" name="TextBox 9">
            <a:extLst>
              <a:ext uri="{FF2B5EF4-FFF2-40B4-BE49-F238E27FC236}">
                <a16:creationId xmlns:a16="http://schemas.microsoft.com/office/drawing/2014/main" id="{99C09C40-18B7-41AD-910C-0D6C0FEA5430}"/>
              </a:ext>
            </a:extLst>
          </p:cNvPr>
          <p:cNvGraphicFramePr/>
          <p:nvPr>
            <p:extLst>
              <p:ext uri="{D42A27DB-BD31-4B8C-83A1-F6EECF244321}">
                <p14:modId xmlns:p14="http://schemas.microsoft.com/office/powerpoint/2010/main" val="418520397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930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38A27C-BB32-47CA-A8E2-78C85BD2248A}"/>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Real World Deployment </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3A94F89-C8EE-4104-ADE4-D0EAD99908C5}"/>
              </a:ext>
            </a:extLst>
          </p:cNvPr>
          <p:cNvGraphicFramePr>
            <a:graphicFrameLocks noGrp="1"/>
          </p:cNvGraphicFramePr>
          <p:nvPr>
            <p:ph idx="1"/>
            <p:extLst>
              <p:ext uri="{D42A27DB-BD31-4B8C-83A1-F6EECF244321}">
                <p14:modId xmlns:p14="http://schemas.microsoft.com/office/powerpoint/2010/main" val="1347390080"/>
              </p:ext>
            </p:extLst>
          </p:nvPr>
        </p:nvGraphicFramePr>
        <p:xfrm>
          <a:off x="4741863" y="616613"/>
          <a:ext cx="7058180" cy="5865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290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7B81718-A0A9-4B65-B18F-A152F636DF35}"/>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Data Description</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2E19CA1-1AD6-403C-86D8-192E7644FCB6}"/>
              </a:ext>
            </a:extLst>
          </p:cNvPr>
          <p:cNvSpPr>
            <a:spLocks noGrp="1"/>
          </p:cNvSpPr>
          <p:nvPr>
            <p:ph idx="1"/>
          </p:nvPr>
        </p:nvSpPr>
        <p:spPr>
          <a:xfrm>
            <a:off x="4742016" y="605895"/>
            <a:ext cx="6957614" cy="5887501"/>
          </a:xfrm>
        </p:spPr>
        <p:txBody>
          <a:bodyPr anchor="ctr">
            <a:normAutofit fontScale="92500" lnSpcReduction="10000"/>
          </a:bodyPr>
          <a:lstStyle/>
          <a:p>
            <a:r>
              <a:rPr lang="en-US" b="1" dirty="0"/>
              <a:t>Data Source</a:t>
            </a:r>
          </a:p>
          <a:p>
            <a:r>
              <a:rPr lang="en-US" u="sng" dirty="0">
                <a:hlinkClick r:id="rId2"/>
              </a:rPr>
              <a:t>https://archive.ics.uci.edu/ml/datasets/seismic-bumps</a:t>
            </a:r>
            <a:endParaRPr lang="en-US" b="1" dirty="0"/>
          </a:p>
          <a:p>
            <a:r>
              <a:rPr lang="en-US" dirty="0"/>
              <a:t>Marek Sikora^{1,2} (marek.sikora@polsl.pl), Lukasz Wrobel^{1} (lukasz.wrobel@polsl.pl) </a:t>
            </a:r>
          </a:p>
          <a:p>
            <a:r>
              <a:rPr lang="en-US" dirty="0"/>
              <a:t>(1) Institute of Computer Science, Silesian University of Technology, 44-100 Gliwice, Poland </a:t>
            </a:r>
          </a:p>
          <a:p>
            <a:r>
              <a:rPr lang="en-US" dirty="0"/>
              <a:t>(2) Institute of Innovative Technologies EMAG, 40-189 Katowice, Poland</a:t>
            </a:r>
          </a:p>
          <a:p>
            <a:endParaRPr lang="en-US" b="1" dirty="0"/>
          </a:p>
          <a:p>
            <a:r>
              <a:rPr lang="en-US" b="1" dirty="0"/>
              <a:t>Data characteristics</a:t>
            </a:r>
          </a:p>
          <a:p>
            <a:r>
              <a:rPr lang="en-US" dirty="0"/>
              <a:t>Instances: 2584 </a:t>
            </a:r>
          </a:p>
          <a:p>
            <a:r>
              <a:rPr lang="en-US" dirty="0"/>
              <a:t>Attributes: 18 + class </a:t>
            </a:r>
          </a:p>
          <a:p>
            <a:r>
              <a:rPr lang="en-US" dirty="0"/>
              <a:t>Class distribution:  "hazardous state" (class 1) : 170 (6.6%) | "non-hazardous state" (class 0): 2414 (93.4%) </a:t>
            </a:r>
          </a:p>
          <a:p>
            <a:r>
              <a:rPr lang="en-US" dirty="0"/>
              <a:t>Missing Attribute Values: None</a:t>
            </a:r>
          </a:p>
          <a:p>
            <a:pPr marL="1471400" lvl="8" indent="0">
              <a:buNone/>
            </a:pPr>
            <a:r>
              <a:rPr lang="en-US" dirty="0"/>
              <a:t> </a:t>
            </a:r>
          </a:p>
          <a:p>
            <a:pPr marL="1471400" lvl="8" indent="0">
              <a:buNone/>
            </a:pPr>
            <a:endParaRPr lang="en-US" dirty="0"/>
          </a:p>
        </p:txBody>
      </p:sp>
    </p:spTree>
    <p:extLst>
      <p:ext uri="{BB962C8B-B14F-4D97-AF65-F5344CB8AC3E}">
        <p14:creationId xmlns:p14="http://schemas.microsoft.com/office/powerpoint/2010/main" val="2914091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0001584-6C72-4A56-BA61-468FE51D0A0E}"/>
              </a:ext>
            </a:extLst>
          </p:cNvPr>
          <p:cNvSpPr>
            <a:spLocks noGrp="1"/>
          </p:cNvSpPr>
          <p:nvPr>
            <p:ph type="title"/>
          </p:nvPr>
        </p:nvSpPr>
        <p:spPr>
          <a:xfrm>
            <a:off x="0" y="542580"/>
            <a:ext cx="3084844" cy="5772840"/>
          </a:xfrm>
        </p:spPr>
        <p:txBody>
          <a:bodyPr anchor="ctr">
            <a:normAutofit/>
          </a:bodyPr>
          <a:lstStyle/>
          <a:p>
            <a:r>
              <a:rPr lang="en-US" sz="3600" dirty="0">
                <a:solidFill>
                  <a:srgbClr val="FFFFFF"/>
                </a:solidFill>
              </a:rPr>
              <a:t>Attribute information:</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9F412B64-9B7F-48A5-81A0-28FCE601F168}"/>
              </a:ext>
            </a:extLst>
          </p:cNvPr>
          <p:cNvGraphicFramePr>
            <a:graphicFrameLocks noGrp="1"/>
          </p:cNvGraphicFramePr>
          <p:nvPr>
            <p:ph idx="1"/>
            <p:extLst>
              <p:ext uri="{D42A27DB-BD31-4B8C-83A1-F6EECF244321}">
                <p14:modId xmlns:p14="http://schemas.microsoft.com/office/powerpoint/2010/main" val="1789639820"/>
              </p:ext>
            </p:extLst>
          </p:nvPr>
        </p:nvGraphicFramePr>
        <p:xfrm>
          <a:off x="1859743" y="0"/>
          <a:ext cx="10353208" cy="6568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7287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4DFAA-D1DC-4669-AE0D-71208C40A99E}"/>
              </a:ext>
            </a:extLst>
          </p:cNvPr>
          <p:cNvSpPr>
            <a:spLocks noGrp="1"/>
          </p:cNvSpPr>
          <p:nvPr>
            <p:ph type="title"/>
          </p:nvPr>
        </p:nvSpPr>
        <p:spPr>
          <a:xfrm>
            <a:off x="1097280" y="286603"/>
            <a:ext cx="10058400" cy="1450757"/>
          </a:xfrm>
        </p:spPr>
        <p:txBody>
          <a:bodyPr>
            <a:normAutofit/>
          </a:bodyPr>
          <a:lstStyle/>
          <a:p>
            <a:r>
              <a:rPr lang="en-US" dirty="0"/>
              <a:t>Dataset Limitations:</a:t>
            </a:r>
          </a:p>
        </p:txBody>
      </p:sp>
      <p:graphicFrame>
        <p:nvGraphicFramePr>
          <p:cNvPr id="5" name="Content Placeholder 2">
            <a:extLst>
              <a:ext uri="{FF2B5EF4-FFF2-40B4-BE49-F238E27FC236}">
                <a16:creationId xmlns:a16="http://schemas.microsoft.com/office/drawing/2014/main" id="{FC1DA809-1E50-467F-A8DA-8D637F8BC925}"/>
              </a:ext>
            </a:extLst>
          </p:cNvPr>
          <p:cNvGraphicFramePr>
            <a:graphicFrameLocks noGrp="1"/>
          </p:cNvGraphicFramePr>
          <p:nvPr>
            <p:ph idx="1"/>
            <p:extLst>
              <p:ext uri="{D42A27DB-BD31-4B8C-83A1-F6EECF244321}">
                <p14:modId xmlns:p14="http://schemas.microsoft.com/office/powerpoint/2010/main" val="335013951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1222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119EAF1-9B41-4246-BE34-1ED8728B30EE}"/>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Methodology</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6BB62FDD-12E9-4579-BEFB-BBE3FF6592ED}"/>
              </a:ext>
            </a:extLst>
          </p:cNvPr>
          <p:cNvGraphicFramePr>
            <a:graphicFrameLocks noGrp="1"/>
          </p:cNvGraphicFramePr>
          <p:nvPr>
            <p:ph idx="1"/>
            <p:extLst>
              <p:ext uri="{D42A27DB-BD31-4B8C-83A1-F6EECF244321}">
                <p14:modId xmlns:p14="http://schemas.microsoft.com/office/powerpoint/2010/main" val="157748834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5597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DDF7-395A-4E1F-9BC3-0D641AD73E6E}"/>
              </a:ext>
            </a:extLst>
          </p:cNvPr>
          <p:cNvSpPr>
            <a:spLocks noGrp="1"/>
          </p:cNvSpPr>
          <p:nvPr>
            <p:ph type="title"/>
          </p:nvPr>
        </p:nvSpPr>
        <p:spPr>
          <a:xfrm>
            <a:off x="1225296" y="218728"/>
            <a:ext cx="10058400" cy="1450757"/>
          </a:xfrm>
        </p:spPr>
        <p:txBody>
          <a:bodyPr/>
          <a:lstStyle/>
          <a:p>
            <a:r>
              <a:rPr lang="en-US" dirty="0"/>
              <a:t>Variable Selection</a:t>
            </a:r>
          </a:p>
        </p:txBody>
      </p:sp>
      <p:sp>
        <p:nvSpPr>
          <p:cNvPr id="6" name="Content Placeholder 5">
            <a:extLst>
              <a:ext uri="{FF2B5EF4-FFF2-40B4-BE49-F238E27FC236}">
                <a16:creationId xmlns:a16="http://schemas.microsoft.com/office/drawing/2014/main" id="{EE32E3E9-2472-4BB5-9982-976E051BC4F7}"/>
              </a:ext>
            </a:extLst>
          </p:cNvPr>
          <p:cNvSpPr>
            <a:spLocks noGrp="1"/>
          </p:cNvSpPr>
          <p:nvPr>
            <p:ph idx="1"/>
          </p:nvPr>
        </p:nvSpPr>
        <p:spPr>
          <a:xfrm>
            <a:off x="487680" y="1886743"/>
            <a:ext cx="10058400" cy="4023360"/>
          </a:xfrm>
        </p:spPr>
        <p:txBody>
          <a:bodyPr/>
          <a:lstStyle/>
          <a:p>
            <a:pPr>
              <a:buFont typeface="Arial" panose="020B0604020202020204" pitchFamily="34" charset="0"/>
              <a:buChar char="•"/>
            </a:pPr>
            <a:r>
              <a:rPr lang="en-US" dirty="0"/>
              <a:t> Checking for outliers using outlier and extreme super node in data audit.</a:t>
            </a:r>
          </a:p>
          <a:p>
            <a:pPr>
              <a:buFont typeface="Arial" panose="020B0604020202020204" pitchFamily="34" charset="0"/>
              <a:buChar char="•"/>
            </a:pPr>
            <a:r>
              <a:rPr lang="en-US" dirty="0"/>
              <a:t> Usage of restructure node to remove the unnecessary variables</a:t>
            </a:r>
          </a:p>
        </p:txBody>
      </p:sp>
      <p:pic>
        <p:nvPicPr>
          <p:cNvPr id="7" name="Picture 6">
            <a:extLst>
              <a:ext uri="{FF2B5EF4-FFF2-40B4-BE49-F238E27FC236}">
                <a16:creationId xmlns:a16="http://schemas.microsoft.com/office/drawing/2014/main" id="{D5E56D68-8ABC-4DCE-AF90-A93518DD0EED}"/>
              </a:ext>
            </a:extLst>
          </p:cNvPr>
          <p:cNvPicPr>
            <a:picLocks noChangeAspect="1"/>
          </p:cNvPicPr>
          <p:nvPr/>
        </p:nvPicPr>
        <p:blipFill>
          <a:blip r:embed="rId2"/>
          <a:stretch>
            <a:fillRect/>
          </a:stretch>
        </p:blipFill>
        <p:spPr>
          <a:xfrm>
            <a:off x="1097280" y="2943015"/>
            <a:ext cx="9717024" cy="3469916"/>
          </a:xfrm>
          <a:prstGeom prst="rect">
            <a:avLst/>
          </a:prstGeom>
        </p:spPr>
      </p:pic>
      <p:pic>
        <p:nvPicPr>
          <p:cNvPr id="8" name="Picture 7">
            <a:extLst>
              <a:ext uri="{FF2B5EF4-FFF2-40B4-BE49-F238E27FC236}">
                <a16:creationId xmlns:a16="http://schemas.microsoft.com/office/drawing/2014/main" id="{FBDA24C2-1AE7-4D0D-9D92-5F5BC7F5AEE6}"/>
              </a:ext>
            </a:extLst>
          </p:cNvPr>
          <p:cNvPicPr>
            <a:picLocks noChangeAspect="1"/>
          </p:cNvPicPr>
          <p:nvPr/>
        </p:nvPicPr>
        <p:blipFill>
          <a:blip r:embed="rId3"/>
          <a:stretch>
            <a:fillRect/>
          </a:stretch>
        </p:blipFill>
        <p:spPr>
          <a:xfrm>
            <a:off x="8775192" y="445069"/>
            <a:ext cx="1905000" cy="2286000"/>
          </a:xfrm>
          <a:prstGeom prst="rect">
            <a:avLst/>
          </a:prstGeom>
        </p:spPr>
      </p:pic>
    </p:spTree>
    <p:extLst>
      <p:ext uri="{BB962C8B-B14F-4D97-AF65-F5344CB8AC3E}">
        <p14:creationId xmlns:p14="http://schemas.microsoft.com/office/powerpoint/2010/main" val="1108254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D8B1E-DF0E-4E1E-81A5-06B012E99381}"/>
              </a:ext>
            </a:extLst>
          </p:cNvPr>
          <p:cNvSpPr>
            <a:spLocks noGrp="1"/>
          </p:cNvSpPr>
          <p:nvPr>
            <p:ph type="title"/>
          </p:nvPr>
        </p:nvSpPr>
        <p:spPr/>
        <p:txBody>
          <a:bodyPr/>
          <a:lstStyle/>
          <a:p>
            <a:r>
              <a:rPr lang="en-US" dirty="0"/>
              <a:t>Balancing Node</a:t>
            </a:r>
          </a:p>
        </p:txBody>
      </p:sp>
      <p:pic>
        <p:nvPicPr>
          <p:cNvPr id="4" name="Content Placeholder 3">
            <a:extLst>
              <a:ext uri="{FF2B5EF4-FFF2-40B4-BE49-F238E27FC236}">
                <a16:creationId xmlns:a16="http://schemas.microsoft.com/office/drawing/2014/main" id="{64BEDC62-B2B8-4943-8DCB-4F9D8D2AB0C5}"/>
              </a:ext>
            </a:extLst>
          </p:cNvPr>
          <p:cNvPicPr>
            <a:picLocks noGrp="1" noChangeAspect="1"/>
          </p:cNvPicPr>
          <p:nvPr>
            <p:ph idx="1"/>
          </p:nvPr>
        </p:nvPicPr>
        <p:blipFill>
          <a:blip r:embed="rId2"/>
          <a:stretch>
            <a:fillRect/>
          </a:stretch>
        </p:blipFill>
        <p:spPr>
          <a:xfrm>
            <a:off x="2576575" y="1838142"/>
            <a:ext cx="6467475" cy="723900"/>
          </a:xfrm>
          <a:prstGeom prst="rect">
            <a:avLst/>
          </a:prstGeom>
        </p:spPr>
      </p:pic>
      <p:pic>
        <p:nvPicPr>
          <p:cNvPr id="5" name="Picture 4">
            <a:extLst>
              <a:ext uri="{FF2B5EF4-FFF2-40B4-BE49-F238E27FC236}">
                <a16:creationId xmlns:a16="http://schemas.microsoft.com/office/drawing/2014/main" id="{0CC7A4D5-2E72-413B-8F29-CE6140A5815B}"/>
              </a:ext>
            </a:extLst>
          </p:cNvPr>
          <p:cNvPicPr>
            <a:picLocks noChangeAspect="1"/>
          </p:cNvPicPr>
          <p:nvPr/>
        </p:nvPicPr>
        <p:blipFill>
          <a:blip r:embed="rId3"/>
          <a:stretch>
            <a:fillRect/>
          </a:stretch>
        </p:blipFill>
        <p:spPr>
          <a:xfrm>
            <a:off x="2576575" y="4692016"/>
            <a:ext cx="6562725" cy="857250"/>
          </a:xfrm>
          <a:prstGeom prst="rect">
            <a:avLst/>
          </a:prstGeom>
        </p:spPr>
      </p:pic>
      <p:pic>
        <p:nvPicPr>
          <p:cNvPr id="6" name="Picture 5">
            <a:extLst>
              <a:ext uri="{FF2B5EF4-FFF2-40B4-BE49-F238E27FC236}">
                <a16:creationId xmlns:a16="http://schemas.microsoft.com/office/drawing/2014/main" id="{085A8559-FF81-4DED-9DE9-9C572C5DBA26}"/>
              </a:ext>
            </a:extLst>
          </p:cNvPr>
          <p:cNvPicPr>
            <a:picLocks noChangeAspect="1"/>
          </p:cNvPicPr>
          <p:nvPr/>
        </p:nvPicPr>
        <p:blipFill>
          <a:blip r:embed="rId4"/>
          <a:stretch>
            <a:fillRect/>
          </a:stretch>
        </p:blipFill>
        <p:spPr>
          <a:xfrm>
            <a:off x="3509772" y="3007904"/>
            <a:ext cx="4953000" cy="1238250"/>
          </a:xfrm>
          <a:prstGeom prst="rect">
            <a:avLst/>
          </a:prstGeom>
        </p:spPr>
      </p:pic>
      <p:sp>
        <p:nvSpPr>
          <p:cNvPr id="7" name="Smiley Face 6">
            <a:extLst>
              <a:ext uri="{FF2B5EF4-FFF2-40B4-BE49-F238E27FC236}">
                <a16:creationId xmlns:a16="http://schemas.microsoft.com/office/drawing/2014/main" id="{53D6C453-82B8-4EAE-B97E-B9D497204443}"/>
              </a:ext>
            </a:extLst>
          </p:cNvPr>
          <p:cNvSpPr/>
          <p:nvPr/>
        </p:nvSpPr>
        <p:spPr>
          <a:xfrm>
            <a:off x="10152617" y="4692016"/>
            <a:ext cx="600264" cy="528166"/>
          </a:xfrm>
          <a:prstGeom prst="smileyFac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448EEE1-DDC2-45B5-BA01-E732EDE2D4AF}"/>
              </a:ext>
            </a:extLst>
          </p:cNvPr>
          <p:cNvSpPr/>
          <p:nvPr/>
        </p:nvSpPr>
        <p:spPr>
          <a:xfrm>
            <a:off x="253108" y="1894502"/>
            <a:ext cx="2541786"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Before &gt;</a:t>
            </a:r>
          </a:p>
        </p:txBody>
      </p:sp>
      <p:sp>
        <p:nvSpPr>
          <p:cNvPr id="9" name="Rectangle 8">
            <a:extLst>
              <a:ext uri="{FF2B5EF4-FFF2-40B4-BE49-F238E27FC236}">
                <a16:creationId xmlns:a16="http://schemas.microsoft.com/office/drawing/2014/main" id="{5A61DD4A-1F9C-40FD-8C3F-FA7CA51DBF3F}"/>
              </a:ext>
            </a:extLst>
          </p:cNvPr>
          <p:cNvSpPr/>
          <p:nvPr/>
        </p:nvSpPr>
        <p:spPr>
          <a:xfrm>
            <a:off x="253108" y="4758517"/>
            <a:ext cx="2541786" cy="461665"/>
          </a:xfrm>
          <a:prstGeom prst="rect">
            <a:avLst/>
          </a:prstGeom>
          <a:noFill/>
        </p:spPr>
        <p:txBody>
          <a:bodyPr wrap="square" lIns="91440" tIns="45720" rIns="91440" bIns="45720">
            <a:spAutoFit/>
          </a:bodyPr>
          <a:lstStyle/>
          <a:p>
            <a:pPr algn="ctr"/>
            <a:r>
              <a:rPr lang="en-US" sz="2400" dirty="0">
                <a:ln w="0"/>
                <a:effectLst>
                  <a:outerShdw blurRad="38100" dist="19050" dir="2700000" algn="tl" rotWithShape="0">
                    <a:schemeClr val="dk1">
                      <a:alpha val="40000"/>
                    </a:schemeClr>
                  </a:outerShdw>
                </a:effectLst>
              </a:rPr>
              <a:t>After</a:t>
            </a:r>
            <a:r>
              <a:rPr lang="en-US" sz="2400" b="0" cap="none" spc="0" dirty="0">
                <a:ln w="0"/>
                <a:solidFill>
                  <a:schemeClr val="tx1"/>
                </a:solidFill>
                <a:effectLst>
                  <a:outerShdw blurRad="38100" dist="19050" dir="2700000" algn="tl" rotWithShape="0">
                    <a:schemeClr val="dk1">
                      <a:alpha val="40000"/>
                    </a:schemeClr>
                  </a:outerShdw>
                </a:effectLst>
              </a:rPr>
              <a:t> &gt;</a:t>
            </a:r>
          </a:p>
        </p:txBody>
      </p:sp>
    </p:spTree>
    <p:extLst>
      <p:ext uri="{BB962C8B-B14F-4D97-AF65-F5344CB8AC3E}">
        <p14:creationId xmlns:p14="http://schemas.microsoft.com/office/powerpoint/2010/main" val="254988330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1285</Words>
  <Application>Microsoft Office PowerPoint</Application>
  <PresentationFormat>Widescreen</PresentationFormat>
  <Paragraphs>136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Retrospect</vt:lpstr>
      <vt:lpstr>Fall 2018 - DATA MINING FOR BUSINESS (BYGB-7967-003) Seismic Bumps Dataset: Evaluation and Conclusions</vt:lpstr>
      <vt:lpstr>Dataset Background</vt:lpstr>
      <vt:lpstr>Real World Deployment </vt:lpstr>
      <vt:lpstr>Data Description</vt:lpstr>
      <vt:lpstr>Attribute information:</vt:lpstr>
      <vt:lpstr>Dataset Limitations:</vt:lpstr>
      <vt:lpstr>Methodology</vt:lpstr>
      <vt:lpstr>Variable Selection</vt:lpstr>
      <vt:lpstr>Balancing Node</vt:lpstr>
      <vt:lpstr>Model Building</vt:lpstr>
      <vt:lpstr>Model Stream</vt:lpstr>
      <vt:lpstr>Predictor Importance</vt:lpstr>
      <vt:lpstr>Decision Tree Output</vt:lpstr>
      <vt:lpstr>ANN Analysis Output</vt:lpstr>
      <vt:lpstr>Logistic Regression Output</vt:lpstr>
      <vt:lpstr>PowerPoint Presentation</vt:lpstr>
      <vt:lpstr>Ensemble of Classifiers</vt:lpstr>
      <vt:lpstr>Classifier Evaluation Metrics: Decision Tree</vt:lpstr>
      <vt:lpstr>Classifier Evaluation Metrics: Ensemble</vt:lpstr>
      <vt:lpstr>Key Findings and 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 2018 - DATA MINING FOR BUSINESS (BYGB-7967-003) Seismic Bumps Dataset: Evaluation and Conclusions</dc:title>
  <dc:creator>Sravya Katta</dc:creator>
  <cp:lastModifiedBy>Sravya Katta</cp:lastModifiedBy>
  <cp:revision>4</cp:revision>
  <dcterms:created xsi:type="dcterms:W3CDTF">2018-12-11T18:35:08Z</dcterms:created>
  <dcterms:modified xsi:type="dcterms:W3CDTF">2018-12-11T18:54:59Z</dcterms:modified>
</cp:coreProperties>
</file>