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9" r:id="rId3"/>
    <p:sldId id="257" r:id="rId4"/>
    <p:sldId id="258" r:id="rId5"/>
    <p:sldId id="260" r:id="rId6"/>
    <p:sldId id="263" r:id="rId7"/>
    <p:sldId id="274" r:id="rId8"/>
    <p:sldId id="273" r:id="rId9"/>
    <p:sldId id="280" r:id="rId10"/>
    <p:sldId id="275" r:id="rId11"/>
    <p:sldId id="276" r:id="rId12"/>
    <p:sldId id="277" r:id="rId13"/>
    <p:sldId id="278" r:id="rId14"/>
    <p:sldId id="27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Gill Sans" panose="020B0604020202020204" charset="0"/>
      <p:regular r:id="rId23"/>
      <p:bold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744" y="3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F197D-7CB9-46C4-9C35-733C51D187E2}" type="doc">
      <dgm:prSet loTypeId="urn:microsoft.com/office/officeart/2005/8/layout/chevron1" loCatId="process" qsTypeId="urn:microsoft.com/office/officeart/2005/8/quickstyle/simple1" qsCatId="simple" csTypeId="urn:microsoft.com/office/officeart/2005/8/colors/accent5_2" csCatId="accent5" phldr="1"/>
      <dgm:spPr/>
    </dgm:pt>
    <dgm:pt modelId="{EF098294-4A37-4F37-A8BA-97CF386A6FAC}">
      <dgm:prSet phldrT="[Text]" custT="1"/>
      <dgm:spPr/>
      <dgm:t>
        <a:bodyPr/>
        <a:lstStyle/>
        <a:p>
          <a:r>
            <a:rPr lang="en-US" sz="1400" dirty="0"/>
            <a:t>Data Collection/ Preprocessing</a:t>
          </a:r>
        </a:p>
      </dgm:t>
    </dgm:pt>
    <dgm:pt modelId="{8DECFF2A-FA65-4464-88F9-22162881EA7C}" type="parTrans" cxnId="{88C1D5DB-9897-494C-8009-B32E1EBA6A26}">
      <dgm:prSet/>
      <dgm:spPr/>
      <dgm:t>
        <a:bodyPr/>
        <a:lstStyle/>
        <a:p>
          <a:endParaRPr lang="en-US" sz="2000"/>
        </a:p>
      </dgm:t>
    </dgm:pt>
    <dgm:pt modelId="{82786284-5D6C-4D4B-B793-08C453D36D2F}" type="sibTrans" cxnId="{88C1D5DB-9897-494C-8009-B32E1EBA6A26}">
      <dgm:prSet/>
      <dgm:spPr/>
      <dgm:t>
        <a:bodyPr/>
        <a:lstStyle/>
        <a:p>
          <a:endParaRPr lang="en-US" sz="2000"/>
        </a:p>
      </dgm:t>
    </dgm:pt>
    <dgm:pt modelId="{5EE05357-85BA-4F71-A449-9CCFDEB15DD9}">
      <dgm:prSet phldrT="[Text]" custT="1"/>
      <dgm:spPr/>
      <dgm:t>
        <a:bodyPr/>
        <a:lstStyle/>
        <a:p>
          <a:r>
            <a:rPr lang="en-US" sz="1400" dirty="0"/>
            <a:t>Sentiment Analysis Using Vader</a:t>
          </a:r>
        </a:p>
      </dgm:t>
    </dgm:pt>
    <dgm:pt modelId="{CF18E933-20BD-49D0-AC1B-0FA3D9105929}" type="parTrans" cxnId="{EA5F9A08-7E56-403D-90D6-AC3C5BAF2A90}">
      <dgm:prSet/>
      <dgm:spPr/>
      <dgm:t>
        <a:bodyPr/>
        <a:lstStyle/>
        <a:p>
          <a:endParaRPr lang="en-US" sz="2000"/>
        </a:p>
      </dgm:t>
    </dgm:pt>
    <dgm:pt modelId="{C246CF0E-3478-4FF1-B4B3-A8C85F9D34F8}" type="sibTrans" cxnId="{EA5F9A08-7E56-403D-90D6-AC3C5BAF2A90}">
      <dgm:prSet/>
      <dgm:spPr/>
      <dgm:t>
        <a:bodyPr/>
        <a:lstStyle/>
        <a:p>
          <a:endParaRPr lang="en-US" sz="2000"/>
        </a:p>
      </dgm:t>
    </dgm:pt>
    <dgm:pt modelId="{E318DC7D-F217-4FA3-AF30-84B3C8390B17}">
      <dgm:prSet custT="1"/>
      <dgm:spPr/>
      <dgm:t>
        <a:bodyPr/>
        <a:lstStyle/>
        <a:p>
          <a:r>
            <a:rPr lang="en-US" sz="1400" dirty="0"/>
            <a:t>Tokenization</a:t>
          </a:r>
        </a:p>
      </dgm:t>
    </dgm:pt>
    <dgm:pt modelId="{5B69B03F-B7E6-484C-8E84-4761917FCDF8}" type="parTrans" cxnId="{3E87065A-A389-445F-ABD3-914AF7DEB607}">
      <dgm:prSet/>
      <dgm:spPr/>
      <dgm:t>
        <a:bodyPr/>
        <a:lstStyle/>
        <a:p>
          <a:endParaRPr lang="en-US" sz="2000"/>
        </a:p>
      </dgm:t>
    </dgm:pt>
    <dgm:pt modelId="{98BD03BE-BD47-4DA5-9FC4-02B4FF8C4EF2}" type="sibTrans" cxnId="{3E87065A-A389-445F-ABD3-914AF7DEB607}">
      <dgm:prSet/>
      <dgm:spPr/>
      <dgm:t>
        <a:bodyPr/>
        <a:lstStyle/>
        <a:p>
          <a:endParaRPr lang="en-US" sz="2000"/>
        </a:p>
      </dgm:t>
    </dgm:pt>
    <dgm:pt modelId="{948BB6DD-CA58-4F43-BA3E-DDF505A91FA8}">
      <dgm:prSet custT="1"/>
      <dgm:spPr/>
      <dgm:t>
        <a:bodyPr/>
        <a:lstStyle/>
        <a:p>
          <a:r>
            <a:rPr lang="en-US" sz="1400" dirty="0" err="1"/>
            <a:t>Stopword</a:t>
          </a:r>
          <a:r>
            <a:rPr lang="en-US" sz="1400" dirty="0"/>
            <a:t> Removal</a:t>
          </a:r>
        </a:p>
      </dgm:t>
    </dgm:pt>
    <dgm:pt modelId="{590DD96E-6799-452E-83B7-AA31019482CD}" type="parTrans" cxnId="{FDBC3460-58CA-496C-A114-EABB1A0FAFB2}">
      <dgm:prSet/>
      <dgm:spPr/>
      <dgm:t>
        <a:bodyPr/>
        <a:lstStyle/>
        <a:p>
          <a:endParaRPr lang="en-US" sz="2000"/>
        </a:p>
      </dgm:t>
    </dgm:pt>
    <dgm:pt modelId="{4ADECA43-1423-4E2B-B961-2900A5376846}" type="sibTrans" cxnId="{FDBC3460-58CA-496C-A114-EABB1A0FAFB2}">
      <dgm:prSet/>
      <dgm:spPr/>
      <dgm:t>
        <a:bodyPr/>
        <a:lstStyle/>
        <a:p>
          <a:endParaRPr lang="en-US" sz="2000"/>
        </a:p>
      </dgm:t>
    </dgm:pt>
    <dgm:pt modelId="{A5012FB0-E523-4E59-AB08-E6F91F22914F}">
      <dgm:prSet custT="1"/>
      <dgm:spPr/>
      <dgm:t>
        <a:bodyPr/>
        <a:lstStyle/>
        <a:p>
          <a:r>
            <a:rPr lang="en-US" sz="1400" dirty="0"/>
            <a:t>- Stemming</a:t>
          </a:r>
        </a:p>
        <a:p>
          <a:r>
            <a:rPr lang="en-US" sz="1400" dirty="0"/>
            <a:t>- POS tagging</a:t>
          </a:r>
        </a:p>
        <a:p>
          <a:r>
            <a:rPr lang="en-US" sz="1400" dirty="0"/>
            <a:t>- N-grams</a:t>
          </a:r>
        </a:p>
      </dgm:t>
    </dgm:pt>
    <dgm:pt modelId="{556DD0E3-FA52-4850-A74D-96F03AE1AEBE}" type="parTrans" cxnId="{D309F32C-DEEF-47AC-9991-0F6C99DFD4BA}">
      <dgm:prSet/>
      <dgm:spPr/>
      <dgm:t>
        <a:bodyPr/>
        <a:lstStyle/>
        <a:p>
          <a:endParaRPr lang="en-US" sz="2000"/>
        </a:p>
      </dgm:t>
    </dgm:pt>
    <dgm:pt modelId="{0EFF0CBC-732E-4FB7-BD81-D3BF578EDA32}" type="sibTrans" cxnId="{D309F32C-DEEF-47AC-9991-0F6C99DFD4BA}">
      <dgm:prSet/>
      <dgm:spPr/>
      <dgm:t>
        <a:bodyPr/>
        <a:lstStyle/>
        <a:p>
          <a:endParaRPr lang="en-US" sz="2000"/>
        </a:p>
      </dgm:t>
    </dgm:pt>
    <dgm:pt modelId="{2BC9148C-255C-409F-B8F8-2811B7A0A0E7}">
      <dgm:prSet custT="1"/>
      <dgm:spPr/>
      <dgm:t>
        <a:bodyPr/>
        <a:lstStyle/>
        <a:p>
          <a:r>
            <a:rPr lang="en-US" sz="1400"/>
            <a:t>Analysis + Evaluation</a:t>
          </a:r>
        </a:p>
      </dgm:t>
    </dgm:pt>
    <dgm:pt modelId="{444F3A40-25F6-4D8E-8918-688A06C2556B}" type="parTrans" cxnId="{B7DABDE5-1C79-4FD7-9324-456B550A1086}">
      <dgm:prSet/>
      <dgm:spPr/>
      <dgm:t>
        <a:bodyPr/>
        <a:lstStyle/>
        <a:p>
          <a:endParaRPr lang="en-US" sz="2000"/>
        </a:p>
      </dgm:t>
    </dgm:pt>
    <dgm:pt modelId="{C0F8BA9A-100B-4B5C-AE4F-CFCEC5D7BA96}" type="sibTrans" cxnId="{B7DABDE5-1C79-4FD7-9324-456B550A1086}">
      <dgm:prSet/>
      <dgm:spPr/>
      <dgm:t>
        <a:bodyPr/>
        <a:lstStyle/>
        <a:p>
          <a:endParaRPr lang="en-US" sz="2000"/>
        </a:p>
      </dgm:t>
    </dgm:pt>
    <dgm:pt modelId="{E59A82D8-5FEE-4962-B961-7B4007E7FB08}" type="pres">
      <dgm:prSet presAssocID="{397F197D-7CB9-46C4-9C35-733C51D187E2}" presName="Name0" presStyleCnt="0">
        <dgm:presLayoutVars>
          <dgm:dir/>
          <dgm:animLvl val="lvl"/>
          <dgm:resizeHandles val="exact"/>
        </dgm:presLayoutVars>
      </dgm:prSet>
      <dgm:spPr/>
    </dgm:pt>
    <dgm:pt modelId="{2715CE31-2864-49EF-8900-FFC31FAD1BE5}" type="pres">
      <dgm:prSet presAssocID="{EF098294-4A37-4F37-A8BA-97CF386A6FAC}" presName="parTxOnly" presStyleLbl="node1" presStyleIdx="0" presStyleCnt="6">
        <dgm:presLayoutVars>
          <dgm:chMax val="0"/>
          <dgm:chPref val="0"/>
          <dgm:bulletEnabled val="1"/>
        </dgm:presLayoutVars>
      </dgm:prSet>
      <dgm:spPr/>
    </dgm:pt>
    <dgm:pt modelId="{81A20324-1D11-49F2-BC42-D9A8DCD3598F}" type="pres">
      <dgm:prSet presAssocID="{82786284-5D6C-4D4B-B793-08C453D36D2F}" presName="parTxOnlySpace" presStyleCnt="0"/>
      <dgm:spPr/>
    </dgm:pt>
    <dgm:pt modelId="{9E3303A8-3B3D-43A3-BB8B-1014626C9ED6}" type="pres">
      <dgm:prSet presAssocID="{5EE05357-85BA-4F71-A449-9CCFDEB15DD9}" presName="parTxOnly" presStyleLbl="node1" presStyleIdx="1" presStyleCnt="6">
        <dgm:presLayoutVars>
          <dgm:chMax val="0"/>
          <dgm:chPref val="0"/>
          <dgm:bulletEnabled val="1"/>
        </dgm:presLayoutVars>
      </dgm:prSet>
      <dgm:spPr/>
    </dgm:pt>
    <dgm:pt modelId="{58FCA4AA-343E-4F60-9830-EA06E8A0E5BE}" type="pres">
      <dgm:prSet presAssocID="{C246CF0E-3478-4FF1-B4B3-A8C85F9D34F8}" presName="parTxOnlySpace" presStyleCnt="0"/>
      <dgm:spPr/>
    </dgm:pt>
    <dgm:pt modelId="{0C98D058-E606-4651-9D6F-DB7B9FDACF6E}" type="pres">
      <dgm:prSet presAssocID="{E318DC7D-F217-4FA3-AF30-84B3C8390B17}" presName="parTxOnly" presStyleLbl="node1" presStyleIdx="2" presStyleCnt="6">
        <dgm:presLayoutVars>
          <dgm:chMax val="0"/>
          <dgm:chPref val="0"/>
          <dgm:bulletEnabled val="1"/>
        </dgm:presLayoutVars>
      </dgm:prSet>
      <dgm:spPr/>
    </dgm:pt>
    <dgm:pt modelId="{BBCDDDB4-1D1E-44C0-9B73-44B277C2BE0F}" type="pres">
      <dgm:prSet presAssocID="{98BD03BE-BD47-4DA5-9FC4-02B4FF8C4EF2}" presName="parTxOnlySpace" presStyleCnt="0"/>
      <dgm:spPr/>
    </dgm:pt>
    <dgm:pt modelId="{9D98F903-9BC0-4892-A89C-4C76A3864FF8}" type="pres">
      <dgm:prSet presAssocID="{948BB6DD-CA58-4F43-BA3E-DDF505A91FA8}" presName="parTxOnly" presStyleLbl="node1" presStyleIdx="3" presStyleCnt="6">
        <dgm:presLayoutVars>
          <dgm:chMax val="0"/>
          <dgm:chPref val="0"/>
          <dgm:bulletEnabled val="1"/>
        </dgm:presLayoutVars>
      </dgm:prSet>
      <dgm:spPr/>
    </dgm:pt>
    <dgm:pt modelId="{8D53C4B7-6C7C-4D0C-9924-C8373FCDF297}" type="pres">
      <dgm:prSet presAssocID="{4ADECA43-1423-4E2B-B961-2900A5376846}" presName="parTxOnlySpace" presStyleCnt="0"/>
      <dgm:spPr/>
    </dgm:pt>
    <dgm:pt modelId="{EEB56132-CBB9-4AD8-8244-FE32CFD8615C}" type="pres">
      <dgm:prSet presAssocID="{A5012FB0-E523-4E59-AB08-E6F91F22914F}" presName="parTxOnly" presStyleLbl="node1" presStyleIdx="4" presStyleCnt="6">
        <dgm:presLayoutVars>
          <dgm:chMax val="0"/>
          <dgm:chPref val="0"/>
          <dgm:bulletEnabled val="1"/>
        </dgm:presLayoutVars>
      </dgm:prSet>
      <dgm:spPr/>
    </dgm:pt>
    <dgm:pt modelId="{6E1CD35C-458F-4531-B49F-0B71676AF163}" type="pres">
      <dgm:prSet presAssocID="{0EFF0CBC-732E-4FB7-BD81-D3BF578EDA32}" presName="parTxOnlySpace" presStyleCnt="0"/>
      <dgm:spPr/>
    </dgm:pt>
    <dgm:pt modelId="{2E0EB178-557C-4E7B-AB04-F63552DB71D7}" type="pres">
      <dgm:prSet presAssocID="{2BC9148C-255C-409F-B8F8-2811B7A0A0E7}" presName="parTxOnly" presStyleLbl="node1" presStyleIdx="5" presStyleCnt="6">
        <dgm:presLayoutVars>
          <dgm:chMax val="0"/>
          <dgm:chPref val="0"/>
          <dgm:bulletEnabled val="1"/>
        </dgm:presLayoutVars>
      </dgm:prSet>
      <dgm:spPr/>
    </dgm:pt>
  </dgm:ptLst>
  <dgm:cxnLst>
    <dgm:cxn modelId="{EA5F9A08-7E56-403D-90D6-AC3C5BAF2A90}" srcId="{397F197D-7CB9-46C4-9C35-733C51D187E2}" destId="{5EE05357-85BA-4F71-A449-9CCFDEB15DD9}" srcOrd="1" destOrd="0" parTransId="{CF18E933-20BD-49D0-AC1B-0FA3D9105929}" sibTransId="{C246CF0E-3478-4FF1-B4B3-A8C85F9D34F8}"/>
    <dgm:cxn modelId="{8C511011-4E21-4930-86EC-DE9D77F0505E}" type="presOf" srcId="{948BB6DD-CA58-4F43-BA3E-DDF505A91FA8}" destId="{9D98F903-9BC0-4892-A89C-4C76A3864FF8}" srcOrd="0" destOrd="0" presId="urn:microsoft.com/office/officeart/2005/8/layout/chevron1"/>
    <dgm:cxn modelId="{B6533F18-D32B-4547-A259-A03DDBE21F51}" type="presOf" srcId="{397F197D-7CB9-46C4-9C35-733C51D187E2}" destId="{E59A82D8-5FEE-4962-B961-7B4007E7FB08}" srcOrd="0" destOrd="0" presId="urn:microsoft.com/office/officeart/2005/8/layout/chevron1"/>
    <dgm:cxn modelId="{D309F32C-DEEF-47AC-9991-0F6C99DFD4BA}" srcId="{397F197D-7CB9-46C4-9C35-733C51D187E2}" destId="{A5012FB0-E523-4E59-AB08-E6F91F22914F}" srcOrd="4" destOrd="0" parTransId="{556DD0E3-FA52-4850-A74D-96F03AE1AEBE}" sibTransId="{0EFF0CBC-732E-4FB7-BD81-D3BF578EDA32}"/>
    <dgm:cxn modelId="{FDBC3460-58CA-496C-A114-EABB1A0FAFB2}" srcId="{397F197D-7CB9-46C4-9C35-733C51D187E2}" destId="{948BB6DD-CA58-4F43-BA3E-DDF505A91FA8}" srcOrd="3" destOrd="0" parTransId="{590DD96E-6799-452E-83B7-AA31019482CD}" sibTransId="{4ADECA43-1423-4E2B-B961-2900A5376846}"/>
    <dgm:cxn modelId="{B526CB4F-4BD2-4823-B0A1-F6AD74DDAC63}" type="presOf" srcId="{E318DC7D-F217-4FA3-AF30-84B3C8390B17}" destId="{0C98D058-E606-4651-9D6F-DB7B9FDACF6E}" srcOrd="0" destOrd="0" presId="urn:microsoft.com/office/officeart/2005/8/layout/chevron1"/>
    <dgm:cxn modelId="{92993357-9580-46A0-9C96-7B69543A511E}" type="presOf" srcId="{2BC9148C-255C-409F-B8F8-2811B7A0A0E7}" destId="{2E0EB178-557C-4E7B-AB04-F63552DB71D7}" srcOrd="0" destOrd="0" presId="urn:microsoft.com/office/officeart/2005/8/layout/chevron1"/>
    <dgm:cxn modelId="{3E87065A-A389-445F-ABD3-914AF7DEB607}" srcId="{397F197D-7CB9-46C4-9C35-733C51D187E2}" destId="{E318DC7D-F217-4FA3-AF30-84B3C8390B17}" srcOrd="2" destOrd="0" parTransId="{5B69B03F-B7E6-484C-8E84-4761917FCDF8}" sibTransId="{98BD03BE-BD47-4DA5-9FC4-02B4FF8C4EF2}"/>
    <dgm:cxn modelId="{7E032F9B-8801-441C-A3B8-E04C239BBD03}" type="presOf" srcId="{A5012FB0-E523-4E59-AB08-E6F91F22914F}" destId="{EEB56132-CBB9-4AD8-8244-FE32CFD8615C}" srcOrd="0" destOrd="0" presId="urn:microsoft.com/office/officeart/2005/8/layout/chevron1"/>
    <dgm:cxn modelId="{A923F0BE-8A38-401C-B801-0FCA293E4DB3}" type="presOf" srcId="{EF098294-4A37-4F37-A8BA-97CF386A6FAC}" destId="{2715CE31-2864-49EF-8900-FFC31FAD1BE5}" srcOrd="0" destOrd="0" presId="urn:microsoft.com/office/officeart/2005/8/layout/chevron1"/>
    <dgm:cxn modelId="{88C1D5DB-9897-494C-8009-B32E1EBA6A26}" srcId="{397F197D-7CB9-46C4-9C35-733C51D187E2}" destId="{EF098294-4A37-4F37-A8BA-97CF386A6FAC}" srcOrd="0" destOrd="0" parTransId="{8DECFF2A-FA65-4464-88F9-22162881EA7C}" sibTransId="{82786284-5D6C-4D4B-B793-08C453D36D2F}"/>
    <dgm:cxn modelId="{B7DABDE5-1C79-4FD7-9324-456B550A1086}" srcId="{397F197D-7CB9-46C4-9C35-733C51D187E2}" destId="{2BC9148C-255C-409F-B8F8-2811B7A0A0E7}" srcOrd="5" destOrd="0" parTransId="{444F3A40-25F6-4D8E-8918-688A06C2556B}" sibTransId="{C0F8BA9A-100B-4B5C-AE4F-CFCEC5D7BA96}"/>
    <dgm:cxn modelId="{F208AFF5-2D3F-4D37-A7BC-4D26EEBAAA7E}" type="presOf" srcId="{5EE05357-85BA-4F71-A449-9CCFDEB15DD9}" destId="{9E3303A8-3B3D-43A3-BB8B-1014626C9ED6}" srcOrd="0" destOrd="0" presId="urn:microsoft.com/office/officeart/2005/8/layout/chevron1"/>
    <dgm:cxn modelId="{F8F4B565-3839-4332-BC4A-55952D92C54F}" type="presParOf" srcId="{E59A82D8-5FEE-4962-B961-7B4007E7FB08}" destId="{2715CE31-2864-49EF-8900-FFC31FAD1BE5}" srcOrd="0" destOrd="0" presId="urn:microsoft.com/office/officeart/2005/8/layout/chevron1"/>
    <dgm:cxn modelId="{B73F78DD-9150-4300-A188-F1C75BEE9A3E}" type="presParOf" srcId="{E59A82D8-5FEE-4962-B961-7B4007E7FB08}" destId="{81A20324-1D11-49F2-BC42-D9A8DCD3598F}" srcOrd="1" destOrd="0" presId="urn:microsoft.com/office/officeart/2005/8/layout/chevron1"/>
    <dgm:cxn modelId="{D498330D-7DB7-4B95-AA62-B73DF8E9D6B3}" type="presParOf" srcId="{E59A82D8-5FEE-4962-B961-7B4007E7FB08}" destId="{9E3303A8-3B3D-43A3-BB8B-1014626C9ED6}" srcOrd="2" destOrd="0" presId="urn:microsoft.com/office/officeart/2005/8/layout/chevron1"/>
    <dgm:cxn modelId="{F9479A5F-AB2C-4903-BDE8-61249CDCFD61}" type="presParOf" srcId="{E59A82D8-5FEE-4962-B961-7B4007E7FB08}" destId="{58FCA4AA-343E-4F60-9830-EA06E8A0E5BE}" srcOrd="3" destOrd="0" presId="urn:microsoft.com/office/officeart/2005/8/layout/chevron1"/>
    <dgm:cxn modelId="{362EF4EA-B6AC-41C8-87B6-65BC86DCAD7B}" type="presParOf" srcId="{E59A82D8-5FEE-4962-B961-7B4007E7FB08}" destId="{0C98D058-E606-4651-9D6F-DB7B9FDACF6E}" srcOrd="4" destOrd="0" presId="urn:microsoft.com/office/officeart/2005/8/layout/chevron1"/>
    <dgm:cxn modelId="{1F78B8B7-9E4E-4196-928E-D3BA453188E1}" type="presParOf" srcId="{E59A82D8-5FEE-4962-B961-7B4007E7FB08}" destId="{BBCDDDB4-1D1E-44C0-9B73-44B277C2BE0F}" srcOrd="5" destOrd="0" presId="urn:microsoft.com/office/officeart/2005/8/layout/chevron1"/>
    <dgm:cxn modelId="{B7C07990-4866-4BB3-8A6A-6DAC033242FD}" type="presParOf" srcId="{E59A82D8-5FEE-4962-B961-7B4007E7FB08}" destId="{9D98F903-9BC0-4892-A89C-4C76A3864FF8}" srcOrd="6" destOrd="0" presId="urn:microsoft.com/office/officeart/2005/8/layout/chevron1"/>
    <dgm:cxn modelId="{E84CFB85-065C-4306-A276-04F13D21D9E6}" type="presParOf" srcId="{E59A82D8-5FEE-4962-B961-7B4007E7FB08}" destId="{8D53C4B7-6C7C-4D0C-9924-C8373FCDF297}" srcOrd="7" destOrd="0" presId="urn:microsoft.com/office/officeart/2005/8/layout/chevron1"/>
    <dgm:cxn modelId="{32FEA245-2E7C-4CF0-9AD9-CE96750F2D9F}" type="presParOf" srcId="{E59A82D8-5FEE-4962-B961-7B4007E7FB08}" destId="{EEB56132-CBB9-4AD8-8244-FE32CFD8615C}" srcOrd="8" destOrd="0" presId="urn:microsoft.com/office/officeart/2005/8/layout/chevron1"/>
    <dgm:cxn modelId="{37CD5BA0-B622-405C-8A77-94200F327085}" type="presParOf" srcId="{E59A82D8-5FEE-4962-B961-7B4007E7FB08}" destId="{6E1CD35C-458F-4531-B49F-0B71676AF163}" srcOrd="9" destOrd="0" presId="urn:microsoft.com/office/officeart/2005/8/layout/chevron1"/>
    <dgm:cxn modelId="{4538973F-57C0-4A62-80FA-989F89876E8B}" type="presParOf" srcId="{E59A82D8-5FEE-4962-B961-7B4007E7FB08}" destId="{2E0EB178-557C-4E7B-AB04-F63552DB71D7}"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F197D-7CB9-46C4-9C35-733C51D187E2}" type="doc">
      <dgm:prSet loTypeId="urn:microsoft.com/office/officeart/2005/8/layout/chevron1" loCatId="process" qsTypeId="urn:microsoft.com/office/officeart/2005/8/quickstyle/simple1" qsCatId="simple" csTypeId="urn:microsoft.com/office/officeart/2005/8/colors/accent5_2" csCatId="accent5" phldr="1"/>
      <dgm:spPr/>
    </dgm:pt>
    <dgm:pt modelId="{EF098294-4A37-4F37-A8BA-97CF386A6FAC}">
      <dgm:prSet phldrT="[Text]"/>
      <dgm:spPr/>
      <dgm:t>
        <a:bodyPr/>
        <a:lstStyle/>
        <a:p>
          <a:r>
            <a:rPr lang="en-US" dirty="0"/>
            <a:t>Data Preprocessing</a:t>
          </a:r>
        </a:p>
      </dgm:t>
    </dgm:pt>
    <dgm:pt modelId="{8DECFF2A-FA65-4464-88F9-22162881EA7C}" type="parTrans" cxnId="{88C1D5DB-9897-494C-8009-B32E1EBA6A26}">
      <dgm:prSet/>
      <dgm:spPr/>
      <dgm:t>
        <a:bodyPr/>
        <a:lstStyle/>
        <a:p>
          <a:endParaRPr lang="en-US"/>
        </a:p>
      </dgm:t>
    </dgm:pt>
    <dgm:pt modelId="{82786284-5D6C-4D4B-B793-08C453D36D2F}" type="sibTrans" cxnId="{88C1D5DB-9897-494C-8009-B32E1EBA6A26}">
      <dgm:prSet/>
      <dgm:spPr/>
      <dgm:t>
        <a:bodyPr/>
        <a:lstStyle/>
        <a:p>
          <a:endParaRPr lang="en-US"/>
        </a:p>
      </dgm:t>
    </dgm:pt>
    <dgm:pt modelId="{5EE05357-85BA-4F71-A449-9CCFDEB15DD9}">
      <dgm:prSet phldrT="[Text]"/>
      <dgm:spPr/>
      <dgm:t>
        <a:bodyPr/>
        <a:lstStyle/>
        <a:p>
          <a:r>
            <a:rPr lang="en-US" dirty="0"/>
            <a:t>Variable Selection</a:t>
          </a:r>
        </a:p>
      </dgm:t>
    </dgm:pt>
    <dgm:pt modelId="{CF18E933-20BD-49D0-AC1B-0FA3D9105929}" type="parTrans" cxnId="{EA5F9A08-7E56-403D-90D6-AC3C5BAF2A90}">
      <dgm:prSet/>
      <dgm:spPr/>
      <dgm:t>
        <a:bodyPr/>
        <a:lstStyle/>
        <a:p>
          <a:endParaRPr lang="en-US"/>
        </a:p>
      </dgm:t>
    </dgm:pt>
    <dgm:pt modelId="{C246CF0E-3478-4FF1-B4B3-A8C85F9D34F8}" type="sibTrans" cxnId="{EA5F9A08-7E56-403D-90D6-AC3C5BAF2A90}">
      <dgm:prSet/>
      <dgm:spPr/>
      <dgm:t>
        <a:bodyPr/>
        <a:lstStyle/>
        <a:p>
          <a:endParaRPr lang="en-US"/>
        </a:p>
      </dgm:t>
    </dgm:pt>
    <dgm:pt modelId="{E318DC7D-F217-4FA3-AF30-84B3C8390B17}">
      <dgm:prSet/>
      <dgm:spPr/>
      <dgm:t>
        <a:bodyPr/>
        <a:lstStyle/>
        <a:p>
          <a:r>
            <a:rPr lang="en-US" dirty="0"/>
            <a:t>Building ANN Model</a:t>
          </a:r>
        </a:p>
      </dgm:t>
    </dgm:pt>
    <dgm:pt modelId="{5B69B03F-B7E6-484C-8E84-4761917FCDF8}" type="parTrans" cxnId="{3E87065A-A389-445F-ABD3-914AF7DEB607}">
      <dgm:prSet/>
      <dgm:spPr/>
      <dgm:t>
        <a:bodyPr/>
        <a:lstStyle/>
        <a:p>
          <a:endParaRPr lang="en-US"/>
        </a:p>
      </dgm:t>
    </dgm:pt>
    <dgm:pt modelId="{98BD03BE-BD47-4DA5-9FC4-02B4FF8C4EF2}" type="sibTrans" cxnId="{3E87065A-A389-445F-ABD3-914AF7DEB607}">
      <dgm:prSet/>
      <dgm:spPr/>
      <dgm:t>
        <a:bodyPr/>
        <a:lstStyle/>
        <a:p>
          <a:endParaRPr lang="en-US"/>
        </a:p>
      </dgm:t>
    </dgm:pt>
    <dgm:pt modelId="{948BB6DD-CA58-4F43-BA3E-DDF505A91FA8}">
      <dgm:prSet/>
      <dgm:spPr/>
      <dgm:t>
        <a:bodyPr/>
        <a:lstStyle/>
        <a:p>
          <a:r>
            <a:rPr lang="en-US" dirty="0"/>
            <a:t>Analysis + Evaluation</a:t>
          </a:r>
        </a:p>
      </dgm:t>
    </dgm:pt>
    <dgm:pt modelId="{590DD96E-6799-452E-83B7-AA31019482CD}" type="parTrans" cxnId="{FDBC3460-58CA-496C-A114-EABB1A0FAFB2}">
      <dgm:prSet/>
      <dgm:spPr/>
      <dgm:t>
        <a:bodyPr/>
        <a:lstStyle/>
        <a:p>
          <a:endParaRPr lang="en-US"/>
        </a:p>
      </dgm:t>
    </dgm:pt>
    <dgm:pt modelId="{4ADECA43-1423-4E2B-B961-2900A5376846}" type="sibTrans" cxnId="{FDBC3460-58CA-496C-A114-EABB1A0FAFB2}">
      <dgm:prSet/>
      <dgm:spPr/>
      <dgm:t>
        <a:bodyPr/>
        <a:lstStyle/>
        <a:p>
          <a:endParaRPr lang="en-US"/>
        </a:p>
      </dgm:t>
    </dgm:pt>
    <dgm:pt modelId="{E59A82D8-5FEE-4962-B961-7B4007E7FB08}" type="pres">
      <dgm:prSet presAssocID="{397F197D-7CB9-46C4-9C35-733C51D187E2}" presName="Name0" presStyleCnt="0">
        <dgm:presLayoutVars>
          <dgm:dir/>
          <dgm:animLvl val="lvl"/>
          <dgm:resizeHandles val="exact"/>
        </dgm:presLayoutVars>
      </dgm:prSet>
      <dgm:spPr/>
    </dgm:pt>
    <dgm:pt modelId="{460ABCF6-C5F0-49F1-8EA4-2A53A916FE1A}" type="pres">
      <dgm:prSet presAssocID="{EF098294-4A37-4F37-A8BA-97CF386A6FAC}" presName="parTxOnly" presStyleLbl="node1" presStyleIdx="0" presStyleCnt="4">
        <dgm:presLayoutVars>
          <dgm:chMax val="0"/>
          <dgm:chPref val="0"/>
          <dgm:bulletEnabled val="1"/>
        </dgm:presLayoutVars>
      </dgm:prSet>
      <dgm:spPr/>
    </dgm:pt>
    <dgm:pt modelId="{51A75B31-8CEA-45BE-BF39-BC8A9CCFAC98}" type="pres">
      <dgm:prSet presAssocID="{82786284-5D6C-4D4B-B793-08C453D36D2F}" presName="parTxOnlySpace" presStyleCnt="0"/>
      <dgm:spPr/>
    </dgm:pt>
    <dgm:pt modelId="{4A18960E-D1F1-4F56-9667-9AA070E72ED1}" type="pres">
      <dgm:prSet presAssocID="{5EE05357-85BA-4F71-A449-9CCFDEB15DD9}" presName="parTxOnly" presStyleLbl="node1" presStyleIdx="1" presStyleCnt="4">
        <dgm:presLayoutVars>
          <dgm:chMax val="0"/>
          <dgm:chPref val="0"/>
          <dgm:bulletEnabled val="1"/>
        </dgm:presLayoutVars>
      </dgm:prSet>
      <dgm:spPr/>
    </dgm:pt>
    <dgm:pt modelId="{84DE51A4-C47B-403A-B1A6-0D0C1B0C29E9}" type="pres">
      <dgm:prSet presAssocID="{C246CF0E-3478-4FF1-B4B3-A8C85F9D34F8}" presName="parTxOnlySpace" presStyleCnt="0"/>
      <dgm:spPr/>
    </dgm:pt>
    <dgm:pt modelId="{42A49FC7-2301-47AD-982C-880CA71144F7}" type="pres">
      <dgm:prSet presAssocID="{E318DC7D-F217-4FA3-AF30-84B3C8390B17}" presName="parTxOnly" presStyleLbl="node1" presStyleIdx="2" presStyleCnt="4">
        <dgm:presLayoutVars>
          <dgm:chMax val="0"/>
          <dgm:chPref val="0"/>
          <dgm:bulletEnabled val="1"/>
        </dgm:presLayoutVars>
      </dgm:prSet>
      <dgm:spPr/>
    </dgm:pt>
    <dgm:pt modelId="{B3682529-D527-4810-AFA1-01A3A34397E1}" type="pres">
      <dgm:prSet presAssocID="{98BD03BE-BD47-4DA5-9FC4-02B4FF8C4EF2}" presName="parTxOnlySpace" presStyleCnt="0"/>
      <dgm:spPr/>
    </dgm:pt>
    <dgm:pt modelId="{F438E334-7D84-4222-AB2F-2BD103688410}" type="pres">
      <dgm:prSet presAssocID="{948BB6DD-CA58-4F43-BA3E-DDF505A91FA8}" presName="parTxOnly" presStyleLbl="node1" presStyleIdx="3" presStyleCnt="4">
        <dgm:presLayoutVars>
          <dgm:chMax val="0"/>
          <dgm:chPref val="0"/>
          <dgm:bulletEnabled val="1"/>
        </dgm:presLayoutVars>
      </dgm:prSet>
      <dgm:spPr/>
    </dgm:pt>
  </dgm:ptLst>
  <dgm:cxnLst>
    <dgm:cxn modelId="{EA5F9A08-7E56-403D-90D6-AC3C5BAF2A90}" srcId="{397F197D-7CB9-46C4-9C35-733C51D187E2}" destId="{5EE05357-85BA-4F71-A449-9CCFDEB15DD9}" srcOrd="1" destOrd="0" parTransId="{CF18E933-20BD-49D0-AC1B-0FA3D9105929}" sibTransId="{C246CF0E-3478-4FF1-B4B3-A8C85F9D34F8}"/>
    <dgm:cxn modelId="{220CD414-8853-43EB-A70D-D1260FA8C5F0}" type="presOf" srcId="{5EE05357-85BA-4F71-A449-9CCFDEB15DD9}" destId="{4A18960E-D1F1-4F56-9667-9AA070E72ED1}" srcOrd="0" destOrd="0" presId="urn:microsoft.com/office/officeart/2005/8/layout/chevron1"/>
    <dgm:cxn modelId="{B6533F18-D32B-4547-A259-A03DDBE21F51}" type="presOf" srcId="{397F197D-7CB9-46C4-9C35-733C51D187E2}" destId="{E59A82D8-5FEE-4962-B961-7B4007E7FB08}" srcOrd="0" destOrd="0" presId="urn:microsoft.com/office/officeart/2005/8/layout/chevron1"/>
    <dgm:cxn modelId="{505C1627-4D22-4ED5-949A-50230980F295}" type="presOf" srcId="{EF098294-4A37-4F37-A8BA-97CF386A6FAC}" destId="{460ABCF6-C5F0-49F1-8EA4-2A53A916FE1A}" srcOrd="0" destOrd="0" presId="urn:microsoft.com/office/officeart/2005/8/layout/chevron1"/>
    <dgm:cxn modelId="{FDBC3460-58CA-496C-A114-EABB1A0FAFB2}" srcId="{397F197D-7CB9-46C4-9C35-733C51D187E2}" destId="{948BB6DD-CA58-4F43-BA3E-DDF505A91FA8}" srcOrd="3" destOrd="0" parTransId="{590DD96E-6799-452E-83B7-AA31019482CD}" sibTransId="{4ADECA43-1423-4E2B-B961-2900A5376846}"/>
    <dgm:cxn modelId="{0BB6534C-7769-490F-8272-C8D9FFF4BA67}" type="presOf" srcId="{E318DC7D-F217-4FA3-AF30-84B3C8390B17}" destId="{42A49FC7-2301-47AD-982C-880CA71144F7}" srcOrd="0" destOrd="0" presId="urn:microsoft.com/office/officeart/2005/8/layout/chevron1"/>
    <dgm:cxn modelId="{3E87065A-A389-445F-ABD3-914AF7DEB607}" srcId="{397F197D-7CB9-46C4-9C35-733C51D187E2}" destId="{E318DC7D-F217-4FA3-AF30-84B3C8390B17}" srcOrd="2" destOrd="0" parTransId="{5B69B03F-B7E6-484C-8E84-4761917FCDF8}" sibTransId="{98BD03BE-BD47-4DA5-9FC4-02B4FF8C4EF2}"/>
    <dgm:cxn modelId="{5564B8AF-6DB6-40C6-BA8A-A387179D01F2}" type="presOf" srcId="{948BB6DD-CA58-4F43-BA3E-DDF505A91FA8}" destId="{F438E334-7D84-4222-AB2F-2BD103688410}" srcOrd="0" destOrd="0" presId="urn:microsoft.com/office/officeart/2005/8/layout/chevron1"/>
    <dgm:cxn modelId="{88C1D5DB-9897-494C-8009-B32E1EBA6A26}" srcId="{397F197D-7CB9-46C4-9C35-733C51D187E2}" destId="{EF098294-4A37-4F37-A8BA-97CF386A6FAC}" srcOrd="0" destOrd="0" parTransId="{8DECFF2A-FA65-4464-88F9-22162881EA7C}" sibTransId="{82786284-5D6C-4D4B-B793-08C453D36D2F}"/>
    <dgm:cxn modelId="{FC6BB7A5-CF0F-4D71-B9E0-8589A3D9BFC1}" type="presParOf" srcId="{E59A82D8-5FEE-4962-B961-7B4007E7FB08}" destId="{460ABCF6-C5F0-49F1-8EA4-2A53A916FE1A}" srcOrd="0" destOrd="0" presId="urn:microsoft.com/office/officeart/2005/8/layout/chevron1"/>
    <dgm:cxn modelId="{8ECC53DF-9DB2-4996-B144-435C77B41DB1}" type="presParOf" srcId="{E59A82D8-5FEE-4962-B961-7B4007E7FB08}" destId="{51A75B31-8CEA-45BE-BF39-BC8A9CCFAC98}" srcOrd="1" destOrd="0" presId="urn:microsoft.com/office/officeart/2005/8/layout/chevron1"/>
    <dgm:cxn modelId="{54BE23BE-F8FB-422B-B66D-161A00BBF408}" type="presParOf" srcId="{E59A82D8-5FEE-4962-B961-7B4007E7FB08}" destId="{4A18960E-D1F1-4F56-9667-9AA070E72ED1}" srcOrd="2" destOrd="0" presId="urn:microsoft.com/office/officeart/2005/8/layout/chevron1"/>
    <dgm:cxn modelId="{ED1D328A-D147-4935-8E17-874AFB93C646}" type="presParOf" srcId="{E59A82D8-5FEE-4962-B961-7B4007E7FB08}" destId="{84DE51A4-C47B-403A-B1A6-0D0C1B0C29E9}" srcOrd="3" destOrd="0" presId="urn:microsoft.com/office/officeart/2005/8/layout/chevron1"/>
    <dgm:cxn modelId="{E2F3C38F-ED54-4EF0-9FD4-8DB36B2D873E}" type="presParOf" srcId="{E59A82D8-5FEE-4962-B961-7B4007E7FB08}" destId="{42A49FC7-2301-47AD-982C-880CA71144F7}" srcOrd="4" destOrd="0" presId="urn:microsoft.com/office/officeart/2005/8/layout/chevron1"/>
    <dgm:cxn modelId="{351CE180-13B1-498C-BC5E-C297A6DF9DFE}" type="presParOf" srcId="{E59A82D8-5FEE-4962-B961-7B4007E7FB08}" destId="{B3682529-D527-4810-AFA1-01A3A34397E1}" srcOrd="5" destOrd="0" presId="urn:microsoft.com/office/officeart/2005/8/layout/chevron1"/>
    <dgm:cxn modelId="{E8503FBF-31C0-4326-A70B-09648D50751D}" type="presParOf" srcId="{E59A82D8-5FEE-4962-B961-7B4007E7FB08}" destId="{F438E334-7D84-4222-AB2F-2BD103688410}"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5CE31-2864-49EF-8900-FFC31FAD1BE5}">
      <dsp:nvSpPr>
        <dsp:cNvPr id="0" name=""/>
        <dsp:cNvSpPr/>
      </dsp:nvSpPr>
      <dsp:spPr>
        <a:xfrm>
          <a:off x="4862" y="571679"/>
          <a:ext cx="1808847" cy="72353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 Preprocessing</a:t>
          </a:r>
        </a:p>
      </dsp:txBody>
      <dsp:txXfrm>
        <a:off x="366632" y="571679"/>
        <a:ext cx="1085308" cy="723539"/>
      </dsp:txXfrm>
    </dsp:sp>
    <dsp:sp modelId="{9E3303A8-3B3D-43A3-BB8B-1014626C9ED6}">
      <dsp:nvSpPr>
        <dsp:cNvPr id="0" name=""/>
        <dsp:cNvSpPr/>
      </dsp:nvSpPr>
      <dsp:spPr>
        <a:xfrm>
          <a:off x="1632825" y="571679"/>
          <a:ext cx="1808847" cy="72353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Sentiment Analysis Using Vader</a:t>
          </a:r>
        </a:p>
      </dsp:txBody>
      <dsp:txXfrm>
        <a:off x="1994595" y="571679"/>
        <a:ext cx="1085308" cy="723539"/>
      </dsp:txXfrm>
    </dsp:sp>
    <dsp:sp modelId="{0C98D058-E606-4651-9D6F-DB7B9FDACF6E}">
      <dsp:nvSpPr>
        <dsp:cNvPr id="0" name=""/>
        <dsp:cNvSpPr/>
      </dsp:nvSpPr>
      <dsp:spPr>
        <a:xfrm>
          <a:off x="3260788" y="571679"/>
          <a:ext cx="1808847" cy="72353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Tokenization</a:t>
          </a:r>
        </a:p>
      </dsp:txBody>
      <dsp:txXfrm>
        <a:off x="3622558" y="571679"/>
        <a:ext cx="1085308" cy="723539"/>
      </dsp:txXfrm>
    </dsp:sp>
    <dsp:sp modelId="{9D98F903-9BC0-4892-A89C-4C76A3864FF8}">
      <dsp:nvSpPr>
        <dsp:cNvPr id="0" name=""/>
        <dsp:cNvSpPr/>
      </dsp:nvSpPr>
      <dsp:spPr>
        <a:xfrm>
          <a:off x="4888751" y="571679"/>
          <a:ext cx="1808847" cy="72353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err="1"/>
            <a:t>Stopword</a:t>
          </a:r>
          <a:r>
            <a:rPr lang="en-US" sz="1400" kern="1200" dirty="0"/>
            <a:t> Removal</a:t>
          </a:r>
        </a:p>
      </dsp:txBody>
      <dsp:txXfrm>
        <a:off x="5250521" y="571679"/>
        <a:ext cx="1085308" cy="723539"/>
      </dsp:txXfrm>
    </dsp:sp>
    <dsp:sp modelId="{EEB56132-CBB9-4AD8-8244-FE32CFD8615C}">
      <dsp:nvSpPr>
        <dsp:cNvPr id="0" name=""/>
        <dsp:cNvSpPr/>
      </dsp:nvSpPr>
      <dsp:spPr>
        <a:xfrm>
          <a:off x="6516713" y="571679"/>
          <a:ext cx="1808847" cy="72353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 Stemming</a:t>
          </a:r>
        </a:p>
        <a:p>
          <a:pPr marL="0" lvl="0" indent="0" algn="ctr" defTabSz="622300">
            <a:lnSpc>
              <a:spcPct val="90000"/>
            </a:lnSpc>
            <a:spcBef>
              <a:spcPct val="0"/>
            </a:spcBef>
            <a:spcAft>
              <a:spcPct val="35000"/>
            </a:spcAft>
            <a:buNone/>
          </a:pPr>
          <a:r>
            <a:rPr lang="en-US" sz="1400" kern="1200" dirty="0"/>
            <a:t>- POS tagging</a:t>
          </a:r>
        </a:p>
        <a:p>
          <a:pPr marL="0" lvl="0" indent="0" algn="ctr" defTabSz="622300">
            <a:lnSpc>
              <a:spcPct val="90000"/>
            </a:lnSpc>
            <a:spcBef>
              <a:spcPct val="0"/>
            </a:spcBef>
            <a:spcAft>
              <a:spcPct val="35000"/>
            </a:spcAft>
            <a:buNone/>
          </a:pPr>
          <a:r>
            <a:rPr lang="en-US" sz="1400" kern="1200" dirty="0"/>
            <a:t>- N-grams</a:t>
          </a:r>
        </a:p>
      </dsp:txBody>
      <dsp:txXfrm>
        <a:off x="6878483" y="571679"/>
        <a:ext cx="1085308" cy="723539"/>
      </dsp:txXfrm>
    </dsp:sp>
    <dsp:sp modelId="{2E0EB178-557C-4E7B-AB04-F63552DB71D7}">
      <dsp:nvSpPr>
        <dsp:cNvPr id="0" name=""/>
        <dsp:cNvSpPr/>
      </dsp:nvSpPr>
      <dsp:spPr>
        <a:xfrm>
          <a:off x="8144676" y="571679"/>
          <a:ext cx="1808847" cy="72353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Analysis + Evaluation</a:t>
          </a:r>
        </a:p>
      </dsp:txBody>
      <dsp:txXfrm>
        <a:off x="8506446" y="571679"/>
        <a:ext cx="1085308" cy="723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ABCF6-C5F0-49F1-8EA4-2A53A916FE1A}">
      <dsp:nvSpPr>
        <dsp:cNvPr id="0" name=""/>
        <dsp:cNvSpPr/>
      </dsp:nvSpPr>
      <dsp:spPr>
        <a:xfrm>
          <a:off x="4584" y="0"/>
          <a:ext cx="2668383" cy="72569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Data Preprocessing</a:t>
          </a:r>
        </a:p>
      </dsp:txBody>
      <dsp:txXfrm>
        <a:off x="367433" y="0"/>
        <a:ext cx="1942685" cy="725698"/>
      </dsp:txXfrm>
    </dsp:sp>
    <dsp:sp modelId="{4A18960E-D1F1-4F56-9667-9AA070E72ED1}">
      <dsp:nvSpPr>
        <dsp:cNvPr id="0" name=""/>
        <dsp:cNvSpPr/>
      </dsp:nvSpPr>
      <dsp:spPr>
        <a:xfrm>
          <a:off x="2406128" y="0"/>
          <a:ext cx="2668383" cy="72569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Variable Selection</a:t>
          </a:r>
        </a:p>
      </dsp:txBody>
      <dsp:txXfrm>
        <a:off x="2768977" y="0"/>
        <a:ext cx="1942685" cy="725698"/>
      </dsp:txXfrm>
    </dsp:sp>
    <dsp:sp modelId="{42A49FC7-2301-47AD-982C-880CA71144F7}">
      <dsp:nvSpPr>
        <dsp:cNvPr id="0" name=""/>
        <dsp:cNvSpPr/>
      </dsp:nvSpPr>
      <dsp:spPr>
        <a:xfrm>
          <a:off x="4807673" y="0"/>
          <a:ext cx="2668383" cy="72569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Building ANN Model</a:t>
          </a:r>
        </a:p>
      </dsp:txBody>
      <dsp:txXfrm>
        <a:off x="5170522" y="0"/>
        <a:ext cx="1942685" cy="725698"/>
      </dsp:txXfrm>
    </dsp:sp>
    <dsp:sp modelId="{F438E334-7D84-4222-AB2F-2BD103688410}">
      <dsp:nvSpPr>
        <dsp:cNvPr id="0" name=""/>
        <dsp:cNvSpPr/>
      </dsp:nvSpPr>
      <dsp:spPr>
        <a:xfrm>
          <a:off x="7209218" y="0"/>
          <a:ext cx="2668383" cy="72569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Analysis + Evaluation</a:t>
          </a:r>
        </a:p>
      </dsp:txBody>
      <dsp:txXfrm>
        <a:off x="7572067" y="0"/>
        <a:ext cx="1942685" cy="7256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088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646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363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412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53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233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4341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90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581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88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399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741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647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727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80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306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939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444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9247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2537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9"/>
        <p:cNvGrpSpPr/>
        <p:nvPr/>
      </p:nvGrpSpPr>
      <p:grpSpPr>
        <a:xfrm>
          <a:off x="0" y="0"/>
          <a:ext cx="0" cy="0"/>
          <a:chOff x="0" y="0"/>
          <a:chExt cx="0" cy="0"/>
        </a:xfrm>
      </p:grpSpPr>
      <p:pic>
        <p:nvPicPr>
          <p:cNvPr id="102" name="Google Shape;102;p13"/>
          <p:cNvPicPr preferRelativeResize="0"/>
          <p:nvPr/>
        </p:nvPicPr>
        <p:blipFill rotWithShape="1">
          <a:blip r:embed="rId3">
            <a:alphaModFix amt="50000"/>
            <a:extLst/>
          </a:blip>
          <a:srcRect b="15414"/>
          <a:stretch/>
        </p:blipFill>
        <p:spPr>
          <a:xfrm>
            <a:off x="20" y="1"/>
            <a:ext cx="12191980" cy="6857999"/>
          </a:xfrm>
          <a:prstGeom prst="rect">
            <a:avLst/>
          </a:prstGeom>
          <a:noFill/>
        </p:spPr>
      </p:pic>
      <p:sp>
        <p:nvSpPr>
          <p:cNvPr id="100" name="Google Shape;100;p13"/>
          <p:cNvSpPr txBox="1">
            <a:spLocks noGrp="1"/>
          </p:cNvSpPr>
          <p:nvPr>
            <p:ph type="ctrTitle"/>
          </p:nvPr>
        </p:nvSpPr>
        <p:spPr>
          <a:xfrm>
            <a:off x="370114" y="2380193"/>
            <a:ext cx="11451772" cy="1318759"/>
          </a:xfrm>
          <a:prstGeom prst="rect">
            <a:avLst/>
          </a:prstGeom>
        </p:spPr>
        <p:txBody>
          <a:bodyPr spcFirstLastPara="1" lIns="91425" tIns="45700" rIns="91425" bIns="0" anchorCtr="0">
            <a:noAutofit/>
          </a:bodyPr>
          <a:lstStyle/>
          <a:p>
            <a:pPr marL="0" lvl="0" indent="0" rtl="0">
              <a:spcBef>
                <a:spcPts val="0"/>
              </a:spcBef>
              <a:spcAft>
                <a:spcPts val="0"/>
              </a:spcAft>
              <a:buClr>
                <a:schemeClr val="dk1"/>
              </a:buClr>
              <a:buSzPts val="6600"/>
              <a:buFont typeface="Gill Sans"/>
              <a:buNone/>
            </a:pPr>
            <a:r>
              <a:rPr lang="en-US" sz="4800" b="1" dirty="0">
                <a:solidFill>
                  <a:srgbClr val="FFFFFF"/>
                </a:solidFill>
                <a:latin typeface="+mn-lt"/>
              </a:rPr>
              <a:t>Analyzing Wine Reviews Using Text Analytics and Machine Learning</a:t>
            </a:r>
            <a:endParaRPr lang="en-US" sz="4800" dirty="0">
              <a:solidFill>
                <a:srgbClr val="FFFFFF"/>
              </a:solidFill>
              <a:latin typeface="+mn-lt"/>
            </a:endParaRPr>
          </a:p>
        </p:txBody>
      </p:sp>
      <p:sp>
        <p:nvSpPr>
          <p:cNvPr id="2" name="Rectangle 1">
            <a:extLst>
              <a:ext uri="{FF2B5EF4-FFF2-40B4-BE49-F238E27FC236}">
                <a16:creationId xmlns:a16="http://schemas.microsoft.com/office/drawing/2014/main" id="{7CD15EFD-46D6-4142-A89E-78F41E884C7E}"/>
              </a:ext>
            </a:extLst>
          </p:cNvPr>
          <p:cNvSpPr/>
          <p:nvPr/>
        </p:nvSpPr>
        <p:spPr>
          <a:xfrm>
            <a:off x="0" y="4594860"/>
            <a:ext cx="12192000" cy="226314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Google Shape;100;p13">
            <a:extLst>
              <a:ext uri="{FF2B5EF4-FFF2-40B4-BE49-F238E27FC236}">
                <a16:creationId xmlns:a16="http://schemas.microsoft.com/office/drawing/2014/main" id="{E63845F6-4A37-46ED-A62C-09F8C0F3CEF5}"/>
              </a:ext>
            </a:extLst>
          </p:cNvPr>
          <p:cNvSpPr txBox="1">
            <a:spLocks/>
          </p:cNvSpPr>
          <p:nvPr/>
        </p:nvSpPr>
        <p:spPr>
          <a:xfrm>
            <a:off x="1463040" y="677682"/>
            <a:ext cx="9144000" cy="1318759"/>
          </a:xfrm>
          <a:prstGeom prst="rect">
            <a:avLst/>
          </a:prstGeom>
        </p:spPr>
        <p:txBody>
          <a:bodyPr spcFirstLastPara="1" vert="horz" lIns="91425" tIns="45700" rIns="91425" bIns="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6600"/>
              <a:buFont typeface="Gill Sans"/>
              <a:buNone/>
            </a:pPr>
            <a:r>
              <a:rPr lang="en-US" sz="6600" b="1" dirty="0">
                <a:solidFill>
                  <a:srgbClr val="FFFFFF"/>
                </a:solidFill>
                <a:latin typeface="+mn-lt"/>
              </a:rPr>
              <a:t>FORDHAM SOMMELIER</a:t>
            </a:r>
            <a:endParaRPr lang="en-US" sz="6600" dirty="0">
              <a:solidFill>
                <a:srgbClr val="FFFFFF"/>
              </a:solidFill>
              <a:latin typeface="+mn-lt"/>
            </a:endParaRPr>
          </a:p>
        </p:txBody>
      </p:sp>
      <p:pic>
        <p:nvPicPr>
          <p:cNvPr id="8" name="Picture 4" descr="Image result for fordham logo">
            <a:extLst>
              <a:ext uri="{FF2B5EF4-FFF2-40B4-BE49-F238E27FC236}">
                <a16:creationId xmlns:a16="http://schemas.microsoft.com/office/drawing/2014/main" id="{B6CA9BBA-CA05-4229-8887-AFA6AE8930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128" y="5508702"/>
            <a:ext cx="905692" cy="117694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01;p13">
            <a:extLst>
              <a:ext uri="{FF2B5EF4-FFF2-40B4-BE49-F238E27FC236}">
                <a16:creationId xmlns:a16="http://schemas.microsoft.com/office/drawing/2014/main" id="{ADAFDDC9-DD02-4365-B0AF-9766353C866A}"/>
              </a:ext>
            </a:extLst>
          </p:cNvPr>
          <p:cNvSpPr txBox="1">
            <a:spLocks/>
          </p:cNvSpPr>
          <p:nvPr/>
        </p:nvSpPr>
        <p:spPr>
          <a:xfrm>
            <a:off x="1322080" y="4991040"/>
            <a:ext cx="9547840" cy="925890"/>
          </a:xfrm>
          <a:prstGeom prst="rect">
            <a:avLst/>
          </a:prstGeom>
        </p:spPr>
        <p:txBody>
          <a:bodyPr spcFirstLastPara="1" vert="horz" lIns="91425" tIns="91425" rIns="91425" bIns="91425" rtlCol="0"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spcAft>
                <a:spcPts val="600"/>
              </a:spcAft>
              <a:buSzPts val="1800"/>
            </a:pPr>
            <a:r>
              <a:rPr lang="en-US" b="1" dirty="0">
                <a:solidFill>
                  <a:schemeClr val="bg1"/>
                </a:solidFill>
              </a:rPr>
              <a:t>BYGB/ISGB 7977: Text Analytics</a:t>
            </a:r>
          </a:p>
          <a:p>
            <a:pPr>
              <a:spcBef>
                <a:spcPts val="0"/>
              </a:spcBef>
              <a:spcAft>
                <a:spcPts val="600"/>
              </a:spcAft>
              <a:buSzPts val="1800"/>
            </a:pPr>
            <a:r>
              <a:rPr lang="en-US" b="1" dirty="0">
                <a:solidFill>
                  <a:schemeClr val="bg1"/>
                </a:solidFill>
              </a:rPr>
              <a:t>Final Project</a:t>
            </a:r>
          </a:p>
        </p:txBody>
      </p:sp>
      <p:sp>
        <p:nvSpPr>
          <p:cNvPr id="101" name="Google Shape;101;p13"/>
          <p:cNvSpPr txBox="1">
            <a:spLocks noGrp="1"/>
          </p:cNvSpPr>
          <p:nvPr>
            <p:ph type="subTitle" idx="1"/>
          </p:nvPr>
        </p:nvSpPr>
        <p:spPr>
          <a:xfrm>
            <a:off x="2644140" y="6313110"/>
            <a:ext cx="9547840" cy="526896"/>
          </a:xfrm>
          <a:prstGeom prst="rect">
            <a:avLst/>
          </a:prstGeom>
        </p:spPr>
        <p:txBody>
          <a:bodyPr spcFirstLastPara="1" lIns="91425" tIns="91425" rIns="91425" bIns="91425" anchorCtr="0">
            <a:noAutofit/>
          </a:bodyPr>
          <a:lstStyle/>
          <a:p>
            <a:pPr marL="0" lvl="0" indent="0" rtl="0">
              <a:spcBef>
                <a:spcPts val="0"/>
              </a:spcBef>
              <a:spcAft>
                <a:spcPts val="600"/>
              </a:spcAft>
              <a:buSzPts val="1800"/>
              <a:buNone/>
            </a:pPr>
            <a:r>
              <a:rPr lang="en-US" sz="2000" b="1" i="1" dirty="0">
                <a:solidFill>
                  <a:schemeClr val="bg1"/>
                </a:solidFill>
              </a:rPr>
              <a:t>GROUP 10: CHARLES OWENS, ILA SRIVASTAVA, SRAVYA KATTA, KATIE LINH CAO, YI QIAN</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186690" y="157876"/>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RESULTS &amp; DISCUSSION – Visualization and Analytics</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601309"/>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pic>
        <p:nvPicPr>
          <p:cNvPr id="8" name="image2.png">
            <a:extLst>
              <a:ext uri="{FF2B5EF4-FFF2-40B4-BE49-F238E27FC236}">
                <a16:creationId xmlns:a16="http://schemas.microsoft.com/office/drawing/2014/main" id="{9CCCFEFB-9518-4524-B5C9-211C9E36BF60}"/>
              </a:ext>
            </a:extLst>
          </p:cNvPr>
          <p:cNvPicPr/>
          <p:nvPr/>
        </p:nvPicPr>
        <p:blipFill>
          <a:blip r:embed="rId3"/>
          <a:srcRect/>
          <a:stretch>
            <a:fillRect/>
          </a:stretch>
        </p:blipFill>
        <p:spPr>
          <a:xfrm>
            <a:off x="110490" y="1981200"/>
            <a:ext cx="5490210" cy="2920989"/>
          </a:xfrm>
          <a:prstGeom prst="rect">
            <a:avLst/>
          </a:prstGeom>
          <a:ln/>
        </p:spPr>
      </p:pic>
      <p:sp>
        <p:nvSpPr>
          <p:cNvPr id="2" name="Rectangle 1">
            <a:extLst>
              <a:ext uri="{FF2B5EF4-FFF2-40B4-BE49-F238E27FC236}">
                <a16:creationId xmlns:a16="http://schemas.microsoft.com/office/drawing/2014/main" id="{1B343921-D825-49A4-AB9F-C5C4C6561E88}"/>
              </a:ext>
            </a:extLst>
          </p:cNvPr>
          <p:cNvSpPr/>
          <p:nvPr/>
        </p:nvSpPr>
        <p:spPr>
          <a:xfrm>
            <a:off x="186690" y="5087035"/>
            <a:ext cx="5026660" cy="646331"/>
          </a:xfrm>
          <a:prstGeom prst="rect">
            <a:avLst/>
          </a:prstGeom>
        </p:spPr>
        <p:txBody>
          <a:bodyPr wrap="square">
            <a:spAutoFit/>
          </a:bodyPr>
          <a:lstStyle/>
          <a:p>
            <a:pPr algn="ctr"/>
            <a:r>
              <a:rPr lang="en-US" dirty="0">
                <a:solidFill>
                  <a:srgbClr val="000000"/>
                </a:solidFill>
                <a:ea typeface="Calibri" panose="020F0502020204030204" pitchFamily="34" charset="0"/>
              </a:rPr>
              <a:t>Comparing Wine Points and its Corresponding Sentiment Ranking</a:t>
            </a:r>
            <a:endParaRPr lang="en-US" dirty="0"/>
          </a:p>
        </p:txBody>
      </p:sp>
      <p:sp>
        <p:nvSpPr>
          <p:cNvPr id="3" name="Rectangle 2">
            <a:extLst>
              <a:ext uri="{FF2B5EF4-FFF2-40B4-BE49-F238E27FC236}">
                <a16:creationId xmlns:a16="http://schemas.microsoft.com/office/drawing/2014/main" id="{C5F55493-8710-45B0-B4DB-793AEB908691}"/>
              </a:ext>
            </a:extLst>
          </p:cNvPr>
          <p:cNvSpPr/>
          <p:nvPr/>
        </p:nvSpPr>
        <p:spPr>
          <a:xfrm>
            <a:off x="6242770" y="5225534"/>
            <a:ext cx="5762540" cy="369332"/>
          </a:xfrm>
          <a:prstGeom prst="rect">
            <a:avLst/>
          </a:prstGeom>
        </p:spPr>
        <p:txBody>
          <a:bodyPr wrap="none">
            <a:spAutoFit/>
          </a:bodyPr>
          <a:lstStyle/>
          <a:p>
            <a:r>
              <a:rPr lang="en-US" dirty="0">
                <a:ea typeface="Calibri" panose="020F0502020204030204" pitchFamily="34" charset="0"/>
              </a:rPr>
              <a:t>Comparing Wine Points and its Negative/Positive Sentiment</a:t>
            </a:r>
            <a:endParaRPr lang="en-US" dirty="0"/>
          </a:p>
        </p:txBody>
      </p:sp>
      <p:pic>
        <p:nvPicPr>
          <p:cNvPr id="13" name="Picture 12">
            <a:extLst>
              <a:ext uri="{FF2B5EF4-FFF2-40B4-BE49-F238E27FC236}">
                <a16:creationId xmlns:a16="http://schemas.microsoft.com/office/drawing/2014/main" id="{8B6EE756-0453-4121-B1B4-E7CF5F8847C6}"/>
              </a:ext>
            </a:extLst>
          </p:cNvPr>
          <p:cNvPicPr/>
          <p:nvPr/>
        </p:nvPicPr>
        <p:blipFill>
          <a:blip r:embed="rId4"/>
          <a:stretch>
            <a:fillRect/>
          </a:stretch>
        </p:blipFill>
        <p:spPr>
          <a:xfrm>
            <a:off x="6061710" y="2175560"/>
            <a:ext cx="5943600" cy="2911475"/>
          </a:xfrm>
          <a:prstGeom prst="rect">
            <a:avLst/>
          </a:prstGeom>
        </p:spPr>
      </p:pic>
    </p:spTree>
    <p:extLst>
      <p:ext uri="{BB962C8B-B14F-4D97-AF65-F5344CB8AC3E}">
        <p14:creationId xmlns:p14="http://schemas.microsoft.com/office/powerpoint/2010/main" val="18577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186690" y="157876"/>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RESULTS &amp; DISCUSSION – Machine Learning Model - ANN</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601309"/>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B343921-D825-49A4-AB9F-C5C4C6561E88}"/>
              </a:ext>
            </a:extLst>
          </p:cNvPr>
          <p:cNvSpPr/>
          <p:nvPr/>
        </p:nvSpPr>
        <p:spPr>
          <a:xfrm>
            <a:off x="186690" y="5087035"/>
            <a:ext cx="5026660" cy="369332"/>
          </a:xfrm>
          <a:prstGeom prst="rect">
            <a:avLst/>
          </a:prstGeom>
        </p:spPr>
        <p:txBody>
          <a:bodyPr wrap="square">
            <a:spAutoFit/>
          </a:bodyPr>
          <a:lstStyle/>
          <a:p>
            <a:pPr algn="ctr"/>
            <a:r>
              <a:rPr lang="en-US" dirty="0">
                <a:solidFill>
                  <a:srgbClr val="000000"/>
                </a:solidFill>
                <a:ea typeface="Calibri" panose="020F0502020204030204" pitchFamily="34" charset="0"/>
              </a:rPr>
              <a:t>Model Stream in SPSS Modeler</a:t>
            </a:r>
            <a:endParaRPr lang="en-US" dirty="0"/>
          </a:p>
        </p:txBody>
      </p:sp>
      <p:sp>
        <p:nvSpPr>
          <p:cNvPr id="3" name="Rectangle 2">
            <a:extLst>
              <a:ext uri="{FF2B5EF4-FFF2-40B4-BE49-F238E27FC236}">
                <a16:creationId xmlns:a16="http://schemas.microsoft.com/office/drawing/2014/main" id="{C5F55493-8710-45B0-B4DB-793AEB908691}"/>
              </a:ext>
            </a:extLst>
          </p:cNvPr>
          <p:cNvSpPr/>
          <p:nvPr/>
        </p:nvSpPr>
        <p:spPr>
          <a:xfrm>
            <a:off x="6858720" y="5087035"/>
            <a:ext cx="4424545" cy="369332"/>
          </a:xfrm>
          <a:prstGeom prst="rect">
            <a:avLst/>
          </a:prstGeom>
        </p:spPr>
        <p:txBody>
          <a:bodyPr wrap="none">
            <a:spAutoFit/>
          </a:bodyPr>
          <a:lstStyle/>
          <a:p>
            <a:r>
              <a:rPr lang="en-US" dirty="0">
                <a:ea typeface="Calibri" panose="020F0502020204030204" pitchFamily="34" charset="0"/>
              </a:rPr>
              <a:t>Prediction Accuracy for top 10 Wine Varieties</a:t>
            </a:r>
            <a:endParaRPr lang="en-US" dirty="0"/>
          </a:p>
        </p:txBody>
      </p:sp>
      <p:pic>
        <p:nvPicPr>
          <p:cNvPr id="9" name="Picture 8">
            <a:extLst>
              <a:ext uri="{FF2B5EF4-FFF2-40B4-BE49-F238E27FC236}">
                <a16:creationId xmlns:a16="http://schemas.microsoft.com/office/drawing/2014/main" id="{A8C7B3DD-4A66-4272-9770-25E50143D7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57353"/>
            <a:ext cx="5773599" cy="3120388"/>
          </a:xfrm>
          <a:prstGeom prst="rect">
            <a:avLst/>
          </a:prstGeom>
          <a:noFill/>
          <a:ln>
            <a:noFill/>
          </a:ln>
        </p:spPr>
      </p:pic>
      <p:pic>
        <p:nvPicPr>
          <p:cNvPr id="11" name="Picture 10">
            <a:extLst>
              <a:ext uri="{FF2B5EF4-FFF2-40B4-BE49-F238E27FC236}">
                <a16:creationId xmlns:a16="http://schemas.microsoft.com/office/drawing/2014/main" id="{942756CD-7020-4D72-B50C-6DDA496978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2941" y="2080260"/>
            <a:ext cx="4632960" cy="2682875"/>
          </a:xfrm>
          <a:prstGeom prst="rect">
            <a:avLst/>
          </a:prstGeom>
          <a:noFill/>
          <a:ln>
            <a:noFill/>
          </a:ln>
        </p:spPr>
      </p:pic>
    </p:spTree>
    <p:extLst>
      <p:ext uri="{BB962C8B-B14F-4D97-AF65-F5344CB8AC3E}">
        <p14:creationId xmlns:p14="http://schemas.microsoft.com/office/powerpoint/2010/main" val="120168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186690" y="157876"/>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defTabSz="457200">
              <a:lnSpc>
                <a:spcPct val="100000"/>
              </a:lnSpc>
              <a:spcBef>
                <a:spcPts val="0"/>
              </a:spcBef>
            </a:pPr>
            <a:r>
              <a:rPr lang="en-US" sz="3000" b="1" dirty="0">
                <a:solidFill>
                  <a:srgbClr val="B74919"/>
                </a:solidFill>
                <a:latin typeface="Calibri" panose="020F0502020204030204"/>
                <a:ea typeface="+mn-ea"/>
                <a:cs typeface="Times New Roman" panose="02020603050405020304" pitchFamily="18" charset="0"/>
              </a:rPr>
              <a:t>RESULTS &amp; DISCUSSION – Machine Learning Model - ANN</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601309"/>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B343921-D825-49A4-AB9F-C5C4C6561E88}"/>
              </a:ext>
            </a:extLst>
          </p:cNvPr>
          <p:cNvSpPr/>
          <p:nvPr/>
        </p:nvSpPr>
        <p:spPr>
          <a:xfrm>
            <a:off x="186690" y="4744135"/>
            <a:ext cx="5026660" cy="369332"/>
          </a:xfrm>
          <a:prstGeom prst="rect">
            <a:avLst/>
          </a:prstGeom>
        </p:spPr>
        <p:txBody>
          <a:bodyPr wrap="square">
            <a:spAutoFit/>
          </a:bodyPr>
          <a:lstStyle/>
          <a:p>
            <a:pPr algn="ctr"/>
            <a:r>
              <a:rPr lang="en-US" dirty="0">
                <a:solidFill>
                  <a:srgbClr val="000000"/>
                </a:solidFill>
                <a:ea typeface="Calibri" panose="020F0502020204030204" pitchFamily="34" charset="0"/>
              </a:rPr>
              <a:t>Accuracy on Training and Testing Data</a:t>
            </a:r>
            <a:endParaRPr lang="en-US" dirty="0"/>
          </a:p>
        </p:txBody>
      </p:sp>
      <p:pic>
        <p:nvPicPr>
          <p:cNvPr id="8" name="Picture 7">
            <a:extLst>
              <a:ext uri="{FF2B5EF4-FFF2-40B4-BE49-F238E27FC236}">
                <a16:creationId xmlns:a16="http://schemas.microsoft.com/office/drawing/2014/main" id="{D09A9378-0119-49D8-A7FC-BE90D35E81B9}"/>
              </a:ext>
            </a:extLst>
          </p:cNvPr>
          <p:cNvPicPr/>
          <p:nvPr/>
        </p:nvPicPr>
        <p:blipFill rotWithShape="1">
          <a:blip r:embed="rId3">
            <a:extLst>
              <a:ext uri="{28A0092B-C50C-407E-A947-70E740481C1C}">
                <a14:useLocalDpi xmlns:a14="http://schemas.microsoft.com/office/drawing/2010/main" val="0"/>
              </a:ext>
            </a:extLst>
          </a:blip>
          <a:srcRect b="54516"/>
          <a:stretch/>
        </p:blipFill>
        <p:spPr bwMode="auto">
          <a:xfrm>
            <a:off x="186690" y="2134136"/>
            <a:ext cx="3970724" cy="1995269"/>
          </a:xfrm>
          <a:prstGeom prst="rect">
            <a:avLst/>
          </a:prstGeom>
          <a:noFill/>
          <a:ln>
            <a:noFill/>
          </a:ln>
        </p:spPr>
      </p:pic>
      <p:pic>
        <p:nvPicPr>
          <p:cNvPr id="10" name="Picture 9">
            <a:extLst>
              <a:ext uri="{FF2B5EF4-FFF2-40B4-BE49-F238E27FC236}">
                <a16:creationId xmlns:a16="http://schemas.microsoft.com/office/drawing/2014/main" id="{890E58BC-8601-4AB1-A149-428094860212}"/>
              </a:ext>
            </a:extLst>
          </p:cNvPr>
          <p:cNvPicPr/>
          <p:nvPr/>
        </p:nvPicPr>
        <p:blipFill rotWithShape="1">
          <a:blip r:embed="rId4">
            <a:extLst>
              <a:ext uri="{28A0092B-C50C-407E-A947-70E740481C1C}">
                <a14:useLocalDpi xmlns:a14="http://schemas.microsoft.com/office/drawing/2010/main" val="0"/>
              </a:ext>
            </a:extLst>
          </a:blip>
          <a:srcRect r="27451" b="54517"/>
          <a:stretch/>
        </p:blipFill>
        <p:spPr bwMode="auto">
          <a:xfrm>
            <a:off x="2881571" y="2134139"/>
            <a:ext cx="2725479" cy="1995261"/>
          </a:xfrm>
          <a:prstGeom prst="rect">
            <a:avLst/>
          </a:prstGeom>
          <a:noFill/>
          <a:ln>
            <a:noFill/>
          </a:ln>
        </p:spPr>
      </p:pic>
      <p:pic>
        <p:nvPicPr>
          <p:cNvPr id="12" name="Picture 11">
            <a:extLst>
              <a:ext uri="{FF2B5EF4-FFF2-40B4-BE49-F238E27FC236}">
                <a16:creationId xmlns:a16="http://schemas.microsoft.com/office/drawing/2014/main" id="{CB854E31-6AFD-46A8-8AFC-1A2BBC8318D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67780" y="1636395"/>
            <a:ext cx="5196840" cy="2493010"/>
          </a:xfrm>
          <a:prstGeom prst="rect">
            <a:avLst/>
          </a:prstGeom>
          <a:noFill/>
          <a:ln>
            <a:noFill/>
          </a:ln>
        </p:spPr>
      </p:pic>
      <p:sp>
        <p:nvSpPr>
          <p:cNvPr id="13" name="Google Shape;166;p22">
            <a:extLst>
              <a:ext uri="{FF2B5EF4-FFF2-40B4-BE49-F238E27FC236}">
                <a16:creationId xmlns:a16="http://schemas.microsoft.com/office/drawing/2014/main" id="{7B919BBD-1DE8-4FD0-B9B1-4D601B9EAB32}"/>
              </a:ext>
            </a:extLst>
          </p:cNvPr>
          <p:cNvSpPr txBox="1">
            <a:spLocks noGrp="1"/>
          </p:cNvSpPr>
          <p:nvPr>
            <p:ph idx="1"/>
          </p:nvPr>
        </p:nvSpPr>
        <p:spPr>
          <a:xfrm>
            <a:off x="5810250" y="4610099"/>
            <a:ext cx="6051549" cy="1037725"/>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Font typeface="Gill Sans"/>
              <a:buChar char="•"/>
            </a:pPr>
            <a:r>
              <a:rPr lang="en-US" sz="1800" dirty="0"/>
              <a:t>If wine review contains the name of wine variety, it would increase the accuracy of the prediction</a:t>
            </a:r>
            <a:endParaRPr sz="1800" dirty="0"/>
          </a:p>
          <a:p>
            <a:pPr marL="457200" lvl="0" indent="-355600" algn="l" rtl="0">
              <a:spcBef>
                <a:spcPts val="1000"/>
              </a:spcBef>
              <a:spcAft>
                <a:spcPts val="0"/>
              </a:spcAft>
              <a:buSzPts val="2000"/>
              <a:buFont typeface="Gill Sans"/>
              <a:buChar char="•"/>
            </a:pPr>
            <a:r>
              <a:rPr lang="en-US" sz="1800" dirty="0"/>
              <a:t>If wine review contains common descriptors like fruits and material, it would also be more accurate to predict the wine variety.</a:t>
            </a:r>
            <a:endParaRPr sz="1800" dirty="0"/>
          </a:p>
          <a:p>
            <a:pPr marL="0" lvl="0" indent="0" algn="l" rtl="0">
              <a:spcBef>
                <a:spcPts val="1000"/>
              </a:spcBef>
              <a:spcAft>
                <a:spcPts val="0"/>
              </a:spcAft>
              <a:buNone/>
            </a:pPr>
            <a:endParaRPr sz="1800" dirty="0"/>
          </a:p>
        </p:txBody>
      </p:sp>
    </p:spTree>
    <p:extLst>
      <p:ext uri="{BB962C8B-B14F-4D97-AF65-F5344CB8AC3E}">
        <p14:creationId xmlns:p14="http://schemas.microsoft.com/office/powerpoint/2010/main" val="266617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186690" y="157876"/>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CONCLUSION</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601309"/>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B343921-D825-49A4-AB9F-C5C4C6561E88}"/>
              </a:ext>
            </a:extLst>
          </p:cNvPr>
          <p:cNvSpPr/>
          <p:nvPr/>
        </p:nvSpPr>
        <p:spPr>
          <a:xfrm>
            <a:off x="315407" y="1956485"/>
            <a:ext cx="5384800" cy="2862322"/>
          </a:xfrm>
          <a:prstGeom prst="rect">
            <a:avLst/>
          </a:prstGeom>
        </p:spPr>
        <p:txBody>
          <a:bodyPr wrap="square">
            <a:spAutoFit/>
          </a:bodyPr>
          <a:lstStyle/>
          <a:p>
            <a:pPr marL="285750" lvl="0" indent="-285750">
              <a:buFont typeface="Arial" panose="020B0604020202020204" pitchFamily="34" charset="0"/>
              <a:buChar char="•"/>
            </a:pPr>
            <a:r>
              <a:rPr lang="en-US" dirty="0"/>
              <a:t>Most of the top ranked wines are not considered expensive.</a:t>
            </a:r>
          </a:p>
          <a:p>
            <a:pPr marL="285750" lvl="0" indent="-285750">
              <a:buFont typeface="Arial" panose="020B0604020202020204" pitchFamily="34" charset="0"/>
              <a:buChar char="•"/>
            </a:pPr>
            <a:r>
              <a:rPr lang="en-US" dirty="0"/>
              <a:t>Wines with high negative sentiment scores are also given low points.</a:t>
            </a:r>
          </a:p>
          <a:p>
            <a:pPr marL="285750" lvl="0" indent="-285750">
              <a:buFont typeface="Arial" panose="020B0604020202020204" pitchFamily="34" charset="0"/>
              <a:buChar char="•"/>
            </a:pPr>
            <a:r>
              <a:rPr lang="en-US" dirty="0"/>
              <a:t>No significant correlation found between positive sentiment score/sentiment rank and wine points.</a:t>
            </a:r>
          </a:p>
          <a:p>
            <a:pPr marL="285750" lvl="0" indent="-285750">
              <a:buFont typeface="Arial" panose="020B0604020202020204" pitchFamily="34" charset="0"/>
              <a:buChar char="•"/>
            </a:pPr>
            <a:r>
              <a:rPr lang="en-US" dirty="0"/>
              <a:t>Neural network model predicts wine variety well, with an accuracy of 71.62%</a:t>
            </a:r>
          </a:p>
          <a:p>
            <a:pPr marL="285750" lvl="0" indent="-285750">
              <a:buFont typeface="Arial" panose="020B0604020202020204" pitchFamily="34" charset="0"/>
              <a:buChar char="•"/>
            </a:pPr>
            <a:r>
              <a:rPr lang="en-US" dirty="0"/>
              <a:t>Important predictors for wine variety are common sensory descriptors like blackberry, apple and cherry.</a:t>
            </a:r>
          </a:p>
        </p:txBody>
      </p:sp>
      <p:sp>
        <p:nvSpPr>
          <p:cNvPr id="13" name="Google Shape;166;p22">
            <a:extLst>
              <a:ext uri="{FF2B5EF4-FFF2-40B4-BE49-F238E27FC236}">
                <a16:creationId xmlns:a16="http://schemas.microsoft.com/office/drawing/2014/main" id="{7B919BBD-1DE8-4FD0-B9B1-4D601B9EAB32}"/>
              </a:ext>
            </a:extLst>
          </p:cNvPr>
          <p:cNvSpPr txBox="1">
            <a:spLocks noGrp="1"/>
          </p:cNvSpPr>
          <p:nvPr>
            <p:ph idx="1"/>
          </p:nvPr>
        </p:nvSpPr>
        <p:spPr>
          <a:xfrm>
            <a:off x="6026150" y="1701799"/>
            <a:ext cx="5861050" cy="4806950"/>
          </a:xfrm>
          <a:prstGeom prst="rect">
            <a:avLst/>
          </a:prstGeom>
        </p:spPr>
        <p:txBody>
          <a:bodyPr spcFirstLastPara="1" wrap="square" lIns="91425" tIns="45700" rIns="91425" bIns="45700" anchor="t" anchorCtr="0">
            <a:noAutofit/>
          </a:bodyPr>
          <a:lstStyle/>
          <a:p>
            <a:pPr lvl="0"/>
            <a:r>
              <a:rPr lang="en-US" sz="1800" dirty="0"/>
              <a:t>The top 10 wine varieties are White Blend, Riesling, Chardonnay, Merlot, Gamay, Zinfandel, Syrah, Nebbiolo and </a:t>
            </a:r>
            <a:r>
              <a:rPr lang="en-US" sz="1800" dirty="0" err="1"/>
              <a:t>Barbera</a:t>
            </a:r>
            <a:r>
              <a:rPr lang="en-US" sz="1800" dirty="0"/>
              <a:t>.</a:t>
            </a:r>
          </a:p>
          <a:p>
            <a:pPr lvl="0"/>
            <a:r>
              <a:rPr lang="en-US" sz="1800" dirty="0"/>
              <a:t>France, Portugal, and the United States frequently produce the top ranked wines. Our hypothesis related to France producing top wines has been satisfied, yet Italy does not rank high.</a:t>
            </a:r>
          </a:p>
          <a:p>
            <a:pPr lvl="0"/>
            <a:r>
              <a:rPr lang="en-US" sz="1800" dirty="0"/>
              <a:t>Some of the most popular wines are Domaine </a:t>
            </a:r>
            <a:r>
              <a:rPr lang="en-US" sz="1800" dirty="0" err="1"/>
              <a:t>Huët</a:t>
            </a:r>
            <a:r>
              <a:rPr lang="en-US" sz="1800" dirty="0"/>
              <a:t> 2005 </a:t>
            </a:r>
            <a:r>
              <a:rPr lang="en-US" sz="1800" dirty="0" err="1"/>
              <a:t>Pétillant</a:t>
            </a:r>
            <a:r>
              <a:rPr lang="en-US" sz="1800" dirty="0"/>
              <a:t> (Vouvray), Château </a:t>
            </a:r>
            <a:r>
              <a:rPr lang="en-US" sz="1800" dirty="0" err="1"/>
              <a:t>Haut</a:t>
            </a:r>
            <a:r>
              <a:rPr lang="en-US" sz="1800" dirty="0"/>
              <a:t>-Simard 2009 Barrel sample (Saint), Straight Line 2011 Sauvignon Blanc.</a:t>
            </a:r>
          </a:p>
          <a:p>
            <a:pPr lvl="0"/>
            <a:r>
              <a:rPr lang="en-US" sz="1800" dirty="0"/>
              <a:t>Provinces that produce highly-</a:t>
            </a:r>
            <a:r>
              <a:rPr lang="en-US" sz="1800" dirty="0" err="1"/>
              <a:t>preceived</a:t>
            </a:r>
            <a:r>
              <a:rPr lang="en-US" sz="1800" dirty="0"/>
              <a:t> and highly-ranked wines are Loire Valley, Bordeaux, California and </a:t>
            </a:r>
            <a:r>
              <a:rPr lang="en-US" sz="1800" dirty="0" err="1"/>
              <a:t>Vinho</a:t>
            </a:r>
            <a:r>
              <a:rPr lang="en-US" sz="1800" dirty="0"/>
              <a:t> Verde, to name a few.</a:t>
            </a:r>
          </a:p>
          <a:p>
            <a:pPr lvl="0"/>
            <a:r>
              <a:rPr lang="en-US" sz="1800" dirty="0"/>
              <a:t>French wines are usually described as fresh, acidity, bright, rich, lively, sweet whereas American-produced wines as pleasant, rich, and aromatic.</a:t>
            </a:r>
          </a:p>
        </p:txBody>
      </p:sp>
      <p:sp>
        <p:nvSpPr>
          <p:cNvPr id="9" name="Speech Bubble: Rectangle 8">
            <a:extLst>
              <a:ext uri="{FF2B5EF4-FFF2-40B4-BE49-F238E27FC236}">
                <a16:creationId xmlns:a16="http://schemas.microsoft.com/office/drawing/2014/main" id="{7BF2B19E-0695-4001-A798-F6CD19B5AEA3}"/>
              </a:ext>
            </a:extLst>
          </p:cNvPr>
          <p:cNvSpPr/>
          <p:nvPr/>
        </p:nvSpPr>
        <p:spPr>
          <a:xfrm>
            <a:off x="6200438" y="958639"/>
            <a:ext cx="5436274" cy="515517"/>
          </a:xfrm>
          <a:prstGeom prst="wedgeRectCallout">
            <a:avLst/>
          </a:prstGeom>
          <a:solidFill>
            <a:schemeClr val="accent5"/>
          </a:solidFill>
          <a:ln>
            <a:noFill/>
          </a:ln>
          <a:effectLst>
            <a:innerShdw blurRad="63500" dist="50800" dir="13500000">
              <a:prstClr val="black">
                <a:alpha val="20000"/>
              </a:prstClr>
            </a:innerShdw>
          </a:effectLst>
        </p:spPr>
        <p:txBody>
          <a:bodyPr vert="horz" wrap="square" lIns="252000" tIns="45720" rIns="91440" bIns="180000" numCol="1" anchor="ctr" anchorCtr="0" compatLnSpc="1">
            <a:prstTxWarp prst="textNoShape">
              <a:avLst/>
            </a:prstTxWarp>
          </a:bodyPr>
          <a:lstStyle/>
          <a:p>
            <a:r>
              <a:rPr lang="en-US" sz="2000" b="1" dirty="0">
                <a:solidFill>
                  <a:schemeClr val="bg1"/>
                </a:solidFill>
                <a:latin typeface="+mj-lt"/>
              </a:rPr>
              <a:t>Interesting Findings About Wine</a:t>
            </a:r>
          </a:p>
        </p:txBody>
      </p:sp>
      <p:sp>
        <p:nvSpPr>
          <p:cNvPr id="11" name="Speech Bubble: Rectangle 10">
            <a:extLst>
              <a:ext uri="{FF2B5EF4-FFF2-40B4-BE49-F238E27FC236}">
                <a16:creationId xmlns:a16="http://schemas.microsoft.com/office/drawing/2014/main" id="{B861C1FA-CE20-44B1-A977-8B05498EE7C4}"/>
              </a:ext>
            </a:extLst>
          </p:cNvPr>
          <p:cNvSpPr/>
          <p:nvPr/>
        </p:nvSpPr>
        <p:spPr>
          <a:xfrm>
            <a:off x="289670" y="958640"/>
            <a:ext cx="5436274" cy="515517"/>
          </a:xfrm>
          <a:prstGeom prst="wedgeRectCallout">
            <a:avLst/>
          </a:prstGeom>
          <a:solidFill>
            <a:schemeClr val="accent5"/>
          </a:solidFill>
          <a:ln>
            <a:noFill/>
          </a:ln>
          <a:effectLst>
            <a:innerShdw blurRad="63500" dist="50800" dir="13500000">
              <a:prstClr val="black">
                <a:alpha val="20000"/>
              </a:prstClr>
            </a:innerShdw>
          </a:effectLst>
        </p:spPr>
        <p:txBody>
          <a:bodyPr vert="horz" wrap="square" lIns="252000" tIns="45720" rIns="91440" bIns="180000" numCol="1" anchor="ctr" anchorCtr="0" compatLnSpc="1">
            <a:prstTxWarp prst="textNoShape">
              <a:avLst/>
            </a:prstTxWarp>
          </a:bodyPr>
          <a:lstStyle/>
          <a:p>
            <a:r>
              <a:rPr lang="en-US" sz="2000" b="1" dirty="0">
                <a:solidFill>
                  <a:schemeClr val="bg1"/>
                </a:solidFill>
                <a:latin typeface="+mj-lt"/>
              </a:rPr>
              <a:t>Initial Hypotheses &amp; Machine Learning Model</a:t>
            </a:r>
          </a:p>
        </p:txBody>
      </p:sp>
    </p:spTree>
    <p:extLst>
      <p:ext uri="{BB962C8B-B14F-4D97-AF65-F5344CB8AC3E}">
        <p14:creationId xmlns:p14="http://schemas.microsoft.com/office/powerpoint/2010/main" val="162099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186690" y="157876"/>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FUTURE RECOMMENDATION AND FURTHER EXPLORATION</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601309"/>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1" name="Google Shape;166;p22">
            <a:extLst>
              <a:ext uri="{FF2B5EF4-FFF2-40B4-BE49-F238E27FC236}">
                <a16:creationId xmlns:a16="http://schemas.microsoft.com/office/drawing/2014/main" id="{D11C5935-A781-460E-A20B-26CDD195CCEF}"/>
              </a:ext>
            </a:extLst>
          </p:cNvPr>
          <p:cNvSpPr txBox="1">
            <a:spLocks noGrp="1"/>
          </p:cNvSpPr>
          <p:nvPr>
            <p:ph idx="1"/>
          </p:nvPr>
        </p:nvSpPr>
        <p:spPr>
          <a:xfrm>
            <a:off x="241301" y="1701799"/>
            <a:ext cx="5765799" cy="4953001"/>
          </a:xfrm>
          <a:prstGeom prst="rect">
            <a:avLst/>
          </a:prstGeom>
        </p:spPr>
        <p:txBody>
          <a:bodyPr spcFirstLastPara="1" wrap="square" lIns="91425" tIns="45700" rIns="91425" bIns="45700" anchor="t" anchorCtr="0">
            <a:noAutofit/>
          </a:bodyPr>
          <a:lstStyle/>
          <a:p>
            <a:r>
              <a:rPr lang="en-US" sz="1800" dirty="0"/>
              <a:t>Wine tasting- a subjective topic not backed by scientific research yet embedded in the culture and history all over the world</a:t>
            </a:r>
          </a:p>
          <a:p>
            <a:r>
              <a:rPr lang="en-US" sz="1800" dirty="0"/>
              <a:t>What contributes to a popular wine variety and what drives the rating and the sentiment of wine tasters based on hundred thousand of reviews</a:t>
            </a:r>
          </a:p>
          <a:p>
            <a:r>
              <a:rPr lang="en-US" sz="1800" dirty="0"/>
              <a:t>A professional sommelier: learn from other sommeliers with a large scale, fine-tune the art of food and wine pairing.</a:t>
            </a:r>
          </a:p>
          <a:p>
            <a:r>
              <a:rPr lang="en-US" sz="1800" dirty="0"/>
              <a:t>A wine buyer: navigate through the delicacy of wine varieties and make a purchase without having to taste it.</a:t>
            </a:r>
          </a:p>
        </p:txBody>
      </p:sp>
      <p:sp>
        <p:nvSpPr>
          <p:cNvPr id="14" name="Speech Bubble: Rectangle 13">
            <a:extLst>
              <a:ext uri="{FF2B5EF4-FFF2-40B4-BE49-F238E27FC236}">
                <a16:creationId xmlns:a16="http://schemas.microsoft.com/office/drawing/2014/main" id="{929C756E-A805-44EE-855D-9E3F807723FB}"/>
              </a:ext>
            </a:extLst>
          </p:cNvPr>
          <p:cNvSpPr/>
          <p:nvPr/>
        </p:nvSpPr>
        <p:spPr>
          <a:xfrm>
            <a:off x="6263938" y="958639"/>
            <a:ext cx="5436274" cy="515517"/>
          </a:xfrm>
          <a:prstGeom prst="wedgeRectCallout">
            <a:avLst/>
          </a:prstGeom>
          <a:solidFill>
            <a:schemeClr val="accent5"/>
          </a:solidFill>
          <a:ln>
            <a:noFill/>
          </a:ln>
          <a:effectLst>
            <a:innerShdw blurRad="63500" dist="50800" dir="13500000">
              <a:prstClr val="black">
                <a:alpha val="20000"/>
              </a:prstClr>
            </a:innerShdw>
          </a:effectLst>
        </p:spPr>
        <p:txBody>
          <a:bodyPr vert="horz" wrap="square" lIns="252000" tIns="45720" rIns="91440" bIns="180000" numCol="1" anchor="ctr" anchorCtr="0" compatLnSpc="1">
            <a:prstTxWarp prst="textNoShape">
              <a:avLst/>
            </a:prstTxWarp>
          </a:bodyPr>
          <a:lstStyle/>
          <a:p>
            <a:r>
              <a:rPr lang="en-US" sz="2400" b="1" dirty="0">
                <a:solidFill>
                  <a:schemeClr val="bg1"/>
                </a:solidFill>
                <a:latin typeface="+mj-lt"/>
              </a:rPr>
              <a:t>Further Exploration</a:t>
            </a:r>
          </a:p>
        </p:txBody>
      </p:sp>
      <p:sp>
        <p:nvSpPr>
          <p:cNvPr id="15" name="Speech Bubble: Rectangle 14">
            <a:extLst>
              <a:ext uri="{FF2B5EF4-FFF2-40B4-BE49-F238E27FC236}">
                <a16:creationId xmlns:a16="http://schemas.microsoft.com/office/drawing/2014/main" id="{905DB7F0-75AD-4429-A8B0-3FBB371AF486}"/>
              </a:ext>
            </a:extLst>
          </p:cNvPr>
          <p:cNvSpPr/>
          <p:nvPr/>
        </p:nvSpPr>
        <p:spPr>
          <a:xfrm>
            <a:off x="289670" y="958640"/>
            <a:ext cx="5558680" cy="527247"/>
          </a:xfrm>
          <a:prstGeom prst="wedgeRectCallout">
            <a:avLst/>
          </a:prstGeom>
          <a:solidFill>
            <a:schemeClr val="accent5"/>
          </a:solidFill>
          <a:ln>
            <a:noFill/>
          </a:ln>
          <a:effectLst>
            <a:innerShdw blurRad="63500" dist="50800" dir="13500000">
              <a:prstClr val="black">
                <a:alpha val="20000"/>
              </a:prstClr>
            </a:innerShdw>
          </a:effectLst>
        </p:spPr>
        <p:txBody>
          <a:bodyPr vert="horz" wrap="square" lIns="252000" tIns="45720" rIns="91440" bIns="180000" numCol="1" anchor="ctr" anchorCtr="0" compatLnSpc="1">
            <a:prstTxWarp prst="textNoShape">
              <a:avLst/>
            </a:prstTxWarp>
          </a:bodyPr>
          <a:lstStyle/>
          <a:p>
            <a:r>
              <a:rPr lang="en-US" sz="2400" b="1" dirty="0">
                <a:solidFill>
                  <a:schemeClr val="bg1"/>
                </a:solidFill>
                <a:latin typeface="+mj-lt"/>
              </a:rPr>
              <a:t>Recommendation</a:t>
            </a:r>
          </a:p>
        </p:txBody>
      </p:sp>
      <p:sp>
        <p:nvSpPr>
          <p:cNvPr id="16" name="Google Shape;166;p22">
            <a:extLst>
              <a:ext uri="{FF2B5EF4-FFF2-40B4-BE49-F238E27FC236}">
                <a16:creationId xmlns:a16="http://schemas.microsoft.com/office/drawing/2014/main" id="{8C1E61A5-4A8A-46CB-9709-CAC5F338A03F}"/>
              </a:ext>
            </a:extLst>
          </p:cNvPr>
          <p:cNvSpPr txBox="1">
            <a:spLocks/>
          </p:cNvSpPr>
          <p:nvPr/>
        </p:nvSpPr>
        <p:spPr>
          <a:xfrm>
            <a:off x="6235701" y="1701799"/>
            <a:ext cx="5651499" cy="4057651"/>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r>
              <a:rPr lang="en-US" sz="1800" dirty="0"/>
              <a:t>Availability of data from other magazines beside </a:t>
            </a:r>
            <a:r>
              <a:rPr lang="en-US" sz="1800" dirty="0" err="1"/>
              <a:t>WineMag</a:t>
            </a:r>
            <a:r>
              <a:rPr lang="en-US" sz="1800" dirty="0"/>
              <a:t> and professional sommelier networks</a:t>
            </a:r>
          </a:p>
          <a:p>
            <a:endParaRPr lang="en-US" sz="1800" dirty="0"/>
          </a:p>
          <a:p>
            <a:r>
              <a:rPr lang="en-US" sz="1800" dirty="0"/>
              <a:t>Further deep-dived sentiment analysis into:</a:t>
            </a:r>
          </a:p>
          <a:p>
            <a:pPr lvl="1"/>
            <a:r>
              <a:rPr lang="en-US" sz="1800" dirty="0"/>
              <a:t>The different vintages of one variety (vertical wine tasting)</a:t>
            </a:r>
          </a:p>
          <a:p>
            <a:pPr lvl="1"/>
            <a:r>
              <a:rPr lang="en-US" sz="1800" dirty="0"/>
              <a:t>Same vintage of different wine varieties (horizontal wine tasting)</a:t>
            </a:r>
          </a:p>
        </p:txBody>
      </p:sp>
    </p:spTree>
    <p:extLst>
      <p:ext uri="{BB962C8B-B14F-4D97-AF65-F5344CB8AC3E}">
        <p14:creationId xmlns:p14="http://schemas.microsoft.com/office/powerpoint/2010/main" val="109467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6"/>
          <p:cNvSpPr txBox="1">
            <a:spLocks noGrp="1"/>
          </p:cNvSpPr>
          <p:nvPr>
            <p:ph idx="1"/>
          </p:nvPr>
        </p:nvSpPr>
        <p:spPr>
          <a:xfrm>
            <a:off x="398031" y="1574805"/>
            <a:ext cx="5859893" cy="4521191"/>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2300"/>
              <a:buChar char="•"/>
            </a:pPr>
            <a:r>
              <a:rPr lang="en-US" sz="1800" dirty="0"/>
              <a:t>Wine is an alcoholic beverage made with the fermented juice of grapes.</a:t>
            </a:r>
          </a:p>
          <a:p>
            <a:pPr lvl="0">
              <a:lnSpc>
                <a:spcPct val="120000"/>
              </a:lnSpc>
              <a:spcBef>
                <a:spcPts val="0"/>
              </a:spcBef>
              <a:buSzPts val="2300"/>
            </a:pPr>
            <a:r>
              <a:rPr lang="en-US" sz="1800" dirty="0"/>
              <a:t>Wine tasting is the sensory observation and appraisal of wine. Wine reviews usually describe the flavors, aroma, comparing to other non-grape fruit or aromas and flavors such as citrus, honey, leather. </a:t>
            </a:r>
          </a:p>
          <a:p>
            <a:pPr lvl="0">
              <a:lnSpc>
                <a:spcPct val="120000"/>
              </a:lnSpc>
              <a:spcBef>
                <a:spcPts val="0"/>
              </a:spcBef>
              <a:buSzPts val="2300"/>
            </a:pPr>
            <a:r>
              <a:rPr lang="en-US" sz="1800" dirty="0"/>
              <a:t>We want to perform exploratory analysis on a relatively large dataset on wine reviews.</a:t>
            </a:r>
          </a:p>
          <a:p>
            <a:pPr lvl="0">
              <a:lnSpc>
                <a:spcPct val="120000"/>
              </a:lnSpc>
              <a:spcBef>
                <a:spcPts val="0"/>
              </a:spcBef>
              <a:buSzPts val="2300"/>
            </a:pPr>
            <a:r>
              <a:rPr lang="en-US" sz="1800" dirty="0"/>
              <a:t>Our analysis will help us determine the main criteria through which a quality in wine is determined by testing various features such as price, rating, review, region, etc. </a:t>
            </a:r>
          </a:p>
        </p:txBody>
      </p:sp>
      <p:pic>
        <p:nvPicPr>
          <p:cNvPr id="1028" name="Picture 4" descr="Image result for wine sommelier">
            <a:extLst>
              <a:ext uri="{FF2B5EF4-FFF2-40B4-BE49-F238E27FC236}">
                <a16:creationId xmlns:a16="http://schemas.microsoft.com/office/drawing/2014/main" id="{8099513C-87BC-4261-B00B-81227C34D6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420"/>
          <a:stretch/>
        </p:blipFill>
        <p:spPr bwMode="auto">
          <a:xfrm>
            <a:off x="6863678" y="6"/>
            <a:ext cx="5328322" cy="39138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alculating meme">
            <a:extLst>
              <a:ext uri="{FF2B5EF4-FFF2-40B4-BE49-F238E27FC236}">
                <a16:creationId xmlns:a16="http://schemas.microsoft.com/office/drawing/2014/main" id="{83548971-92DC-4024-A4CE-5F19AB9B78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68"/>
          <a:stretch/>
        </p:blipFill>
        <p:spPr bwMode="auto">
          <a:xfrm>
            <a:off x="6863678" y="3913812"/>
            <a:ext cx="5328322" cy="294418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60F4BE9-9E9D-4E12-86C5-BFCA1930540B}"/>
              </a:ext>
            </a:extLst>
          </p:cNvPr>
          <p:cNvSpPr txBox="1">
            <a:spLocks/>
          </p:cNvSpPr>
          <p:nvPr/>
        </p:nvSpPr>
        <p:spPr>
          <a:xfrm>
            <a:off x="205740" y="376951"/>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BACKGROUND</a:t>
            </a:r>
          </a:p>
        </p:txBody>
      </p:sp>
      <p:cxnSp>
        <p:nvCxnSpPr>
          <p:cNvPr id="7" name="Straight Connector 6">
            <a:extLst>
              <a:ext uri="{FF2B5EF4-FFF2-40B4-BE49-F238E27FC236}">
                <a16:creationId xmlns:a16="http://schemas.microsoft.com/office/drawing/2014/main" id="{264A5A85-2552-47E5-B78C-E4EDF6730D6C}"/>
              </a:ext>
              <a:ext uri="{C183D7F6-B498-43B3-948B-1728B52AA6E4}">
                <adec:decorative xmlns:adec="http://schemas.microsoft.com/office/drawing/2017/decorative" val="1"/>
              </a:ext>
            </a:extLst>
          </p:cNvPr>
          <p:cNvCxnSpPr>
            <a:cxnSpLocks/>
          </p:cNvCxnSpPr>
          <p:nvPr/>
        </p:nvCxnSpPr>
        <p:spPr>
          <a:xfrm>
            <a:off x="0" y="1079227"/>
            <a:ext cx="60960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idx="1"/>
          </p:nvPr>
        </p:nvSpPr>
        <p:spPr>
          <a:xfrm>
            <a:off x="685800" y="1666877"/>
            <a:ext cx="10925175" cy="4952990"/>
          </a:xfrm>
          <a:prstGeom prst="rect">
            <a:avLst/>
          </a:prstGeom>
          <a:noFill/>
          <a:ln>
            <a:noFill/>
          </a:ln>
        </p:spPr>
        <p:txBody>
          <a:bodyPr spcFirstLastPara="1" wrap="square" lIns="91425" tIns="45700" rIns="91425" bIns="45700" anchor="t" anchorCtr="0">
            <a:noAutofit/>
          </a:bodyPr>
          <a:lstStyle/>
          <a:p>
            <a:pPr lvl="0"/>
            <a:r>
              <a:rPr lang="en-US" dirty="0"/>
              <a:t>Our primary goal is to </a:t>
            </a:r>
            <a:r>
              <a:rPr lang="en-US" b="1" dirty="0"/>
              <a:t>rank the wines based on sentiment score </a:t>
            </a:r>
            <a:r>
              <a:rPr lang="en-US" dirty="0"/>
              <a:t>derived from reviews and the points given to each wine by wine enthusiasts.</a:t>
            </a:r>
          </a:p>
          <a:p>
            <a:pPr lvl="0"/>
            <a:r>
              <a:rPr lang="en-US" dirty="0"/>
              <a:t>Secondly, based on that sentiment rank, we would try to </a:t>
            </a:r>
            <a:r>
              <a:rPr lang="en-US" b="1" dirty="0"/>
              <a:t>identify the top three countries</a:t>
            </a:r>
            <a:r>
              <a:rPr lang="en-US" dirty="0"/>
              <a:t>, regions, and provinces from which the most popular wines are produced and perform text analysis specifically on each of those top countries.</a:t>
            </a:r>
          </a:p>
          <a:p>
            <a:pPr lvl="0"/>
            <a:r>
              <a:rPr lang="en-US" dirty="0"/>
              <a:t>We will also identify </a:t>
            </a:r>
            <a:r>
              <a:rPr lang="en-US" b="1" dirty="0"/>
              <a:t>the most popular wine varieties </a:t>
            </a:r>
            <a:r>
              <a:rPr lang="en-US" dirty="0"/>
              <a:t>based on the reviews given to each wine.</a:t>
            </a:r>
          </a:p>
          <a:p>
            <a:pPr lvl="0"/>
            <a:r>
              <a:rPr lang="en-US" dirty="0"/>
              <a:t>Finally, we would like to build </a:t>
            </a:r>
            <a:r>
              <a:rPr lang="en-US" b="1" dirty="0"/>
              <a:t>a machine learning model</a:t>
            </a:r>
            <a:r>
              <a:rPr lang="en-US" dirty="0"/>
              <a:t> that can </a:t>
            </a:r>
            <a:r>
              <a:rPr lang="en-US" b="1" dirty="0"/>
              <a:t>predict</a:t>
            </a:r>
            <a:r>
              <a:rPr lang="en-US" dirty="0"/>
              <a:t> </a:t>
            </a:r>
            <a:r>
              <a:rPr lang="en-US" b="1" dirty="0"/>
              <a:t>the variety of a wine based on the review description</a:t>
            </a:r>
            <a:r>
              <a:rPr lang="en-US" dirty="0"/>
              <a:t>.</a:t>
            </a:r>
          </a:p>
        </p:txBody>
      </p:sp>
      <p:sp>
        <p:nvSpPr>
          <p:cNvPr id="4" name="Title 1">
            <a:extLst>
              <a:ext uri="{FF2B5EF4-FFF2-40B4-BE49-F238E27FC236}">
                <a16:creationId xmlns:a16="http://schemas.microsoft.com/office/drawing/2014/main" id="{981DE57B-9B1E-4551-953A-6A4208B157F2}"/>
              </a:ext>
            </a:extLst>
          </p:cNvPr>
          <p:cNvSpPr txBox="1">
            <a:spLocks/>
          </p:cNvSpPr>
          <p:nvPr/>
        </p:nvSpPr>
        <p:spPr>
          <a:xfrm>
            <a:off x="205740" y="376951"/>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WHAT WE PROPOSE TO DO</a:t>
            </a:r>
          </a:p>
        </p:txBody>
      </p:sp>
      <p:cxnSp>
        <p:nvCxnSpPr>
          <p:cNvPr id="5" name="Straight Connector 4">
            <a:extLst>
              <a:ext uri="{FF2B5EF4-FFF2-40B4-BE49-F238E27FC236}">
                <a16:creationId xmlns:a16="http://schemas.microsoft.com/office/drawing/2014/main" id="{E252018E-BDAE-44AD-ADBD-20F1BC4B9442}"/>
              </a:ext>
              <a:ext uri="{C183D7F6-B498-43B3-948B-1728B52AA6E4}">
                <adec:decorative xmlns:adec="http://schemas.microsoft.com/office/drawing/2017/decorative" val="1"/>
              </a:ext>
            </a:extLst>
          </p:cNvPr>
          <p:cNvCxnSpPr>
            <a:cxnSpLocks/>
          </p:cNvCxnSpPr>
          <p:nvPr/>
        </p:nvCxnSpPr>
        <p:spPr>
          <a:xfrm>
            <a:off x="0" y="1079227"/>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5"/>
          <p:cNvSpPr txBox="1">
            <a:spLocks noGrp="1"/>
          </p:cNvSpPr>
          <p:nvPr>
            <p:ph idx="1"/>
          </p:nvPr>
        </p:nvSpPr>
        <p:spPr>
          <a:xfrm>
            <a:off x="990600" y="1754535"/>
            <a:ext cx="10220325" cy="4058959"/>
          </a:xfrm>
          <a:prstGeom prst="rect">
            <a:avLst/>
          </a:prstGeom>
          <a:noFill/>
          <a:ln>
            <a:noFill/>
          </a:ln>
        </p:spPr>
        <p:txBody>
          <a:bodyPr spcFirstLastPara="1" wrap="square" lIns="91425" tIns="45700" rIns="91425" bIns="45700" anchor="t" anchorCtr="0">
            <a:noAutofit/>
          </a:bodyPr>
          <a:lstStyle/>
          <a:p>
            <a:pPr lvl="0"/>
            <a:r>
              <a:rPr lang="en-US" dirty="0"/>
              <a:t>Wine price is positively correlated with the higher rank given to review.</a:t>
            </a:r>
          </a:p>
          <a:p>
            <a:pPr lvl="0"/>
            <a:r>
              <a:rPr lang="en-US" dirty="0"/>
              <a:t>Popular wine producing countries (such as France, Italy) are likely to produce higher ranked wines.</a:t>
            </a:r>
          </a:p>
          <a:p>
            <a:pPr lvl="0"/>
            <a:r>
              <a:rPr lang="en-US" dirty="0"/>
              <a:t>Wines with the perfect score i.e., 100 also have the best sentiment score.</a:t>
            </a:r>
          </a:p>
          <a:p>
            <a:pPr lvl="0"/>
            <a:r>
              <a:rPr lang="en-US" dirty="0"/>
              <a:t>Better ranked wines also have a positive correlation with longer description.</a:t>
            </a:r>
          </a:p>
        </p:txBody>
      </p:sp>
      <p:sp>
        <p:nvSpPr>
          <p:cNvPr id="5" name="Title 1">
            <a:extLst>
              <a:ext uri="{FF2B5EF4-FFF2-40B4-BE49-F238E27FC236}">
                <a16:creationId xmlns:a16="http://schemas.microsoft.com/office/drawing/2014/main" id="{845EC2F3-69F5-4645-8CF1-8D564A931BC7}"/>
              </a:ext>
            </a:extLst>
          </p:cNvPr>
          <p:cNvSpPr txBox="1">
            <a:spLocks/>
          </p:cNvSpPr>
          <p:nvPr/>
        </p:nvSpPr>
        <p:spPr>
          <a:xfrm>
            <a:off x="205740" y="376951"/>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HYPOTHESES</a:t>
            </a:r>
          </a:p>
        </p:txBody>
      </p:sp>
      <p:cxnSp>
        <p:nvCxnSpPr>
          <p:cNvPr id="6" name="Straight Connector 5">
            <a:extLst>
              <a:ext uri="{FF2B5EF4-FFF2-40B4-BE49-F238E27FC236}">
                <a16:creationId xmlns:a16="http://schemas.microsoft.com/office/drawing/2014/main" id="{A4380251-E303-4B39-8880-6E676C2C45F4}"/>
              </a:ext>
              <a:ext uri="{C183D7F6-B498-43B3-948B-1728B52AA6E4}">
                <adec:decorative xmlns:adec="http://schemas.microsoft.com/office/drawing/2017/decorative" val="1"/>
              </a:ext>
            </a:extLst>
          </p:cNvPr>
          <p:cNvCxnSpPr>
            <a:cxnSpLocks/>
          </p:cNvCxnSpPr>
          <p:nvPr/>
        </p:nvCxnSpPr>
        <p:spPr>
          <a:xfrm>
            <a:off x="0" y="1079227"/>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17"/>
          <p:cNvSpPr txBox="1">
            <a:spLocks noGrp="1"/>
          </p:cNvSpPr>
          <p:nvPr>
            <p:ph idx="1"/>
          </p:nvPr>
        </p:nvSpPr>
        <p:spPr>
          <a:xfrm>
            <a:off x="407836" y="1079227"/>
            <a:ext cx="11612713" cy="1597298"/>
          </a:xfrm>
          <a:prstGeom prst="rect">
            <a:avLst/>
          </a:prstGeom>
          <a:noFill/>
          <a:ln>
            <a:noFill/>
          </a:ln>
        </p:spPr>
        <p:txBody>
          <a:bodyPr spcFirstLastPara="1" wrap="square" lIns="91425" tIns="45700" rIns="91425" bIns="45700" anchor="t" anchorCtr="0">
            <a:noAutofit/>
          </a:bodyPr>
          <a:lstStyle/>
          <a:p>
            <a:pPr marL="0" indent="0">
              <a:buNone/>
            </a:pPr>
            <a:r>
              <a:rPr lang="en-US" sz="2000" dirty="0"/>
              <a:t>Our dataset is a list of 129,971 reviews of different wines around the world by professional wine tasters at Wine Enthusiast, one of the preeminent wine magazines. The data was scraped from winemag.com during the week of June 15th, 2017.</a:t>
            </a:r>
          </a:p>
        </p:txBody>
      </p:sp>
      <p:sp>
        <p:nvSpPr>
          <p:cNvPr id="8" name="Title 1">
            <a:extLst>
              <a:ext uri="{FF2B5EF4-FFF2-40B4-BE49-F238E27FC236}">
                <a16:creationId xmlns:a16="http://schemas.microsoft.com/office/drawing/2014/main" id="{73A6BA4F-7815-48EA-878E-DC908590F524}"/>
              </a:ext>
            </a:extLst>
          </p:cNvPr>
          <p:cNvSpPr txBox="1">
            <a:spLocks/>
          </p:cNvSpPr>
          <p:nvPr/>
        </p:nvSpPr>
        <p:spPr>
          <a:xfrm>
            <a:off x="205740" y="376951"/>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DATA DESCRIPTION</a:t>
            </a:r>
          </a:p>
        </p:txBody>
      </p:sp>
      <p:cxnSp>
        <p:nvCxnSpPr>
          <p:cNvPr id="9" name="Straight Connector 8">
            <a:extLst>
              <a:ext uri="{FF2B5EF4-FFF2-40B4-BE49-F238E27FC236}">
                <a16:creationId xmlns:a16="http://schemas.microsoft.com/office/drawing/2014/main" id="{93E090B7-5F75-47A2-9194-D3A93EF33D6F}"/>
              </a:ext>
              <a:ext uri="{C183D7F6-B498-43B3-948B-1728B52AA6E4}">
                <adec:decorative xmlns:adec="http://schemas.microsoft.com/office/drawing/2017/decorative" val="1"/>
              </a:ext>
            </a:extLst>
          </p:cNvPr>
          <p:cNvCxnSpPr>
            <a:cxnSpLocks/>
          </p:cNvCxnSpPr>
          <p:nvPr/>
        </p:nvCxnSpPr>
        <p:spPr>
          <a:xfrm>
            <a:off x="0" y="1079227"/>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67776DB-BD0B-4EA0-9C18-094B3C79882B}"/>
              </a:ext>
            </a:extLst>
          </p:cNvPr>
          <p:cNvGraphicFramePr>
            <a:graphicFrameLocks noGrp="1"/>
          </p:cNvGraphicFramePr>
          <p:nvPr>
            <p:extLst>
              <p:ext uri="{D42A27DB-BD31-4B8C-83A1-F6EECF244321}">
                <p14:modId xmlns:p14="http://schemas.microsoft.com/office/powerpoint/2010/main" val="2233728926"/>
              </p:ext>
            </p:extLst>
          </p:nvPr>
        </p:nvGraphicFramePr>
        <p:xfrm>
          <a:off x="205741" y="2202977"/>
          <a:ext cx="11814808" cy="4581400"/>
        </p:xfrm>
        <a:graphic>
          <a:graphicData uri="http://schemas.openxmlformats.org/drawingml/2006/table">
            <a:tbl>
              <a:tblPr firstRow="1">
                <a:tableStyleId>{7DF18680-E054-41AD-8BC1-D1AEF772440D}</a:tableStyleId>
              </a:tblPr>
              <a:tblGrid>
                <a:gridCol w="2013584">
                  <a:extLst>
                    <a:ext uri="{9D8B030D-6E8A-4147-A177-3AD203B41FA5}">
                      <a16:colId xmlns:a16="http://schemas.microsoft.com/office/drawing/2014/main" val="1310472199"/>
                    </a:ext>
                  </a:extLst>
                </a:gridCol>
                <a:gridCol w="9801224">
                  <a:extLst>
                    <a:ext uri="{9D8B030D-6E8A-4147-A177-3AD203B41FA5}">
                      <a16:colId xmlns:a16="http://schemas.microsoft.com/office/drawing/2014/main" val="2687440880"/>
                    </a:ext>
                  </a:extLst>
                </a:gridCol>
              </a:tblGrid>
              <a:tr h="290345">
                <a:tc>
                  <a:txBody>
                    <a:bodyPr/>
                    <a:lstStyle/>
                    <a:p>
                      <a:pPr marL="0" marR="0">
                        <a:lnSpc>
                          <a:spcPct val="107000"/>
                        </a:lnSpc>
                        <a:spcBef>
                          <a:spcPts val="0"/>
                        </a:spcBef>
                        <a:spcAft>
                          <a:spcPts val="0"/>
                        </a:spcAft>
                      </a:pPr>
                      <a:r>
                        <a:rPr lang="en-US" sz="1600" dirty="0">
                          <a:effectLst/>
                        </a:rPr>
                        <a:t>Variables</a:t>
                      </a:r>
                      <a:endParaRPr lang="en-US" sz="1600" dirty="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rPr>
                        <a:t>Meaning</a:t>
                      </a:r>
                    </a:p>
                  </a:txBody>
                  <a:tcPr marL="25485" marR="25485" marT="25485" marB="25485"/>
                </a:tc>
                <a:extLst>
                  <a:ext uri="{0D108BD9-81ED-4DB2-BD59-A6C34878D82A}">
                    <a16:rowId xmlns:a16="http://schemas.microsoft.com/office/drawing/2014/main" val="3585990475"/>
                  </a:ext>
                </a:extLst>
              </a:tr>
              <a:tr h="290345">
                <a:tc>
                  <a:txBody>
                    <a:bodyPr/>
                    <a:lstStyle/>
                    <a:p>
                      <a:pPr marL="0" marR="0">
                        <a:lnSpc>
                          <a:spcPct val="107000"/>
                        </a:lnSpc>
                        <a:spcBef>
                          <a:spcPts val="0"/>
                        </a:spcBef>
                        <a:spcAft>
                          <a:spcPts val="0"/>
                        </a:spcAft>
                      </a:pPr>
                      <a:r>
                        <a:rPr lang="en-US" sz="1600" b="1" dirty="0">
                          <a:effectLst/>
                        </a:rPr>
                        <a:t>country</a:t>
                      </a:r>
                      <a:endParaRPr lang="en-US" sz="1600" b="1" dirty="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dirty="0">
                          <a:effectLst/>
                        </a:rPr>
                        <a:t>Country where the wine is from</a:t>
                      </a:r>
                      <a:endParaRPr lang="en-US" sz="1600" dirty="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1936683635"/>
                  </a:ext>
                </a:extLst>
              </a:tr>
              <a:tr h="290345">
                <a:tc>
                  <a:txBody>
                    <a:bodyPr/>
                    <a:lstStyle/>
                    <a:p>
                      <a:pPr marL="0" marR="0">
                        <a:lnSpc>
                          <a:spcPct val="107000"/>
                        </a:lnSpc>
                        <a:spcBef>
                          <a:spcPts val="0"/>
                        </a:spcBef>
                        <a:spcAft>
                          <a:spcPts val="0"/>
                        </a:spcAft>
                      </a:pPr>
                      <a:r>
                        <a:rPr lang="en-US" sz="1600" b="1" dirty="0">
                          <a:effectLst/>
                        </a:rPr>
                        <a:t>description</a:t>
                      </a:r>
                      <a:endParaRPr lang="en-US" sz="1600" b="1" dirty="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Review of the qualities of the wine</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4023604992"/>
                  </a:ext>
                </a:extLst>
              </a:tr>
              <a:tr h="358613">
                <a:tc>
                  <a:txBody>
                    <a:bodyPr/>
                    <a:lstStyle/>
                    <a:p>
                      <a:pPr marL="0" marR="0">
                        <a:lnSpc>
                          <a:spcPct val="107000"/>
                        </a:lnSpc>
                        <a:spcBef>
                          <a:spcPts val="0"/>
                        </a:spcBef>
                        <a:spcAft>
                          <a:spcPts val="0"/>
                        </a:spcAft>
                      </a:pPr>
                      <a:r>
                        <a:rPr lang="en-US" sz="1600" dirty="0">
                          <a:effectLst/>
                        </a:rPr>
                        <a:t>designation</a:t>
                      </a:r>
                      <a:endParaRPr lang="en-US" sz="1600" dirty="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Vineyard within the winery where the grapes that made the wine are from</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3082246596"/>
                  </a:ext>
                </a:extLst>
              </a:tr>
              <a:tr h="542642">
                <a:tc>
                  <a:txBody>
                    <a:bodyPr/>
                    <a:lstStyle/>
                    <a:p>
                      <a:pPr marL="0" marR="0">
                        <a:lnSpc>
                          <a:spcPct val="107000"/>
                        </a:lnSpc>
                        <a:spcBef>
                          <a:spcPts val="0"/>
                        </a:spcBef>
                        <a:spcAft>
                          <a:spcPts val="0"/>
                        </a:spcAft>
                      </a:pPr>
                      <a:r>
                        <a:rPr lang="en-US" sz="1600" b="1" dirty="0">
                          <a:effectLst/>
                        </a:rPr>
                        <a:t>points</a:t>
                      </a:r>
                      <a:endParaRPr lang="en-US" sz="1600" b="1" dirty="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Number of points Wine Enthusiast rated the wine on a scale of 1-100 (though they say they only post reviews for wines that score &gt;=80)</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1673796444"/>
                  </a:ext>
                </a:extLst>
              </a:tr>
              <a:tr h="290345">
                <a:tc>
                  <a:txBody>
                    <a:bodyPr/>
                    <a:lstStyle/>
                    <a:p>
                      <a:pPr marL="0" marR="0">
                        <a:lnSpc>
                          <a:spcPct val="107000"/>
                        </a:lnSpc>
                        <a:spcBef>
                          <a:spcPts val="0"/>
                        </a:spcBef>
                        <a:spcAft>
                          <a:spcPts val="0"/>
                        </a:spcAft>
                      </a:pPr>
                      <a:r>
                        <a:rPr lang="en-US" sz="1600" b="1" dirty="0">
                          <a:effectLst/>
                        </a:rPr>
                        <a:t>price</a:t>
                      </a:r>
                      <a:endParaRPr lang="en-US" sz="1600" b="1" dirty="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Cost for a bottle of the wine</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3868848105"/>
                  </a:ext>
                </a:extLst>
              </a:tr>
              <a:tr h="290345">
                <a:tc>
                  <a:txBody>
                    <a:bodyPr/>
                    <a:lstStyle/>
                    <a:p>
                      <a:pPr marL="0" marR="0">
                        <a:lnSpc>
                          <a:spcPct val="107000"/>
                        </a:lnSpc>
                        <a:spcBef>
                          <a:spcPts val="0"/>
                        </a:spcBef>
                        <a:spcAft>
                          <a:spcPts val="0"/>
                        </a:spcAft>
                      </a:pPr>
                      <a:r>
                        <a:rPr lang="en-US" sz="1600">
                          <a:effectLst/>
                        </a:rPr>
                        <a:t>province</a:t>
                      </a:r>
                      <a:endParaRPr lang="en-US" sz="160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Province or state that the wine is from</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3125338512"/>
                  </a:ext>
                </a:extLst>
              </a:tr>
              <a:tr h="290345">
                <a:tc>
                  <a:txBody>
                    <a:bodyPr/>
                    <a:lstStyle/>
                    <a:p>
                      <a:pPr marL="0" marR="0">
                        <a:lnSpc>
                          <a:spcPct val="107000"/>
                        </a:lnSpc>
                        <a:spcBef>
                          <a:spcPts val="0"/>
                        </a:spcBef>
                        <a:spcAft>
                          <a:spcPts val="0"/>
                        </a:spcAft>
                      </a:pPr>
                      <a:r>
                        <a:rPr lang="en-US" sz="1600">
                          <a:effectLst/>
                        </a:rPr>
                        <a:t>region_1</a:t>
                      </a:r>
                      <a:endParaRPr lang="en-US" sz="160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Wine growing area in a province or state</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797721678"/>
                  </a:ext>
                </a:extLst>
              </a:tr>
              <a:tr h="358613">
                <a:tc>
                  <a:txBody>
                    <a:bodyPr/>
                    <a:lstStyle/>
                    <a:p>
                      <a:pPr marL="0" marR="0">
                        <a:lnSpc>
                          <a:spcPct val="107000"/>
                        </a:lnSpc>
                        <a:spcBef>
                          <a:spcPts val="0"/>
                        </a:spcBef>
                        <a:spcAft>
                          <a:spcPts val="0"/>
                        </a:spcAft>
                      </a:pPr>
                      <a:r>
                        <a:rPr lang="en-US" sz="1600">
                          <a:effectLst/>
                        </a:rPr>
                        <a:t>region_2</a:t>
                      </a:r>
                      <a:endParaRPr lang="en-US" sz="160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dirty="0">
                          <a:effectLst/>
                        </a:rPr>
                        <a:t>Sometimes there are more specific regions specified within a wine growing area</a:t>
                      </a:r>
                      <a:endParaRPr lang="en-US" sz="1600" dirty="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111236938"/>
                  </a:ext>
                </a:extLst>
              </a:tr>
              <a:tr h="290345">
                <a:tc>
                  <a:txBody>
                    <a:bodyPr/>
                    <a:lstStyle/>
                    <a:p>
                      <a:pPr marL="0" marR="0">
                        <a:lnSpc>
                          <a:spcPct val="107000"/>
                        </a:lnSpc>
                        <a:spcBef>
                          <a:spcPts val="0"/>
                        </a:spcBef>
                        <a:spcAft>
                          <a:spcPts val="0"/>
                        </a:spcAft>
                      </a:pPr>
                      <a:r>
                        <a:rPr lang="en-US" sz="1600">
                          <a:effectLst/>
                        </a:rPr>
                        <a:t>taster_name</a:t>
                      </a:r>
                      <a:endParaRPr lang="en-US" sz="160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Name of wine taster</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3285527368"/>
                  </a:ext>
                </a:extLst>
              </a:tr>
              <a:tr h="290345">
                <a:tc>
                  <a:txBody>
                    <a:bodyPr/>
                    <a:lstStyle/>
                    <a:p>
                      <a:pPr marL="0" marR="0">
                        <a:lnSpc>
                          <a:spcPct val="107000"/>
                        </a:lnSpc>
                        <a:spcBef>
                          <a:spcPts val="0"/>
                        </a:spcBef>
                        <a:spcAft>
                          <a:spcPts val="0"/>
                        </a:spcAft>
                      </a:pPr>
                      <a:r>
                        <a:rPr lang="en-US" sz="1600">
                          <a:effectLst/>
                        </a:rPr>
                        <a:t>taster_twitter_handle</a:t>
                      </a:r>
                      <a:endParaRPr lang="en-US" sz="160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Twitter handle of wine taster</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2749006077"/>
                  </a:ext>
                </a:extLst>
              </a:tr>
              <a:tr h="294574">
                <a:tc>
                  <a:txBody>
                    <a:bodyPr/>
                    <a:lstStyle/>
                    <a:p>
                      <a:pPr marL="0" marR="0">
                        <a:lnSpc>
                          <a:spcPct val="107000"/>
                        </a:lnSpc>
                        <a:spcBef>
                          <a:spcPts val="0"/>
                        </a:spcBef>
                        <a:spcAft>
                          <a:spcPts val="0"/>
                        </a:spcAft>
                      </a:pPr>
                      <a:r>
                        <a:rPr lang="en-US" sz="1600">
                          <a:effectLst/>
                        </a:rPr>
                        <a:t>title</a:t>
                      </a:r>
                      <a:endParaRPr lang="en-US" sz="160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Title of the wine review, which often contains the vintage</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2337472318"/>
                  </a:ext>
                </a:extLst>
              </a:tr>
              <a:tr h="290345">
                <a:tc>
                  <a:txBody>
                    <a:bodyPr/>
                    <a:lstStyle/>
                    <a:p>
                      <a:pPr marL="0" marR="0">
                        <a:lnSpc>
                          <a:spcPct val="107000"/>
                        </a:lnSpc>
                        <a:spcBef>
                          <a:spcPts val="0"/>
                        </a:spcBef>
                        <a:spcAft>
                          <a:spcPts val="0"/>
                        </a:spcAft>
                      </a:pPr>
                      <a:r>
                        <a:rPr lang="en-US" sz="1600" b="1" dirty="0">
                          <a:effectLst/>
                        </a:rPr>
                        <a:t>variety</a:t>
                      </a:r>
                      <a:endParaRPr lang="en-US" sz="1600" b="1" dirty="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a:effectLst/>
                        </a:rPr>
                        <a:t>Type of grapes used to make the wine</a:t>
                      </a:r>
                      <a:endParaRPr lang="en-US" sz="160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5785222"/>
                  </a:ext>
                </a:extLst>
              </a:tr>
              <a:tr h="290345">
                <a:tc>
                  <a:txBody>
                    <a:bodyPr/>
                    <a:lstStyle/>
                    <a:p>
                      <a:pPr marL="0" marR="0">
                        <a:lnSpc>
                          <a:spcPct val="107000"/>
                        </a:lnSpc>
                        <a:spcBef>
                          <a:spcPts val="0"/>
                        </a:spcBef>
                        <a:spcAft>
                          <a:spcPts val="0"/>
                        </a:spcAft>
                      </a:pPr>
                      <a:r>
                        <a:rPr lang="en-US" sz="1600">
                          <a:effectLst/>
                        </a:rPr>
                        <a:t>winery</a:t>
                      </a:r>
                      <a:endParaRPr lang="en-US" sz="1600">
                        <a:effectLst/>
                        <a:latin typeface="Calibri" panose="020F0502020204030204" pitchFamily="34" charset="0"/>
                        <a:ea typeface="Calibri" panose="020F0502020204030204" pitchFamily="34" charset="0"/>
                      </a:endParaRPr>
                    </a:p>
                  </a:txBody>
                  <a:tcPr marL="25485" marR="25485" marT="25485" marB="25485"/>
                </a:tc>
                <a:tc>
                  <a:txBody>
                    <a:bodyPr/>
                    <a:lstStyle/>
                    <a:p>
                      <a:pPr marL="0" marR="0">
                        <a:lnSpc>
                          <a:spcPct val="107000"/>
                        </a:lnSpc>
                        <a:spcBef>
                          <a:spcPts val="0"/>
                        </a:spcBef>
                        <a:spcAft>
                          <a:spcPts val="0"/>
                        </a:spcAft>
                      </a:pPr>
                      <a:r>
                        <a:rPr lang="en-US" sz="1600" dirty="0">
                          <a:effectLst/>
                        </a:rPr>
                        <a:t>Winery that made the wine</a:t>
                      </a:r>
                      <a:endParaRPr lang="en-US" sz="1600" dirty="0">
                        <a:effectLst/>
                        <a:latin typeface="Calibri" panose="020F0502020204030204" pitchFamily="34" charset="0"/>
                        <a:ea typeface="Calibri" panose="020F0502020204030204" pitchFamily="34" charset="0"/>
                      </a:endParaRPr>
                    </a:p>
                  </a:txBody>
                  <a:tcPr marL="25485" marR="25485" marT="25485" marB="25485"/>
                </a:tc>
                <a:extLst>
                  <a:ext uri="{0D108BD9-81ED-4DB2-BD59-A6C34878D82A}">
                    <a16:rowId xmlns:a16="http://schemas.microsoft.com/office/drawing/2014/main" val="321238078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5" name="Google Shape;145;p20"/>
          <p:cNvPicPr preferRelativeResize="0"/>
          <p:nvPr/>
        </p:nvPicPr>
        <p:blipFill rotWithShape="1">
          <a:blip r:embed="rId3">
            <a:alphaModFix/>
          </a:blip>
          <a:srcRect/>
          <a:stretch/>
        </p:blipFill>
        <p:spPr>
          <a:xfrm>
            <a:off x="166688" y="1550813"/>
            <a:ext cx="1777621" cy="1149524"/>
          </a:xfrm>
          <a:prstGeom prst="rect">
            <a:avLst/>
          </a:prstGeom>
          <a:noFill/>
          <a:ln>
            <a:noFill/>
          </a:ln>
        </p:spPr>
      </p:pic>
      <p:sp>
        <p:nvSpPr>
          <p:cNvPr id="6" name="Title 1">
            <a:extLst>
              <a:ext uri="{FF2B5EF4-FFF2-40B4-BE49-F238E27FC236}">
                <a16:creationId xmlns:a16="http://schemas.microsoft.com/office/drawing/2014/main" id="{C332638B-0A67-4A1C-879F-FFD703FB11EA}"/>
              </a:ext>
            </a:extLst>
          </p:cNvPr>
          <p:cNvSpPr txBox="1">
            <a:spLocks/>
          </p:cNvSpPr>
          <p:nvPr/>
        </p:nvSpPr>
        <p:spPr>
          <a:xfrm>
            <a:off x="205740" y="376951"/>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METHODOLOGY</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1079227"/>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7B025FF4-B58F-410C-9838-2DC4E019A9E5}"/>
              </a:ext>
            </a:extLst>
          </p:cNvPr>
          <p:cNvGraphicFramePr/>
          <p:nvPr>
            <p:extLst>
              <p:ext uri="{D42A27DB-BD31-4B8C-83A1-F6EECF244321}">
                <p14:modId xmlns:p14="http://schemas.microsoft.com/office/powerpoint/2010/main" val="3884631027"/>
              </p:ext>
            </p:extLst>
          </p:nvPr>
        </p:nvGraphicFramePr>
        <p:xfrm>
          <a:off x="1990723" y="1295402"/>
          <a:ext cx="9958387" cy="18668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E2CF67C9-B6EF-43CA-851E-597188414954}"/>
              </a:ext>
            </a:extLst>
          </p:cNvPr>
          <p:cNvGraphicFramePr/>
          <p:nvPr>
            <p:extLst>
              <p:ext uri="{D42A27DB-BD31-4B8C-83A1-F6EECF244321}">
                <p14:modId xmlns:p14="http://schemas.microsoft.com/office/powerpoint/2010/main" val="2623228235"/>
              </p:ext>
            </p:extLst>
          </p:nvPr>
        </p:nvGraphicFramePr>
        <p:xfrm>
          <a:off x="2066924" y="4672335"/>
          <a:ext cx="9882186" cy="7256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052" name="Picture 4" descr="Image result for SPSS modeler logo">
            <a:extLst>
              <a:ext uri="{FF2B5EF4-FFF2-40B4-BE49-F238E27FC236}">
                <a16:creationId xmlns:a16="http://schemas.microsoft.com/office/drawing/2014/main" id="{9E6B9CDA-7557-4F9D-BE66-CBDE0B4F65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90" y="4093110"/>
            <a:ext cx="1589043" cy="1428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DA166A5-7CD2-4851-89A2-A0C1980FD5CE}"/>
              </a:ext>
            </a:extLst>
          </p:cNvPr>
          <p:cNvSpPr txBox="1"/>
          <p:nvPr/>
        </p:nvSpPr>
        <p:spPr>
          <a:xfrm>
            <a:off x="4533899" y="3267076"/>
            <a:ext cx="6010276" cy="972380"/>
          </a:xfrm>
          <a:prstGeom prst="rect">
            <a:avLst/>
          </a:prstGeom>
          <a:noFill/>
        </p:spPr>
        <p:txBody>
          <a:bodyPr wrap="square" rtlCol="0">
            <a:noAutofit/>
          </a:bodyPr>
          <a:lstStyle/>
          <a:p>
            <a:pPr lvl="0">
              <a:spcBef>
                <a:spcPts val="1000"/>
              </a:spcBef>
              <a:buSzPts val="2400"/>
            </a:pPr>
            <a:r>
              <a:rPr lang="en-US" dirty="0"/>
              <a:t>Classified into Positive/Negative/Neutral</a:t>
            </a:r>
          </a:p>
          <a:p>
            <a:r>
              <a:rPr lang="en-US" dirty="0"/>
              <a:t>Assign rank based on sentiment score</a:t>
            </a:r>
          </a:p>
          <a:p>
            <a:r>
              <a:rPr lang="en-US" dirty="0"/>
              <a:t>Identify top three countries: France, Portugal, US</a:t>
            </a:r>
          </a:p>
        </p:txBody>
      </p:sp>
      <p:cxnSp>
        <p:nvCxnSpPr>
          <p:cNvPr id="10" name="Connector: Elbow 9">
            <a:extLst>
              <a:ext uri="{FF2B5EF4-FFF2-40B4-BE49-F238E27FC236}">
                <a16:creationId xmlns:a16="http://schemas.microsoft.com/office/drawing/2014/main" id="{6C4C2A18-4E52-4EF9-AC44-631607CE2C06}"/>
              </a:ext>
            </a:extLst>
          </p:cNvPr>
          <p:cNvCxnSpPr>
            <a:cxnSpLocks/>
          </p:cNvCxnSpPr>
          <p:nvPr/>
        </p:nvCxnSpPr>
        <p:spPr>
          <a:xfrm rot="16200000" flipH="1">
            <a:off x="3982692" y="3098261"/>
            <a:ext cx="1083365" cy="228600"/>
          </a:xfrm>
          <a:prstGeom prst="bentConnector2">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186690" y="157876"/>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RESULTS &amp; DISCUSSION – Top three countries</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601309"/>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A241385-9ECE-41ED-9F88-96ACE57A9A84}"/>
              </a:ext>
            </a:extLst>
          </p:cNvPr>
          <p:cNvSpPr/>
          <p:nvPr/>
        </p:nvSpPr>
        <p:spPr>
          <a:xfrm>
            <a:off x="377825" y="6326047"/>
            <a:ext cx="11436350" cy="374077"/>
          </a:xfrm>
          <a:prstGeom prst="rect">
            <a:avLst/>
          </a:prstGeom>
        </p:spPr>
        <p:txBody>
          <a:bodyPr wrap="square">
            <a:spAutoFit/>
          </a:bodyPr>
          <a:lstStyle/>
          <a:p>
            <a:pPr algn="ctr">
              <a:lnSpc>
                <a:spcPct val="107000"/>
              </a:lnSpc>
            </a:pPr>
            <a:r>
              <a:rPr lang="en-US" dirty="0">
                <a:ea typeface="Calibri" panose="020F0502020204030204" pitchFamily="34" charset="0"/>
              </a:rPr>
              <a:t>Vader Compound Score by Countries</a:t>
            </a:r>
            <a:endParaRPr lang="en-US" sz="2400" dirty="0">
              <a:effectLst/>
              <a:ea typeface="Calibri" panose="020F0502020204030204" pitchFamily="34" charset="0"/>
            </a:endParaRPr>
          </a:p>
        </p:txBody>
      </p:sp>
      <p:pic>
        <p:nvPicPr>
          <p:cNvPr id="20" name="Picture 19">
            <a:extLst>
              <a:ext uri="{FF2B5EF4-FFF2-40B4-BE49-F238E27FC236}">
                <a16:creationId xmlns:a16="http://schemas.microsoft.com/office/drawing/2014/main" id="{85ABD67C-8345-499C-9A29-4223FA62EC3C}"/>
              </a:ext>
            </a:extLst>
          </p:cNvPr>
          <p:cNvPicPr>
            <a:picLocks noChangeAspect="1"/>
          </p:cNvPicPr>
          <p:nvPr/>
        </p:nvPicPr>
        <p:blipFill rotWithShape="1">
          <a:blip r:embed="rId3"/>
          <a:srcRect t="7961"/>
          <a:stretch/>
        </p:blipFill>
        <p:spPr>
          <a:xfrm>
            <a:off x="1905800" y="1035049"/>
            <a:ext cx="8380399" cy="5050191"/>
          </a:xfrm>
          <a:prstGeom prst="rect">
            <a:avLst/>
          </a:prstGeom>
        </p:spPr>
      </p:pic>
    </p:spTree>
    <p:extLst>
      <p:ext uri="{BB962C8B-B14F-4D97-AF65-F5344CB8AC3E}">
        <p14:creationId xmlns:p14="http://schemas.microsoft.com/office/powerpoint/2010/main" val="214945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205740" y="376951"/>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RESULTS &amp; DISCUSSION – Top three countries</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1079227"/>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BC0EF6DA-82C6-497A-ACB5-E248534743A8}"/>
              </a:ext>
            </a:extLst>
          </p:cNvPr>
          <p:cNvGraphicFramePr>
            <a:graphicFrameLocks noGrp="1"/>
          </p:cNvGraphicFramePr>
          <p:nvPr>
            <p:extLst>
              <p:ext uri="{D42A27DB-BD31-4B8C-83A1-F6EECF244321}">
                <p14:modId xmlns:p14="http://schemas.microsoft.com/office/powerpoint/2010/main" val="769056640"/>
              </p:ext>
            </p:extLst>
          </p:nvPr>
        </p:nvGraphicFramePr>
        <p:xfrm>
          <a:off x="361951" y="1369549"/>
          <a:ext cx="11525249" cy="5350873"/>
        </p:xfrm>
        <a:graphic>
          <a:graphicData uri="http://schemas.openxmlformats.org/drawingml/2006/table">
            <a:tbl>
              <a:tblPr firstRow="1" bandRow="1">
                <a:tableStyleId>{7DF18680-E054-41AD-8BC1-D1AEF772440D}</a:tableStyleId>
              </a:tblPr>
              <a:tblGrid>
                <a:gridCol w="1600199">
                  <a:extLst>
                    <a:ext uri="{9D8B030D-6E8A-4147-A177-3AD203B41FA5}">
                      <a16:colId xmlns:a16="http://schemas.microsoft.com/office/drawing/2014/main" val="648629940"/>
                    </a:ext>
                  </a:extLst>
                </a:gridCol>
                <a:gridCol w="3390900">
                  <a:extLst>
                    <a:ext uri="{9D8B030D-6E8A-4147-A177-3AD203B41FA5}">
                      <a16:colId xmlns:a16="http://schemas.microsoft.com/office/drawing/2014/main" val="373588160"/>
                    </a:ext>
                  </a:extLst>
                </a:gridCol>
                <a:gridCol w="3162300">
                  <a:extLst>
                    <a:ext uri="{9D8B030D-6E8A-4147-A177-3AD203B41FA5}">
                      <a16:colId xmlns:a16="http://schemas.microsoft.com/office/drawing/2014/main" val="2089309868"/>
                    </a:ext>
                  </a:extLst>
                </a:gridCol>
                <a:gridCol w="3371850">
                  <a:extLst>
                    <a:ext uri="{9D8B030D-6E8A-4147-A177-3AD203B41FA5}">
                      <a16:colId xmlns:a16="http://schemas.microsoft.com/office/drawing/2014/main" val="2207894774"/>
                    </a:ext>
                  </a:extLst>
                </a:gridCol>
              </a:tblGrid>
              <a:tr h="272529">
                <a:tc>
                  <a:txBody>
                    <a:bodyPr/>
                    <a:lstStyle/>
                    <a:p>
                      <a:pPr marL="0" marR="0" algn="l" defTabSz="914400" rtl="0" eaLnBrk="1" latinLnBrk="0" hangingPunct="1">
                        <a:lnSpc>
                          <a:spcPct val="107000"/>
                        </a:lnSpc>
                        <a:spcBef>
                          <a:spcPts val="0"/>
                        </a:spcBef>
                        <a:spcAft>
                          <a:spcPts val="0"/>
                        </a:spcAft>
                      </a:pPr>
                      <a:r>
                        <a:rPr lang="en-US" sz="1600" kern="1200">
                          <a:effectLst/>
                        </a:rPr>
                        <a:t> </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France</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Portugal</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United States</a:t>
                      </a:r>
                      <a:endParaRPr lang="en-US" sz="1600" b="1" kern="1200">
                        <a:solidFill>
                          <a:schemeClr val="lt1"/>
                        </a:solidFill>
                        <a:effectLst/>
                        <a:latin typeface="+mn-lt"/>
                        <a:ea typeface="+mn-ea"/>
                        <a:cs typeface="+mn-cs"/>
                      </a:endParaRPr>
                    </a:p>
                  </a:txBody>
                  <a:tcPr marL="18893" marR="18893" marT="0" marB="0"/>
                </a:tc>
                <a:extLst>
                  <a:ext uri="{0D108BD9-81ED-4DB2-BD59-A6C34878D82A}">
                    <a16:rowId xmlns:a16="http://schemas.microsoft.com/office/drawing/2014/main" val="3372114838"/>
                  </a:ext>
                </a:extLst>
              </a:tr>
              <a:tr h="557764">
                <a:tc>
                  <a:txBody>
                    <a:bodyPr/>
                    <a:lstStyle/>
                    <a:p>
                      <a:pPr marL="0" marR="0" algn="l" defTabSz="914400" rtl="0" eaLnBrk="1" latinLnBrk="0" hangingPunct="1">
                        <a:lnSpc>
                          <a:spcPct val="107000"/>
                        </a:lnSpc>
                        <a:spcBef>
                          <a:spcPts val="0"/>
                        </a:spcBef>
                        <a:spcAft>
                          <a:spcPts val="0"/>
                        </a:spcAft>
                      </a:pPr>
                      <a:r>
                        <a:rPr lang="en-US" sz="1600" b="1" kern="1200" dirty="0">
                          <a:effectLst/>
                        </a:rPr>
                        <a:t>Tokenization</a:t>
                      </a:r>
                      <a:endParaRPr lang="en-US" sz="1600" b="1" kern="1200" dirty="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Words like and, a, with, wine have higher frequencies.</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Words like a, with, and, is have higher frequencies.</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Words like flavors, and, a, clean have higher frequencies.</a:t>
                      </a:r>
                      <a:endParaRPr lang="en-US" sz="1600" b="1" kern="1200">
                        <a:solidFill>
                          <a:schemeClr val="lt1"/>
                        </a:solidFill>
                        <a:effectLst/>
                        <a:latin typeface="+mn-lt"/>
                        <a:ea typeface="+mn-ea"/>
                        <a:cs typeface="+mn-cs"/>
                      </a:endParaRPr>
                    </a:p>
                  </a:txBody>
                  <a:tcPr marL="18893" marR="18893" marT="0" marB="0"/>
                </a:tc>
                <a:extLst>
                  <a:ext uri="{0D108BD9-81ED-4DB2-BD59-A6C34878D82A}">
                    <a16:rowId xmlns:a16="http://schemas.microsoft.com/office/drawing/2014/main" val="793501247"/>
                  </a:ext>
                </a:extLst>
              </a:tr>
              <a:tr h="1128229">
                <a:tc>
                  <a:txBody>
                    <a:bodyPr/>
                    <a:lstStyle/>
                    <a:p>
                      <a:pPr marL="0" marR="0" algn="l" defTabSz="914400" rtl="0" eaLnBrk="1" latinLnBrk="0" hangingPunct="1">
                        <a:lnSpc>
                          <a:spcPct val="107000"/>
                        </a:lnSpc>
                        <a:spcBef>
                          <a:spcPts val="0"/>
                        </a:spcBef>
                        <a:spcAft>
                          <a:spcPts val="0"/>
                        </a:spcAft>
                      </a:pPr>
                      <a:r>
                        <a:rPr lang="en-US" sz="1600" b="1" kern="1200" dirty="0">
                          <a:effectLst/>
                        </a:rPr>
                        <a:t>After </a:t>
                      </a:r>
                      <a:r>
                        <a:rPr lang="en-US" sz="1600" b="1" kern="1200" dirty="0" err="1">
                          <a:effectLst/>
                        </a:rPr>
                        <a:t>stopword</a:t>
                      </a:r>
                      <a:r>
                        <a:rPr lang="en-US" sz="1600" b="1" kern="1200" dirty="0">
                          <a:effectLst/>
                        </a:rPr>
                        <a:t> removal</a:t>
                      </a:r>
                      <a:endParaRPr lang="en-US" sz="1600" b="1" kern="1200" dirty="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dirty="0">
                          <a:effectLst/>
                        </a:rPr>
                        <a:t>After </a:t>
                      </a:r>
                      <a:r>
                        <a:rPr lang="en-US" sz="1600" kern="1200" dirty="0" err="1">
                          <a:effectLst/>
                        </a:rPr>
                        <a:t>stopword</a:t>
                      </a:r>
                      <a:r>
                        <a:rPr lang="en-US" sz="1600" kern="1200" dirty="0">
                          <a:effectLst/>
                        </a:rPr>
                        <a:t> reduction we can see France wines have characteristics like fresh, acidity, bright, rich, lively, sweet.</a:t>
                      </a:r>
                      <a:endParaRPr lang="en-US" sz="1600" b="1" kern="1200" dirty="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dirty="0">
                          <a:effectLst/>
                        </a:rPr>
                        <a:t>After </a:t>
                      </a:r>
                      <a:r>
                        <a:rPr lang="en-US" sz="1600" kern="1200" dirty="0" err="1">
                          <a:effectLst/>
                        </a:rPr>
                        <a:t>stopword</a:t>
                      </a:r>
                      <a:r>
                        <a:rPr lang="en-US" sz="1600" kern="1200" dirty="0">
                          <a:effectLst/>
                        </a:rPr>
                        <a:t> reduction we can see Portugal wines have characteristics like sweet, rich, lightly, etc.</a:t>
                      </a:r>
                      <a:endParaRPr lang="en-US" sz="1600" b="1" kern="1200" dirty="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After stopword reduction we can see US wines have characteristics like pleasant, rich, aromatic etc.</a:t>
                      </a:r>
                      <a:endParaRPr lang="en-US" sz="1600" b="1" kern="1200">
                        <a:solidFill>
                          <a:schemeClr val="lt1"/>
                        </a:solidFill>
                        <a:effectLst/>
                        <a:latin typeface="+mn-lt"/>
                        <a:ea typeface="+mn-ea"/>
                        <a:cs typeface="+mn-cs"/>
                      </a:endParaRPr>
                    </a:p>
                  </a:txBody>
                  <a:tcPr marL="18893" marR="18893" marT="0" marB="0"/>
                </a:tc>
                <a:extLst>
                  <a:ext uri="{0D108BD9-81ED-4DB2-BD59-A6C34878D82A}">
                    <a16:rowId xmlns:a16="http://schemas.microsoft.com/office/drawing/2014/main" val="387629365"/>
                  </a:ext>
                </a:extLst>
              </a:tr>
              <a:tr h="842996">
                <a:tc>
                  <a:txBody>
                    <a:bodyPr/>
                    <a:lstStyle/>
                    <a:p>
                      <a:pPr marL="0" marR="0" algn="l" defTabSz="914400" rtl="0" eaLnBrk="1" latinLnBrk="0" hangingPunct="1">
                        <a:lnSpc>
                          <a:spcPct val="107000"/>
                        </a:lnSpc>
                        <a:spcBef>
                          <a:spcPts val="0"/>
                        </a:spcBef>
                        <a:spcAft>
                          <a:spcPts val="0"/>
                        </a:spcAft>
                      </a:pPr>
                      <a:r>
                        <a:rPr lang="en-US" sz="1600" b="1" kern="1200">
                          <a:effectLst/>
                        </a:rPr>
                        <a:t>Stemming</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Helps in retaining root word like acid, sweet, rich, fine</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Helps in retaining root word like light, rose. Rosé wine is preferred.</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Helps in retaining root word like soft, clean, aroma, pleasant, spice etc.</a:t>
                      </a:r>
                      <a:endParaRPr lang="en-US" sz="1600" b="1" kern="1200">
                        <a:solidFill>
                          <a:schemeClr val="lt1"/>
                        </a:solidFill>
                        <a:effectLst/>
                        <a:latin typeface="+mn-lt"/>
                        <a:ea typeface="+mn-ea"/>
                        <a:cs typeface="+mn-cs"/>
                      </a:endParaRPr>
                    </a:p>
                  </a:txBody>
                  <a:tcPr marL="18893" marR="18893" marT="0" marB="0"/>
                </a:tc>
                <a:extLst>
                  <a:ext uri="{0D108BD9-81ED-4DB2-BD59-A6C34878D82A}">
                    <a16:rowId xmlns:a16="http://schemas.microsoft.com/office/drawing/2014/main" val="196613816"/>
                  </a:ext>
                </a:extLst>
              </a:tr>
              <a:tr h="842996">
                <a:tc>
                  <a:txBody>
                    <a:bodyPr/>
                    <a:lstStyle/>
                    <a:p>
                      <a:pPr marL="0" marR="0" algn="l" defTabSz="914400" rtl="0" eaLnBrk="1" latinLnBrk="0" hangingPunct="1">
                        <a:lnSpc>
                          <a:spcPct val="107000"/>
                        </a:lnSpc>
                        <a:spcBef>
                          <a:spcPts val="0"/>
                        </a:spcBef>
                        <a:spcAft>
                          <a:spcPts val="0"/>
                        </a:spcAft>
                      </a:pPr>
                      <a:r>
                        <a:rPr lang="en-US" sz="1600" b="1" kern="1200">
                          <a:effectLst/>
                        </a:rPr>
                        <a:t>POS tagging</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Apple, plum, grapefruit, strawberry are among noticeable words.</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Rose and vanilla are famous ones. Texture of wines is good.</a:t>
                      </a:r>
                      <a:endParaRPr lang="en-US" sz="1600" b="1" kern="120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a:effectLst/>
                        </a:rPr>
                        <a:t>Melon, blackberry, orange, grapefruit appear to be top descriptors.</a:t>
                      </a:r>
                      <a:endParaRPr lang="en-US" sz="1600" b="1" kern="1200">
                        <a:solidFill>
                          <a:schemeClr val="lt1"/>
                        </a:solidFill>
                        <a:effectLst/>
                        <a:latin typeface="+mn-lt"/>
                        <a:ea typeface="+mn-ea"/>
                        <a:cs typeface="+mn-cs"/>
                      </a:endParaRPr>
                    </a:p>
                  </a:txBody>
                  <a:tcPr marL="18893" marR="18893" marT="0" marB="0"/>
                </a:tc>
                <a:extLst>
                  <a:ext uri="{0D108BD9-81ED-4DB2-BD59-A6C34878D82A}">
                    <a16:rowId xmlns:a16="http://schemas.microsoft.com/office/drawing/2014/main" val="3828634813"/>
                  </a:ext>
                </a:extLst>
              </a:tr>
              <a:tr h="1706359">
                <a:tc>
                  <a:txBody>
                    <a:bodyPr/>
                    <a:lstStyle/>
                    <a:p>
                      <a:pPr marL="0" marR="0" algn="l" defTabSz="914400" rtl="0" eaLnBrk="1" latinLnBrk="0" hangingPunct="1">
                        <a:lnSpc>
                          <a:spcPct val="107000"/>
                        </a:lnSpc>
                        <a:spcBef>
                          <a:spcPts val="0"/>
                        </a:spcBef>
                        <a:spcAft>
                          <a:spcPts val="0"/>
                        </a:spcAft>
                      </a:pPr>
                      <a:r>
                        <a:rPr lang="en-US" sz="1600" b="1" kern="1200" dirty="0">
                          <a:effectLst/>
                        </a:rPr>
                        <a:t>n-gram</a:t>
                      </a:r>
                      <a:endParaRPr lang="en-US" sz="1600" b="1" kern="1200" dirty="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dirty="0">
                          <a:effectLst/>
                        </a:rPr>
                        <a:t>“fine” and clean” -  most common</a:t>
                      </a:r>
                    </a:p>
                    <a:p>
                      <a:pPr marL="0" marR="0" algn="l" defTabSz="914400" rtl="0" eaLnBrk="1" latinLnBrk="0" hangingPunct="1">
                        <a:lnSpc>
                          <a:spcPct val="107000"/>
                        </a:lnSpc>
                        <a:spcBef>
                          <a:spcPts val="0"/>
                        </a:spcBef>
                        <a:spcAft>
                          <a:spcPts val="0"/>
                        </a:spcAft>
                      </a:pPr>
                      <a:r>
                        <a:rPr lang="en-US" sz="1600" kern="1200" dirty="0">
                          <a:effectLst/>
                        </a:rPr>
                        <a:t>“intense” and “sparkling”</a:t>
                      </a:r>
                    </a:p>
                    <a:p>
                      <a:pPr marL="0" marR="0" algn="l" defTabSz="914400" rtl="0" eaLnBrk="1" latinLnBrk="0" hangingPunct="1">
                        <a:lnSpc>
                          <a:spcPct val="107000"/>
                        </a:lnSpc>
                        <a:spcBef>
                          <a:spcPts val="0"/>
                        </a:spcBef>
                        <a:spcAft>
                          <a:spcPts val="0"/>
                        </a:spcAft>
                      </a:pPr>
                      <a:r>
                        <a:rPr lang="en-US" sz="1600" kern="1200" dirty="0">
                          <a:effectLst/>
                        </a:rPr>
                        <a:t>“apple” and “barrel” </a:t>
                      </a:r>
                    </a:p>
                    <a:p>
                      <a:pPr marL="0" marR="0" algn="l" defTabSz="914400" rtl="0" eaLnBrk="1" latinLnBrk="0" hangingPunct="1">
                        <a:lnSpc>
                          <a:spcPct val="107000"/>
                        </a:lnSpc>
                        <a:spcBef>
                          <a:spcPts val="0"/>
                        </a:spcBef>
                        <a:spcAft>
                          <a:spcPts val="0"/>
                        </a:spcAft>
                      </a:pPr>
                      <a:r>
                        <a:rPr lang="en-US" sz="1600" kern="1200" dirty="0">
                          <a:effectLst/>
                        </a:rPr>
                        <a:t>“sweet” and “fruits” </a:t>
                      </a:r>
                    </a:p>
                    <a:p>
                      <a:pPr marL="0" marR="0" algn="l" defTabSz="914400" rtl="0" eaLnBrk="1" latinLnBrk="0" hangingPunct="1">
                        <a:lnSpc>
                          <a:spcPct val="107000"/>
                        </a:lnSpc>
                        <a:spcBef>
                          <a:spcPts val="0"/>
                        </a:spcBef>
                        <a:spcAft>
                          <a:spcPts val="0"/>
                        </a:spcAft>
                      </a:pPr>
                      <a:r>
                        <a:rPr lang="en-US" sz="1600" kern="1200" dirty="0">
                          <a:effectLst/>
                        </a:rPr>
                        <a:t>“delicious” and “sweet”</a:t>
                      </a:r>
                      <a:endParaRPr lang="en-US" sz="1600" b="1" kern="1200" dirty="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dirty="0">
                          <a:effectLst/>
                        </a:rPr>
                        <a:t>“easy” and “fresh” – most common</a:t>
                      </a:r>
                    </a:p>
                    <a:p>
                      <a:pPr marL="0" marR="0" algn="l" defTabSz="914400" rtl="0" eaLnBrk="1" latinLnBrk="0" hangingPunct="1">
                        <a:lnSpc>
                          <a:spcPct val="107000"/>
                        </a:lnSpc>
                        <a:spcBef>
                          <a:spcPts val="0"/>
                        </a:spcBef>
                        <a:spcAft>
                          <a:spcPts val="0"/>
                        </a:spcAft>
                      </a:pPr>
                      <a:r>
                        <a:rPr lang="en-US" sz="1600" kern="1200" dirty="0">
                          <a:effectLst/>
                        </a:rPr>
                        <a:t>“slightly” and “sparkling”</a:t>
                      </a:r>
                    </a:p>
                    <a:p>
                      <a:pPr marL="0" marR="0" algn="l" defTabSz="914400" rtl="0" eaLnBrk="1" latinLnBrk="0" hangingPunct="1">
                        <a:lnSpc>
                          <a:spcPct val="107000"/>
                        </a:lnSpc>
                        <a:spcBef>
                          <a:spcPts val="0"/>
                        </a:spcBef>
                        <a:spcAft>
                          <a:spcPts val="0"/>
                        </a:spcAft>
                      </a:pPr>
                      <a:r>
                        <a:rPr lang="en-US" sz="1600" kern="1200" dirty="0">
                          <a:effectLst/>
                        </a:rPr>
                        <a:t>“pleasant” and “soft”</a:t>
                      </a:r>
                    </a:p>
                    <a:p>
                      <a:pPr marL="0" marR="0" algn="l" defTabSz="914400" rtl="0" eaLnBrk="1" latinLnBrk="0" hangingPunct="1">
                        <a:lnSpc>
                          <a:spcPct val="107000"/>
                        </a:lnSpc>
                        <a:spcBef>
                          <a:spcPts val="0"/>
                        </a:spcBef>
                        <a:spcAft>
                          <a:spcPts val="0"/>
                        </a:spcAft>
                      </a:pPr>
                      <a:r>
                        <a:rPr lang="en-US" sz="1600" kern="1200" dirty="0">
                          <a:effectLst/>
                        </a:rPr>
                        <a:t>“lightly” and “sweet”</a:t>
                      </a:r>
                      <a:endParaRPr lang="en-US" sz="1600" b="1" kern="1200" dirty="0">
                        <a:solidFill>
                          <a:schemeClr val="lt1"/>
                        </a:solidFill>
                        <a:effectLst/>
                        <a:latin typeface="+mn-lt"/>
                        <a:ea typeface="+mn-ea"/>
                        <a:cs typeface="+mn-cs"/>
                      </a:endParaRPr>
                    </a:p>
                  </a:txBody>
                  <a:tcPr marL="18893" marR="18893" marT="0" marB="0"/>
                </a:tc>
                <a:tc>
                  <a:txBody>
                    <a:bodyPr/>
                    <a:lstStyle/>
                    <a:p>
                      <a:pPr marL="0" marR="0" algn="l" defTabSz="914400" rtl="0" eaLnBrk="1" latinLnBrk="0" hangingPunct="1">
                        <a:lnSpc>
                          <a:spcPct val="107000"/>
                        </a:lnSpc>
                        <a:spcBef>
                          <a:spcPts val="0"/>
                        </a:spcBef>
                        <a:spcAft>
                          <a:spcPts val="0"/>
                        </a:spcAft>
                      </a:pPr>
                      <a:r>
                        <a:rPr lang="en-US" sz="1600" kern="1200" dirty="0">
                          <a:effectLst/>
                        </a:rPr>
                        <a:t>“honey” and “orange” – most common</a:t>
                      </a:r>
                    </a:p>
                    <a:p>
                      <a:pPr marL="0" marR="0" algn="l" defTabSz="914400" rtl="0" eaLnBrk="1" latinLnBrk="0" hangingPunct="1">
                        <a:lnSpc>
                          <a:spcPct val="107000"/>
                        </a:lnSpc>
                        <a:spcBef>
                          <a:spcPts val="0"/>
                        </a:spcBef>
                        <a:spcAft>
                          <a:spcPts val="0"/>
                        </a:spcAft>
                      </a:pPr>
                      <a:r>
                        <a:rPr lang="en-US" sz="1600" kern="1200" dirty="0">
                          <a:effectLst/>
                        </a:rPr>
                        <a:t>“vanilla” and “flavors”</a:t>
                      </a:r>
                    </a:p>
                    <a:p>
                      <a:pPr marL="0" marR="0" algn="l" defTabSz="914400" rtl="0" eaLnBrk="1" latinLnBrk="0" hangingPunct="1">
                        <a:lnSpc>
                          <a:spcPct val="107000"/>
                        </a:lnSpc>
                        <a:spcBef>
                          <a:spcPts val="0"/>
                        </a:spcBef>
                        <a:spcAft>
                          <a:spcPts val="0"/>
                        </a:spcAft>
                      </a:pPr>
                      <a:r>
                        <a:rPr lang="en-US" sz="1600" kern="1200" dirty="0">
                          <a:effectLst/>
                        </a:rPr>
                        <a:t>“rich” and “balanced” </a:t>
                      </a:r>
                    </a:p>
                    <a:p>
                      <a:pPr marL="0" marR="0" algn="l" defTabSz="914400" rtl="0" eaLnBrk="1" latinLnBrk="0" hangingPunct="1">
                        <a:lnSpc>
                          <a:spcPct val="107000"/>
                        </a:lnSpc>
                        <a:spcBef>
                          <a:spcPts val="0"/>
                        </a:spcBef>
                        <a:spcAft>
                          <a:spcPts val="0"/>
                        </a:spcAft>
                      </a:pPr>
                      <a:r>
                        <a:rPr lang="en-US" sz="1600" kern="1200" dirty="0">
                          <a:effectLst/>
                        </a:rPr>
                        <a:t>“elegant” and “clean”</a:t>
                      </a:r>
                      <a:endParaRPr lang="en-US" sz="1600" b="1" kern="1200" dirty="0">
                        <a:solidFill>
                          <a:schemeClr val="lt1"/>
                        </a:solidFill>
                        <a:effectLst/>
                        <a:latin typeface="+mn-lt"/>
                        <a:ea typeface="+mn-ea"/>
                        <a:cs typeface="+mn-cs"/>
                      </a:endParaRPr>
                    </a:p>
                  </a:txBody>
                  <a:tcPr marL="18893" marR="18893" marT="0" marB="0"/>
                </a:tc>
                <a:extLst>
                  <a:ext uri="{0D108BD9-81ED-4DB2-BD59-A6C34878D82A}">
                    <a16:rowId xmlns:a16="http://schemas.microsoft.com/office/drawing/2014/main" val="1491523956"/>
                  </a:ext>
                </a:extLst>
              </a:tr>
            </a:tbl>
          </a:graphicData>
        </a:graphic>
      </p:graphicFrame>
    </p:spTree>
    <p:extLst>
      <p:ext uri="{BB962C8B-B14F-4D97-AF65-F5344CB8AC3E}">
        <p14:creationId xmlns:p14="http://schemas.microsoft.com/office/powerpoint/2010/main" val="337948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Title 1">
            <a:extLst>
              <a:ext uri="{FF2B5EF4-FFF2-40B4-BE49-F238E27FC236}">
                <a16:creationId xmlns:a16="http://schemas.microsoft.com/office/drawing/2014/main" id="{C332638B-0A67-4A1C-879F-FFD703FB11EA}"/>
              </a:ext>
            </a:extLst>
          </p:cNvPr>
          <p:cNvSpPr txBox="1">
            <a:spLocks/>
          </p:cNvSpPr>
          <p:nvPr/>
        </p:nvSpPr>
        <p:spPr>
          <a:xfrm>
            <a:off x="186690" y="157876"/>
            <a:ext cx="10515600"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5"/>
                </a:solidFill>
                <a:latin typeface="+mn-lt"/>
                <a:cs typeface="Times New Roman" panose="02020603050405020304" pitchFamily="18" charset="0"/>
              </a:rPr>
              <a:t>RESULTS &amp; DISCUSSION – Top three countries</a:t>
            </a:r>
          </a:p>
        </p:txBody>
      </p:sp>
      <p:cxnSp>
        <p:nvCxnSpPr>
          <p:cNvPr id="7" name="Straight Connector 6">
            <a:extLst>
              <a:ext uri="{FF2B5EF4-FFF2-40B4-BE49-F238E27FC236}">
                <a16:creationId xmlns:a16="http://schemas.microsoft.com/office/drawing/2014/main" id="{304E7FC3-8F74-4203-B522-C9DDBCA523A6}"/>
              </a:ext>
              <a:ext uri="{C183D7F6-B498-43B3-948B-1728B52AA6E4}">
                <adec:decorative xmlns:adec="http://schemas.microsoft.com/office/drawing/2017/decorative" val="1"/>
              </a:ext>
            </a:extLst>
          </p:cNvPr>
          <p:cNvCxnSpPr>
            <a:cxnSpLocks/>
          </p:cNvCxnSpPr>
          <p:nvPr/>
        </p:nvCxnSpPr>
        <p:spPr>
          <a:xfrm>
            <a:off x="0" y="601309"/>
            <a:ext cx="11887200" cy="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C218D30-A5C0-43CB-B3E3-1F01AB9459BD}"/>
              </a:ext>
            </a:extLst>
          </p:cNvPr>
          <p:cNvPicPr>
            <a:picLocks noChangeAspect="1"/>
          </p:cNvPicPr>
          <p:nvPr/>
        </p:nvPicPr>
        <p:blipFill>
          <a:blip r:embed="rId3"/>
          <a:stretch>
            <a:fillRect/>
          </a:stretch>
        </p:blipFill>
        <p:spPr>
          <a:xfrm>
            <a:off x="2545704" y="758453"/>
            <a:ext cx="6661925" cy="1950426"/>
          </a:xfrm>
          <a:prstGeom prst="rect">
            <a:avLst/>
          </a:prstGeom>
        </p:spPr>
      </p:pic>
      <p:pic>
        <p:nvPicPr>
          <p:cNvPr id="16" name="Picture 15">
            <a:extLst>
              <a:ext uri="{FF2B5EF4-FFF2-40B4-BE49-F238E27FC236}">
                <a16:creationId xmlns:a16="http://schemas.microsoft.com/office/drawing/2014/main" id="{C03E66A7-DBEA-49FC-9BE7-F07087475BF1}"/>
              </a:ext>
            </a:extLst>
          </p:cNvPr>
          <p:cNvPicPr>
            <a:picLocks noChangeAspect="1"/>
          </p:cNvPicPr>
          <p:nvPr/>
        </p:nvPicPr>
        <p:blipFill>
          <a:blip r:embed="rId4"/>
          <a:stretch>
            <a:fillRect/>
          </a:stretch>
        </p:blipFill>
        <p:spPr>
          <a:xfrm>
            <a:off x="2728493" y="2579868"/>
            <a:ext cx="6347735" cy="1896882"/>
          </a:xfrm>
          <a:prstGeom prst="rect">
            <a:avLst/>
          </a:prstGeom>
        </p:spPr>
      </p:pic>
      <p:pic>
        <p:nvPicPr>
          <p:cNvPr id="17" name="Picture 16">
            <a:extLst>
              <a:ext uri="{FF2B5EF4-FFF2-40B4-BE49-F238E27FC236}">
                <a16:creationId xmlns:a16="http://schemas.microsoft.com/office/drawing/2014/main" id="{3E495C8E-AEC2-43CD-9F3D-50CED8CBE065}"/>
              </a:ext>
            </a:extLst>
          </p:cNvPr>
          <p:cNvPicPr>
            <a:picLocks noChangeAspect="1"/>
          </p:cNvPicPr>
          <p:nvPr/>
        </p:nvPicPr>
        <p:blipFill>
          <a:blip r:embed="rId5"/>
          <a:stretch>
            <a:fillRect/>
          </a:stretch>
        </p:blipFill>
        <p:spPr>
          <a:xfrm>
            <a:off x="2654301" y="4349001"/>
            <a:ext cx="6421928" cy="1907689"/>
          </a:xfrm>
          <a:prstGeom prst="rect">
            <a:avLst/>
          </a:prstGeom>
        </p:spPr>
      </p:pic>
      <p:sp>
        <p:nvSpPr>
          <p:cNvPr id="18" name="Rectangle 17">
            <a:extLst>
              <a:ext uri="{FF2B5EF4-FFF2-40B4-BE49-F238E27FC236}">
                <a16:creationId xmlns:a16="http://schemas.microsoft.com/office/drawing/2014/main" id="{CA241385-9ECE-41ED-9F88-96ACE57A9A84}"/>
              </a:ext>
            </a:extLst>
          </p:cNvPr>
          <p:cNvSpPr/>
          <p:nvPr/>
        </p:nvSpPr>
        <p:spPr>
          <a:xfrm>
            <a:off x="377825" y="6326047"/>
            <a:ext cx="11436350" cy="374077"/>
          </a:xfrm>
          <a:prstGeom prst="rect">
            <a:avLst/>
          </a:prstGeom>
        </p:spPr>
        <p:txBody>
          <a:bodyPr wrap="square">
            <a:spAutoFit/>
          </a:bodyPr>
          <a:lstStyle/>
          <a:p>
            <a:pPr algn="ctr">
              <a:lnSpc>
                <a:spcPct val="107000"/>
              </a:lnSpc>
            </a:pPr>
            <a:r>
              <a:rPr lang="en-US" dirty="0">
                <a:ea typeface="Calibri" panose="020F0502020204030204" pitchFamily="34" charset="0"/>
              </a:rPr>
              <a:t>From left to right: Subplots showing word frequency of Tokenization after </a:t>
            </a:r>
            <a:r>
              <a:rPr lang="en-US" dirty="0" err="1">
                <a:ea typeface="Calibri" panose="020F0502020204030204" pitchFamily="34" charset="0"/>
              </a:rPr>
              <a:t>Stopword</a:t>
            </a:r>
            <a:r>
              <a:rPr lang="en-US" dirty="0">
                <a:ea typeface="Calibri" panose="020F0502020204030204" pitchFamily="34" charset="0"/>
              </a:rPr>
              <a:t> removal, Stemming, POS tagging</a:t>
            </a:r>
            <a:endParaRPr lang="en-US" sz="2400" dirty="0">
              <a:effectLst/>
              <a:ea typeface="Calibri" panose="020F0502020204030204" pitchFamily="34" charset="0"/>
            </a:endParaRPr>
          </a:p>
        </p:txBody>
      </p:sp>
    </p:spTree>
    <p:extLst>
      <p:ext uri="{BB962C8B-B14F-4D97-AF65-F5344CB8AC3E}">
        <p14:creationId xmlns:p14="http://schemas.microsoft.com/office/powerpoint/2010/main" val="93706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501</TotalTime>
  <Words>1312</Words>
  <Application>Microsoft Office PowerPoint</Application>
  <PresentationFormat>Widescreen</PresentationFormat>
  <Paragraphs>141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 Light</vt:lpstr>
      <vt:lpstr>Gill Sans</vt:lpstr>
      <vt:lpstr>Calibri</vt:lpstr>
      <vt:lpstr>Arial</vt:lpstr>
      <vt:lpstr>Office Theme</vt:lpstr>
      <vt:lpstr>Analyzing Wine Reviews Using Text Analytics and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Text Analytics and Machine Learning to </dc:title>
  <dc:creator>Linh Cao</dc:creator>
  <cp:lastModifiedBy>Linh Cao</cp:lastModifiedBy>
  <cp:revision>23</cp:revision>
  <dcterms:created xsi:type="dcterms:W3CDTF">2019-04-24T04:29:59Z</dcterms:created>
  <dcterms:modified xsi:type="dcterms:W3CDTF">2019-04-24T12:51:00Z</dcterms:modified>
</cp:coreProperties>
</file>