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4"/>
  </p:notesMasterIdLst>
  <p:sldIdLst>
    <p:sldId id="256" r:id="rId8"/>
    <p:sldId id="263" r:id="rId9"/>
    <p:sldId id="269" r:id="rId10"/>
    <p:sldId id="280" r:id="rId11"/>
    <p:sldId id="281" r:id="rId12"/>
    <p:sldId id="282" r:id="rId13"/>
    <p:sldId id="288" r:id="rId14"/>
    <p:sldId id="290" r:id="rId15"/>
    <p:sldId id="291" r:id="rId16"/>
    <p:sldId id="292" r:id="rId17"/>
    <p:sldId id="283" r:id="rId18"/>
    <p:sldId id="284" r:id="rId19"/>
    <p:sldId id="285" r:id="rId20"/>
    <p:sldId id="286" r:id="rId21"/>
    <p:sldId id="287" r:id="rId22"/>
    <p:sldId id="258" r:id="rId23"/>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dor Teodoru" initials="TT" lastIdx="1" clrIdx="0">
    <p:extLst>
      <p:ext uri="{19B8F6BF-5375-455C-9EA6-DF929625EA0E}">
        <p15:presenceInfo xmlns:p15="http://schemas.microsoft.com/office/powerpoint/2012/main" userId="S-1-5-21-3455732799-2421934152-1756096538-213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0140" autoAdjust="0"/>
  </p:normalViewPr>
  <p:slideViewPr>
    <p:cSldViewPr snapToGrid="0" snapToObjects="1">
      <p:cViewPr varScale="1">
        <p:scale>
          <a:sx n="70" d="100"/>
          <a:sy n="70" d="100"/>
        </p:scale>
        <p:origin x="118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a:extLst>
              <a:ext uri="{28A0092B-C50C-407E-A947-70E740481C1C}">
                <a14:useLocalDpi xmlns:a14="http://schemas.microsoft.com/office/drawing/2010/main" val="0"/>
              </a:ext>
            </a:extLst>
          </a:blip>
          <a:srcRect t="15769" r="848" b="33537"/>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4.jpg"/><Relationship Id="rId4" Type="http://schemas.openxmlformats.org/officeDocument/2006/relationships/slideLayout" Target="../slideLayouts/slideLayout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udort99/FiiPractic2016.git"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p:cNvSpPr>
            <a:spLocks noGrp="1"/>
          </p:cNvSpPr>
          <p:nvPr>
            <p:ph type="subTitle" idx="1"/>
          </p:nvPr>
        </p:nvSpPr>
        <p:spPr/>
        <p:txBody>
          <a:bodyPr/>
          <a:lstStyle/>
          <a:p>
            <a:r>
              <a:rPr lang="en-US" dirty="0" err="1" smtClean="0"/>
              <a:t>Prezentare</a:t>
            </a:r>
            <a:r>
              <a:rPr lang="en-US" dirty="0" smtClean="0"/>
              <a:t> </a:t>
            </a:r>
            <a:r>
              <a:rPr lang="en-US" dirty="0" err="1" smtClean="0"/>
              <a:t>Fii</a:t>
            </a:r>
            <a:r>
              <a:rPr lang="en-US" dirty="0" smtClean="0"/>
              <a:t> </a:t>
            </a:r>
            <a:r>
              <a:rPr lang="en-US" dirty="0" err="1" smtClean="0"/>
              <a:t>Practic</a:t>
            </a:r>
            <a:endParaRPr lang="en-US" dirty="0" smtClean="0"/>
          </a:p>
        </p:txBody>
      </p:sp>
      <p:sp>
        <p:nvSpPr>
          <p:cNvPr id="8" name="Title"/>
          <p:cNvSpPr>
            <a:spLocks noGrp="1"/>
          </p:cNvSpPr>
          <p:nvPr>
            <p:ph type="title"/>
          </p:nvPr>
        </p:nvSpPr>
        <p:spPr/>
        <p:txBody>
          <a:bodyPr/>
          <a:lstStyle/>
          <a:p>
            <a:r>
              <a:rPr lang="en-US" dirty="0" err="1" smtClean="0"/>
              <a:t>Microservices</a:t>
            </a:r>
            <a:r>
              <a:rPr lang="en-US" dirty="0" smtClean="0"/>
              <a:t> - </a:t>
            </a:r>
            <a:r>
              <a:rPr lang="en-US" dirty="0" err="1" smtClean="0"/>
              <a:t>WebApi</a:t>
            </a:r>
            <a:endParaRPr lang="en-US" dirty="0"/>
          </a:p>
        </p:txBody>
      </p:sp>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smtClean="0"/>
              <a:t>GIT</a:t>
            </a:r>
            <a:r>
              <a:rPr lang="en-US" smtClean="0"/>
              <a:t> </a:t>
            </a:r>
            <a:r>
              <a:rPr lang="en-US" dirty="0" smtClean="0"/>
              <a:t>- DEMO</a:t>
            </a:r>
            <a:endParaRPr lang="en-US" dirty="0"/>
          </a:p>
        </p:txBody>
      </p:sp>
    </p:spTree>
    <p:extLst>
      <p:ext uri="{BB962C8B-B14F-4D97-AF65-F5344CB8AC3E}">
        <p14:creationId xmlns:p14="http://schemas.microsoft.com/office/powerpoint/2010/main" val="855361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sz="3200" dirty="0" err="1" smtClean="0"/>
              <a:t>WebAPI</a:t>
            </a:r>
            <a:r>
              <a:rPr lang="en-US" sz="3200" dirty="0" smtClean="0"/>
              <a:t> </a:t>
            </a:r>
            <a:r>
              <a:rPr lang="en-US" sz="3200" dirty="0"/>
              <a:t>is defined as</a:t>
            </a:r>
            <a:r>
              <a:rPr lang="en-US" sz="3200" dirty="0" smtClean="0"/>
              <a:t>:</a:t>
            </a:r>
          </a:p>
          <a:p>
            <a:pPr lvl="2"/>
            <a:r>
              <a:rPr lang="en-US" sz="2800" dirty="0" smtClean="0"/>
              <a:t> RESTful </a:t>
            </a:r>
            <a:r>
              <a:rPr lang="en-US" sz="2800" dirty="0"/>
              <a:t>services</a:t>
            </a:r>
          </a:p>
          <a:p>
            <a:pPr lvl="2"/>
            <a:r>
              <a:rPr lang="en-US" sz="2800" dirty="0"/>
              <a:t> Use a modern HTTP programming model</a:t>
            </a:r>
          </a:p>
          <a:p>
            <a:pPr lvl="2"/>
            <a:r>
              <a:rPr lang="en-US" sz="2800" dirty="0"/>
              <a:t> Obey </a:t>
            </a:r>
            <a:r>
              <a:rPr lang="en-US" sz="2800" dirty="0" err="1"/>
              <a:t>ASP.Net</a:t>
            </a:r>
            <a:r>
              <a:rPr lang="en-US" sz="2800" dirty="0"/>
              <a:t> </a:t>
            </a:r>
            <a:r>
              <a:rPr lang="en-US" sz="2800" dirty="0" smtClean="0"/>
              <a:t>routes </a:t>
            </a:r>
          </a:p>
          <a:p>
            <a:pPr lvl="2"/>
            <a:r>
              <a:rPr lang="en-US" sz="2800" dirty="0" smtClean="0"/>
              <a:t> Built-in </a:t>
            </a:r>
            <a:r>
              <a:rPr lang="en-US" sz="2800" dirty="0"/>
              <a:t>content </a:t>
            </a:r>
            <a:r>
              <a:rPr lang="en-US" sz="2800" dirty="0" smtClean="0"/>
              <a:t>negotiation</a:t>
            </a:r>
          </a:p>
          <a:p>
            <a:pPr lvl="2"/>
            <a:r>
              <a:rPr lang="en-US" sz="2800" dirty="0" smtClean="0"/>
              <a:t> </a:t>
            </a:r>
            <a:r>
              <a:rPr lang="en-US" sz="2800" dirty="0"/>
              <a:t>Support </a:t>
            </a:r>
            <a:r>
              <a:rPr lang="en-US" sz="2800" dirty="0" err="1" smtClean="0"/>
              <a:t>ModelBinding</a:t>
            </a:r>
            <a:r>
              <a:rPr lang="en-US" sz="2800" dirty="0" smtClean="0"/>
              <a:t> </a:t>
            </a:r>
            <a:r>
              <a:rPr lang="en-US" sz="2800" dirty="0"/>
              <a:t>and Validation</a:t>
            </a:r>
            <a:endParaRPr lang="en-US" dirty="0"/>
          </a:p>
        </p:txBody>
      </p:sp>
      <p:sp>
        <p:nvSpPr>
          <p:cNvPr id="3" name="Title 2"/>
          <p:cNvSpPr>
            <a:spLocks noGrp="1"/>
          </p:cNvSpPr>
          <p:nvPr>
            <p:ph type="title"/>
          </p:nvPr>
        </p:nvSpPr>
        <p:spPr/>
        <p:txBody>
          <a:bodyPr/>
          <a:lstStyle/>
          <a:p>
            <a:r>
              <a:rPr lang="en-US" dirty="0" smtClean="0"/>
              <a:t>WEB API</a:t>
            </a:r>
            <a:endParaRPr lang="en-US" dirty="0"/>
          </a:p>
        </p:txBody>
      </p:sp>
    </p:spTree>
    <p:extLst>
      <p:ext uri="{BB962C8B-B14F-4D97-AF65-F5344CB8AC3E}">
        <p14:creationId xmlns:p14="http://schemas.microsoft.com/office/powerpoint/2010/main" val="239670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3200" dirty="0"/>
              <a:t>REST stands for Representational State Transfer</a:t>
            </a:r>
          </a:p>
          <a:p>
            <a:pPr lvl="1"/>
            <a:r>
              <a:rPr lang="en-US" sz="2800" dirty="0" smtClean="0"/>
              <a:t>Stateless</a:t>
            </a:r>
            <a:endParaRPr lang="en-US" sz="2800" dirty="0"/>
          </a:p>
          <a:p>
            <a:pPr lvl="1"/>
            <a:r>
              <a:rPr lang="en-US" sz="2800" dirty="0" smtClean="0"/>
              <a:t>Cacheable</a:t>
            </a:r>
          </a:p>
          <a:p>
            <a:pPr lvl="1"/>
            <a:r>
              <a:rPr lang="en-US" sz="2800" dirty="0" smtClean="0"/>
              <a:t>Embrace </a:t>
            </a:r>
            <a:r>
              <a:rPr lang="en-US" sz="2800" dirty="0"/>
              <a:t>the HTTP </a:t>
            </a:r>
            <a:r>
              <a:rPr lang="en-US" sz="2800" dirty="0" smtClean="0"/>
              <a:t>protocol\Use </a:t>
            </a:r>
            <a:r>
              <a:rPr lang="en-US" sz="2800" dirty="0"/>
              <a:t>the HTTP verbs GET, PUT, POST, </a:t>
            </a:r>
            <a:r>
              <a:rPr lang="en-US" sz="2800" dirty="0" smtClean="0"/>
              <a:t>DELETE</a:t>
            </a:r>
          </a:p>
          <a:p>
            <a:pPr lvl="1"/>
            <a:r>
              <a:rPr lang="en-US" sz="2800" dirty="0" smtClean="0"/>
              <a:t>Return </a:t>
            </a:r>
            <a:r>
              <a:rPr lang="en-US" sz="2800" dirty="0"/>
              <a:t>standard HTTP Response Codes</a:t>
            </a:r>
          </a:p>
          <a:p>
            <a:endParaRPr lang="en-US" dirty="0"/>
          </a:p>
        </p:txBody>
      </p:sp>
      <p:sp>
        <p:nvSpPr>
          <p:cNvPr id="3" name="Title 2"/>
          <p:cNvSpPr>
            <a:spLocks noGrp="1"/>
          </p:cNvSpPr>
          <p:nvPr>
            <p:ph type="title"/>
          </p:nvPr>
        </p:nvSpPr>
        <p:spPr/>
        <p:txBody>
          <a:bodyPr/>
          <a:lstStyle/>
          <a:p>
            <a:r>
              <a:rPr lang="en-US" dirty="0" smtClean="0"/>
              <a:t>REST</a:t>
            </a:r>
            <a:endParaRPr lang="en-US" dirty="0"/>
          </a:p>
        </p:txBody>
      </p:sp>
    </p:spTree>
    <p:extLst>
      <p:ext uri="{BB962C8B-B14F-4D97-AF65-F5344CB8AC3E}">
        <p14:creationId xmlns:p14="http://schemas.microsoft.com/office/powerpoint/2010/main" val="2689379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Content is delivered </a:t>
            </a:r>
            <a:r>
              <a:rPr lang="en-US" dirty="0" smtClean="0"/>
              <a:t>through  </a:t>
            </a:r>
            <a:r>
              <a:rPr lang="en-US" dirty="0" err="1" smtClean="0"/>
              <a:t>ApiController</a:t>
            </a:r>
            <a:r>
              <a:rPr lang="en-US" dirty="0" smtClean="0"/>
              <a:t> constructs</a:t>
            </a:r>
          </a:p>
          <a:p>
            <a:r>
              <a:rPr lang="en-US" dirty="0" err="1" smtClean="0"/>
              <a:t>ActionMethods</a:t>
            </a:r>
            <a:r>
              <a:rPr lang="en-US" dirty="0" smtClean="0"/>
              <a:t> named </a:t>
            </a:r>
            <a:r>
              <a:rPr lang="en-US" dirty="0"/>
              <a:t>after HTTP methods</a:t>
            </a:r>
          </a:p>
          <a:p>
            <a:r>
              <a:rPr lang="en-US" dirty="0" smtClean="0"/>
              <a:t>Routing</a:t>
            </a:r>
            <a:endParaRPr lang="en-US" dirty="0"/>
          </a:p>
          <a:p>
            <a:r>
              <a:rPr lang="en-US" dirty="0"/>
              <a:t>Proper use of HTTP Response codes</a:t>
            </a:r>
          </a:p>
          <a:p>
            <a:pPr marL="0" indent="0">
              <a:buNone/>
            </a:pPr>
            <a:endParaRPr lang="en-US" dirty="0"/>
          </a:p>
        </p:txBody>
      </p:sp>
      <p:sp>
        <p:nvSpPr>
          <p:cNvPr id="3" name="Title 2"/>
          <p:cNvSpPr>
            <a:spLocks noGrp="1"/>
          </p:cNvSpPr>
          <p:nvPr>
            <p:ph type="title"/>
          </p:nvPr>
        </p:nvSpPr>
        <p:spPr/>
        <p:txBody>
          <a:bodyPr/>
          <a:lstStyle/>
          <a:p>
            <a:r>
              <a:rPr lang="en-US" dirty="0" smtClean="0"/>
              <a:t>PROGRAMMING MODEL</a:t>
            </a:r>
            <a:endParaRPr lang="en-US" dirty="0"/>
          </a:p>
        </p:txBody>
      </p:sp>
    </p:spTree>
    <p:extLst>
      <p:ext uri="{BB962C8B-B14F-4D97-AF65-F5344CB8AC3E}">
        <p14:creationId xmlns:p14="http://schemas.microsoft.com/office/powerpoint/2010/main" val="3825136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smtClean="0"/>
              <a:t>The </a:t>
            </a:r>
            <a:r>
              <a:rPr lang="en-US" dirty="0"/>
              <a:t>type of content you request, </a:t>
            </a:r>
            <a:r>
              <a:rPr lang="en-US" dirty="0" err="1" smtClean="0"/>
              <a:t>WebAPI</a:t>
            </a:r>
            <a:r>
              <a:rPr lang="en-US" dirty="0" smtClean="0"/>
              <a:t> will </a:t>
            </a:r>
            <a:r>
              <a:rPr lang="en-US" dirty="0"/>
              <a:t>output if it understands </a:t>
            </a:r>
            <a:r>
              <a:rPr lang="en-US" dirty="0" smtClean="0"/>
              <a:t>that </a:t>
            </a:r>
            <a:r>
              <a:rPr lang="en-US" dirty="0"/>
              <a:t>content type</a:t>
            </a:r>
          </a:p>
          <a:p>
            <a:pPr lvl="1"/>
            <a:r>
              <a:rPr lang="en-US" dirty="0" smtClean="0"/>
              <a:t>Accept</a:t>
            </a:r>
            <a:r>
              <a:rPr lang="en-US" dirty="0"/>
              <a:t>: </a:t>
            </a:r>
            <a:r>
              <a:rPr lang="en-US" dirty="0" smtClean="0"/>
              <a:t>application/</a:t>
            </a:r>
            <a:r>
              <a:rPr lang="en-US" dirty="0" err="1" smtClean="0"/>
              <a:t>json</a:t>
            </a:r>
            <a:endParaRPr lang="en-US" dirty="0"/>
          </a:p>
          <a:p>
            <a:pPr lvl="1"/>
            <a:r>
              <a:rPr lang="en-US" dirty="0" smtClean="0"/>
              <a:t>Accept</a:t>
            </a:r>
            <a:r>
              <a:rPr lang="en-US" dirty="0"/>
              <a:t>: text/xml</a:t>
            </a:r>
          </a:p>
          <a:p>
            <a:endParaRPr lang="en-US" dirty="0"/>
          </a:p>
        </p:txBody>
      </p:sp>
      <p:sp>
        <p:nvSpPr>
          <p:cNvPr id="3" name="Title 2"/>
          <p:cNvSpPr>
            <a:spLocks noGrp="1"/>
          </p:cNvSpPr>
          <p:nvPr>
            <p:ph type="title"/>
          </p:nvPr>
        </p:nvSpPr>
        <p:spPr/>
        <p:txBody>
          <a:bodyPr/>
          <a:lstStyle/>
          <a:p>
            <a:r>
              <a:rPr lang="en-US" dirty="0"/>
              <a:t>Content Negotiation</a:t>
            </a:r>
          </a:p>
        </p:txBody>
      </p:sp>
    </p:spTree>
    <p:extLst>
      <p:ext uri="{BB962C8B-B14F-4D97-AF65-F5344CB8AC3E}">
        <p14:creationId xmlns:p14="http://schemas.microsoft.com/office/powerpoint/2010/main" val="3978333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WEBAPI - DEMO</a:t>
            </a:r>
            <a:endParaRPr lang="en-US" dirty="0"/>
          </a:p>
        </p:txBody>
      </p:sp>
    </p:spTree>
    <p:extLst>
      <p:ext uri="{BB962C8B-B14F-4D97-AF65-F5344CB8AC3E}">
        <p14:creationId xmlns:p14="http://schemas.microsoft.com/office/powerpoint/2010/main" val="3171140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smtClean="0"/>
              <a:t>One Common Goal</a:t>
            </a:r>
            <a:endParaRPr lang="en-US" dirty="0"/>
          </a:p>
        </p:txBody>
      </p:sp>
    </p:spTree>
    <p:extLst>
      <p:ext uri="{BB962C8B-B14F-4D97-AF65-F5344CB8AC3E}">
        <p14:creationId xmlns:p14="http://schemas.microsoft.com/office/powerpoint/2010/main" val="373581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5142" y="1620000"/>
            <a:ext cx="8541657" cy="4500000"/>
          </a:xfrm>
        </p:spPr>
        <p:txBody>
          <a:bodyPr/>
          <a:lstStyle/>
          <a:p>
            <a:pPr marL="457200" lvl="1" indent="0">
              <a:buNone/>
            </a:pPr>
            <a:r>
              <a:rPr lang="en-US" dirty="0" smtClean="0"/>
              <a:t>Recap</a:t>
            </a:r>
          </a:p>
          <a:p>
            <a:pPr marL="857250" lvl="2" indent="0">
              <a:buNone/>
            </a:pPr>
            <a:r>
              <a:rPr lang="en-US" dirty="0" err="1" smtClean="0"/>
              <a:t>Microservices</a:t>
            </a:r>
            <a:endParaRPr lang="en-US" dirty="0"/>
          </a:p>
          <a:p>
            <a:pPr marL="857250" lvl="2" indent="0">
              <a:buNone/>
            </a:pPr>
            <a:endParaRPr lang="en-US" dirty="0" smtClean="0"/>
          </a:p>
          <a:p>
            <a:pPr marL="457200" lvl="1" indent="0">
              <a:buNone/>
            </a:pPr>
            <a:r>
              <a:rPr lang="en-US" dirty="0" smtClean="0"/>
              <a:t>GIT</a:t>
            </a:r>
          </a:p>
          <a:p>
            <a:pPr marL="457200" lvl="1" indent="0">
              <a:buNone/>
            </a:pPr>
            <a:r>
              <a:rPr lang="en-US" dirty="0" smtClean="0"/>
              <a:t>Web API</a:t>
            </a:r>
          </a:p>
          <a:p>
            <a:pPr marL="457200" lvl="1" indent="0">
              <a:buNone/>
            </a:pPr>
            <a:endParaRPr lang="en-US" dirty="0" smtClean="0"/>
          </a:p>
          <a:p>
            <a:pPr marL="457200" lvl="1" indent="0">
              <a:buNone/>
            </a:pPr>
            <a:endParaRPr lang="en-US" dirty="0" smtClean="0"/>
          </a:p>
          <a:p>
            <a:pPr marL="457200" lvl="1" indent="0">
              <a:buNone/>
            </a:pPr>
            <a:endParaRPr lang="en-US"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263651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Each microservice </a:t>
            </a:r>
            <a:r>
              <a:rPr lang="en-US" dirty="0"/>
              <a:t>is relatively </a:t>
            </a:r>
            <a:r>
              <a:rPr lang="en-US" dirty="0" smtClean="0"/>
              <a:t>small</a:t>
            </a:r>
          </a:p>
          <a:p>
            <a:r>
              <a:rPr lang="en-US" dirty="0"/>
              <a:t>E</a:t>
            </a:r>
            <a:r>
              <a:rPr lang="en-US" dirty="0" smtClean="0"/>
              <a:t>ach </a:t>
            </a:r>
            <a:r>
              <a:rPr lang="en-US" dirty="0"/>
              <a:t>service can be deployed independently of other </a:t>
            </a:r>
            <a:r>
              <a:rPr lang="en-US" dirty="0" smtClean="0"/>
              <a:t>services</a:t>
            </a:r>
          </a:p>
          <a:p>
            <a:r>
              <a:rPr lang="en-US" dirty="0"/>
              <a:t>M</a:t>
            </a:r>
            <a:r>
              <a:rPr lang="en-US" dirty="0" smtClean="0"/>
              <a:t>icroservice </a:t>
            </a:r>
            <a:r>
              <a:rPr lang="en-US" dirty="0"/>
              <a:t>architecture makes it easier to scale </a:t>
            </a:r>
            <a:r>
              <a:rPr lang="en-US" dirty="0" smtClean="0"/>
              <a:t>development</a:t>
            </a:r>
          </a:p>
          <a:p>
            <a:r>
              <a:rPr lang="en-US" dirty="0"/>
              <a:t>M</a:t>
            </a:r>
            <a:r>
              <a:rPr lang="en-US" dirty="0" smtClean="0"/>
              <a:t>icroservice</a:t>
            </a:r>
            <a:r>
              <a:rPr lang="en-US" dirty="0"/>
              <a:t> architecture also improves fault </a:t>
            </a:r>
            <a:r>
              <a:rPr lang="en-US" dirty="0" smtClean="0"/>
              <a:t>isolation</a:t>
            </a:r>
          </a:p>
          <a:p>
            <a:r>
              <a:rPr lang="en-US" dirty="0"/>
              <a:t>T</a:t>
            </a:r>
            <a:r>
              <a:rPr lang="en-US" dirty="0" smtClean="0"/>
              <a:t>he </a:t>
            </a:r>
            <a:r>
              <a:rPr lang="en-US" dirty="0"/>
              <a:t>microservice architecture eliminates any long-term commitment to a technology stack</a:t>
            </a:r>
            <a:endParaRPr lang="en-US" dirty="0" smtClean="0"/>
          </a:p>
          <a:p>
            <a:endParaRPr lang="en-US" dirty="0"/>
          </a:p>
        </p:txBody>
      </p:sp>
      <p:sp>
        <p:nvSpPr>
          <p:cNvPr id="3" name="Title 2"/>
          <p:cNvSpPr>
            <a:spLocks noGrp="1"/>
          </p:cNvSpPr>
          <p:nvPr>
            <p:ph type="title"/>
          </p:nvPr>
        </p:nvSpPr>
        <p:spPr/>
        <p:txBody>
          <a:bodyPr>
            <a:normAutofit/>
          </a:bodyPr>
          <a:lstStyle/>
          <a:p>
            <a:r>
              <a:rPr lang="en-US" dirty="0" smtClean="0"/>
              <a:t>MICROSERVICES ADVANTAJES</a:t>
            </a:r>
            <a:endParaRPr lang="en-US" dirty="0"/>
          </a:p>
        </p:txBody>
      </p:sp>
    </p:spTree>
    <p:extLst>
      <p:ext uri="{BB962C8B-B14F-4D97-AF65-F5344CB8AC3E}">
        <p14:creationId xmlns:p14="http://schemas.microsoft.com/office/powerpoint/2010/main" val="125165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D</a:t>
            </a:r>
            <a:r>
              <a:rPr lang="en-US" dirty="0" smtClean="0"/>
              <a:t>evelopers </a:t>
            </a:r>
            <a:r>
              <a:rPr lang="en-US" dirty="0"/>
              <a:t>must deal with the additional complexity of creating a distributed system. Developers must implement an inter-process communication </a:t>
            </a:r>
            <a:r>
              <a:rPr lang="en-US" dirty="0" smtClean="0"/>
              <a:t>mechanism</a:t>
            </a:r>
          </a:p>
          <a:p>
            <a:r>
              <a:rPr lang="en-US" dirty="0"/>
              <a:t>The microservice architecture also introduces significant operational complexity. There are many more moving parts – multiple instances of different types of service – that must be managed in production</a:t>
            </a:r>
            <a:r>
              <a:rPr lang="en-US" dirty="0" smtClean="0"/>
              <a:t>.</a:t>
            </a:r>
          </a:p>
          <a:p>
            <a:r>
              <a:rPr lang="en-US" dirty="0" smtClean="0"/>
              <a:t>Deploying </a:t>
            </a:r>
            <a:r>
              <a:rPr lang="en-US" dirty="0"/>
              <a:t>features that span multiple services requires careful coordination between the various development teams.</a:t>
            </a:r>
            <a:endParaRPr lang="en-US" dirty="0" smtClean="0"/>
          </a:p>
          <a:p>
            <a:r>
              <a:rPr lang="en-US" dirty="0"/>
              <a:t>D</a:t>
            </a:r>
            <a:r>
              <a:rPr lang="en-US" dirty="0" smtClean="0"/>
              <a:t>eciding </a:t>
            </a:r>
            <a:r>
              <a:rPr lang="en-US" dirty="0"/>
              <a:t>at what point during the lifecycle of the application you should use this architecture. When developing the first version of an application, you often do not have the problems that this architecture solves. Moreover, using an elaborate, distributed architecture will slow down development.</a:t>
            </a:r>
          </a:p>
        </p:txBody>
      </p:sp>
      <p:sp>
        <p:nvSpPr>
          <p:cNvPr id="3" name="Title 2"/>
          <p:cNvSpPr>
            <a:spLocks noGrp="1"/>
          </p:cNvSpPr>
          <p:nvPr>
            <p:ph type="title"/>
          </p:nvPr>
        </p:nvSpPr>
        <p:spPr/>
        <p:txBody>
          <a:bodyPr/>
          <a:lstStyle/>
          <a:p>
            <a:r>
              <a:rPr lang="en-US" dirty="0" smtClean="0"/>
              <a:t>MICROSERVICES Disadvantages</a:t>
            </a:r>
            <a:endParaRPr lang="en-US" dirty="0"/>
          </a:p>
        </p:txBody>
      </p:sp>
    </p:spTree>
    <p:extLst>
      <p:ext uri="{BB962C8B-B14F-4D97-AF65-F5344CB8AC3E}">
        <p14:creationId xmlns:p14="http://schemas.microsoft.com/office/powerpoint/2010/main" val="2444257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Communication </a:t>
            </a:r>
            <a:r>
              <a:rPr lang="en-US" dirty="0" smtClean="0"/>
              <a:t>mechanisms</a:t>
            </a:r>
            <a:endParaRPr lang="en-US" dirty="0"/>
          </a:p>
        </p:txBody>
      </p:sp>
      <p:pic>
        <p:nvPicPr>
          <p:cNvPr id="3074" name="Picture 2" descr="http://www.infoq.com/resource/articles/microservices-intro/en/resources/3Fig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0924" y="1501884"/>
            <a:ext cx="5522163" cy="45005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0800000" flipV="1">
            <a:off x="1996225" y="6191526"/>
            <a:ext cx="5074276" cy="276999"/>
          </a:xfrm>
          <a:prstGeom prst="rect">
            <a:avLst/>
          </a:prstGeom>
        </p:spPr>
        <p:txBody>
          <a:bodyPr wrap="square">
            <a:spAutoFit/>
          </a:bodyPr>
          <a:lstStyle/>
          <a:p>
            <a:r>
              <a:rPr lang="en-US" sz="1200" dirty="0"/>
              <a:t>http://www.infoq.com/articles/microservices-intro</a:t>
            </a:r>
          </a:p>
        </p:txBody>
      </p:sp>
    </p:spTree>
    <p:extLst>
      <p:ext uri="{BB962C8B-B14F-4D97-AF65-F5344CB8AC3E}">
        <p14:creationId xmlns:p14="http://schemas.microsoft.com/office/powerpoint/2010/main" val="1681525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API GATEWAY</a:t>
            </a:r>
            <a:endParaRPr lang="en-US" dirty="0"/>
          </a:p>
        </p:txBody>
      </p:sp>
      <p:pic>
        <p:nvPicPr>
          <p:cNvPr id="4098" name="Picture 2" descr="http://www.infoq.com/resource/articles/microservices-intro/en/resources/3Fig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1974056"/>
            <a:ext cx="5715000" cy="3790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0800000" flipV="1">
            <a:off x="1996225" y="6191526"/>
            <a:ext cx="5074276" cy="276999"/>
          </a:xfrm>
          <a:prstGeom prst="rect">
            <a:avLst/>
          </a:prstGeom>
        </p:spPr>
        <p:txBody>
          <a:bodyPr wrap="square">
            <a:spAutoFit/>
          </a:bodyPr>
          <a:lstStyle/>
          <a:p>
            <a:r>
              <a:rPr lang="en-US" sz="1200" dirty="0"/>
              <a:t>http://www.infoq.com/articles/microservices-intro</a:t>
            </a:r>
          </a:p>
        </p:txBody>
      </p:sp>
    </p:spTree>
    <p:extLst>
      <p:ext uri="{BB962C8B-B14F-4D97-AF65-F5344CB8AC3E}">
        <p14:creationId xmlns:p14="http://schemas.microsoft.com/office/powerpoint/2010/main" val="3643394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5143" y="1620000"/>
            <a:ext cx="8636392" cy="4500000"/>
          </a:xfrm>
        </p:spPr>
        <p:txBody>
          <a:bodyPr/>
          <a:lstStyle/>
          <a:p>
            <a:r>
              <a:rPr lang="en-US" dirty="0">
                <a:hlinkClick r:id="rId2"/>
              </a:rPr>
              <a:t>https://</a:t>
            </a:r>
            <a:r>
              <a:rPr lang="en-US" dirty="0" smtClean="0">
                <a:hlinkClick r:id="rId2"/>
              </a:rPr>
              <a:t>github.com/tudort99/FiiPractic2016.git</a:t>
            </a:r>
            <a:endParaRPr lang="en-US" dirty="0" smtClean="0"/>
          </a:p>
          <a:p>
            <a:r>
              <a:rPr lang="en-US" dirty="0" smtClean="0"/>
              <a:t>Install </a:t>
            </a:r>
            <a:r>
              <a:rPr lang="en-US" dirty="0" err="1" smtClean="0"/>
              <a:t>GitHubDesktop</a:t>
            </a:r>
            <a:r>
              <a:rPr lang="en-US" dirty="0" smtClean="0"/>
              <a:t> or </a:t>
            </a:r>
            <a:r>
              <a:rPr lang="en-US" dirty="0" err="1" smtClean="0"/>
              <a:t>SourceTree</a:t>
            </a:r>
            <a:r>
              <a:rPr lang="en-US" dirty="0" smtClean="0"/>
              <a:t> or </a:t>
            </a:r>
            <a:r>
              <a:rPr lang="en-US" dirty="0" err="1" smtClean="0"/>
              <a:t>GitExtensions</a:t>
            </a:r>
            <a:endParaRPr lang="en-US" dirty="0" smtClean="0"/>
          </a:p>
          <a:p>
            <a:r>
              <a:rPr lang="en-US" dirty="0" err="1" smtClean="0"/>
              <a:t>Git</a:t>
            </a:r>
            <a:r>
              <a:rPr lang="en-US" dirty="0" smtClean="0"/>
              <a:t> Commands:</a:t>
            </a:r>
            <a:endParaRPr lang="en-US" dirty="0" smtClean="0"/>
          </a:p>
          <a:p>
            <a:pPr lvl="1"/>
            <a:r>
              <a:rPr lang="en-US" dirty="0" smtClean="0"/>
              <a:t>Clone</a:t>
            </a:r>
          </a:p>
          <a:p>
            <a:pPr lvl="1"/>
            <a:r>
              <a:rPr lang="en-US" dirty="0" smtClean="0"/>
              <a:t>Pull</a:t>
            </a:r>
          </a:p>
          <a:p>
            <a:pPr lvl="1"/>
            <a:r>
              <a:rPr lang="en-US" dirty="0" smtClean="0"/>
              <a:t>Push</a:t>
            </a:r>
          </a:p>
          <a:p>
            <a:pPr lvl="1"/>
            <a:r>
              <a:rPr lang="en-US" dirty="0" smtClean="0"/>
              <a:t>Commit</a:t>
            </a:r>
          </a:p>
          <a:p>
            <a:pPr lvl="1"/>
            <a:r>
              <a:rPr lang="en-US" dirty="0" smtClean="0"/>
              <a:t>Branch</a:t>
            </a:r>
          </a:p>
          <a:p>
            <a:endParaRPr lang="en-US" dirty="0"/>
          </a:p>
        </p:txBody>
      </p:sp>
      <p:sp>
        <p:nvSpPr>
          <p:cNvPr id="4" name="Title 3"/>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1969860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463" y="2281881"/>
            <a:ext cx="7722672" cy="2455929"/>
          </a:xfrm>
        </p:spPr>
      </p:pic>
    </p:spTree>
    <p:extLst>
      <p:ext uri="{BB962C8B-B14F-4D97-AF65-F5344CB8AC3E}">
        <p14:creationId xmlns:p14="http://schemas.microsoft.com/office/powerpoint/2010/main" val="160627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endParaRPr lang="en-US" dirty="0"/>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463" y="1878227"/>
            <a:ext cx="8760640" cy="4489622"/>
          </a:xfrm>
        </p:spPr>
      </p:pic>
    </p:spTree>
    <p:extLst>
      <p:ext uri="{BB962C8B-B14F-4D97-AF65-F5344CB8AC3E}">
        <p14:creationId xmlns:p14="http://schemas.microsoft.com/office/powerpoint/2010/main" val="4014115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2.xml><?xml version="1.0" encoding="utf-8"?>
<ds:datastoreItem xmlns:ds="http://schemas.openxmlformats.org/officeDocument/2006/customXml" ds:itemID="{61631425-235C-4781-93DD-7928AF7173EF}">
  <ds:schemaRefs>
    <ds:schemaRef ds:uri="http://purl.org/dc/terms/"/>
    <ds:schemaRef ds:uri="696890a7-2738-473a-8580-15948eca3069"/>
    <ds:schemaRef ds:uri="http://purl.org/dc/dcmitype/"/>
    <ds:schemaRef ds:uri="http://schemas.microsoft.com/office/2006/documentManagement/types"/>
    <ds:schemaRef ds:uri="http://purl.org/dc/elements/1.1/"/>
    <ds:schemaRef ds:uri="http://schemas.microsoft.com/sharepoint/v3"/>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FBE2CE3-A764-49E9-945D-1AE464F7016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MVC</Template>
  <TotalTime>1014</TotalTime>
  <Words>298</Words>
  <Application>Microsoft Office PowerPoint</Application>
  <PresentationFormat>On-screen Show (4:3)</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16</vt:i4>
      </vt:variant>
    </vt:vector>
  </HeadingPairs>
  <TitlesOfParts>
    <vt:vector size="22" baseType="lpstr">
      <vt:lpstr>Arial</vt:lpstr>
      <vt:lpstr>Calibri</vt:lpstr>
      <vt:lpstr>Helvetica Neue Light</vt:lpstr>
      <vt:lpstr>Title</vt:lpstr>
      <vt:lpstr>Office Thema</vt:lpstr>
      <vt:lpstr>Empty Thema</vt:lpstr>
      <vt:lpstr>Microservices - WebApi</vt:lpstr>
      <vt:lpstr>Introduction</vt:lpstr>
      <vt:lpstr>MICROSERVICES ADVANTAJES</vt:lpstr>
      <vt:lpstr>MICROSERVICES Disadvantages</vt:lpstr>
      <vt:lpstr>Communication mechanisms</vt:lpstr>
      <vt:lpstr>API GATEWAY</vt:lpstr>
      <vt:lpstr>Git</vt:lpstr>
      <vt:lpstr>Git</vt:lpstr>
      <vt:lpstr>Git</vt:lpstr>
      <vt:lpstr>GIT - DEMO</vt:lpstr>
      <vt:lpstr>WEB API</vt:lpstr>
      <vt:lpstr>REST</vt:lpstr>
      <vt:lpstr>PROGRAMMING MODEL</vt:lpstr>
      <vt:lpstr>Content Negotiation</vt:lpstr>
      <vt:lpstr>WEBAPI - DEMO</vt:lpstr>
      <vt:lpstr>One Common Goal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Teodoru</dc:creator>
  <cp:lastModifiedBy>Tudor Teodoru</cp:lastModifiedBy>
  <cp:revision>46</cp:revision>
  <dcterms:created xsi:type="dcterms:W3CDTF">2015-03-06T19:14:13Z</dcterms:created>
  <dcterms:modified xsi:type="dcterms:W3CDTF">2016-03-20T09:28:57Z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