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5"/>
    <p:sldMasterId id="2147483648" r:id="rId6"/>
    <p:sldMasterId id="2147483660" r:id="rId7"/>
  </p:sldMasterIdLst>
  <p:notesMasterIdLst>
    <p:notesMasterId r:id="rId21"/>
  </p:notesMasterIdLst>
  <p:sldIdLst>
    <p:sldId id="256" r:id="rId8"/>
    <p:sldId id="263" r:id="rId9"/>
    <p:sldId id="257" r:id="rId10"/>
    <p:sldId id="260" r:id="rId11"/>
    <p:sldId id="267" r:id="rId12"/>
    <p:sldId id="264" r:id="rId13"/>
    <p:sldId id="268" r:id="rId14"/>
    <p:sldId id="265" r:id="rId15"/>
    <p:sldId id="266" r:id="rId16"/>
    <p:sldId id="259" r:id="rId17"/>
    <p:sldId id="261" r:id="rId18"/>
    <p:sldId id="262" r:id="rId19"/>
    <p:sldId id="258" r:id="rId20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dor Teodoru" initials="TT" lastIdx="1" clrIdx="0">
    <p:extLst>
      <p:ext uri="{19B8F6BF-5375-455C-9EA6-DF929625EA0E}">
        <p15:presenceInfo xmlns:p15="http://schemas.microsoft.com/office/powerpoint/2012/main" userId="S-1-5-21-3455732799-2421934152-1756096538-21302" providerId="AD"/>
      </p:ext>
    </p:extLst>
  </p:cmAuthor>
  <p:cmAuthor id="2" name="TudorZ" initials="T" lastIdx="1" clrIdx="1">
    <p:extLst>
      <p:ext uri="{19B8F6BF-5375-455C-9EA6-DF929625EA0E}">
        <p15:presenceInfo xmlns:p15="http://schemas.microsoft.com/office/powerpoint/2012/main" userId="Tudor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0140" autoAdjust="0"/>
  </p:normalViewPr>
  <p:slideViewPr>
    <p:cSldViewPr snapToGrid="0" snapToObjects="1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3-06T15:15:33.69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8651-3ED7-4908-89A0-BE7A233C715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4FE02-A589-41E9-8DDF-29CEE6AB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371600" y="5348694"/>
            <a:ext cx="6400800" cy="895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8" name="Title Background" descr="Bannier-los-lic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165652" y="4439478"/>
            <a:ext cx="8792818" cy="8282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>
          <a:xfrm>
            <a:off x="457200" y="1620000"/>
            <a:ext cx="82296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902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1620000"/>
            <a:ext cx="42048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4205514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925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2167180"/>
            <a:ext cx="4204800" cy="39528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9" name="Subtitle Right"/>
          <p:cNvSpPr>
            <a:spLocks noGrp="1"/>
          </p:cNvSpPr>
          <p:nvPr>
            <p:ph type="body" idx="14"/>
          </p:nvPr>
        </p:nvSpPr>
        <p:spPr>
          <a:xfrm>
            <a:off x="4579200" y="1527418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2174874"/>
            <a:ext cx="4205514" cy="394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8" name="Subtitle Left"/>
          <p:cNvSpPr>
            <a:spLocks noGrp="1"/>
          </p:cNvSpPr>
          <p:nvPr>
            <p:ph type="body" idx="13"/>
          </p:nvPr>
        </p:nvSpPr>
        <p:spPr>
          <a:xfrm>
            <a:off x="145143" y="1528640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498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277511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12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ption"/>
          <p:cNvSpPr>
            <a:spLocks noGrp="1"/>
          </p:cNvSpPr>
          <p:nvPr>
            <p:ph type="body" sz="half" idx="2"/>
          </p:nvPr>
        </p:nvSpPr>
        <p:spPr>
          <a:xfrm>
            <a:off x="0" y="6060835"/>
            <a:ext cx="9143999" cy="28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0" y="1471014"/>
            <a:ext cx="9155714" cy="4589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63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 descr="F1-def-klein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9" r="848" b="33537"/>
          <a:stretch/>
        </p:blipFill>
        <p:spPr>
          <a:xfrm>
            <a:off x="0" y="1620000"/>
            <a:ext cx="9155714" cy="4500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48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33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tle Background" descr="Bannier-los-lich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pic>
        <p:nvPicPr>
          <p:cNvPr id="13" name="Logo" descr="Levi9-vector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56" y="725839"/>
            <a:ext cx="3042744" cy="304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0" rIns="91440" bIns="5400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9" r:id="rId3"/>
    <p:sldLayoutId id="2147483654" r:id="rId4"/>
    <p:sldLayoutId id="2147483657" r:id="rId5"/>
    <p:sldLayoutId id="2147483662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2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Fii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r>
              <a:rPr lang="ro-RO" dirty="0" smtClean="0"/>
              <a:t> 2016</a:t>
            </a:r>
            <a:endParaRPr lang="en-US" dirty="0" smtClean="0"/>
          </a:p>
        </p:txBody>
      </p:sp>
      <p:sp>
        <p:nvSpPr>
          <p:cNvPr id="8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Design principles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152" y="1416676"/>
            <a:ext cx="8783392" cy="5035639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High Cohesion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Single focus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Single responsability (only change for one reason)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Encapsulation principle (one package)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Autonomous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Loose coupling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Contracts and interfaces should not change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Stateless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Independently changeable and deployable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Backwards compatible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Concurrent development</a:t>
            </a:r>
          </a:p>
        </p:txBody>
      </p:sp>
    </p:spTree>
    <p:extLst>
      <p:ext uri="{BB962C8B-B14F-4D97-AF65-F5344CB8AC3E}">
        <p14:creationId xmlns:p14="http://schemas.microsoft.com/office/powerpoint/2010/main" val="26822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Design principles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8433" y="1534999"/>
            <a:ext cx="7702061" cy="4314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Business Domain </a:t>
            </a:r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Driven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Service represents business function:</a:t>
            </a:r>
          </a:p>
          <a:p>
            <a:pPr lvl="1"/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e.g. Accounts department , postage calculator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Responsive to business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Resilience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Embrace failure: e.g connection issues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Degrade functionality or default functionality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Multiple instances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Validate input</a:t>
            </a:r>
            <a:endParaRPr lang="ro-RO" sz="2800" dirty="0">
              <a:solidFill>
                <a:schemeClr val="tx1">
                  <a:lumMod val="75000"/>
                  <a:lumOff val="25000"/>
                </a:schemeClr>
              </a:solidFill>
              <a:latin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45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8658888" cy="4500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dirty="0" smtClean="0"/>
              <a:t>Observable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ro-RO" dirty="0" smtClean="0"/>
              <a:t>System health: status, logs, errors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ro-RO" dirty="0" smtClean="0"/>
              <a:t>Centralized monitoring and logging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ro-RO" dirty="0" smtClean="0"/>
              <a:t>Distributed system -&gt; solve problems</a:t>
            </a:r>
            <a:endParaRPr lang="ro-RO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dirty="0" smtClean="0"/>
              <a:t>Automation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ro-RO" dirty="0" smtClean="0"/>
              <a:t>Tools to reduce testing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ro-RO" dirty="0" smtClean="0"/>
              <a:t>Tools for continous integration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ro-RO" dirty="0" smtClean="0"/>
              <a:t>Tools for continous deployment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ro-RO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Design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Common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42" y="1620000"/>
            <a:ext cx="8541657" cy="4500000"/>
          </a:xfrm>
        </p:spPr>
        <p:txBody>
          <a:bodyPr/>
          <a:lstStyle/>
          <a:p>
            <a:r>
              <a:rPr lang="ro-RO" dirty="0" smtClean="0"/>
              <a:t>Agenda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Monolithic 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Emergence of Microservices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Design Principles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Technology for Microservices</a:t>
            </a:r>
          </a:p>
          <a:p>
            <a:r>
              <a:rPr lang="en-US" dirty="0" smtClean="0"/>
              <a:t>Scope</a:t>
            </a:r>
          </a:p>
          <a:p>
            <a:pPr lvl="1"/>
            <a:r>
              <a:rPr lang="ro-RO" dirty="0" smtClean="0"/>
              <a:t>Building a simple microservice based application with a service bus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The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Introduction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87292" y="4197798"/>
            <a:ext cx="914400" cy="353566"/>
          </a:xfrm>
          <a:prstGeom prst="rect">
            <a:avLst/>
          </a:prstGeom>
          <a:noFill/>
        </p:spPr>
        <p:txBody>
          <a:bodyPr wrap="none" rtlCol="0">
            <a:normAutofit fontScale="70000" lnSpcReduction="20000"/>
          </a:bodyPr>
          <a:lstStyle/>
          <a:p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Neue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030" y="1380451"/>
            <a:ext cx="9040969" cy="4814287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What is a service?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o-RO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A piece of software which provides functionality to other pieces of</a:t>
            </a:r>
          </a:p>
          <a:p>
            <a:pPr lvl="1"/>
            <a:r>
              <a:rPr lang="ro-RO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software within the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o-RO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 A service for the website: retrieve, update, delete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 SOA – Service Oriented Architecture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o-RO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More clients with the same functionality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o-RO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Load balancing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o-RO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Standardized contracts (interfaces)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o-RO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Stateless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Microservices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o-RO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Improved version of SOA: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o-RO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scalability, reusability, standardized contracts, stateless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o-RO" sz="2000" dirty="0">
              <a:solidFill>
                <a:schemeClr val="tx1">
                  <a:lumMod val="75000"/>
                  <a:lumOff val="25000"/>
                </a:schemeClr>
              </a:solidFill>
              <a:latin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5083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o-RO" dirty="0" smtClean="0"/>
              <a:t>SOA done well</a:t>
            </a:r>
          </a:p>
          <a:p>
            <a:pPr lvl="1">
              <a:lnSpc>
                <a:spcPct val="150000"/>
              </a:lnSpc>
              <a:defRPr/>
            </a:pPr>
            <a:r>
              <a:rPr lang="ro-RO" sz="2000" dirty="0" smtClean="0"/>
              <a:t>How to size</a:t>
            </a:r>
          </a:p>
          <a:p>
            <a:pPr lvl="1">
              <a:lnSpc>
                <a:spcPct val="150000"/>
              </a:lnSpc>
              <a:defRPr/>
            </a:pPr>
            <a:r>
              <a:rPr lang="ro-RO" sz="2000" dirty="0" smtClean="0"/>
              <a:t>Traditional SOA -&gt; Monolithic services</a:t>
            </a:r>
          </a:p>
          <a:p>
            <a:pPr>
              <a:lnSpc>
                <a:spcPct val="150000"/>
              </a:lnSpc>
              <a:defRPr/>
            </a:pPr>
            <a:r>
              <a:rPr lang="ro-RO" dirty="0" smtClean="0"/>
              <a:t>Micro sized services</a:t>
            </a:r>
          </a:p>
          <a:p>
            <a:pPr lvl="1">
              <a:lnSpc>
                <a:spcPct val="150000"/>
              </a:lnSpc>
              <a:defRPr/>
            </a:pPr>
            <a:r>
              <a:rPr lang="ro-RO" sz="2000" dirty="0" smtClean="0"/>
              <a:t>Efficiently scalable</a:t>
            </a:r>
          </a:p>
          <a:p>
            <a:pPr lvl="1">
              <a:lnSpc>
                <a:spcPct val="150000"/>
              </a:lnSpc>
              <a:defRPr/>
            </a:pPr>
            <a:r>
              <a:rPr lang="ro-RO" sz="2000" dirty="0" smtClean="0"/>
              <a:t>Flexible and high performance apps</a:t>
            </a:r>
          </a:p>
          <a:p>
            <a:pPr lvl="1">
              <a:lnSpc>
                <a:spcPct val="150000"/>
              </a:lnSpc>
              <a:defRPr/>
            </a:pPr>
            <a:r>
              <a:rPr lang="ro-RO" sz="2000" dirty="0" smtClean="0"/>
              <a:t>Lightweight communication mechanism</a:t>
            </a:r>
          </a:p>
          <a:p>
            <a:pPr lvl="1">
              <a:lnSpc>
                <a:spcPct val="150000"/>
              </a:lnSpc>
              <a:defRPr/>
            </a:pPr>
            <a:r>
              <a:rPr lang="ro-RO" sz="2000" dirty="0" smtClean="0"/>
              <a:t>Open API (not technology dependant) – e.g. HTTP Rest</a:t>
            </a:r>
          </a:p>
          <a:p>
            <a:pPr lvl="1">
              <a:lnSpc>
                <a:spcPct val="150000"/>
              </a:lnSpc>
              <a:defRPr/>
            </a:pPr>
            <a:r>
              <a:rPr lang="ro-RO" sz="2000" dirty="0" smtClean="0"/>
              <a:t>Independent data storage</a:t>
            </a:r>
          </a:p>
          <a:p>
            <a:pPr lvl="1">
              <a:lnSpc>
                <a:spcPct val="150000"/>
              </a:lnSpc>
              <a:defRPr/>
            </a:pPr>
            <a:r>
              <a:rPr lang="ro-RO" sz="2000" dirty="0" smtClean="0"/>
              <a:t>Independently changeable/deployable</a:t>
            </a:r>
          </a:p>
          <a:p>
            <a:pPr lvl="1">
              <a:lnSpc>
                <a:spcPct val="150000"/>
              </a:lnSpc>
              <a:defRPr/>
            </a:pPr>
            <a:r>
              <a:rPr lang="ro-RO" sz="2000" dirty="0" smtClean="0"/>
              <a:t>Distributed transactions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The monolithic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12510" y="2351903"/>
            <a:ext cx="2051222" cy="996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2510" y="3571103"/>
            <a:ext cx="2051222" cy="10132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12510" y="4815017"/>
            <a:ext cx="2051222" cy="10132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46853" y="2343665"/>
            <a:ext cx="974131" cy="347636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73795" y="2343666"/>
            <a:ext cx="1013253" cy="347636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7797111" y="3523735"/>
            <a:ext cx="1252151" cy="1107989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52368" y="2360141"/>
            <a:ext cx="984422" cy="34681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43697" y="4069492"/>
            <a:ext cx="10626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3697" y="3707027"/>
            <a:ext cx="1062681" cy="362465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customers</a:t>
            </a:r>
          </a:p>
        </p:txBody>
      </p:sp>
      <p:cxnSp>
        <p:nvCxnSpPr>
          <p:cNvPr id="22" name="Straight Arrow Connector 21"/>
          <p:cNvCxnSpPr>
            <a:stCxn id="15" idx="3"/>
            <a:endCxn id="12" idx="1"/>
          </p:cNvCxnSpPr>
          <p:nvPr/>
        </p:nvCxnSpPr>
        <p:spPr>
          <a:xfrm flipV="1">
            <a:off x="2936790" y="4081849"/>
            <a:ext cx="210063" cy="12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87115" y="2191265"/>
            <a:ext cx="4942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186618" y="2191265"/>
            <a:ext cx="4942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4" idx="2"/>
          </p:cNvCxnSpPr>
          <p:nvPr/>
        </p:nvCxnSpPr>
        <p:spPr>
          <a:xfrm flipV="1">
            <a:off x="7587048" y="4077730"/>
            <a:ext cx="210063" cy="4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041821" y="1695450"/>
            <a:ext cx="4650258" cy="45529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306" y="1620000"/>
            <a:ext cx="8306873" cy="4500000"/>
          </a:xfrm>
        </p:spPr>
        <p:txBody>
          <a:bodyPr>
            <a:normAutofit/>
          </a:bodyPr>
          <a:lstStyle/>
          <a:p>
            <a:r>
              <a:rPr lang="ro-RO" dirty="0" smtClean="0"/>
              <a:t>All modules packaged together:</a:t>
            </a:r>
          </a:p>
          <a:p>
            <a:pPr lvl="1"/>
            <a:r>
              <a:rPr lang="ro-RO" sz="2000" dirty="0" smtClean="0"/>
              <a:t>No restriction in size </a:t>
            </a:r>
          </a:p>
          <a:p>
            <a:pPr lvl="1"/>
            <a:r>
              <a:rPr lang="ro-RO" sz="2000" dirty="0"/>
              <a:t>L</a:t>
            </a:r>
            <a:r>
              <a:rPr lang="ro-RO" sz="2000" dirty="0" smtClean="0"/>
              <a:t>arge code base</a:t>
            </a:r>
          </a:p>
          <a:p>
            <a:pPr lvl="1"/>
            <a:r>
              <a:rPr lang="ro-RO" sz="2000" dirty="0"/>
              <a:t>L</a:t>
            </a:r>
            <a:r>
              <a:rPr lang="ro-RO" sz="2000" dirty="0" smtClean="0"/>
              <a:t>onger development times</a:t>
            </a:r>
          </a:p>
          <a:p>
            <a:pPr lvl="1"/>
            <a:r>
              <a:rPr lang="ro-RO" sz="2000" dirty="0"/>
              <a:t>L</a:t>
            </a:r>
            <a:r>
              <a:rPr lang="ro-RO" sz="2000" dirty="0" smtClean="0"/>
              <a:t>onger testing</a:t>
            </a:r>
          </a:p>
          <a:p>
            <a:pPr lvl="1"/>
            <a:r>
              <a:rPr lang="ro-RO" sz="2000" dirty="0" smtClean="0"/>
              <a:t>Inaccessible features (reusability)</a:t>
            </a:r>
          </a:p>
          <a:p>
            <a:pPr lvl="1"/>
            <a:r>
              <a:rPr lang="ro-RO" sz="2000" dirty="0" smtClean="0"/>
              <a:t>One technology stack</a:t>
            </a:r>
          </a:p>
          <a:p>
            <a:pPr lvl="1"/>
            <a:r>
              <a:rPr lang="ro-RO" sz="2000" dirty="0" smtClean="0"/>
              <a:t>High levels of coupling (one database)</a:t>
            </a:r>
          </a:p>
          <a:p>
            <a:pPr lvl="1"/>
            <a:r>
              <a:rPr lang="ro-RO" sz="2000" dirty="0" smtClean="0"/>
              <a:t>Scaling -&gt; duplication</a:t>
            </a:r>
          </a:p>
          <a:p>
            <a:pPr lvl="1"/>
            <a:r>
              <a:rPr lang="ro-RO" sz="2000" dirty="0" smtClean="0"/>
              <a:t>Minor change -&gt; complete rebuild</a:t>
            </a:r>
          </a:p>
          <a:p>
            <a:pPr lvl="1"/>
            <a:r>
              <a:rPr lang="ro-RO" sz="2000" dirty="0" smtClean="0"/>
              <a:t>Advantage: Easy replication (for testing)</a:t>
            </a:r>
          </a:p>
          <a:p>
            <a:pPr lvl="1"/>
            <a:endParaRPr lang="ro-RO" sz="20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The monolithic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1752" y="2360141"/>
            <a:ext cx="2051222" cy="9967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 Service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71752" y="3562865"/>
            <a:ext cx="2051222" cy="10132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Orders Service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71752" y="4815017"/>
            <a:ext cx="2051222" cy="10132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Accounts 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85284" y="2360141"/>
            <a:ext cx="1083278" cy="347636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98588" y="2368379"/>
            <a:ext cx="984422" cy="34681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68177" y="4069492"/>
            <a:ext cx="10626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8177" y="3707027"/>
            <a:ext cx="1062681" cy="362465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customers</a:t>
            </a:r>
          </a:p>
        </p:txBody>
      </p:sp>
      <p:cxnSp>
        <p:nvCxnSpPr>
          <p:cNvPr id="13" name="Straight Arrow Connector 12"/>
          <p:cNvCxnSpPr>
            <a:stCxn id="10" idx="3"/>
            <a:endCxn id="8" idx="1"/>
          </p:cNvCxnSpPr>
          <p:nvPr/>
        </p:nvCxnSpPr>
        <p:spPr>
          <a:xfrm flipV="1">
            <a:off x="3083010" y="4098325"/>
            <a:ext cx="702274" cy="41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an 21"/>
          <p:cNvSpPr/>
          <p:nvPr/>
        </p:nvSpPr>
        <p:spPr>
          <a:xfrm>
            <a:off x="7455244" y="3068595"/>
            <a:ext cx="535460" cy="391297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7455244" y="4304271"/>
            <a:ext cx="535460" cy="391297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7455244" y="5556423"/>
            <a:ext cx="535460" cy="391297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/>
          <p:cNvCxnSpPr/>
          <p:nvPr/>
        </p:nvCxnSpPr>
        <p:spPr>
          <a:xfrm>
            <a:off x="4868562" y="2726724"/>
            <a:ext cx="803190" cy="3418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6" idx="1"/>
          </p:cNvCxnSpPr>
          <p:nvPr/>
        </p:nvCxnSpPr>
        <p:spPr>
          <a:xfrm>
            <a:off x="4868562" y="3927389"/>
            <a:ext cx="803190" cy="1421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4868562" y="5313407"/>
            <a:ext cx="803190" cy="17505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2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549" y="1619999"/>
            <a:ext cx="8422782" cy="5038377"/>
          </a:xfrm>
        </p:spPr>
        <p:txBody>
          <a:bodyPr>
            <a:normAutofit fontScale="70000" lnSpcReduction="20000"/>
          </a:bodyPr>
          <a:lstStyle/>
          <a:p>
            <a:r>
              <a:rPr lang="ro-RO" dirty="0" smtClean="0"/>
              <a:t>Respond to change quickly</a:t>
            </a:r>
          </a:p>
          <a:p>
            <a:pPr lvl="1"/>
            <a:r>
              <a:rPr lang="ro-RO" dirty="0" smtClean="0"/>
              <a:t>Split system into parts inline with the market needs</a:t>
            </a:r>
            <a:endParaRPr lang="ro-RO" dirty="0"/>
          </a:p>
          <a:p>
            <a:r>
              <a:rPr lang="ro-RO" dirty="0" smtClean="0"/>
              <a:t>Reliability</a:t>
            </a:r>
          </a:p>
          <a:p>
            <a:pPr lvl="1"/>
            <a:r>
              <a:rPr lang="ro-RO" dirty="0" smtClean="0"/>
              <a:t>If one part breaks -&gt; the entire system won’t break</a:t>
            </a:r>
            <a:endParaRPr lang="ro-RO" dirty="0"/>
          </a:p>
          <a:p>
            <a:r>
              <a:rPr lang="ro-RO" dirty="0" smtClean="0"/>
              <a:t>Business domain-driven design</a:t>
            </a:r>
          </a:p>
          <a:p>
            <a:pPr lvl="1"/>
            <a:r>
              <a:rPr lang="ro-RO" dirty="0" smtClean="0"/>
              <a:t>E.g.: upgrade account service</a:t>
            </a:r>
          </a:p>
          <a:p>
            <a:pPr marL="514350" indent="-457200"/>
            <a:r>
              <a:rPr lang="ro-RO" dirty="0" smtClean="0"/>
              <a:t>Automated test tools</a:t>
            </a:r>
          </a:p>
          <a:p>
            <a:pPr lvl="1"/>
            <a:r>
              <a:rPr lang="ro-RO" dirty="0" smtClean="0"/>
              <a:t>For integration between microservices</a:t>
            </a:r>
          </a:p>
          <a:p>
            <a:r>
              <a:rPr lang="ro-RO" dirty="0" smtClean="0"/>
              <a:t>Release and deployment tools</a:t>
            </a:r>
          </a:p>
          <a:p>
            <a:r>
              <a:rPr lang="ro-RO" dirty="0" smtClean="0"/>
              <a:t>On-demand technology</a:t>
            </a:r>
          </a:p>
          <a:p>
            <a:pPr lvl="1"/>
            <a:r>
              <a:rPr lang="ro-RO" dirty="0" smtClean="0"/>
              <a:t>Request VMs on-demand / clone VMs in the cloud</a:t>
            </a:r>
          </a:p>
          <a:p>
            <a:r>
              <a:rPr lang="ro-RO" dirty="0" smtClean="0"/>
              <a:t>Embrace new technology</a:t>
            </a:r>
          </a:p>
          <a:p>
            <a:pPr lvl="1"/>
            <a:r>
              <a:rPr lang="ro-RO" dirty="0" smtClean="0"/>
              <a:t>Upgrade one part to a new, more competitive, technology stack</a:t>
            </a:r>
          </a:p>
          <a:p>
            <a:r>
              <a:rPr lang="ro-RO" dirty="0" smtClean="0"/>
              <a:t>Asynchronous communication technology</a:t>
            </a:r>
          </a:p>
          <a:p>
            <a:pPr lvl="1"/>
            <a:r>
              <a:rPr lang="ro-RO" dirty="0" smtClean="0"/>
              <a:t>No need to wait for individual services to complete their task before the distributed transaction completes</a:t>
            </a:r>
          </a:p>
          <a:p>
            <a:r>
              <a:rPr lang="ro-RO" dirty="0" smtClean="0"/>
              <a:t>Simple server side and client side technology</a:t>
            </a:r>
          </a:p>
          <a:p>
            <a:pPr marL="457200" lvl="1" indent="0">
              <a:buNone/>
            </a:pPr>
            <a:endParaRPr lang="ro-RO" dirty="0" smtClean="0"/>
          </a:p>
          <a:p>
            <a:endParaRPr lang="ro-RO" dirty="0" smtClean="0"/>
          </a:p>
          <a:p>
            <a:pPr lvl="1"/>
            <a:endParaRPr lang="ro-RO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Emergence of 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o-RO" dirty="0" smtClean="0"/>
              <a:t>Shorted development times</a:t>
            </a:r>
          </a:p>
          <a:p>
            <a:pPr lvl="1"/>
            <a:r>
              <a:rPr lang="ro-RO" dirty="0" smtClean="0"/>
              <a:t>Work on smaller parts</a:t>
            </a:r>
          </a:p>
          <a:p>
            <a:r>
              <a:rPr lang="ro-RO" dirty="0" smtClean="0"/>
              <a:t>Deploying individual component</a:t>
            </a:r>
          </a:p>
          <a:p>
            <a:pPr lvl="1"/>
            <a:r>
              <a:rPr lang="ro-RO" dirty="0" smtClean="0"/>
              <a:t>Without affecting other components</a:t>
            </a:r>
          </a:p>
          <a:p>
            <a:r>
              <a:rPr lang="ro-RO" dirty="0" smtClean="0"/>
              <a:t>Frequent updates</a:t>
            </a:r>
          </a:p>
          <a:p>
            <a:r>
              <a:rPr lang="ro-RO" dirty="0" smtClean="0"/>
              <a:t>Decouple the changeable parts</a:t>
            </a:r>
          </a:p>
          <a:p>
            <a:r>
              <a:rPr lang="ro-RO" dirty="0" smtClean="0"/>
              <a:t>Security</a:t>
            </a:r>
          </a:p>
          <a:p>
            <a:pPr lvl="1"/>
            <a:r>
              <a:rPr lang="ro-RO" dirty="0" smtClean="0"/>
              <a:t>Each microservice has it’s own db</a:t>
            </a:r>
          </a:p>
          <a:p>
            <a:pPr marL="514350" indent="-457200"/>
            <a:r>
              <a:rPr lang="ro-RO" dirty="0" smtClean="0"/>
              <a:t>Fast recognition of failure</a:t>
            </a:r>
          </a:p>
          <a:p>
            <a:pPr marL="514350" indent="-457200"/>
            <a:r>
              <a:rPr lang="ro-RO" dirty="0" smtClean="0"/>
              <a:t>High scalability and better performance</a:t>
            </a:r>
          </a:p>
          <a:p>
            <a:pPr marL="514350" indent="-457200"/>
            <a:r>
              <a:rPr lang="ro-RO" dirty="0" smtClean="0"/>
              <a:t>Better ownership and knowledge</a:t>
            </a:r>
          </a:p>
          <a:p>
            <a:pPr marL="514350" indent="-457200"/>
            <a:r>
              <a:rPr lang="ro-RO" dirty="0" smtClean="0"/>
              <a:t>Distributed teams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1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CF1E3284-2A4F-4AB7-8A56-3413F58225E8}"/>
    </a:ext>
  </a:extLst>
</a:theme>
</file>

<file path=ppt/theme/theme2.xml><?xml version="1.0" encoding="utf-8"?>
<a:theme xmlns:a="http://schemas.openxmlformats.org/drawingml/2006/main" name="Office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46FBA3BB-7C5E-4EBF-A12E-34B2908A87C2}"/>
    </a:ext>
  </a:extLst>
</a:theme>
</file>

<file path=ppt/theme/theme3.xml><?xml version="1.0" encoding="utf-8"?>
<a:theme xmlns:a="http://schemas.openxmlformats.org/drawingml/2006/main" name="Empty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A3C9FB14-E419-411C-A131-BCAF39453C3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DA1609B7607469C1AC9B6F8A6FE9D" ma:contentTypeVersion="2" ma:contentTypeDescription="Create a new document." ma:contentTypeScope="" ma:versionID="4a9137d238132a7f3847ed896ce73801">
  <xsd:schema xmlns:xsd="http://www.w3.org/2001/XMLSchema" xmlns:xs="http://www.w3.org/2001/XMLSchema" xmlns:p="http://schemas.microsoft.com/office/2006/metadata/properties" xmlns:ns1="http://schemas.microsoft.com/sharepoint/v3" xmlns:ns2="696890a7-2738-473a-8580-15948eca3069" targetNamespace="http://schemas.microsoft.com/office/2006/metadata/properties" ma:root="true" ma:fieldsID="cc6804599cb381d96cddd0f9a4d92b86" ns1:_="" ns2:_="">
    <xsd:import namespace="http://schemas.microsoft.com/sharepoint/v3"/>
    <xsd:import namespace="696890a7-2738-473a-8580-15948eca3069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AppAuthor" minOccurs="0"/>
                <xsd:element ref="ns1:AppEditor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9" nillable="true" ma:displayName="Content Type ID" ma:hidden="true" ma:internalName="ContentTypeId" ma:readOnly="true">
      <xsd:simpleType>
        <xsd:restriction base="dms:Unknown"/>
      </xsd:simpleType>
    </xsd:element>
    <xsd:element name="TemplateUrl" ma:index="10" nillable="true" ma:displayName="Template Link" ma:hidden="true" ma:internalName="TemplateUrl">
      <xsd:simpleType>
        <xsd:restriction base="dms:Text"/>
      </xsd:simpleType>
    </xsd:element>
    <xsd:element name="xd_ProgID" ma:index="11" nillable="true" ma:displayName="HTML File Link" ma:hidden="true" ma:internalName="xd_ProgID">
      <xsd:simpleType>
        <xsd:restriction base="dms:Text"/>
      </xsd:simpleType>
    </xsd:element>
    <xsd:element name="xd_Signature" ma:index="12" nillable="true" ma:displayName="Is Signed" ma:hidden="true" ma:internalName="xd_Signature" ma:readOnly="true">
      <xsd:simpleType>
        <xsd:restriction base="dms:Boolean"/>
      </xsd:simpleType>
    </xsd:element>
    <xsd:element name="ID" ma:index="13" nillable="true" ma:displayName="ID" ma:internalName="ID" ma:readOnly="true">
      <xsd:simpleType>
        <xsd:restriction base="dms:Unknown"/>
      </xsd:simpleType>
    </xsd:element>
    <xsd:element name="Author" ma:index="1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8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19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0" nillable="true" ma:displayName="Copy Source" ma:internalName="_CopySource" ma:readOnly="true">
      <xsd:simpleType>
        <xsd:restriction base="dms:Text"/>
      </xsd:simpleType>
    </xsd:element>
    <xsd:element name="_ModerationStatus" ma:index="21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2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3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4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5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6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7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28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0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1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2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3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4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2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3" nillable="true" ma:displayName="Level" ma:hidden="true" ma:internalName="_Level" ma:readOnly="true">
      <xsd:simpleType>
        <xsd:restriction base="dms:Unknown"/>
      </xsd:simpleType>
    </xsd:element>
    <xsd:element name="_IsCurrentVersion" ma:index="54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5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6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AppAuthor" ma:index="57" nillable="true" ma:displayName="App Created By" ma:list="AppPrincipals" ma:internalName="AppAuthor" ma:readOnly="true" ma:showField="Title">
      <xsd:simpleType>
        <xsd:restriction base="dms:Lookup"/>
      </xsd:simpleType>
    </xsd:element>
    <xsd:element name="AppEditor" ma:index="58" nillable="true" ma:displayName="App Modified By" ma:list="AppPrincipals" ma:internalName="AppEditor" ma:readOnly="true" ma:showField="Title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890a7-2738-473a-8580-15948eca3069" elementFormDefault="qualified">
    <xsd:import namespace="http://schemas.microsoft.com/office/2006/documentManagement/types"/>
    <xsd:import namespace="http://schemas.microsoft.com/office/infopath/2007/PartnerControls"/>
    <xsd:element name="_dlc_DocId" ma:index="7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0x010100E25DA1609B7607469C1AC9B6F8A6FE9D</ContentTypeId>
    <_dlc_DocId xmlns="696890a7-2738-473a-8580-15948eca3069">Y5ANCCKZ2MDQ-10-1542</_dlc_DocId>
    <_dlc_DocIdUrl xmlns="696890a7-2738-473a-8580-15948eca3069">
      <Url>https://internal.levi9.com/_layouts/15/DocIdRedir.aspx?ID=Y5ANCCKZ2MDQ-10-1542</Url>
      <Description>Y5ANCCKZ2MDQ-10-1542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537DA68-33FD-40D7-963A-955D4E0558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96890a7-2738-473a-8580-15948eca30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631425-235C-4781-93DD-7928AF7173EF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696890a7-2738-473a-8580-15948eca3069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EBB62213-8F90-4EF1-A6A4-641F0452CB5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FBE2CE3-A764-49E9-945D-1AE464F7016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MVC</Template>
  <TotalTime>543</TotalTime>
  <Words>469</Words>
  <Application>Microsoft Office PowerPoint</Application>
  <PresentationFormat>On-screen Show (4:3)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Helvetica Neue Light</vt:lpstr>
      <vt:lpstr>Title</vt:lpstr>
      <vt:lpstr>Office Thema</vt:lpstr>
      <vt:lpstr>Empty Thema</vt:lpstr>
      <vt:lpstr>Microservices</vt:lpstr>
      <vt:lpstr>The plan</vt:lpstr>
      <vt:lpstr>Introduction</vt:lpstr>
      <vt:lpstr>Introduction</vt:lpstr>
      <vt:lpstr>The monolithic system</vt:lpstr>
      <vt:lpstr>The monolithic system</vt:lpstr>
      <vt:lpstr>MICROSERVICES</vt:lpstr>
      <vt:lpstr>Emergence of Microservices</vt:lpstr>
      <vt:lpstr>Benefits</vt:lpstr>
      <vt:lpstr>Design principles</vt:lpstr>
      <vt:lpstr>Design principles</vt:lpstr>
      <vt:lpstr>Design Principles</vt:lpstr>
      <vt:lpstr>One Common Goal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Teodoru</dc:creator>
  <cp:lastModifiedBy>Tudor Zavaliche</cp:lastModifiedBy>
  <cp:revision>39</cp:revision>
  <dcterms:created xsi:type="dcterms:W3CDTF">2015-03-06T19:14:13Z</dcterms:created>
  <dcterms:modified xsi:type="dcterms:W3CDTF">2016-03-10T11:41:07Z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0x010100E25DA1609B7607469C1AC9B6F8A6FE9D</vt:lpwstr>
  </property>
  <property fmtid="{D5CDD505-2E9C-101B-9397-08002B2CF9AE}" pid="3" name="_dlc_DocIdItemGuid">
    <vt:lpwstr>07eb3b0c-ec85-4292-942d-9aaf3c921307</vt:lpwstr>
  </property>
</Properties>
</file>