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4" r:id="rId3"/>
    <p:sldId id="324" r:id="rId4"/>
    <p:sldId id="309" r:id="rId5"/>
    <p:sldId id="322" r:id="rId6"/>
    <p:sldId id="268" r:id="rId7"/>
    <p:sldId id="311" r:id="rId8"/>
    <p:sldId id="275" r:id="rId9"/>
    <p:sldId id="310" r:id="rId10"/>
    <p:sldId id="320" r:id="rId11"/>
    <p:sldId id="321" r:id="rId12"/>
    <p:sldId id="257" r:id="rId13"/>
    <p:sldId id="266" r:id="rId14"/>
    <p:sldId id="319" r:id="rId15"/>
    <p:sldId id="323" r:id="rId16"/>
    <p:sldId id="280" r:id="rId17"/>
    <p:sldId id="313" r:id="rId18"/>
    <p:sldId id="318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Exo 2" panose="020B0604020202020204" charset="0"/>
      <p:regular r:id="rId26"/>
      <p:bold r:id="rId27"/>
      <p:italic r:id="rId28"/>
      <p:boldItalic r:id="rId29"/>
    </p:embeddedFont>
    <p:embeddedFont>
      <p:font typeface="Roboto Condensed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n Sturm" initials="AS" lastIdx="2" clrIdx="0">
    <p:extLst>
      <p:ext uri="{19B8F6BF-5375-455C-9EA6-DF929625EA0E}">
        <p15:presenceInfo xmlns:p15="http://schemas.microsoft.com/office/powerpoint/2012/main" userId="6c9f938bf357c0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E6E6E6"/>
    <a:srgbClr val="0099FF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6FBA8-FF39-65A6-847A-567A8EFA86F4}" v="113" dt="2020-03-23T07:33:48.099"/>
  </p1510:revLst>
</p1510:revInfo>
</file>

<file path=ppt/tableStyles.xml><?xml version="1.0" encoding="utf-8"?>
<a:tblStyleLst xmlns:a="http://schemas.openxmlformats.org/drawingml/2006/main" def="{DC6433FA-4426-4703-872A-15DDC9CBF30A}">
  <a:tblStyle styleId="{DC6433FA-4426-4703-872A-15DDC9CBF3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46" autoAdjust="0"/>
  </p:normalViewPr>
  <p:slideViewPr>
    <p:cSldViewPr snapToGrid="0">
      <p:cViewPr varScale="1">
        <p:scale>
          <a:sx n="128" d="100"/>
          <a:sy n="128" d="100"/>
        </p:scale>
        <p:origin x="10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3DF4BBF2-1132-46F0-91E8-55721DB658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3D55C5F-4C5C-4468-A10E-70461EB8B9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80702EC-E7AD-4A36-9B8C-042BA051F4CF}" type="datetimeFigureOut">
              <a:rPr lang="he-IL" smtClean="0"/>
              <a:t>כ"ח/סיון/תש"פ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271823F-390F-43CC-800C-B4F9F5E4B4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6C83EC6-D0D9-42B2-AE27-670923DA58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9B16045-90C7-4BE5-AB77-B79D713684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45774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610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לשים דגש על </a:t>
            </a:r>
            <a:r>
              <a:rPr lang="he-IL" dirty="0" err="1"/>
              <a:t>הקונברטר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5884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037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616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NFR</a:t>
            </a:r>
            <a:r>
              <a:rPr lang="he-IL" dirty="0"/>
              <a:t>: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כיווץ בקשת </a:t>
            </a:r>
            <a:r>
              <a:rPr lang="en-US" dirty="0"/>
              <a:t>HTTP</a:t>
            </a:r>
            <a:r>
              <a:rPr lang="he-IL" dirty="0"/>
              <a:t> בין הפרונט </a:t>
            </a:r>
            <a:r>
              <a:rPr lang="he-IL" dirty="0" err="1"/>
              <a:t>לבק</a:t>
            </a:r>
            <a:endParaRPr lang="he-IL" dirty="0"/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דחיסת בסיס הנתונים (כיווץ אוטומטי של המידע) – מקצר קריאות שומר פחות מידע בדיסק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681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71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למשל חידושים בתחום למידת המכונה</a:t>
            </a:r>
          </a:p>
          <a:p>
            <a:pPr marL="171450" lvl="0" indent="-171450"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מידע רב – מכילה מטה </a:t>
            </a:r>
            <a:r>
              <a:rPr lang="he-IL" dirty="0" err="1"/>
              <a:t>דאטא</a:t>
            </a:r>
            <a:endParaRPr lang="he-IL" dirty="0"/>
          </a:p>
          <a:p>
            <a:pPr marL="171450" lvl="0" indent="-171450"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אפשרויות חיפוש – טקסטואלי, גרפי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89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המידע מוכפל כל שנה וחצי</a:t>
            </a:r>
          </a:p>
          <a:p>
            <a:pPr marL="171450" lvl="0" indent="-171450"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למשל חידושים בתחום למידת המכונה</a:t>
            </a:r>
          </a:p>
          <a:p>
            <a:pPr marL="171450" lvl="0" indent="-171450"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מידע רב – מכילה מטה </a:t>
            </a:r>
            <a:r>
              <a:rPr lang="he-IL" dirty="0" err="1"/>
              <a:t>דאטא</a:t>
            </a:r>
            <a:endParaRPr lang="he-IL" dirty="0"/>
          </a:p>
          <a:p>
            <a:pPr marL="171450" lvl="0" indent="-171450"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אפשרויות חיפוש – טקסטואלי, גרפי</a:t>
            </a:r>
          </a:p>
          <a:p>
            <a:pPr marL="171450" lvl="0" indent="-171450"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המיפוי הוא אפשרות להתגבר על הבעיות</a:t>
            </a:r>
          </a:p>
          <a:p>
            <a:pPr marL="171450" lvl="0" indent="-171450" algn="r" rtl="1"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מפה משמשת כאינדקס למידע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726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en-US" sz="11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ScholOnto</a:t>
            </a:r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מערכת ליצירת קשרים בין מאמרים בשרת מסוים</a:t>
            </a:r>
          </a:p>
          <a:p>
            <a:pPr marL="457200" indent="-298450" algn="r" rtl="1"/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המפה כוללת סוג אלמנט אחד וקשרים חד צדדיים בלבד</a:t>
            </a:r>
          </a:p>
          <a:p>
            <a:pPr marL="457200" indent="-298450" algn="r" rtl="1"/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מטה דאטה מסובך</a:t>
            </a:r>
          </a:p>
          <a:p>
            <a:pPr marL="457200" indent="-298450" algn="r" rtl="1"/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מצריך הוכחות לקיום הקשר</a:t>
            </a:r>
          </a:p>
          <a:p>
            <a:pPr marL="457200" indent="-298450" algn="r" rtl="1"/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מסובך!</a:t>
            </a:r>
          </a:p>
          <a:p>
            <a:pPr marL="158750" indent="0" algn="r" rtl="1">
              <a:buNone/>
            </a:pPr>
            <a:r>
              <a:rPr lang="en-US" sz="1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Mind maps</a:t>
            </a:r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מאין סיעור מוחין, הרחבה של נושא מסוים לפי </a:t>
            </a:r>
            <a:r>
              <a:rPr lang="en-US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contexts</a:t>
            </a:r>
            <a:endParaRPr lang="he-IL" sz="11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 algn="r" rtl="1">
              <a:buNone/>
            </a:pPr>
            <a:r>
              <a:rPr lang="en-US" sz="1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Concept Maps</a:t>
            </a:r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כמו </a:t>
            </a:r>
            <a:r>
              <a:rPr lang="en-US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mind map</a:t>
            </a:r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רק עם שמות על הקשרים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1604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en-US" sz="11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ScholOnto</a:t>
            </a:r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מערכת ליצירת קשרים בין מאמרים בשרת מסוים</a:t>
            </a:r>
          </a:p>
          <a:p>
            <a:pPr marL="457200" indent="-298450" algn="r" rtl="1"/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המפה כוללת סוג אלמנט אחד וקשרים חד צדדיים בלבד</a:t>
            </a:r>
          </a:p>
          <a:p>
            <a:pPr marL="457200" indent="-298450" algn="r" rtl="1"/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מטה דאטה מסובך</a:t>
            </a:r>
          </a:p>
          <a:p>
            <a:pPr marL="457200" indent="-298450" algn="r" rtl="1"/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מצריך הוכחות לקיום הקשר</a:t>
            </a:r>
          </a:p>
          <a:p>
            <a:pPr marL="457200" indent="-298450" algn="r" rtl="1"/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מסובך!</a:t>
            </a:r>
          </a:p>
          <a:p>
            <a:pPr marL="158750" indent="0" algn="r" rtl="1">
              <a:buNone/>
            </a:pPr>
            <a:r>
              <a:rPr lang="en-US" sz="1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Mind maps</a:t>
            </a:r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מאין סיעור מוחין, הרחבה של נושא מסוים לפי </a:t>
            </a:r>
            <a:r>
              <a:rPr lang="en-US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contexts</a:t>
            </a:r>
            <a:endParaRPr lang="he-IL" sz="11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 algn="r" rtl="1">
              <a:buNone/>
            </a:pPr>
            <a:r>
              <a:rPr lang="en-US" sz="1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Concept Maps</a:t>
            </a:r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כמו </a:t>
            </a:r>
            <a:r>
              <a:rPr lang="en-US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mind map</a:t>
            </a:r>
            <a:r>
              <a:rPr lang="he-IL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רק עם שמות על הקשרים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617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ניתן לתת כדוגמא את </a:t>
            </a:r>
            <a:r>
              <a:rPr lang="en-US" dirty="0"/>
              <a:t> stack overflow </a:t>
            </a:r>
            <a:r>
              <a:rPr lang="he-IL" dirty="0"/>
              <a:t>כדוגמא לידע </a:t>
            </a:r>
            <a:r>
              <a:rPr lang="en-US" dirty="0"/>
              <a:t>know how – </a:t>
            </a:r>
            <a:r>
              <a:rPr lang="he-IL" dirty="0"/>
              <a:t>איך לפתור בעיה מסוימת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 </a:t>
            </a:r>
            <a:r>
              <a:rPr lang="en-US" dirty="0"/>
              <a:t>Know how – </a:t>
            </a:r>
            <a:r>
              <a:rPr lang="he-IL" dirty="0"/>
              <a:t> כיצד לעשות משהו בצורה טובה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 </a:t>
            </a:r>
            <a:r>
              <a:rPr lang="en-US" dirty="0"/>
              <a:t> ME – </a:t>
            </a:r>
            <a:r>
              <a:rPr lang="he-IL" dirty="0"/>
              <a:t>יחסי הגומלין בין בעיה לפתרונה (הצגה במפות) – עוזר בקבלת החלטות וזיהוי פערים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הסבר על המודל: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– </a:t>
            </a:r>
            <a:r>
              <a:rPr lang="he-IL" dirty="0"/>
              <a:t>משימות - בעיה או פתרון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Quality – </a:t>
            </a:r>
            <a:r>
              <a:rPr lang="he-IL" dirty="0"/>
              <a:t>מאפיינים של המשימה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קשרים שונים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ניתן לתת כדוגמא את </a:t>
            </a:r>
            <a:r>
              <a:rPr lang="en-US" dirty="0"/>
              <a:t>stack overflow</a:t>
            </a:r>
            <a:r>
              <a:rPr lang="he-IL" dirty="0"/>
              <a:t> כדוגמא לידע </a:t>
            </a:r>
            <a:r>
              <a:rPr lang="en-US" dirty="0"/>
              <a:t>know how</a:t>
            </a:r>
            <a:r>
              <a:rPr lang="he-IL" dirty="0"/>
              <a:t> – איך לפתור בעיה מסוימת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 Know how – </a:t>
            </a:r>
            <a:r>
              <a:rPr lang="he-IL" dirty="0"/>
              <a:t>כיצד לעשות משהו בצורה טובה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 ME – </a:t>
            </a:r>
            <a:r>
              <a:rPr lang="he-IL" dirty="0"/>
              <a:t>יחסי הגומלין בין בעיה לפתרונה (הצגה במפות)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AutoNum type="arabicPeriod"/>
            </a:pP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הסבר על המודל: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</a:t>
            </a:r>
            <a:r>
              <a:rPr lang="he-IL" dirty="0"/>
              <a:t> – משימות - בעיה או </a:t>
            </a:r>
            <a:r>
              <a:rPr lang="he-IL" dirty="0" err="1"/>
              <a:t>פרתון</a:t>
            </a: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Quality</a:t>
            </a:r>
            <a:r>
              <a:rPr lang="he-IL" dirty="0"/>
              <a:t> – מאפיינים של המשימה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קשרים שונים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845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71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292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31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811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9" r:id="rId4"/>
    <p:sldLayoutId id="2147483667" r:id="rId5"/>
    <p:sldLayoutId id="2147483670" r:id="rId6"/>
    <p:sldLayoutId id="2147483671" r:id="rId7"/>
    <p:sldLayoutId id="2147483674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22419" y="4015584"/>
            <a:ext cx="9065918" cy="7007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rtl="1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Oren Shor, Saar Guttman, Ilay Friedman</a:t>
            </a:r>
          </a:p>
          <a:p>
            <a:pPr algn="ctr" rtl="1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Adviser: Prof. Arnon Sturm</a:t>
            </a:r>
            <a:endParaRPr lang="he-IL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-16622" y="2668212"/>
            <a:ext cx="9144000" cy="6042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Means to your Ends</a:t>
            </a:r>
            <a:endParaRPr sz="4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37;p28">
            <a:extLst>
              <a:ext uri="{FF2B5EF4-FFF2-40B4-BE49-F238E27FC236}">
                <a16:creationId xmlns:a16="http://schemas.microsoft.com/office/drawing/2014/main" id="{11D79862-C39B-4E36-A637-4A314F6E1F9D}"/>
              </a:ext>
            </a:extLst>
          </p:cNvPr>
          <p:cNvSpPr txBox="1">
            <a:spLocks/>
          </p:cNvSpPr>
          <p:nvPr/>
        </p:nvSpPr>
        <p:spPr>
          <a:xfrm>
            <a:off x="0" y="485031"/>
            <a:ext cx="9144000" cy="199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1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ME-Mapper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83;p32">
            <a:extLst>
              <a:ext uri="{FF2B5EF4-FFF2-40B4-BE49-F238E27FC236}">
                <a16:creationId xmlns:a16="http://schemas.microsoft.com/office/drawing/2014/main" id="{5C7E24CB-FE60-4200-93D3-9196FB12E15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7076" y="113151"/>
            <a:ext cx="7920007" cy="68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Solution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our system</a:t>
            </a:r>
            <a:endParaRPr 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D1EBAD0-84E5-4422-8295-C18DEAFD4E77}"/>
              </a:ext>
            </a:extLst>
          </p:cNvPr>
          <p:cNvSpPr txBox="1"/>
          <p:nvPr/>
        </p:nvSpPr>
        <p:spPr>
          <a:xfrm>
            <a:off x="1140239" y="4543425"/>
            <a:ext cx="704271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rPr>
              <a:t>Maps and permissions management page</a:t>
            </a:r>
            <a:endParaRPr lang="he-IL" sz="2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Roboto Condensed Light"/>
              <a:cs typeface="Calibri" panose="020F050202020403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6B9ACA4-E3D5-401C-8AFE-58C49293A387}"/>
              </a:ext>
            </a:extLst>
          </p:cNvPr>
          <p:cNvSpPr txBox="1"/>
          <p:nvPr/>
        </p:nvSpPr>
        <p:spPr>
          <a:xfrm>
            <a:off x="8688610" y="113151"/>
            <a:ext cx="2921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19A458C-3B70-4942-99D0-486FAD6C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22" y="802677"/>
            <a:ext cx="6883114" cy="37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CEAFDAA-0D2A-4946-8669-E04D2AA7103D}"/>
              </a:ext>
            </a:extLst>
          </p:cNvPr>
          <p:cNvSpPr txBox="1"/>
          <p:nvPr/>
        </p:nvSpPr>
        <p:spPr>
          <a:xfrm>
            <a:off x="1306196" y="4575455"/>
            <a:ext cx="653160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rPr>
              <a:t>Maps creation and editing</a:t>
            </a:r>
            <a:endParaRPr lang="he-IL" sz="2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Roboto Condensed Light"/>
              <a:cs typeface="Calibri" panose="020F050202020403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7908D63-29E8-4DAD-B65D-E88FEB0B855E}"/>
              </a:ext>
            </a:extLst>
          </p:cNvPr>
          <p:cNvSpPr txBox="1"/>
          <p:nvPr/>
        </p:nvSpPr>
        <p:spPr>
          <a:xfrm>
            <a:off x="8730174" y="113151"/>
            <a:ext cx="2921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83;p32">
            <a:extLst>
              <a:ext uri="{FF2B5EF4-FFF2-40B4-BE49-F238E27FC236}">
                <a16:creationId xmlns:a16="http://schemas.microsoft.com/office/drawing/2014/main" id="{8927B1C2-D416-4166-ACD9-CB4AC6344E4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7076" y="113151"/>
            <a:ext cx="7920007" cy="68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Solution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our system</a:t>
            </a:r>
            <a:endParaRPr 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120C5338-8793-4B84-BE45-19888E48C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68" y="802676"/>
            <a:ext cx="6925456" cy="382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3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7340D9B-203F-44E4-AC22-7FCD6BC4343E}"/>
              </a:ext>
            </a:extLst>
          </p:cNvPr>
          <p:cNvSpPr txBox="1"/>
          <p:nvPr/>
        </p:nvSpPr>
        <p:spPr>
          <a:xfrm>
            <a:off x="1309688" y="4543425"/>
            <a:ext cx="6934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2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rPr>
              <a:t>Meta-Data adding and editing</a:t>
            </a:r>
            <a:endParaRPr lang="he-IL" sz="2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Roboto Condensed Light"/>
              <a:cs typeface="Calibri" panose="020F050202020403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C1B83AC-2B66-4F9A-976E-949803A255BB}"/>
              </a:ext>
            </a:extLst>
          </p:cNvPr>
          <p:cNvSpPr txBox="1"/>
          <p:nvPr/>
        </p:nvSpPr>
        <p:spPr>
          <a:xfrm>
            <a:off x="8636924" y="113151"/>
            <a:ext cx="2921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83;p32">
            <a:extLst>
              <a:ext uri="{FF2B5EF4-FFF2-40B4-BE49-F238E27FC236}">
                <a16:creationId xmlns:a16="http://schemas.microsoft.com/office/drawing/2014/main" id="{7FB9BB0C-DEBF-40F1-8B6E-B5D510C959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7076" y="113151"/>
            <a:ext cx="7920007" cy="68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Solution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our system</a:t>
            </a:r>
            <a:endParaRPr 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D901B580-4AD0-4101-B8CC-A2011FD08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73" y="713969"/>
            <a:ext cx="7523987" cy="382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223;p35"/>
          <p:cNvCxnSpPr/>
          <p:nvPr/>
        </p:nvCxnSpPr>
        <p:spPr>
          <a:xfrm flipV="1">
            <a:off x="7278951" y="675846"/>
            <a:ext cx="1664202" cy="175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331;p40"/>
          <p:cNvSpPr txBox="1">
            <a:spLocks noGrp="1"/>
          </p:cNvSpPr>
          <p:nvPr>
            <p:ph type="ctrTitle" idx="4294967295"/>
          </p:nvPr>
        </p:nvSpPr>
        <p:spPr>
          <a:xfrm>
            <a:off x="6267450" y="2082595"/>
            <a:ext cx="1835783" cy="357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14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Back End</a:t>
            </a:r>
            <a:r>
              <a:rPr lang="he-IL" sz="14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 </a:t>
            </a:r>
            <a:r>
              <a:rPr lang="en-US" sz="14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- NodeJS</a:t>
            </a:r>
            <a:endParaRPr sz="14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20B0604020202020204" charset="0"/>
            </a:endParaRPr>
          </a:p>
        </p:txBody>
      </p:sp>
      <p:cxnSp>
        <p:nvCxnSpPr>
          <p:cNvPr id="56" name="Google Shape;334;p40"/>
          <p:cNvCxnSpPr/>
          <p:nvPr/>
        </p:nvCxnSpPr>
        <p:spPr>
          <a:xfrm flipH="1" flipV="1">
            <a:off x="6757180" y="2457148"/>
            <a:ext cx="1986770" cy="2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Text Placeholder 1"/>
          <p:cNvSpPr txBox="1">
            <a:spLocks/>
          </p:cNvSpPr>
          <p:nvPr/>
        </p:nvSpPr>
        <p:spPr>
          <a:xfrm>
            <a:off x="2444954" y="2465619"/>
            <a:ext cx="6199707" cy="68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rtl="1">
              <a:buFont typeface="Arial" panose="020B0604020202020204" pitchFamily="34" charset="0"/>
              <a:buChar char="•"/>
            </a:pPr>
            <a:r>
              <a:rPr lang="he-IL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פלטפורמה שתאפשר לשרת מס' רב של לקוחות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he-IL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עבודה נוחה מול בסיס הנתונים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he-IL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מאפשרת עבודה באותה שפה גם ב</a:t>
            </a:r>
            <a:r>
              <a:rPr lang="en-US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  <a:r>
              <a:rPr lang="he-IL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מגוון חבילות ומוכרת מאוד.</a:t>
            </a:r>
            <a:endParaRPr lang="he-IL" sz="1300" b="1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1">
              <a:buFont typeface="Arial" panose="020B0604020202020204" pitchFamily="34" charset="0"/>
              <a:buChar char="•"/>
            </a:pPr>
            <a:endParaRPr lang="he-IL" sz="13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Google Shape;331;p40"/>
          <p:cNvSpPr txBox="1">
            <a:spLocks noGrp="1"/>
          </p:cNvSpPr>
          <p:nvPr>
            <p:ph type="ctrTitle" idx="4294967295"/>
          </p:nvPr>
        </p:nvSpPr>
        <p:spPr>
          <a:xfrm>
            <a:off x="6038851" y="3414288"/>
            <a:ext cx="2064382" cy="357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14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Front End </a:t>
            </a:r>
            <a:r>
              <a:rPr lang="en" sz="14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- </a:t>
            </a:r>
            <a:r>
              <a:rPr lang="en-US" sz="14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Angular</a:t>
            </a:r>
            <a:endParaRPr sz="14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20B0604020202020204" charset="0"/>
            </a:endParaRPr>
          </a:p>
        </p:txBody>
      </p:sp>
      <p:cxnSp>
        <p:nvCxnSpPr>
          <p:cNvPr id="75" name="Google Shape;334;p40"/>
          <p:cNvCxnSpPr/>
          <p:nvPr/>
        </p:nvCxnSpPr>
        <p:spPr>
          <a:xfrm flipH="1" flipV="1">
            <a:off x="6833379" y="3798257"/>
            <a:ext cx="1986770" cy="2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Text Placeholder 1"/>
          <p:cNvSpPr txBox="1">
            <a:spLocks/>
          </p:cNvSpPr>
          <p:nvPr/>
        </p:nvSpPr>
        <p:spPr>
          <a:xfrm>
            <a:off x="2521154" y="3841526"/>
            <a:ext cx="6199707" cy="8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rtl="1">
              <a:buFont typeface="Arial" panose="020B0604020202020204" pitchFamily="34" charset="0"/>
              <a:buChar char="•"/>
            </a:pPr>
            <a:r>
              <a:rPr lang="he-IL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פלטפורמה שתאפשר לשרת מס' רב של לקוחות בו זמנית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he-IL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נחפש אפשרויות אשר יהיו קלות לשינויים ותחזוקה בהמשך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he-IL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מאפשרת שינויים ב</a:t>
            </a:r>
            <a:r>
              <a:rPr lang="en-US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lang="he-IL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בזמן הריצה, מפותחת ונתמכת ב-</a:t>
            </a:r>
            <a:r>
              <a:rPr lang="en-US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endParaRPr lang="he-IL" sz="1300" b="1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1">
              <a:buFont typeface="Arial" panose="020B0604020202020204" pitchFamily="34" charset="0"/>
              <a:buChar char="•"/>
            </a:pPr>
            <a:endParaRPr lang="he-IL" sz="13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1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6" name="Picture 4" descr="Backend website Icon of Line style - Available in SVG, PNG, EPS ...">
            <a:extLst>
              <a:ext uri="{FF2B5EF4-FFF2-40B4-BE49-F238E27FC236}">
                <a16:creationId xmlns:a16="http://schemas.microsoft.com/office/drawing/2014/main" id="{AD619585-995F-4AE9-952A-C8DC037B7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481" y="2055256"/>
            <a:ext cx="338243" cy="338243"/>
          </a:xfrm>
          <a:prstGeom prst="rect">
            <a:avLst/>
          </a:prstGeom>
          <a:noFill/>
        </p:spPr>
      </p:pic>
      <p:pic>
        <p:nvPicPr>
          <p:cNvPr id="3086" name="Picture 14" descr="Backend Developer Icon of Line style - Available in SVG, PNG, EPS ...">
            <a:extLst>
              <a:ext uri="{FF2B5EF4-FFF2-40B4-BE49-F238E27FC236}">
                <a16:creationId xmlns:a16="http://schemas.microsoft.com/office/drawing/2014/main" id="{03B35349-B2F8-4175-B136-4297954A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7000"/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03" y="3451936"/>
            <a:ext cx="338242" cy="33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 Placeholder 1">
            <a:extLst>
              <a:ext uri="{FF2B5EF4-FFF2-40B4-BE49-F238E27FC236}">
                <a16:creationId xmlns:a16="http://schemas.microsoft.com/office/drawing/2014/main" id="{4A8B3D06-D4CF-413D-8984-52C8CD40F848}"/>
              </a:ext>
            </a:extLst>
          </p:cNvPr>
          <p:cNvSpPr txBox="1">
            <a:spLocks/>
          </p:cNvSpPr>
          <p:nvPr/>
        </p:nvSpPr>
        <p:spPr>
          <a:xfrm>
            <a:off x="3794160" y="1329528"/>
            <a:ext cx="4949790" cy="10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rtl="1">
              <a:buFont typeface="Arial" panose="020B0604020202020204" pitchFamily="34" charset="0"/>
              <a:buChar char="•"/>
            </a:pPr>
            <a:r>
              <a:rPr lang="he-IL" sz="1300" dirty="0">
                <a:solidFill>
                  <a:srgbClr val="434343"/>
                </a:solidFill>
                <a:latin typeface="Calibri"/>
                <a:cs typeface="Calibri"/>
              </a:rPr>
              <a:t>תמיכה בשינויים במבנה הנתונים (כדי לאפשר שינויים במטה-מודל)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he-IL" sz="1300" dirty="0">
                <a:solidFill>
                  <a:srgbClr val="434343"/>
                </a:solidFill>
                <a:latin typeface="Calibri"/>
                <a:cs typeface="Calibri"/>
              </a:rPr>
              <a:t>מאפשר התאמה טובה יותר למבנה הנתונים (המודל)</a:t>
            </a:r>
          </a:p>
          <a:p>
            <a:pPr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9" name="Google Shape;331;p40">
            <a:extLst>
              <a:ext uri="{FF2B5EF4-FFF2-40B4-BE49-F238E27FC236}">
                <a16:creationId xmlns:a16="http://schemas.microsoft.com/office/drawing/2014/main" id="{92B82457-35AC-46B0-9C62-4A869CAD548A}"/>
              </a:ext>
            </a:extLst>
          </p:cNvPr>
          <p:cNvSpPr txBox="1">
            <a:spLocks/>
          </p:cNvSpPr>
          <p:nvPr/>
        </p:nvSpPr>
        <p:spPr>
          <a:xfrm>
            <a:off x="6038852" y="877802"/>
            <a:ext cx="2064380" cy="35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14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Data Base - MongoDB</a:t>
            </a:r>
          </a:p>
        </p:txBody>
      </p:sp>
      <p:cxnSp>
        <p:nvCxnSpPr>
          <p:cNvPr id="50" name="Google Shape;334;p40">
            <a:extLst>
              <a:ext uri="{FF2B5EF4-FFF2-40B4-BE49-F238E27FC236}">
                <a16:creationId xmlns:a16="http://schemas.microsoft.com/office/drawing/2014/main" id="{FD35F4B0-3A5C-47D2-92C2-70A57234AEB3}"/>
              </a:ext>
            </a:extLst>
          </p:cNvPr>
          <p:cNvCxnSpPr/>
          <p:nvPr/>
        </p:nvCxnSpPr>
        <p:spPr>
          <a:xfrm flipH="1" flipV="1">
            <a:off x="6839934" y="1263816"/>
            <a:ext cx="1986770" cy="2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" name="Picture 28" descr="White Circle clipart - Circle, transparent clip art">
            <a:extLst>
              <a:ext uri="{FF2B5EF4-FFF2-40B4-BE49-F238E27FC236}">
                <a16:creationId xmlns:a16="http://schemas.microsoft.com/office/drawing/2014/main" id="{A6432094-FCDF-4B50-96CC-D965EAEA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02" y="884349"/>
            <a:ext cx="338243" cy="33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21D01439-0F54-427A-BB69-FF819A9DFE9E}"/>
              </a:ext>
            </a:extLst>
          </p:cNvPr>
          <p:cNvSpPr txBox="1"/>
          <p:nvPr/>
        </p:nvSpPr>
        <p:spPr>
          <a:xfrm>
            <a:off x="8743950" y="82871"/>
            <a:ext cx="2921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183;p32">
            <a:extLst>
              <a:ext uri="{FF2B5EF4-FFF2-40B4-BE49-F238E27FC236}">
                <a16:creationId xmlns:a16="http://schemas.microsoft.com/office/drawing/2014/main" id="{EEFAF4DB-CF1F-49EA-8849-87B0871B5E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7076" y="113151"/>
            <a:ext cx="7920007" cy="68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Solution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  <a:endParaRPr 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2" grpId="0"/>
      <p:bldP spid="74" grpId="0"/>
      <p:bldP spid="81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31;p40">
            <a:extLst>
              <a:ext uri="{FF2B5EF4-FFF2-40B4-BE49-F238E27FC236}">
                <a16:creationId xmlns:a16="http://schemas.microsoft.com/office/drawing/2014/main" id="{905AE655-BC25-4776-9E64-31F76DED4427}"/>
              </a:ext>
            </a:extLst>
          </p:cNvPr>
          <p:cNvSpPr txBox="1">
            <a:spLocks/>
          </p:cNvSpPr>
          <p:nvPr/>
        </p:nvSpPr>
        <p:spPr>
          <a:xfrm>
            <a:off x="742506" y="2073069"/>
            <a:ext cx="1795369" cy="35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14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Back End - NodeJS</a:t>
            </a:r>
          </a:p>
        </p:txBody>
      </p:sp>
      <p:cxnSp>
        <p:nvCxnSpPr>
          <p:cNvPr id="10" name="Google Shape;334;p40">
            <a:extLst>
              <a:ext uri="{FF2B5EF4-FFF2-40B4-BE49-F238E27FC236}">
                <a16:creationId xmlns:a16="http://schemas.microsoft.com/office/drawing/2014/main" id="{F6A81D55-BDAF-466C-821B-66420C7C5734}"/>
              </a:ext>
            </a:extLst>
          </p:cNvPr>
          <p:cNvCxnSpPr/>
          <p:nvPr/>
        </p:nvCxnSpPr>
        <p:spPr>
          <a:xfrm flipH="1" flipV="1">
            <a:off x="424004" y="2443202"/>
            <a:ext cx="1986770" cy="2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34C03E1-945E-42E6-A8B3-F9BC9BB58378}"/>
              </a:ext>
            </a:extLst>
          </p:cNvPr>
          <p:cNvSpPr txBox="1">
            <a:spLocks/>
          </p:cNvSpPr>
          <p:nvPr/>
        </p:nvSpPr>
        <p:spPr>
          <a:xfrm>
            <a:off x="391560" y="2521201"/>
            <a:ext cx="6199707" cy="68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Scalability</a:t>
            </a:r>
            <a:endParaRPr lang="he-IL" sz="13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Fullstack</a:t>
            </a:r>
            <a:r>
              <a:rPr lang="en-US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JavaScript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and Active Community</a:t>
            </a:r>
            <a:endParaRPr lang="he-IL" sz="13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331;p40">
            <a:extLst>
              <a:ext uri="{FF2B5EF4-FFF2-40B4-BE49-F238E27FC236}">
                <a16:creationId xmlns:a16="http://schemas.microsoft.com/office/drawing/2014/main" id="{E3898B4C-C1A3-48DE-9F49-D8BC7C2E9ED2}"/>
              </a:ext>
            </a:extLst>
          </p:cNvPr>
          <p:cNvSpPr txBox="1">
            <a:spLocks/>
          </p:cNvSpPr>
          <p:nvPr/>
        </p:nvSpPr>
        <p:spPr>
          <a:xfrm>
            <a:off x="742506" y="3413759"/>
            <a:ext cx="2064382" cy="35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14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Front End - Angular</a:t>
            </a:r>
          </a:p>
        </p:txBody>
      </p:sp>
      <p:cxnSp>
        <p:nvCxnSpPr>
          <p:cNvPr id="13" name="Google Shape;334;p40">
            <a:extLst>
              <a:ext uri="{FF2B5EF4-FFF2-40B4-BE49-F238E27FC236}">
                <a16:creationId xmlns:a16="http://schemas.microsoft.com/office/drawing/2014/main" id="{0449EDF3-0DE3-45AB-8603-7A589A0F11A5}"/>
              </a:ext>
            </a:extLst>
          </p:cNvPr>
          <p:cNvCxnSpPr/>
          <p:nvPr/>
        </p:nvCxnSpPr>
        <p:spPr>
          <a:xfrm flipH="1" flipV="1">
            <a:off x="424004" y="3805551"/>
            <a:ext cx="1986770" cy="2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91682BBB-BB50-486F-B6B5-CA100EB9CE8F}"/>
              </a:ext>
            </a:extLst>
          </p:cNvPr>
          <p:cNvSpPr txBox="1">
            <a:spLocks/>
          </p:cNvSpPr>
          <p:nvPr/>
        </p:nvSpPr>
        <p:spPr>
          <a:xfrm>
            <a:off x="391560" y="3805551"/>
            <a:ext cx="6199707" cy="8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Performance</a:t>
            </a:r>
            <a:endParaRPr lang="he-IL" sz="13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Component-based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Long-Term Support</a:t>
            </a:r>
            <a:endParaRPr lang="he-IL" sz="13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4" descr="Backend website Icon of Line style - Available in SVG, PNG, EPS ...">
            <a:extLst>
              <a:ext uri="{FF2B5EF4-FFF2-40B4-BE49-F238E27FC236}">
                <a16:creationId xmlns:a16="http://schemas.microsoft.com/office/drawing/2014/main" id="{18C0D62C-29B2-4BF7-A53F-CB5BDC4FE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3" y="2089014"/>
            <a:ext cx="338243" cy="338243"/>
          </a:xfrm>
          <a:prstGeom prst="rect">
            <a:avLst/>
          </a:prstGeom>
          <a:noFill/>
        </p:spPr>
      </p:pic>
      <p:pic>
        <p:nvPicPr>
          <p:cNvPr id="16" name="Picture 14" descr="Backend Developer Icon of Line style - Available in SVG, PNG, EPS ...">
            <a:extLst>
              <a:ext uri="{FF2B5EF4-FFF2-40B4-BE49-F238E27FC236}">
                <a16:creationId xmlns:a16="http://schemas.microsoft.com/office/drawing/2014/main" id="{FD424895-3BFA-4472-9352-B5B36521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7000"/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4" y="3433379"/>
            <a:ext cx="338242" cy="33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38170648-CC84-4AA7-A690-EFFF80AAC738}"/>
              </a:ext>
            </a:extLst>
          </p:cNvPr>
          <p:cNvSpPr txBox="1">
            <a:spLocks/>
          </p:cNvSpPr>
          <p:nvPr/>
        </p:nvSpPr>
        <p:spPr>
          <a:xfrm>
            <a:off x="397583" y="1310789"/>
            <a:ext cx="4949790" cy="59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434343"/>
                </a:solidFill>
                <a:latin typeface="Calibri"/>
                <a:cs typeface="Calibri"/>
              </a:rPr>
              <a:t>Support changes in the meta-model</a:t>
            </a:r>
            <a:endParaRPr lang="he-IL" sz="1300" dirty="0">
              <a:solidFill>
                <a:srgbClr val="434343"/>
              </a:solidFill>
              <a:latin typeface="Calibri"/>
              <a:cs typeface="Calibr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434343"/>
                </a:solidFill>
                <a:latin typeface="Calibri"/>
                <a:cs typeface="Calibri"/>
              </a:rPr>
              <a:t>Allows for seamless changes in data structures</a:t>
            </a:r>
            <a:endParaRPr lang="en-US" dirty="0"/>
          </a:p>
        </p:txBody>
      </p:sp>
      <p:sp>
        <p:nvSpPr>
          <p:cNvPr id="18" name="Google Shape;331;p40">
            <a:extLst>
              <a:ext uri="{FF2B5EF4-FFF2-40B4-BE49-F238E27FC236}">
                <a16:creationId xmlns:a16="http://schemas.microsoft.com/office/drawing/2014/main" id="{36B74F4C-ED9D-4FB0-8801-FAB9D69FB94C}"/>
              </a:ext>
            </a:extLst>
          </p:cNvPr>
          <p:cNvSpPr txBox="1">
            <a:spLocks/>
          </p:cNvSpPr>
          <p:nvPr/>
        </p:nvSpPr>
        <p:spPr>
          <a:xfrm>
            <a:off x="702092" y="877802"/>
            <a:ext cx="2064380" cy="35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14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20B0604020202020204" charset="0"/>
              </a:rPr>
              <a:t>Data Base - MongoDB</a:t>
            </a:r>
          </a:p>
        </p:txBody>
      </p:sp>
      <p:cxnSp>
        <p:nvCxnSpPr>
          <p:cNvPr id="19" name="Google Shape;334;p40">
            <a:extLst>
              <a:ext uri="{FF2B5EF4-FFF2-40B4-BE49-F238E27FC236}">
                <a16:creationId xmlns:a16="http://schemas.microsoft.com/office/drawing/2014/main" id="{905251DF-2746-4934-BC4A-57A8B490E516}"/>
              </a:ext>
            </a:extLst>
          </p:cNvPr>
          <p:cNvCxnSpPr/>
          <p:nvPr/>
        </p:nvCxnSpPr>
        <p:spPr>
          <a:xfrm flipH="1" flipV="1">
            <a:off x="397583" y="1263816"/>
            <a:ext cx="1986770" cy="2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" name="Picture 28" descr="White Circle clipart - Circle, transparent clip art">
            <a:extLst>
              <a:ext uri="{FF2B5EF4-FFF2-40B4-BE49-F238E27FC236}">
                <a16:creationId xmlns:a16="http://schemas.microsoft.com/office/drawing/2014/main" id="{A24D3A88-CDC9-402F-AB90-9DF87E027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3" y="884349"/>
            <a:ext cx="338243" cy="33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FA0B6454-DE16-4229-95D4-D0BC5540EF5E}"/>
              </a:ext>
            </a:extLst>
          </p:cNvPr>
          <p:cNvSpPr txBox="1"/>
          <p:nvPr/>
        </p:nvSpPr>
        <p:spPr>
          <a:xfrm>
            <a:off x="8743950" y="82871"/>
            <a:ext cx="2921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183;p32">
            <a:extLst>
              <a:ext uri="{FF2B5EF4-FFF2-40B4-BE49-F238E27FC236}">
                <a16:creationId xmlns:a16="http://schemas.microsoft.com/office/drawing/2014/main" id="{21EDC41B-3B7C-470B-BF88-491CD47C69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7076" y="113151"/>
            <a:ext cx="7920007" cy="68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Solution 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  <a:endParaRPr 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83;p32"/>
          <p:cNvSpPr txBox="1">
            <a:spLocks noGrp="1"/>
          </p:cNvSpPr>
          <p:nvPr>
            <p:ph type="ctrTitle"/>
          </p:nvPr>
        </p:nvSpPr>
        <p:spPr>
          <a:xfrm>
            <a:off x="924943" y="3069208"/>
            <a:ext cx="3806084" cy="933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rtl="1"/>
            <a:r>
              <a:rPr lang="en-US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 DEMO</a:t>
            </a:r>
            <a:endParaRPr lang="he-IL" sz="5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25B77F9-E060-45EA-AB0A-A5B8C866B185}"/>
              </a:ext>
            </a:extLst>
          </p:cNvPr>
          <p:cNvSpPr txBox="1"/>
          <p:nvPr/>
        </p:nvSpPr>
        <p:spPr>
          <a:xfrm>
            <a:off x="8663672" y="110978"/>
            <a:ext cx="2921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6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DEF6BD57-5780-4E44-8FBD-F4770B576C36}"/>
              </a:ext>
            </a:extLst>
          </p:cNvPr>
          <p:cNvSpPr txBox="1">
            <a:spLocks/>
          </p:cNvSpPr>
          <p:nvPr/>
        </p:nvSpPr>
        <p:spPr>
          <a:xfrm>
            <a:off x="532014" y="119290"/>
            <a:ext cx="8198515" cy="73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>
              <a:buSzPts val="2400"/>
            </a:pP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he-IL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73237CF-E9F4-4420-B468-31E33949DE2E}"/>
              </a:ext>
            </a:extLst>
          </p:cNvPr>
          <p:cNvSpPr txBox="1"/>
          <p:nvPr/>
        </p:nvSpPr>
        <p:spPr>
          <a:xfrm>
            <a:off x="413471" y="3227512"/>
            <a:ext cx="4882101" cy="39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algn="l" rtl="0"/>
            <a:r>
              <a:rPr lang="en-US" sz="2000" dirty="0"/>
              <a:t>Future work</a:t>
            </a:r>
            <a:endParaRPr lang="he-IL" sz="20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4BA9021-9D83-491D-A5FE-27BB73C65ECF}"/>
              </a:ext>
            </a:extLst>
          </p:cNvPr>
          <p:cNvSpPr txBox="1"/>
          <p:nvPr/>
        </p:nvSpPr>
        <p:spPr>
          <a:xfrm>
            <a:off x="771637" y="3639735"/>
            <a:ext cx="4627659" cy="11621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Integration with external algorithms</a:t>
            </a:r>
            <a:endParaRPr lang="he-I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CI / CD – Deployment automation</a:t>
            </a:r>
          </a:p>
          <a:p>
            <a:pPr marL="285750" lvl="2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NFR</a:t>
            </a: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Non functional requirements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0EC5E58-CCAC-48E5-BB5C-DF9936DA83FC}"/>
              </a:ext>
            </a:extLst>
          </p:cNvPr>
          <p:cNvSpPr/>
          <p:nvPr/>
        </p:nvSpPr>
        <p:spPr>
          <a:xfrm>
            <a:off x="413471" y="796654"/>
            <a:ext cx="3983603" cy="5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>
              <a:lnSpc>
                <a:spcPct val="115000"/>
              </a:lnSpc>
              <a:buSzPts val="1200"/>
              <a:buFont typeface="Roboto Condensed Light"/>
              <a:buChar char="●"/>
            </a:pPr>
            <a:r>
              <a:rPr 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Achievements</a:t>
            </a:r>
            <a:endParaRPr lang="he-IL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Roboto Condensed Light"/>
              <a:cs typeface="Calibri" panose="020F0502020204030204" pitchFamily="34" charset="0"/>
              <a:sym typeface="Roboto Condensed Light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EA4180E-6234-4F07-8271-3A276FCE1955}"/>
              </a:ext>
            </a:extLst>
          </p:cNvPr>
          <p:cNvSpPr txBox="1"/>
          <p:nvPr/>
        </p:nvSpPr>
        <p:spPr>
          <a:xfrm>
            <a:off x="771637" y="1184510"/>
            <a:ext cx="4345388" cy="95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system is deployed</a:t>
            </a:r>
            <a:endParaRPr lang="he-I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Available for use in the BGU network. </a:t>
            </a:r>
            <a:endParaRPr lang="he-I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B632FABB-EF3D-409F-932D-25EEBCA039D2}"/>
              </a:ext>
            </a:extLst>
          </p:cNvPr>
          <p:cNvSpPr/>
          <p:nvPr/>
        </p:nvSpPr>
        <p:spPr>
          <a:xfrm>
            <a:off x="413471" y="2021519"/>
            <a:ext cx="1926369" cy="44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 algn="l">
              <a:lnSpc>
                <a:spcPct val="115000"/>
              </a:lnSpc>
              <a:buSzPts val="1200"/>
              <a:buFont typeface="Roboto Condensed Light"/>
              <a:buChar char="●"/>
            </a:pPr>
            <a:r>
              <a:rPr 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Challenges</a:t>
            </a:r>
            <a:endParaRPr lang="he-IL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Roboto Condensed Light"/>
              <a:cs typeface="Calibri" panose="020F0502020204030204" pitchFamily="34" charset="0"/>
              <a:sym typeface="Roboto Condensed Light"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DA7F4FE-0DE2-4882-9ACB-5E9FC9E2F937}"/>
              </a:ext>
            </a:extLst>
          </p:cNvPr>
          <p:cNvSpPr txBox="1"/>
          <p:nvPr/>
        </p:nvSpPr>
        <p:spPr>
          <a:xfrm>
            <a:off x="771637" y="2425820"/>
            <a:ext cx="4345388" cy="95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Permissions mechanism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 with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GoJs</a:t>
            </a:r>
            <a:endParaRPr lang="he-I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B8250E2-E019-4AD0-BE4C-2560732B7E70}"/>
              </a:ext>
            </a:extLst>
          </p:cNvPr>
          <p:cNvSpPr txBox="1"/>
          <p:nvPr/>
        </p:nvSpPr>
        <p:spPr>
          <a:xfrm>
            <a:off x="8570890" y="144549"/>
            <a:ext cx="3722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  <p:bldP spid="11" grpId="0"/>
      <p:bldP spid="12" grpId="0" uiExpand="1" build="p"/>
      <p:bldP spid="13" grpId="0"/>
      <p:bldP spid="1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3;p32">
            <a:extLst>
              <a:ext uri="{FF2B5EF4-FFF2-40B4-BE49-F238E27FC236}">
                <a16:creationId xmlns:a16="http://schemas.microsoft.com/office/drawing/2014/main" id="{F15F4B0B-9432-4A99-B452-FE6FED1512F2}"/>
              </a:ext>
            </a:extLst>
          </p:cNvPr>
          <p:cNvSpPr txBox="1">
            <a:spLocks/>
          </p:cNvSpPr>
          <p:nvPr/>
        </p:nvSpPr>
        <p:spPr>
          <a:xfrm>
            <a:off x="5910349" y="119290"/>
            <a:ext cx="2820180" cy="66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 rtl="1">
              <a:buSzPts val="2400"/>
            </a:pPr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he-IL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Google Shape;223;p35">
            <a:extLst>
              <a:ext uri="{FF2B5EF4-FFF2-40B4-BE49-F238E27FC236}">
                <a16:creationId xmlns:a16="http://schemas.microsoft.com/office/drawing/2014/main" id="{4E3964FC-9A69-4E87-9104-4015D855D804}"/>
              </a:ext>
            </a:extLst>
          </p:cNvPr>
          <p:cNvCxnSpPr/>
          <p:nvPr/>
        </p:nvCxnSpPr>
        <p:spPr>
          <a:xfrm>
            <a:off x="7575153" y="67584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EADE9F9-9287-4193-9EE5-1B984882B093}"/>
              </a:ext>
            </a:extLst>
          </p:cNvPr>
          <p:cNvSpPr txBox="1"/>
          <p:nvPr/>
        </p:nvSpPr>
        <p:spPr>
          <a:xfrm>
            <a:off x="3768918" y="3043678"/>
            <a:ext cx="4882101" cy="39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r>
              <a:rPr lang="he-IL" sz="2000" dirty="0"/>
              <a:t>פיתוחים להמשך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A0268E21-53A7-4850-88A8-F39E577E5171}"/>
              </a:ext>
            </a:extLst>
          </p:cNvPr>
          <p:cNvSpPr txBox="1"/>
          <p:nvPr/>
        </p:nvSpPr>
        <p:spPr>
          <a:xfrm>
            <a:off x="3681453" y="3425221"/>
            <a:ext cx="4627659" cy="11621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אינטגרציה עם אלגוריתמים חיצוניים</a:t>
            </a:r>
          </a:p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CI / CD – Deployment automation</a:t>
            </a:r>
          </a:p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NFR</a:t>
            </a: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– דרישות לא פונקציונליות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862FAA8A-00B7-4A6E-B07E-2E15BB94F1CF}"/>
              </a:ext>
            </a:extLst>
          </p:cNvPr>
          <p:cNvSpPr/>
          <p:nvPr/>
        </p:nvSpPr>
        <p:spPr>
          <a:xfrm>
            <a:off x="4667416" y="851472"/>
            <a:ext cx="3983603" cy="5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</a:pPr>
            <a:r>
              <a:rPr lang="he-IL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הישגים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55CF3073-BF9B-4C9B-B250-8B0535BF2F41}"/>
              </a:ext>
            </a:extLst>
          </p:cNvPr>
          <p:cNvSpPr txBox="1"/>
          <p:nvPr/>
        </p:nvSpPr>
        <p:spPr>
          <a:xfrm>
            <a:off x="3963724" y="1220804"/>
            <a:ext cx="4345388" cy="95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המערכת נמצאת בשלב ההרצה</a:t>
            </a:r>
          </a:p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זמינה ברשת האוניברסיטה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C16F68CA-D7AD-4C7B-8B00-F75026B4359E}"/>
              </a:ext>
            </a:extLst>
          </p:cNvPr>
          <p:cNvSpPr/>
          <p:nvPr/>
        </p:nvSpPr>
        <p:spPr>
          <a:xfrm>
            <a:off x="6724650" y="1981950"/>
            <a:ext cx="1926369" cy="44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</a:pPr>
            <a:r>
              <a:rPr lang="he-IL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אתגרים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D8EB314-60AE-48BB-A7DA-C890BF78EA97}"/>
              </a:ext>
            </a:extLst>
          </p:cNvPr>
          <p:cNvSpPr txBox="1"/>
          <p:nvPr/>
        </p:nvSpPr>
        <p:spPr>
          <a:xfrm>
            <a:off x="3963724" y="2288862"/>
            <a:ext cx="4345388" cy="95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קביעת הלוגיקה במתן הרשאות</a:t>
            </a:r>
          </a:p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עבודה עם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GoJS</a:t>
            </a:r>
            <a:endParaRPr lang="he-I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33CA627-6618-48E4-8359-9E0A15A7E4D1}"/>
              </a:ext>
            </a:extLst>
          </p:cNvPr>
          <p:cNvSpPr txBox="1"/>
          <p:nvPr/>
        </p:nvSpPr>
        <p:spPr>
          <a:xfrm>
            <a:off x="159751" y="119290"/>
            <a:ext cx="3722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3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uiExpand="1" build="p"/>
      <p:bldP spid="22" grpId="0"/>
      <p:bldP spid="23" grpId="0" uiExpand="1" build="p"/>
      <p:bldP spid="8" grpId="0"/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98;p51">
            <a:extLst>
              <a:ext uri="{FF2B5EF4-FFF2-40B4-BE49-F238E27FC236}">
                <a16:creationId xmlns:a16="http://schemas.microsoft.com/office/drawing/2014/main" id="{BCC0C2FA-FEF0-4FA1-942F-46F8B2FA4CD8}"/>
              </a:ext>
            </a:extLst>
          </p:cNvPr>
          <p:cNvSpPr txBox="1">
            <a:spLocks/>
          </p:cNvSpPr>
          <p:nvPr/>
        </p:nvSpPr>
        <p:spPr>
          <a:xfrm flipH="1">
            <a:off x="1974150" y="18891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9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486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ips to Reduce Email and Information Overload">
            <a:extLst>
              <a:ext uri="{FF2B5EF4-FFF2-40B4-BE49-F238E27FC236}">
                <a16:creationId xmlns:a16="http://schemas.microsoft.com/office/drawing/2014/main" id="{3DFB2CCF-75AF-4036-838D-E7CEB2EC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0" y="994347"/>
            <a:ext cx="4328258" cy="200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EDA1B683-15BC-498C-93E8-C9E01BA573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9464" y="244444"/>
            <a:ext cx="8145072" cy="54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SzPts val="2400"/>
            </a:pP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B09ADAF7-4134-431F-B400-EE14079E1A39}"/>
              </a:ext>
            </a:extLst>
          </p:cNvPr>
          <p:cNvSpPr/>
          <p:nvPr/>
        </p:nvSpPr>
        <p:spPr>
          <a:xfrm>
            <a:off x="4929802" y="994347"/>
            <a:ext cx="3983603" cy="71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</a:pPr>
            <a:r>
              <a:rPr lang="he-IL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אתגרים בניהול ידע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55335B6-77D6-4463-8A93-6E84485A655E}"/>
              </a:ext>
            </a:extLst>
          </p:cNvPr>
          <p:cNvSpPr txBox="1"/>
          <p:nvPr/>
        </p:nvSpPr>
        <p:spPr>
          <a:xfrm>
            <a:off x="4226110" y="1363679"/>
            <a:ext cx="4345388" cy="127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marL="285750" lvl="2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כמויות מידע גדולות מאוד</a:t>
            </a:r>
          </a:p>
          <a:p>
            <a:pPr marL="285750" lvl="2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חיפוש מוגבל (טקסטואלי)</a:t>
            </a:r>
          </a:p>
          <a:p>
            <a:pPr marL="285750" lvl="2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קושי במעקב אחר שינויים במידע בתחום מסוים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05C2E3A6-DF41-4E06-98E4-FECBEB11FAA1}"/>
              </a:ext>
            </a:extLst>
          </p:cNvPr>
          <p:cNvSpPr/>
          <p:nvPr/>
        </p:nvSpPr>
        <p:spPr>
          <a:xfrm>
            <a:off x="4929802" y="2727740"/>
            <a:ext cx="3983603" cy="71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</a:pPr>
            <a:r>
              <a:rPr lang="he-IL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מפות לניהול ידע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BE659F0-102C-4E60-B845-AE4EA250E7E2}"/>
              </a:ext>
            </a:extLst>
          </p:cNvPr>
          <p:cNvSpPr txBox="1"/>
          <p:nvPr/>
        </p:nvSpPr>
        <p:spPr>
          <a:xfrm>
            <a:off x="4929802" y="3083093"/>
            <a:ext cx="3641696" cy="127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marL="285750" lvl="2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ייצוג מידע רב במפה אחת</a:t>
            </a:r>
          </a:p>
          <a:p>
            <a:pPr marL="285750" lvl="2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הצגה ויזואלית של קשרים בין נושאים שונים</a:t>
            </a:r>
          </a:p>
          <a:p>
            <a:pPr marL="285750" lvl="2" indent="-28575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אפשרויות חיפוש מגוונות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F4B624E-20F3-404B-A156-1257321ACAB4}"/>
              </a:ext>
            </a:extLst>
          </p:cNvPr>
          <p:cNvSpPr txBox="1"/>
          <p:nvPr/>
        </p:nvSpPr>
        <p:spPr>
          <a:xfrm>
            <a:off x="8644536" y="90555"/>
            <a:ext cx="2921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uiExpand="1"/>
      <p:bldP spid="12" grpId="0"/>
      <p:bldP spid="13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83;p32">
            <a:extLst>
              <a:ext uri="{FF2B5EF4-FFF2-40B4-BE49-F238E27FC236}">
                <a16:creationId xmlns:a16="http://schemas.microsoft.com/office/drawing/2014/main" id="{FDA0053F-3B5F-4732-A9B1-E50167E20DE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9464" y="244444"/>
            <a:ext cx="8145072" cy="54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SzPts val="2400"/>
            </a:pP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1D08B5E1-44B8-4E1E-B901-B3FB9F502984}"/>
              </a:ext>
            </a:extLst>
          </p:cNvPr>
          <p:cNvSpPr/>
          <p:nvPr/>
        </p:nvSpPr>
        <p:spPr>
          <a:xfrm>
            <a:off x="399365" y="909807"/>
            <a:ext cx="4830416" cy="71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 algn="l">
              <a:lnSpc>
                <a:spcPct val="115000"/>
              </a:lnSpc>
              <a:buSzPts val="1200"/>
              <a:buFont typeface="Roboto Condensed Light"/>
              <a:buChar char="●"/>
            </a:pPr>
            <a:r>
              <a:rPr 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Knowledge management challenges</a:t>
            </a:r>
            <a:endParaRPr lang="he-IL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Roboto Condensed Light"/>
              <a:cs typeface="Calibri" panose="020F0502020204030204" pitchFamily="34" charset="0"/>
              <a:sym typeface="Roboto Condensed Light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C6A0D61-6F90-4D0C-99C3-26B2B3F0127F}"/>
              </a:ext>
            </a:extLst>
          </p:cNvPr>
          <p:cNvSpPr txBox="1"/>
          <p:nvPr/>
        </p:nvSpPr>
        <p:spPr>
          <a:xfrm>
            <a:off x="884393" y="1265160"/>
            <a:ext cx="4345388" cy="127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marL="285750" lvl="2" indent="-2857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Large scale of information</a:t>
            </a:r>
            <a:endParaRPr lang="he-I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Limited search abilities (text only)</a:t>
            </a:r>
            <a:endParaRPr lang="he-I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Difficulty tracking changes in information</a:t>
            </a:r>
            <a:endParaRPr lang="he-I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41C6E50-56D2-4A20-B6CD-8B601F7EBF89}"/>
              </a:ext>
            </a:extLst>
          </p:cNvPr>
          <p:cNvSpPr/>
          <p:nvPr/>
        </p:nvSpPr>
        <p:spPr>
          <a:xfrm>
            <a:off x="399364" y="2692651"/>
            <a:ext cx="3983603" cy="71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>
              <a:lnSpc>
                <a:spcPct val="115000"/>
              </a:lnSpc>
              <a:buSzPts val="1200"/>
              <a:buFont typeface="Roboto Condensed Light"/>
              <a:buChar char="●"/>
            </a:pPr>
            <a:r>
              <a:rPr 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Knowledge management maps</a:t>
            </a:r>
            <a:endParaRPr lang="he-IL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Roboto Condensed Light"/>
              <a:cs typeface="Calibri" panose="020F0502020204030204" pitchFamily="34" charset="0"/>
              <a:sym typeface="Roboto Condensed Light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670766F-B6E1-44E1-9448-C6387485A31F}"/>
              </a:ext>
            </a:extLst>
          </p:cNvPr>
          <p:cNvSpPr txBox="1"/>
          <p:nvPr/>
        </p:nvSpPr>
        <p:spPr>
          <a:xfrm>
            <a:off x="884392" y="3106196"/>
            <a:ext cx="4626945" cy="127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marL="2857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Represent a lot of information in one map</a:t>
            </a:r>
          </a:p>
          <a:p>
            <a:pPr marL="2857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Visualize links between different topics</a:t>
            </a:r>
          </a:p>
          <a:p>
            <a:pPr marL="2857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Varied search abilities</a:t>
            </a:r>
            <a:endParaRPr lang="he-I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40015B81-A0AC-4E6E-BFE1-32790E16726B}"/>
              </a:ext>
            </a:extLst>
          </p:cNvPr>
          <p:cNvSpPr txBox="1"/>
          <p:nvPr/>
        </p:nvSpPr>
        <p:spPr>
          <a:xfrm>
            <a:off x="8644536" y="90555"/>
            <a:ext cx="2921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1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uiExpand="1"/>
      <p:bldP spid="12" grpId="0"/>
      <p:bldP spid="13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03C5E4A7-96ED-4DD7-A64D-83CD3CB9D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34142"/>
              </p:ext>
            </p:extLst>
          </p:nvPr>
        </p:nvGraphicFramePr>
        <p:xfrm>
          <a:off x="272541" y="3107292"/>
          <a:ext cx="8637333" cy="1887753"/>
        </p:xfrm>
        <a:graphic>
          <a:graphicData uri="http://schemas.openxmlformats.org/drawingml/2006/table">
            <a:tbl>
              <a:tblPr rtl="1" firstRow="1" firstCol="1" bandRow="1">
                <a:tableStyleId>{073A0DAA-6AF3-43AB-8588-CEC1D06C72B9}</a:tableStyleId>
              </a:tblPr>
              <a:tblGrid>
                <a:gridCol w="1667711">
                  <a:extLst>
                    <a:ext uri="{9D8B030D-6E8A-4147-A177-3AD203B41FA5}">
                      <a16:colId xmlns:a16="http://schemas.microsoft.com/office/drawing/2014/main" val="4265454020"/>
                    </a:ext>
                  </a:extLst>
                </a:gridCol>
                <a:gridCol w="1574358">
                  <a:extLst>
                    <a:ext uri="{9D8B030D-6E8A-4147-A177-3AD203B41FA5}">
                      <a16:colId xmlns:a16="http://schemas.microsoft.com/office/drawing/2014/main" val="1294639701"/>
                    </a:ext>
                  </a:extLst>
                </a:gridCol>
                <a:gridCol w="1737710">
                  <a:extLst>
                    <a:ext uri="{9D8B030D-6E8A-4147-A177-3AD203B41FA5}">
                      <a16:colId xmlns:a16="http://schemas.microsoft.com/office/drawing/2014/main" val="1860339398"/>
                    </a:ext>
                  </a:extLst>
                </a:gridCol>
                <a:gridCol w="1654971">
                  <a:extLst>
                    <a:ext uri="{9D8B030D-6E8A-4147-A177-3AD203B41FA5}">
                      <a16:colId xmlns:a16="http://schemas.microsoft.com/office/drawing/2014/main" val="2167104206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581823932"/>
                    </a:ext>
                  </a:extLst>
                </a:gridCol>
              </a:tblGrid>
              <a:tr h="257756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קריטריון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ME-Maps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ScholOnto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Mind Maps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Concept Maps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extLst>
                  <a:ext uri="{0D108BD9-81ED-4DB2-BD59-A6C34878D82A}">
                    <a16:rowId xmlns:a16="http://schemas.microsoft.com/office/drawing/2014/main" val="2746080654"/>
                  </a:ext>
                </a:extLst>
              </a:tr>
              <a:tr h="52752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אלמנטים גרפים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אלמנטים וקשרים שונים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אלמנט גרפי יחיד 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קשר חד כיווני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אלמנט גרפי יחיד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אלמנט גרפי יחיד 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קישור בשפה חופשית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extLst>
                  <a:ext uri="{0D108BD9-81ED-4DB2-BD59-A6C34878D82A}">
                    <a16:rowId xmlns:a16="http://schemas.microsoft.com/office/drawing/2014/main" val="3930645154"/>
                  </a:ext>
                </a:extLst>
              </a:tr>
              <a:tr h="257756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Meta-Data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++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extLst>
                  <a:ext uri="{0D108BD9-81ED-4DB2-BD59-A6C34878D82A}">
                    <a16:rowId xmlns:a16="http://schemas.microsoft.com/office/drawing/2014/main" val="881377246"/>
                  </a:ext>
                </a:extLst>
              </a:tr>
              <a:tr h="31718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קישור למקורות מידע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++</a:t>
                      </a:r>
                      <a:endPara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+</a:t>
                      </a:r>
                      <a:endPara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-</a:t>
                      </a:r>
                      <a:endPara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-</a:t>
                      </a:r>
                      <a:endPara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8772" marR="48772" marT="0" marB="0"/>
                </a:tc>
                <a:extLst>
                  <a:ext uri="{0D108BD9-81ED-4DB2-BD59-A6C34878D82A}">
                    <a16:rowId xmlns:a16="http://schemas.microsoft.com/office/drawing/2014/main" val="1891768684"/>
                  </a:ext>
                </a:extLst>
              </a:tr>
              <a:tr h="52752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מטרת המודל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פתרון לבעיה מסוימת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הצגת הקשרים בין מאמרים בשרת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הרחבת הידע על נושא מסוים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תיאור קשרים בין מספר רעיונות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772" marR="48772" marT="0" marB="0"/>
                </a:tc>
                <a:extLst>
                  <a:ext uri="{0D108BD9-81ED-4DB2-BD59-A6C34878D82A}">
                    <a16:rowId xmlns:a16="http://schemas.microsoft.com/office/drawing/2014/main" val="4077952684"/>
                  </a:ext>
                </a:extLst>
              </a:tr>
            </a:tbl>
          </a:graphicData>
        </a:graphic>
      </p:graphicFrame>
      <p:sp>
        <p:nvSpPr>
          <p:cNvPr id="9" name="Google Shape;183;p32">
            <a:extLst>
              <a:ext uri="{FF2B5EF4-FFF2-40B4-BE49-F238E27FC236}">
                <a16:creationId xmlns:a16="http://schemas.microsoft.com/office/drawing/2014/main" id="{27556D2F-CF80-4E74-A26E-250B05E43D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1886" y="119290"/>
            <a:ext cx="8278644" cy="667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1"/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Related Works</a:t>
            </a:r>
            <a:endParaRPr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591980-C288-41A2-9BAB-24F7A53191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15" y="921577"/>
            <a:ext cx="2020475" cy="171247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3" descr="תוצאת תמונה עבור ‪mind map‬‏">
            <a:extLst>
              <a:ext uri="{FF2B5EF4-FFF2-40B4-BE49-F238E27FC236}">
                <a16:creationId xmlns:a16="http://schemas.microsoft.com/office/drawing/2014/main" id="{0BDE564D-847C-47F9-94C8-53DC81A2A62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0" b="3433"/>
          <a:stretch/>
        </p:blipFill>
        <p:spPr bwMode="auto">
          <a:xfrm>
            <a:off x="3468299" y="1373988"/>
            <a:ext cx="2410595" cy="126006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5" descr="concept map example">
            <a:extLst>
              <a:ext uri="{FF2B5EF4-FFF2-40B4-BE49-F238E27FC236}">
                <a16:creationId xmlns:a16="http://schemas.microsoft.com/office/drawing/2014/main" id="{3506303B-5E48-47C1-BD37-1ADEF583D0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19" y="900303"/>
            <a:ext cx="2562184" cy="173375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BE1E03D-7DCE-461E-B832-B997071E0DA9}"/>
              </a:ext>
            </a:extLst>
          </p:cNvPr>
          <p:cNvSpPr txBox="1"/>
          <p:nvPr/>
        </p:nvSpPr>
        <p:spPr>
          <a:xfrm>
            <a:off x="6869927" y="2634056"/>
            <a:ext cx="15425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err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ScholOnto</a:t>
            </a:r>
            <a:endParaRPr lang="he-IL" sz="16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Roboto Condensed Light"/>
              <a:cs typeface="Calibri" panose="020F0502020204030204" pitchFamily="34" charset="0"/>
              <a:sym typeface="Roboto Condensed Light"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3BD2675-3668-4274-8000-9788F055E9E8}"/>
              </a:ext>
            </a:extLst>
          </p:cNvPr>
          <p:cNvSpPr txBox="1"/>
          <p:nvPr/>
        </p:nvSpPr>
        <p:spPr>
          <a:xfrm>
            <a:off x="3859036" y="2634056"/>
            <a:ext cx="1542553" cy="3440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07000"/>
              </a:lnSpc>
            </a:pPr>
            <a:r>
              <a:rPr lang="en-US" sz="16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rPr>
              <a:t>Mind Maps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C6FEDD1-A0DF-4633-8941-AE0CE926C2D2}"/>
              </a:ext>
            </a:extLst>
          </p:cNvPr>
          <p:cNvSpPr txBox="1"/>
          <p:nvPr/>
        </p:nvSpPr>
        <p:spPr>
          <a:xfrm>
            <a:off x="815634" y="2634056"/>
            <a:ext cx="1542553" cy="3440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07000"/>
              </a:lnSpc>
            </a:pPr>
            <a:r>
              <a:rPr lang="en-US" sz="16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rPr>
              <a:t>Concept Maps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9C0AD5B-D904-42C1-8975-3D86E9680A10}"/>
              </a:ext>
            </a:extLst>
          </p:cNvPr>
          <p:cNvSpPr txBox="1"/>
          <p:nvPr/>
        </p:nvSpPr>
        <p:spPr>
          <a:xfrm>
            <a:off x="8730530" y="119290"/>
            <a:ext cx="2921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7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83;p32">
            <a:extLst>
              <a:ext uri="{FF2B5EF4-FFF2-40B4-BE49-F238E27FC236}">
                <a16:creationId xmlns:a16="http://schemas.microsoft.com/office/drawing/2014/main" id="{27556D2F-CF80-4E74-A26E-250B05E43D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1886" y="119290"/>
            <a:ext cx="8278644" cy="667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1"/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Related Works</a:t>
            </a:r>
            <a:endParaRPr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9C0AD5B-D904-42C1-8975-3D86E9680A10}"/>
              </a:ext>
            </a:extLst>
          </p:cNvPr>
          <p:cNvSpPr txBox="1"/>
          <p:nvPr/>
        </p:nvSpPr>
        <p:spPr>
          <a:xfrm>
            <a:off x="8636091" y="119290"/>
            <a:ext cx="2921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טבלה 4">
            <a:extLst>
              <a:ext uri="{FF2B5EF4-FFF2-40B4-BE49-F238E27FC236}">
                <a16:creationId xmlns:a16="http://schemas.microsoft.com/office/drawing/2014/main" id="{1611C369-C084-4EC4-BB37-EF633D556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19087"/>
              </p:ext>
            </p:extLst>
          </p:nvPr>
        </p:nvGraphicFramePr>
        <p:xfrm>
          <a:off x="273416" y="3302109"/>
          <a:ext cx="8660980" cy="1466033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18856">
                  <a:extLst>
                    <a:ext uri="{9D8B030D-6E8A-4147-A177-3AD203B41FA5}">
                      <a16:colId xmlns:a16="http://schemas.microsoft.com/office/drawing/2014/main" val="1273393372"/>
                    </a:ext>
                  </a:extLst>
                </a:gridCol>
                <a:gridCol w="1718856">
                  <a:extLst>
                    <a:ext uri="{9D8B030D-6E8A-4147-A177-3AD203B41FA5}">
                      <a16:colId xmlns:a16="http://schemas.microsoft.com/office/drawing/2014/main" val="3700782188"/>
                    </a:ext>
                  </a:extLst>
                </a:gridCol>
                <a:gridCol w="1871487">
                  <a:extLst>
                    <a:ext uri="{9D8B030D-6E8A-4147-A177-3AD203B41FA5}">
                      <a16:colId xmlns:a16="http://schemas.microsoft.com/office/drawing/2014/main" val="2569268789"/>
                    </a:ext>
                  </a:extLst>
                </a:gridCol>
                <a:gridCol w="1759728">
                  <a:extLst>
                    <a:ext uri="{9D8B030D-6E8A-4147-A177-3AD203B41FA5}">
                      <a16:colId xmlns:a16="http://schemas.microsoft.com/office/drawing/2014/main" val="419762294"/>
                    </a:ext>
                  </a:extLst>
                </a:gridCol>
                <a:gridCol w="1592053">
                  <a:extLst>
                    <a:ext uri="{9D8B030D-6E8A-4147-A177-3AD203B41FA5}">
                      <a16:colId xmlns:a16="http://schemas.microsoft.com/office/drawing/2014/main" val="3084641008"/>
                    </a:ext>
                  </a:extLst>
                </a:gridCol>
              </a:tblGrid>
              <a:tr h="287975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ME-Maps</a:t>
                      </a:r>
                      <a:endParaRPr lang="he-IL" sz="1400" b="0" i="0" u="none" strike="noStrike" cap="none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Concept Maps</a:t>
                      </a:r>
                      <a:endParaRPr lang="en-US" sz="1400" b="0" i="0" u="none" strike="noStrike" cap="none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Mind Maps</a:t>
                      </a:r>
                      <a:endParaRPr lang="en-US" sz="1400" b="0" i="0" u="none" strike="noStrike" cap="none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u="none" strike="noStrike" cap="none" dirty="0" err="1">
                          <a:effectLst/>
                          <a:sym typeface="Arial"/>
                        </a:rPr>
                        <a:t>ScholOnto</a:t>
                      </a:r>
                      <a:endParaRPr lang="he-IL" sz="1400" b="0" i="0" u="none" strike="noStrike" cap="none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2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601473"/>
                  </a:ext>
                </a:extLst>
              </a:tr>
              <a:tr h="57890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Solution to problem</a:t>
                      </a:r>
                      <a:endParaRPr lang="he-IL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Relationships between several ideas</a:t>
                      </a:r>
                      <a:endParaRPr lang="he-IL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Expanding the knowledge on a subject</a:t>
                      </a:r>
                      <a:endParaRPr lang="he-IL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Relationships between documents</a:t>
                      </a:r>
                      <a:endParaRPr lang="he-IL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Model purpose</a:t>
                      </a:r>
                      <a:endParaRPr lang="he-IL" sz="12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194286"/>
                  </a:ext>
                </a:extLst>
              </a:tr>
              <a:tr h="57890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Various elements and links</a:t>
                      </a:r>
                      <a:endParaRPr lang="he-IL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Single graphic element, Free text link</a:t>
                      </a:r>
                      <a:endParaRPr lang="he-IL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Single graphic element</a:t>
                      </a:r>
                      <a:endParaRPr lang="he-IL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Single graphic element, One-way link</a:t>
                      </a:r>
                      <a:endParaRPr lang="he-IL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Graphic elements</a:t>
                      </a:r>
                      <a:endParaRPr lang="he-IL" sz="12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449980"/>
                  </a:ext>
                </a:extLst>
              </a:tr>
            </a:tbl>
          </a:graphicData>
        </a:graphic>
      </p:graphicFrame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73E94845-D6CC-4D84-BF52-874D6CFF6FA1}"/>
              </a:ext>
            </a:extLst>
          </p:cNvPr>
          <p:cNvGrpSpPr/>
          <p:nvPr/>
        </p:nvGrpSpPr>
        <p:grpSpPr>
          <a:xfrm>
            <a:off x="573416" y="852275"/>
            <a:ext cx="2020475" cy="2051033"/>
            <a:chOff x="6564915" y="846760"/>
            <a:chExt cx="2020475" cy="2051033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1286453-7317-422A-BCA8-151A00AC3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915" y="846760"/>
              <a:ext cx="2020475" cy="1712479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887BF26D-1DED-4E1F-BE7C-8D80BA708DB5}"/>
                </a:ext>
              </a:extLst>
            </p:cNvPr>
            <p:cNvSpPr txBox="1"/>
            <p:nvPr/>
          </p:nvSpPr>
          <p:spPr>
            <a:xfrm>
              <a:off x="6869927" y="2559239"/>
              <a:ext cx="1542553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4343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Roboto Condensed Light"/>
                  <a:cs typeface="Calibri" panose="020F0502020204030204" pitchFamily="34" charset="0"/>
                  <a:sym typeface="Roboto Condensed Light"/>
                </a:rPr>
                <a:t>ScholOnto</a:t>
              </a:r>
              <a:endParaRPr lang="he-IL" sz="16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endParaRPr>
            </a:p>
          </p:txBody>
        </p:sp>
      </p:grp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E4E76C5A-BBD8-46FE-8C82-78BF15129474}"/>
              </a:ext>
            </a:extLst>
          </p:cNvPr>
          <p:cNvGrpSpPr/>
          <p:nvPr/>
        </p:nvGrpSpPr>
        <p:grpSpPr>
          <a:xfrm>
            <a:off x="3214507" y="1299171"/>
            <a:ext cx="2410595" cy="1604137"/>
            <a:chOff x="3468299" y="1299171"/>
            <a:chExt cx="2410595" cy="1604137"/>
          </a:xfrm>
        </p:grpSpPr>
        <p:pic>
          <p:nvPicPr>
            <p:cNvPr id="18" name="Picture 13" descr="תוצאת תמונה עבור ‪mind map‬‏">
              <a:extLst>
                <a:ext uri="{FF2B5EF4-FFF2-40B4-BE49-F238E27FC236}">
                  <a16:creationId xmlns:a16="http://schemas.microsoft.com/office/drawing/2014/main" id="{13D33425-5B21-4014-8FB8-5458DD29D676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60" b="3433"/>
            <a:stretch/>
          </p:blipFill>
          <p:spPr bwMode="auto">
            <a:xfrm>
              <a:off x="3468299" y="1299171"/>
              <a:ext cx="2410595" cy="1260068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78AACCEF-8EAC-45AD-810C-38140603FEE5}"/>
                </a:ext>
              </a:extLst>
            </p:cNvPr>
            <p:cNvSpPr txBox="1"/>
            <p:nvPr/>
          </p:nvSpPr>
          <p:spPr>
            <a:xfrm>
              <a:off x="3859036" y="2559239"/>
              <a:ext cx="1542553" cy="3440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ct val="107000"/>
                </a:lnSpc>
              </a:pPr>
              <a:r>
                <a:rPr lang="en-US" sz="1600" b="1" dirty="0">
                  <a:solidFill>
                    <a:srgbClr val="4343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Roboto Condensed Light"/>
                  <a:cs typeface="Calibri" panose="020F0502020204030204" pitchFamily="34" charset="0"/>
                </a:rPr>
                <a:t>Mind Maps</a:t>
              </a:r>
            </a:p>
          </p:txBody>
        </p:sp>
      </p:grp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3A3623C0-9369-4E3E-AE72-BE8639C38FA6}"/>
              </a:ext>
            </a:extLst>
          </p:cNvPr>
          <p:cNvGrpSpPr/>
          <p:nvPr/>
        </p:nvGrpSpPr>
        <p:grpSpPr>
          <a:xfrm>
            <a:off x="6159150" y="852275"/>
            <a:ext cx="2562184" cy="2077822"/>
            <a:chOff x="305819" y="825486"/>
            <a:chExt cx="2562184" cy="2077822"/>
          </a:xfrm>
        </p:grpSpPr>
        <p:pic>
          <p:nvPicPr>
            <p:cNvPr id="19" name="Picture 15" descr="concept map example">
              <a:extLst>
                <a:ext uri="{FF2B5EF4-FFF2-40B4-BE49-F238E27FC236}">
                  <a16:creationId xmlns:a16="http://schemas.microsoft.com/office/drawing/2014/main" id="{89AAE838-B730-4ED1-9777-17FABAFF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19" y="825486"/>
              <a:ext cx="2562184" cy="1733753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7AC4C5FE-74CE-4837-988B-A02BEB44BABA}"/>
                </a:ext>
              </a:extLst>
            </p:cNvPr>
            <p:cNvSpPr txBox="1"/>
            <p:nvPr/>
          </p:nvSpPr>
          <p:spPr>
            <a:xfrm>
              <a:off x="815634" y="2559239"/>
              <a:ext cx="1542553" cy="34406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ct val="107000"/>
                </a:lnSpc>
              </a:pPr>
              <a:r>
                <a:rPr lang="en-US" sz="1600" b="1" dirty="0">
                  <a:solidFill>
                    <a:srgbClr val="43434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Roboto Condensed Light"/>
                  <a:cs typeface="Calibri" panose="020F0502020204030204" pitchFamily="34" charset="0"/>
                </a:rPr>
                <a:t>Concept Maps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00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1">
            <a:extLst>
              <a:ext uri="{FF2B5EF4-FFF2-40B4-BE49-F238E27FC236}">
                <a16:creationId xmlns:a16="http://schemas.microsoft.com/office/drawing/2014/main" id="{CF41264C-EED2-49D6-9921-BE76F7F3A2C5}"/>
              </a:ext>
            </a:extLst>
          </p:cNvPr>
          <p:cNvSpPr txBox="1">
            <a:spLocks/>
          </p:cNvSpPr>
          <p:nvPr/>
        </p:nvSpPr>
        <p:spPr>
          <a:xfrm>
            <a:off x="103077" y="734322"/>
            <a:ext cx="3328738" cy="108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50000"/>
              </a:lnSpc>
              <a:buSzPts val="1200"/>
              <a:buFont typeface="Roboto Condensed Light"/>
              <a:buChar char="●"/>
              <a:defRPr sz="200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○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■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●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○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■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●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○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l" rtl="0"/>
            <a:r>
              <a:rPr lang="en-US" b="1" dirty="0"/>
              <a:t>Know how knowledge</a:t>
            </a:r>
            <a:endParaRPr lang="he-IL" b="1" dirty="0"/>
          </a:p>
          <a:p>
            <a:pPr algn="l" rtl="0"/>
            <a:r>
              <a:rPr lang="en-US" b="1" dirty="0"/>
              <a:t>Means – Ends maps</a:t>
            </a:r>
            <a:endParaRPr lang="he-IL" b="1" dirty="0"/>
          </a:p>
        </p:txBody>
      </p:sp>
      <p:sp>
        <p:nvSpPr>
          <p:cNvPr id="77" name="Google Shape;183;p32">
            <a:extLst>
              <a:ext uri="{FF2B5EF4-FFF2-40B4-BE49-F238E27FC236}">
                <a16:creationId xmlns:a16="http://schemas.microsoft.com/office/drawing/2014/main" id="{470B2F2F-2365-45C8-9528-704DB658293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0575" y="127057"/>
            <a:ext cx="8703425" cy="6548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ME-Maps</a:t>
            </a:r>
            <a:r>
              <a:rPr lang="he-IL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8" name="תמונה 77">
            <a:extLst>
              <a:ext uri="{FF2B5EF4-FFF2-40B4-BE49-F238E27FC236}">
                <a16:creationId xmlns:a16="http://schemas.microsoft.com/office/drawing/2014/main" id="{990B4D2E-F39C-43BD-A9C4-517BA45FB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438" y="1575747"/>
            <a:ext cx="5891213" cy="3440696"/>
          </a:xfrm>
          <a:prstGeom prst="rect">
            <a:avLst/>
          </a:prstGeom>
        </p:spPr>
      </p:pic>
      <p:sp>
        <p:nvSpPr>
          <p:cNvPr id="79" name="תיבת טקסט 78">
            <a:extLst>
              <a:ext uri="{FF2B5EF4-FFF2-40B4-BE49-F238E27FC236}">
                <a16:creationId xmlns:a16="http://schemas.microsoft.com/office/drawing/2014/main" id="{CFB471DD-8F92-4066-8427-3E0EDAF4D575}"/>
              </a:ext>
            </a:extLst>
          </p:cNvPr>
          <p:cNvSpPr txBox="1"/>
          <p:nvPr/>
        </p:nvSpPr>
        <p:spPr>
          <a:xfrm>
            <a:off x="8651019" y="79351"/>
            <a:ext cx="2921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6FA01E-6E13-4B4E-85B7-3E9BD75B737F}"/>
              </a:ext>
            </a:extLst>
          </p:cNvPr>
          <p:cNvSpPr txBox="1">
            <a:spLocks/>
          </p:cNvSpPr>
          <p:nvPr/>
        </p:nvSpPr>
        <p:spPr>
          <a:xfrm>
            <a:off x="5614415" y="829569"/>
            <a:ext cx="3328738" cy="18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50000"/>
              </a:lnSpc>
              <a:buSzPts val="1200"/>
              <a:buFont typeface="Roboto Condensed Light"/>
              <a:buChar char="●"/>
              <a:defRPr sz="200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○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■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●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○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■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●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SzPts val="1200"/>
              <a:buFont typeface="Roboto Condensed Light"/>
              <a:buChar char="○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b="1" dirty="0"/>
              <a:t>Know how knowledge</a:t>
            </a:r>
            <a:endParaRPr lang="he-IL" b="1" dirty="0"/>
          </a:p>
          <a:p>
            <a:r>
              <a:rPr lang="en-US" b="1" dirty="0"/>
              <a:t>Means – Ends maps</a:t>
            </a:r>
            <a:br>
              <a:rPr lang="en-US" b="1" dirty="0"/>
            </a:br>
            <a:endParaRPr lang="he-IL" b="1" dirty="0"/>
          </a:p>
          <a:p>
            <a:endParaRPr lang="en-US" b="1" dirty="0"/>
          </a:p>
        </p:txBody>
      </p:sp>
      <p:sp>
        <p:nvSpPr>
          <p:cNvPr id="3" name="Google Shape;183;p32">
            <a:extLst>
              <a:ext uri="{FF2B5EF4-FFF2-40B4-BE49-F238E27FC236}">
                <a16:creationId xmlns:a16="http://schemas.microsoft.com/office/drawing/2014/main" id="{3F1E057C-314F-4148-A31F-D04A37F1FB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0575" y="127057"/>
            <a:ext cx="8703425" cy="6548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ME-Maps</a:t>
            </a:r>
            <a:r>
              <a:rPr lang="he-IL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8322FB3F-F96F-4F6F-9977-0C64F5A2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7" y="1575747"/>
            <a:ext cx="5891213" cy="344069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D7E3629-74C2-4BBF-B651-805A562EF28D}"/>
              </a:ext>
            </a:extLst>
          </p:cNvPr>
          <p:cNvSpPr txBox="1"/>
          <p:nvPr/>
        </p:nvSpPr>
        <p:spPr>
          <a:xfrm>
            <a:off x="8651019" y="79351"/>
            <a:ext cx="2921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83;p32">
            <a:extLst>
              <a:ext uri="{FF2B5EF4-FFF2-40B4-BE49-F238E27FC236}">
                <a16:creationId xmlns:a16="http://schemas.microsoft.com/office/drawing/2014/main" id="{B8A43D78-3185-480C-A728-28C4D733C534}"/>
              </a:ext>
            </a:extLst>
          </p:cNvPr>
          <p:cNvSpPr txBox="1">
            <a:spLocks/>
          </p:cNvSpPr>
          <p:nvPr/>
        </p:nvSpPr>
        <p:spPr>
          <a:xfrm>
            <a:off x="457200" y="119290"/>
            <a:ext cx="8273329" cy="66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>
              <a:buSzPts val="2400"/>
            </a:pPr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Project Goal</a:t>
            </a:r>
            <a:endParaRPr lang="he-IL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5DCD380B-5C1C-4FB2-AD9D-969BF1A14956}"/>
              </a:ext>
            </a:extLst>
          </p:cNvPr>
          <p:cNvSpPr txBox="1"/>
          <p:nvPr/>
        </p:nvSpPr>
        <p:spPr>
          <a:xfrm>
            <a:off x="332509" y="2733019"/>
            <a:ext cx="6716684" cy="39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algn="l" rtl="0"/>
            <a:r>
              <a:rPr lang="en-US" sz="2000" dirty="0"/>
              <a:t>Accessing the information embodied in knowledge maps</a:t>
            </a:r>
            <a:endParaRPr lang="he-IL" sz="2000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F733DB31-25CF-4D3F-BFE2-4A0CA7E16403}"/>
              </a:ext>
            </a:extLst>
          </p:cNvPr>
          <p:cNvSpPr txBox="1"/>
          <p:nvPr/>
        </p:nvSpPr>
        <p:spPr>
          <a:xfrm>
            <a:off x="631767" y="3131797"/>
            <a:ext cx="6417426" cy="11621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Information load reduction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Provide a discourse platform</a:t>
            </a:r>
            <a:endParaRPr lang="he-I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Link between tangent subjects and to additional information sources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331A2277-2998-47DD-A020-05FB3FBFA7A8}"/>
              </a:ext>
            </a:extLst>
          </p:cNvPr>
          <p:cNvSpPr/>
          <p:nvPr/>
        </p:nvSpPr>
        <p:spPr>
          <a:xfrm>
            <a:off x="332509" y="927899"/>
            <a:ext cx="6143105" cy="71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>
              <a:lnSpc>
                <a:spcPct val="115000"/>
              </a:lnSpc>
              <a:buSzPts val="1200"/>
              <a:buFont typeface="Roboto Condensed Light"/>
              <a:buChar char="●"/>
            </a:pPr>
            <a:r>
              <a:rPr 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Knowledge maps management web application</a:t>
            </a:r>
            <a:endParaRPr lang="he-IL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Roboto Condensed Light"/>
              <a:cs typeface="Calibri" panose="020F0502020204030204" pitchFamily="34" charset="0"/>
              <a:sym typeface="Roboto Condensed Light"/>
            </a:endParaRP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411FFB22-62FE-4918-BAE6-E7E6FF66766D}"/>
              </a:ext>
            </a:extLst>
          </p:cNvPr>
          <p:cNvSpPr txBox="1"/>
          <p:nvPr/>
        </p:nvSpPr>
        <p:spPr>
          <a:xfrm>
            <a:off x="631767" y="1391154"/>
            <a:ext cx="4345388" cy="127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marL="285750" lvl="2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Map creation and editing</a:t>
            </a:r>
            <a:endParaRPr lang="he-I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Maps sharing</a:t>
            </a:r>
            <a:endParaRPr lang="he-I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Users and permissions management</a:t>
            </a:r>
            <a:endParaRPr lang="he-I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E9912C45-6115-4CDA-95DF-8BD7D6B68C89}"/>
              </a:ext>
            </a:extLst>
          </p:cNvPr>
          <p:cNvSpPr txBox="1"/>
          <p:nvPr/>
        </p:nvSpPr>
        <p:spPr>
          <a:xfrm>
            <a:off x="8690774" y="98874"/>
            <a:ext cx="2921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uiExpand="1"/>
      <p:bldP spid="35" grpId="0"/>
      <p:bldP spid="36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3;p32">
            <a:extLst>
              <a:ext uri="{FF2B5EF4-FFF2-40B4-BE49-F238E27FC236}">
                <a16:creationId xmlns:a16="http://schemas.microsoft.com/office/drawing/2014/main" id="{F15F4B0B-9432-4A99-B452-FE6FED1512F2}"/>
              </a:ext>
            </a:extLst>
          </p:cNvPr>
          <p:cNvSpPr txBox="1">
            <a:spLocks/>
          </p:cNvSpPr>
          <p:nvPr/>
        </p:nvSpPr>
        <p:spPr>
          <a:xfrm>
            <a:off x="4200525" y="119290"/>
            <a:ext cx="4530004" cy="66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 rtl="1">
              <a:buSzPts val="2400"/>
            </a:pPr>
            <a:r>
              <a:rPr lang="he-IL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מטרת הפרויקט</a:t>
            </a:r>
          </a:p>
        </p:txBody>
      </p:sp>
      <p:cxnSp>
        <p:nvCxnSpPr>
          <p:cNvPr id="19" name="Google Shape;223;p35">
            <a:extLst>
              <a:ext uri="{FF2B5EF4-FFF2-40B4-BE49-F238E27FC236}">
                <a16:creationId xmlns:a16="http://schemas.microsoft.com/office/drawing/2014/main" id="{4E3964FC-9A69-4E87-9104-4015D855D804}"/>
              </a:ext>
            </a:extLst>
          </p:cNvPr>
          <p:cNvCxnSpPr/>
          <p:nvPr/>
        </p:nvCxnSpPr>
        <p:spPr>
          <a:xfrm>
            <a:off x="7575153" y="67584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EADE9F9-9287-4193-9EE5-1B984882B093}"/>
              </a:ext>
            </a:extLst>
          </p:cNvPr>
          <p:cNvSpPr txBox="1"/>
          <p:nvPr/>
        </p:nvSpPr>
        <p:spPr>
          <a:xfrm>
            <a:off x="3906075" y="2721493"/>
            <a:ext cx="4882101" cy="39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r>
              <a:rPr lang="he-IL" sz="2000" dirty="0"/>
              <a:t>הנגשת המידע הגלום במפות הידע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A0268E21-53A7-4850-88A8-F39E577E5171}"/>
              </a:ext>
            </a:extLst>
          </p:cNvPr>
          <p:cNvSpPr txBox="1"/>
          <p:nvPr/>
        </p:nvSpPr>
        <p:spPr>
          <a:xfrm>
            <a:off x="3681453" y="3113652"/>
            <a:ext cx="4627659" cy="11621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הפחתת עומס המידע </a:t>
            </a:r>
          </a:p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פלטפורמה לשיח בנושאים השונים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קישור לנושאים משיקים לבעיה ולמקורות מידע נוספים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862FAA8A-00B7-4A6E-B07E-2E15BB94F1CF}"/>
              </a:ext>
            </a:extLst>
          </p:cNvPr>
          <p:cNvSpPr/>
          <p:nvPr/>
        </p:nvSpPr>
        <p:spPr>
          <a:xfrm>
            <a:off x="4667416" y="994347"/>
            <a:ext cx="3983603" cy="71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</a:pPr>
            <a:r>
              <a:rPr lang="he-IL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אפליקציית </a:t>
            </a:r>
            <a:r>
              <a:rPr 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Web</a:t>
            </a:r>
            <a:r>
              <a:rPr lang="he-IL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 לניהול מפות הידע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55CF3073-BF9B-4C9B-B250-8B0535BF2F41}"/>
              </a:ext>
            </a:extLst>
          </p:cNvPr>
          <p:cNvSpPr txBox="1"/>
          <p:nvPr/>
        </p:nvSpPr>
        <p:spPr>
          <a:xfrm>
            <a:off x="3963724" y="1363679"/>
            <a:ext cx="4345388" cy="127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 algn="r" rtl="1">
              <a:lnSpc>
                <a:spcPct val="115000"/>
              </a:lnSpc>
              <a:buSzPts val="1200"/>
              <a:buFont typeface="Roboto Condensed Light"/>
              <a:buChar char="●"/>
              <a:defRPr sz="1800" b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</a:defRPr>
            </a:lvl1pPr>
          </a:lstStyle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יצירה ועריכה של מפות ידע</a:t>
            </a:r>
          </a:p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שיתוף מפות</a:t>
            </a:r>
          </a:p>
          <a:p>
            <a:pPr marL="285750" lvl="2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ניהול משתמשים והרשאות למפות אלו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556DC3B-1594-4126-BF3A-7E377CBDE31E}"/>
              </a:ext>
            </a:extLst>
          </p:cNvPr>
          <p:cNvSpPr txBox="1"/>
          <p:nvPr/>
        </p:nvSpPr>
        <p:spPr>
          <a:xfrm>
            <a:off x="159752" y="119290"/>
            <a:ext cx="2921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2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uiExpand="1" build="p"/>
      <p:bldP spid="22" grpId="0"/>
      <p:bldP spid="23" grpId="0" uiExpand="1" build="p"/>
    </p:bld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12086</TotalTime>
  <Words>845</Words>
  <Application>Microsoft Office PowerPoint</Application>
  <PresentationFormat>‫הצגה על המסך (16:9)</PresentationFormat>
  <Paragraphs>208</Paragraphs>
  <Slides>18</Slides>
  <Notes>18</Notes>
  <HiddenSlides>6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7" baseType="lpstr">
      <vt:lpstr>Exo 2</vt:lpstr>
      <vt:lpstr>Wingdings</vt:lpstr>
      <vt:lpstr>Calibri</vt:lpstr>
      <vt:lpstr>Roboto Condensed Light</vt:lpstr>
      <vt:lpstr>Arial</vt:lpstr>
      <vt:lpstr>Squada One</vt:lpstr>
      <vt:lpstr>Fira Sans Extra Condensed Medium</vt:lpstr>
      <vt:lpstr>Courier New</vt:lpstr>
      <vt:lpstr>Tech Newsletter by Slidesgo</vt:lpstr>
      <vt:lpstr> The Means to your Ends</vt:lpstr>
      <vt:lpstr>Background</vt:lpstr>
      <vt:lpstr>Background</vt:lpstr>
      <vt:lpstr>Related Works</vt:lpstr>
      <vt:lpstr>Related Works</vt:lpstr>
      <vt:lpstr>ME-Maps </vt:lpstr>
      <vt:lpstr>ME-Maps </vt:lpstr>
      <vt:lpstr>מצגת של PowerPoint‏</vt:lpstr>
      <vt:lpstr>מצגת של PowerPoint‏</vt:lpstr>
      <vt:lpstr>The Solution our system</vt:lpstr>
      <vt:lpstr>The Solution our system</vt:lpstr>
      <vt:lpstr>The Solution our system</vt:lpstr>
      <vt:lpstr>Back End - NodeJS</vt:lpstr>
      <vt:lpstr>The Solution technologies</vt:lpstr>
      <vt:lpstr>LIVE DEMO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Means-ends based know-how mapping</dc:title>
  <dc:creator>סער זאב גוטמן</dc:creator>
  <cp:lastModifiedBy>oren shor</cp:lastModifiedBy>
  <cp:revision>172</cp:revision>
  <dcterms:modified xsi:type="dcterms:W3CDTF">2020-06-21T07:43:13Z</dcterms:modified>
</cp:coreProperties>
</file>