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304" r:id="rId3"/>
    <p:sldId id="309" r:id="rId4"/>
    <p:sldId id="311" r:id="rId5"/>
    <p:sldId id="310" r:id="rId6"/>
    <p:sldId id="320" r:id="rId7"/>
    <p:sldId id="321" r:id="rId8"/>
    <p:sldId id="257" r:id="rId9"/>
    <p:sldId id="266" r:id="rId10"/>
    <p:sldId id="319" r:id="rId11"/>
    <p:sldId id="313" r:id="rId12"/>
    <p:sldId id="31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n Sturm" initials="AS" lastIdx="2" clrIdx="0">
    <p:extLst>
      <p:ext uri="{19B8F6BF-5375-455C-9EA6-DF929625EA0E}">
        <p15:presenceInfo xmlns:p15="http://schemas.microsoft.com/office/powerpoint/2012/main" userId="6c9f938bf357c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99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6FBA8-FF39-65A6-847A-567A8EFA86F4}" v="113" dt="2020-03-23T07:33:48.099"/>
  </p1510:revLst>
</p1510:revInfo>
</file>

<file path=ppt/tableStyles.xml><?xml version="1.0" encoding="utf-8"?>
<a:tblStyleLst xmlns:a="http://schemas.openxmlformats.org/drawingml/2006/main" def="{DC6433FA-4426-4703-872A-15DDC9CBF30A}">
  <a:tblStyle styleId="{DC6433FA-4426-4703-872A-15DDC9CBF3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1" autoAdjust="0"/>
  </p:normalViewPr>
  <p:slideViewPr>
    <p:cSldViewPr snapToGrid="0">
      <p:cViewPr varScale="1">
        <p:scale>
          <a:sx n="120" d="100"/>
          <a:sy n="120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037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NFR</a:t>
            </a:r>
            <a:r>
              <a:rPr lang="he-IL" dirty="0"/>
              <a:t>: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כיווץ בקשת </a:t>
            </a:r>
            <a:r>
              <a:rPr lang="en-US" dirty="0"/>
              <a:t>HTTP</a:t>
            </a:r>
            <a:r>
              <a:rPr lang="he-IL" dirty="0"/>
              <a:t> בין הפרונט </a:t>
            </a:r>
            <a:r>
              <a:rPr lang="he-IL" dirty="0" err="1"/>
              <a:t>לבק</a:t>
            </a:r>
            <a:endParaRPr lang="he-IL" dirty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דחיסת בסיס הנתונים (כיווץ אוטומטי של המידע) – מקצר קריאות שומר פחות מידע בדיסק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68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1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למשל חידושים בתחום למידת המכונה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מידע רב – מכילה מטה </a:t>
            </a:r>
            <a:r>
              <a:rPr lang="he-IL" dirty="0" err="1"/>
              <a:t>דאטא</a:t>
            </a:r>
            <a:endParaRPr lang="he-IL" dirty="0"/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אפשרויות חיפוש – טקסטואלי, גרפי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89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en-US" sz="11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ScholOnto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מערכת ליצירת קשרים בין מאמרים בשרת מסוים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המפה כוללת סוג אלמנט אחד וקשרים חד צדדיים בלבד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מטה דאטה מסובך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מצריך הוכחות לקיום הקשר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מסובך!</a:t>
            </a: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מאין סיעור מוחין, הרחבה של נושא מסוים לפי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contexts</a:t>
            </a:r>
            <a:endParaRPr lang="he-IL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כמו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רק עם שמות על הקשרים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60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ניתן לתת כדוגמא את </a:t>
            </a:r>
            <a:r>
              <a:rPr lang="en-US" dirty="0"/>
              <a:t>stack overflow</a:t>
            </a:r>
            <a:r>
              <a:rPr lang="he-IL" dirty="0"/>
              <a:t> כדוגמא לידע </a:t>
            </a:r>
            <a:r>
              <a:rPr lang="en-US" dirty="0"/>
              <a:t>know how</a:t>
            </a:r>
            <a:r>
              <a:rPr lang="he-IL" dirty="0"/>
              <a:t> – איך לפתור בעיה מסוימת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Know how – </a:t>
            </a:r>
            <a:r>
              <a:rPr lang="he-IL" dirty="0"/>
              <a:t>כיצד לעשות משהו בצורה טובה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ME – </a:t>
            </a:r>
            <a:r>
              <a:rPr lang="he-IL" dirty="0"/>
              <a:t>יחסי הגומלין בין בעיה לפתרונה (הצגה במפות)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הסבר על המודל: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r>
              <a:rPr lang="he-IL" dirty="0"/>
              <a:t> – משימות - בעיה או </a:t>
            </a:r>
            <a:r>
              <a:rPr lang="he-IL" dirty="0" err="1"/>
              <a:t>פרתון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</a:t>
            </a:r>
            <a:r>
              <a:rPr lang="he-IL" dirty="0"/>
              <a:t> – מאפיינים של המשימה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קשרים שונים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4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6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88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67" r:id="rId5"/>
    <p:sldLayoutId id="2147483670" r:id="rId6"/>
    <p:sldLayoutId id="2147483671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9041" y="3175999"/>
            <a:ext cx="9065918" cy="700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/>
            <a:r>
              <a:rPr lang="he-I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אורן שור, סער גוטמן ועילי פרידמן</a:t>
            </a:r>
          </a:p>
          <a:p>
            <a:pPr algn="ctr" rtl="1"/>
            <a:r>
              <a:rPr lang="he-I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מנחה (לקוח): פרופ' ארנון שטורם</a:t>
            </a: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0" y="2571750"/>
            <a:ext cx="9144000" cy="604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Means-ends based know-how mapping</a:t>
            </a:r>
            <a:endParaRPr sz="36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018459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11D79862-C39B-4E36-A637-4A314F6E1F9D}"/>
              </a:ext>
            </a:extLst>
          </p:cNvPr>
          <p:cNvSpPr txBox="1">
            <a:spLocks/>
          </p:cNvSpPr>
          <p:nvPr/>
        </p:nvSpPr>
        <p:spPr>
          <a:xfrm>
            <a:off x="0" y="485031"/>
            <a:ext cx="9144000" cy="199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ME-Mapper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/>
          <p:cNvSpPr txBox="1">
            <a:spLocks noGrp="1"/>
          </p:cNvSpPr>
          <p:nvPr>
            <p:ph type="ctrTitle"/>
          </p:nvPr>
        </p:nvSpPr>
        <p:spPr>
          <a:xfrm>
            <a:off x="924943" y="3069208"/>
            <a:ext cx="3806084" cy="933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1"/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סרטון הדגמה</a:t>
            </a:r>
          </a:p>
        </p:txBody>
      </p:sp>
    </p:spTree>
    <p:extLst>
      <p:ext uri="{BB962C8B-B14F-4D97-AF65-F5344CB8AC3E}">
        <p14:creationId xmlns:p14="http://schemas.microsoft.com/office/powerpoint/2010/main" val="15037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F15F4B0B-9432-4A99-B452-FE6FED1512F2}"/>
              </a:ext>
            </a:extLst>
          </p:cNvPr>
          <p:cNvSpPr txBox="1">
            <a:spLocks/>
          </p:cNvSpPr>
          <p:nvPr/>
        </p:nvSpPr>
        <p:spPr>
          <a:xfrm>
            <a:off x="5915025" y="119290"/>
            <a:ext cx="2815504" cy="6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rtl="1">
              <a:buSzPts val="2400"/>
            </a:pPr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</a:t>
            </a:r>
          </a:p>
        </p:txBody>
      </p:sp>
      <p:cxnSp>
        <p:nvCxnSpPr>
          <p:cNvPr id="19" name="Google Shape;223;p35">
            <a:extLst>
              <a:ext uri="{FF2B5EF4-FFF2-40B4-BE49-F238E27FC236}">
                <a16:creationId xmlns:a16="http://schemas.microsoft.com/office/drawing/2014/main" id="{4E3964FC-9A69-4E87-9104-4015D855D804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EADE9F9-9287-4193-9EE5-1B984882B093}"/>
              </a:ext>
            </a:extLst>
          </p:cNvPr>
          <p:cNvSpPr txBox="1"/>
          <p:nvPr/>
        </p:nvSpPr>
        <p:spPr>
          <a:xfrm>
            <a:off x="3768918" y="3043678"/>
            <a:ext cx="4882101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פיתוחים להמשך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0268E21-53A7-4850-88A8-F39E577E5171}"/>
              </a:ext>
            </a:extLst>
          </p:cNvPr>
          <p:cNvSpPr txBox="1"/>
          <p:nvPr/>
        </p:nvSpPr>
        <p:spPr>
          <a:xfrm>
            <a:off x="3681453" y="3425221"/>
            <a:ext cx="4627659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אינטגרציה עם אלגוריתמים חיצוניים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 – Deployment automation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NFR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דרישות לא פונקציונליות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62FAA8A-00B7-4A6E-B07E-2E15BB94F1CF}"/>
              </a:ext>
            </a:extLst>
          </p:cNvPr>
          <p:cNvSpPr/>
          <p:nvPr/>
        </p:nvSpPr>
        <p:spPr>
          <a:xfrm>
            <a:off x="4667416" y="851472"/>
            <a:ext cx="3983603" cy="5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הישגים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5CF3073-BF9B-4C9B-B250-8B0535BF2F41}"/>
              </a:ext>
            </a:extLst>
          </p:cNvPr>
          <p:cNvSpPr txBox="1"/>
          <p:nvPr/>
        </p:nvSpPr>
        <p:spPr>
          <a:xfrm>
            <a:off x="3963724" y="1220804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המערכת נמצאת בשלב ההרצה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זמינה ברשת האוניברסיטה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16F68CA-D7AD-4C7B-8B00-F75026B4359E}"/>
              </a:ext>
            </a:extLst>
          </p:cNvPr>
          <p:cNvSpPr/>
          <p:nvPr/>
        </p:nvSpPr>
        <p:spPr>
          <a:xfrm>
            <a:off x="6724650" y="1981950"/>
            <a:ext cx="1926369" cy="44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אתגרים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D8EB314-60AE-48BB-A7DA-C890BF78EA97}"/>
              </a:ext>
            </a:extLst>
          </p:cNvPr>
          <p:cNvSpPr txBox="1"/>
          <p:nvPr/>
        </p:nvSpPr>
        <p:spPr>
          <a:xfrm>
            <a:off x="3963724" y="2288862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קביעת הלוגיקה במתן הרשאות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עבודה עם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GoJS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  <p:bldP spid="22" grpId="0"/>
      <p:bldP spid="23" grpId="0" uiExpand="1" build="p"/>
      <p:bldP spid="8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8;p51">
            <a:extLst>
              <a:ext uri="{FF2B5EF4-FFF2-40B4-BE49-F238E27FC236}">
                <a16:creationId xmlns:a16="http://schemas.microsoft.com/office/drawing/2014/main" id="{BCC0C2FA-FEF0-4FA1-942F-46F8B2FA4CD8}"/>
              </a:ext>
            </a:extLst>
          </p:cNvPr>
          <p:cNvSpPr txBox="1">
            <a:spLocks/>
          </p:cNvSpPr>
          <p:nvPr/>
        </p:nvSpPr>
        <p:spPr>
          <a:xfrm flipH="1">
            <a:off x="1974150" y="18891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486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ips to Reduce Email and Information Overload">
            <a:extLst>
              <a:ext uri="{FF2B5EF4-FFF2-40B4-BE49-F238E27FC236}">
                <a16:creationId xmlns:a16="http://schemas.microsoft.com/office/drawing/2014/main" id="{3DFB2CCF-75AF-4036-838D-E7CEB2E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5" y="999004"/>
            <a:ext cx="4328258" cy="20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EDA1B683-15BC-498C-93E8-C9E01BA573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9093" y="246510"/>
            <a:ext cx="2621926" cy="5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buSzPts val="2400"/>
            </a:pPr>
            <a:r>
              <a:rPr lang="he-IL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רקע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Google Shape;223;p35">
            <a:extLst>
              <a:ext uri="{FF2B5EF4-FFF2-40B4-BE49-F238E27FC236}">
                <a16:creationId xmlns:a16="http://schemas.microsoft.com/office/drawing/2014/main" id="{75E5C4E3-A817-4171-A21A-CCCBE0E8616F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מלבן 9">
            <a:extLst>
              <a:ext uri="{FF2B5EF4-FFF2-40B4-BE49-F238E27FC236}">
                <a16:creationId xmlns:a16="http://schemas.microsoft.com/office/drawing/2014/main" id="{B09ADAF7-4134-431F-B400-EE14079E1A39}"/>
              </a:ext>
            </a:extLst>
          </p:cNvPr>
          <p:cNvSpPr/>
          <p:nvPr/>
        </p:nvSpPr>
        <p:spPr>
          <a:xfrm>
            <a:off x="4929802" y="994347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אתגרים בניהול ידע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55335B6-77D6-4463-8A93-6E84485A655E}"/>
              </a:ext>
            </a:extLst>
          </p:cNvPr>
          <p:cNvSpPr txBox="1"/>
          <p:nvPr/>
        </p:nvSpPr>
        <p:spPr>
          <a:xfrm>
            <a:off x="4226110" y="1363679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כמויות מידע גדולות מאוד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חיפוש מוגבל (טקסטואלי)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קושי במעקב אחר שינויים במידע בתחום מסוים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5C2E3A6-DF41-4E06-98E4-FECBEB11FAA1}"/>
              </a:ext>
            </a:extLst>
          </p:cNvPr>
          <p:cNvSpPr/>
          <p:nvPr/>
        </p:nvSpPr>
        <p:spPr>
          <a:xfrm>
            <a:off x="4929802" y="2727740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מפות לניהול ידע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BE659F0-102C-4E60-B845-AE4EA250E7E2}"/>
              </a:ext>
            </a:extLst>
          </p:cNvPr>
          <p:cNvSpPr txBox="1"/>
          <p:nvPr/>
        </p:nvSpPr>
        <p:spPr>
          <a:xfrm>
            <a:off x="4929802" y="3083093"/>
            <a:ext cx="3641696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ייצוג מידע רב במפה אחת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הצגה ויזואלית של קשרים בין נושאים שונים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אפשרויות חיפוש מגוונות</a:t>
            </a:r>
          </a:p>
        </p:txBody>
      </p:sp>
    </p:spTree>
    <p:extLst>
      <p:ext uri="{BB962C8B-B14F-4D97-AF65-F5344CB8AC3E}">
        <p14:creationId xmlns:p14="http://schemas.microsoft.com/office/powerpoint/2010/main" val="22223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  <p:bldP spid="12" grpId="0"/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3C5E4A7-96ED-4DD7-A64D-83CD3CB9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45146"/>
              </p:ext>
            </p:extLst>
          </p:nvPr>
        </p:nvGraphicFramePr>
        <p:xfrm>
          <a:off x="305820" y="3108963"/>
          <a:ext cx="8637333" cy="1887753"/>
        </p:xfrm>
        <a:graphic>
          <a:graphicData uri="http://schemas.openxmlformats.org/drawingml/2006/table">
            <a:tbl>
              <a:tblPr rtl="1" firstRow="1" firstCol="1" bandRow="1">
                <a:tableStyleId>{073A0DAA-6AF3-43AB-8588-CEC1D06C72B9}</a:tableStyleId>
              </a:tblPr>
              <a:tblGrid>
                <a:gridCol w="1667711">
                  <a:extLst>
                    <a:ext uri="{9D8B030D-6E8A-4147-A177-3AD203B41FA5}">
                      <a16:colId xmlns:a16="http://schemas.microsoft.com/office/drawing/2014/main" val="4265454020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1294639701"/>
                    </a:ext>
                  </a:extLst>
                </a:gridCol>
                <a:gridCol w="1737710">
                  <a:extLst>
                    <a:ext uri="{9D8B030D-6E8A-4147-A177-3AD203B41FA5}">
                      <a16:colId xmlns:a16="http://schemas.microsoft.com/office/drawing/2014/main" val="1860339398"/>
                    </a:ext>
                  </a:extLst>
                </a:gridCol>
                <a:gridCol w="1654971">
                  <a:extLst>
                    <a:ext uri="{9D8B030D-6E8A-4147-A177-3AD203B41FA5}">
                      <a16:colId xmlns:a16="http://schemas.microsoft.com/office/drawing/2014/main" val="2167104206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581823932"/>
                    </a:ext>
                  </a:extLst>
                </a:gridCol>
              </a:tblGrid>
              <a:tr h="25775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קריטריון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ME-Maps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ScholOnto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Mind Maps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 Maps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2746080654"/>
                  </a:ext>
                </a:extLst>
              </a:tr>
              <a:tr h="5275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אלמנטים גרפים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אלמנטים וקשרים שונים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 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קשר חד כיווני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 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קישור בשפה חופשית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3930645154"/>
                  </a:ext>
                </a:extLst>
              </a:tr>
              <a:tr h="25775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Meta-Data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881377246"/>
                  </a:ext>
                </a:extLst>
              </a:tr>
              <a:tr h="31718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קישור למקורות מידע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++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+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1891768684"/>
                  </a:ext>
                </a:extLst>
              </a:tr>
              <a:tr h="5275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מטרת המודל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פתרון לבעיה מסוימת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הצגת הקשרים בין מאמרים בשרת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הרחבת הידע על נושא מסוים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תיאור קשרים בין מספר רעיונות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4077952684"/>
                  </a:ext>
                </a:extLst>
              </a:tr>
            </a:tbl>
          </a:graphicData>
        </a:graphic>
      </p:graphicFrame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27556D2F-CF80-4E74-A26E-250B05E43D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68300" y="119290"/>
            <a:ext cx="5262230" cy="667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1"/>
            <a:r>
              <a:rPr lang="he-IL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שיטות המיפוי הקיימות</a:t>
            </a:r>
            <a:endParaRPr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Google Shape;223;p35">
            <a:extLst>
              <a:ext uri="{FF2B5EF4-FFF2-40B4-BE49-F238E27FC236}">
                <a16:creationId xmlns:a16="http://schemas.microsoft.com/office/drawing/2014/main" id="{1E51389C-2EA2-4CF8-9673-1F4DA074CE44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91980-C288-41A2-9BAB-24F7A5319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5" y="921577"/>
            <a:ext cx="2020475" cy="171247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3" descr="תוצאת תמונה עבור ‪mind map‬‏">
            <a:extLst>
              <a:ext uri="{FF2B5EF4-FFF2-40B4-BE49-F238E27FC236}">
                <a16:creationId xmlns:a16="http://schemas.microsoft.com/office/drawing/2014/main" id="{0BDE564D-847C-47F9-94C8-53DC81A2A62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 b="3433"/>
          <a:stretch/>
        </p:blipFill>
        <p:spPr bwMode="auto">
          <a:xfrm>
            <a:off x="3468299" y="1373988"/>
            <a:ext cx="2410595" cy="126006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5" descr="concept map example">
            <a:extLst>
              <a:ext uri="{FF2B5EF4-FFF2-40B4-BE49-F238E27FC236}">
                <a16:creationId xmlns:a16="http://schemas.microsoft.com/office/drawing/2014/main" id="{3506303B-5E48-47C1-BD37-1ADEF583D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9" y="900303"/>
            <a:ext cx="2562184" cy="173375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BE1E03D-7DCE-461E-B832-B997071E0DA9}"/>
              </a:ext>
            </a:extLst>
          </p:cNvPr>
          <p:cNvSpPr txBox="1"/>
          <p:nvPr/>
        </p:nvSpPr>
        <p:spPr>
          <a:xfrm>
            <a:off x="6869927" y="2634056"/>
            <a:ext cx="15425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err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ScholOnto</a:t>
            </a:r>
            <a:endParaRPr lang="he-IL" sz="16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3BD2675-3668-4274-8000-9788F055E9E8}"/>
              </a:ext>
            </a:extLst>
          </p:cNvPr>
          <p:cNvSpPr txBox="1"/>
          <p:nvPr/>
        </p:nvSpPr>
        <p:spPr>
          <a:xfrm>
            <a:off x="3859036" y="2634056"/>
            <a:ext cx="1542553" cy="3440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en-US" sz="16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Mind Maps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C6FEDD1-A0DF-4633-8941-AE0CE926C2D2}"/>
              </a:ext>
            </a:extLst>
          </p:cNvPr>
          <p:cNvSpPr txBox="1"/>
          <p:nvPr/>
        </p:nvSpPr>
        <p:spPr>
          <a:xfrm>
            <a:off x="815634" y="2634056"/>
            <a:ext cx="1542553" cy="3440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en-US" sz="16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Concept Maps</a:t>
            </a:r>
          </a:p>
        </p:txBody>
      </p:sp>
    </p:spTree>
    <p:extLst>
      <p:ext uri="{BB962C8B-B14F-4D97-AF65-F5344CB8AC3E}">
        <p14:creationId xmlns:p14="http://schemas.microsoft.com/office/powerpoint/2010/main" val="2696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FA01E-6E13-4B4E-85B7-3E9BD75B737F}"/>
              </a:ext>
            </a:extLst>
          </p:cNvPr>
          <p:cNvSpPr txBox="1">
            <a:spLocks/>
          </p:cNvSpPr>
          <p:nvPr/>
        </p:nvSpPr>
        <p:spPr>
          <a:xfrm>
            <a:off x="5614415" y="829569"/>
            <a:ext cx="3328738" cy="18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50000"/>
              </a:lnSpc>
              <a:buSzPts val="1200"/>
              <a:buFont typeface="Roboto Condensed Light"/>
              <a:buChar char="●"/>
              <a:defRPr sz="20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/>
              <a:t>Know how knowledge</a:t>
            </a:r>
            <a:endParaRPr lang="he-IL" b="1" dirty="0"/>
          </a:p>
          <a:p>
            <a:r>
              <a:rPr lang="en-US" b="1" dirty="0"/>
              <a:t>Means – Ends maps</a:t>
            </a:r>
            <a:br>
              <a:rPr lang="en-US" b="1" dirty="0"/>
            </a:br>
            <a:endParaRPr lang="he-IL" b="1" dirty="0"/>
          </a:p>
          <a:p>
            <a:endParaRPr lang="en-US" b="1" dirty="0"/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3F1E057C-314F-4148-A31F-D04A37F1FB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68633" y="127057"/>
            <a:ext cx="4675367" cy="654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ME-Maps</a:t>
            </a:r>
            <a:r>
              <a:rPr lang="he-IL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Google Shape;223;p35">
            <a:extLst>
              <a:ext uri="{FF2B5EF4-FFF2-40B4-BE49-F238E27FC236}">
                <a16:creationId xmlns:a16="http://schemas.microsoft.com/office/drawing/2014/main" id="{71E26DCF-CF34-42BB-82C4-CA797E260FDE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322FB3F-F96F-4F6F-9977-0C64F5A2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" y="1575747"/>
            <a:ext cx="5891213" cy="34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F15F4B0B-9432-4A99-B452-FE6FED1512F2}"/>
              </a:ext>
            </a:extLst>
          </p:cNvPr>
          <p:cNvSpPr txBox="1">
            <a:spLocks/>
          </p:cNvSpPr>
          <p:nvPr/>
        </p:nvSpPr>
        <p:spPr>
          <a:xfrm>
            <a:off x="4200525" y="119290"/>
            <a:ext cx="4530004" cy="6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rtl="1">
              <a:buSzPts val="2400"/>
            </a:pPr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</a:p>
        </p:txBody>
      </p:sp>
      <p:cxnSp>
        <p:nvCxnSpPr>
          <p:cNvPr id="19" name="Google Shape;223;p35">
            <a:extLst>
              <a:ext uri="{FF2B5EF4-FFF2-40B4-BE49-F238E27FC236}">
                <a16:creationId xmlns:a16="http://schemas.microsoft.com/office/drawing/2014/main" id="{4E3964FC-9A69-4E87-9104-4015D855D804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EADE9F9-9287-4193-9EE5-1B984882B093}"/>
              </a:ext>
            </a:extLst>
          </p:cNvPr>
          <p:cNvSpPr txBox="1"/>
          <p:nvPr/>
        </p:nvSpPr>
        <p:spPr>
          <a:xfrm>
            <a:off x="3906075" y="2721493"/>
            <a:ext cx="4882101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הנגשת המידע הגלום במפות הידע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0268E21-53A7-4850-88A8-F39E577E5171}"/>
              </a:ext>
            </a:extLst>
          </p:cNvPr>
          <p:cNvSpPr txBox="1"/>
          <p:nvPr/>
        </p:nvSpPr>
        <p:spPr>
          <a:xfrm>
            <a:off x="3681453" y="3113652"/>
            <a:ext cx="4627659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הפחתת עומס המידע 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פלטפורמה לשיח בנושאים השונים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קישור לנושאים משיקים לבעיה ולמקורות מידע נוספים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62FAA8A-00B7-4A6E-B07E-2E15BB94F1CF}"/>
              </a:ext>
            </a:extLst>
          </p:cNvPr>
          <p:cNvSpPr/>
          <p:nvPr/>
        </p:nvSpPr>
        <p:spPr>
          <a:xfrm>
            <a:off x="4667416" y="994347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אפליקציית </a:t>
            </a: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Web</a:t>
            </a: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 לניהול מפות הידע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5CF3073-BF9B-4C9B-B250-8B0535BF2F41}"/>
              </a:ext>
            </a:extLst>
          </p:cNvPr>
          <p:cNvSpPr txBox="1"/>
          <p:nvPr/>
        </p:nvSpPr>
        <p:spPr>
          <a:xfrm>
            <a:off x="3963724" y="1363679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יצירה ועריכה של מפות ידע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שיתוף מפות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ניהול משתמשים והרשאות למפות אלו</a:t>
            </a:r>
          </a:p>
        </p:txBody>
      </p:sp>
    </p:spTree>
    <p:extLst>
      <p:ext uri="{BB962C8B-B14F-4D97-AF65-F5344CB8AC3E}">
        <p14:creationId xmlns:p14="http://schemas.microsoft.com/office/powerpoint/2010/main" val="13839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  <p:bldP spid="22" grpId="0"/>
      <p:bldP spid="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53D8DF2-5B1A-418D-B51C-D2D104786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9" y="843909"/>
            <a:ext cx="7042714" cy="3658284"/>
          </a:xfrm>
          <a:prstGeom prst="rect">
            <a:avLst/>
          </a:prstGeom>
        </p:spPr>
      </p:pic>
      <p:cxnSp>
        <p:nvCxnSpPr>
          <p:cNvPr id="8" name="Google Shape;223;p35">
            <a:extLst>
              <a:ext uri="{FF2B5EF4-FFF2-40B4-BE49-F238E27FC236}">
                <a16:creationId xmlns:a16="http://schemas.microsoft.com/office/drawing/2014/main" id="{5A2A3AA3-9F05-420B-A071-A486E1734D2F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83;p32">
            <a:extLst>
              <a:ext uri="{FF2B5EF4-FFF2-40B4-BE49-F238E27FC236}">
                <a16:creationId xmlns:a16="http://schemas.microsoft.com/office/drawing/2014/main" id="{5C7E24CB-FE60-4200-93D3-9196FB12E1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05175" y="113151"/>
            <a:ext cx="5121908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תיאור הפתרון 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המערכת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D1EBAD0-84E5-4422-8295-C18DEAFD4E77}"/>
              </a:ext>
            </a:extLst>
          </p:cNvPr>
          <p:cNvSpPr txBox="1"/>
          <p:nvPr/>
        </p:nvSpPr>
        <p:spPr>
          <a:xfrm>
            <a:off x="3457575" y="4543425"/>
            <a:ext cx="27812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עמוד ניהול מפות והרשאות</a:t>
            </a:r>
          </a:p>
        </p:txBody>
      </p:sp>
    </p:spTree>
    <p:extLst>
      <p:ext uri="{BB962C8B-B14F-4D97-AF65-F5344CB8AC3E}">
        <p14:creationId xmlns:p14="http://schemas.microsoft.com/office/powerpoint/2010/main" val="32207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5660720-65F3-46A9-8240-9591809D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6" y="802677"/>
            <a:ext cx="6531608" cy="3693572"/>
          </a:xfrm>
          <a:prstGeom prst="rect">
            <a:avLst/>
          </a:prstGeom>
        </p:spPr>
      </p:pic>
      <p:cxnSp>
        <p:nvCxnSpPr>
          <p:cNvPr id="8" name="Google Shape;223;p35">
            <a:extLst>
              <a:ext uri="{FF2B5EF4-FFF2-40B4-BE49-F238E27FC236}">
                <a16:creationId xmlns:a16="http://schemas.microsoft.com/office/drawing/2014/main" id="{5A2A3AA3-9F05-420B-A071-A486E1734D2F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83;p32">
            <a:extLst>
              <a:ext uri="{FF2B5EF4-FFF2-40B4-BE49-F238E27FC236}">
                <a16:creationId xmlns:a16="http://schemas.microsoft.com/office/drawing/2014/main" id="{5C7E24CB-FE60-4200-93D3-9196FB12E1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05175" y="113151"/>
            <a:ext cx="5121908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תיאור הפתרון 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המערכת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CEAFDAA-0D2A-4946-8669-E04D2AA7103D}"/>
              </a:ext>
            </a:extLst>
          </p:cNvPr>
          <p:cNvSpPr txBox="1"/>
          <p:nvPr/>
        </p:nvSpPr>
        <p:spPr>
          <a:xfrm>
            <a:off x="3305176" y="4575455"/>
            <a:ext cx="27527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עמוד יצירה ועיצוב המפות</a:t>
            </a:r>
          </a:p>
        </p:txBody>
      </p:sp>
    </p:spTree>
    <p:extLst>
      <p:ext uri="{BB962C8B-B14F-4D97-AF65-F5344CB8AC3E}">
        <p14:creationId xmlns:p14="http://schemas.microsoft.com/office/powerpoint/2010/main" val="19930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23;p35">
            <a:extLst>
              <a:ext uri="{FF2B5EF4-FFF2-40B4-BE49-F238E27FC236}">
                <a16:creationId xmlns:a16="http://schemas.microsoft.com/office/drawing/2014/main" id="{5A2A3AA3-9F05-420B-A071-A486E1734D2F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83;p32">
            <a:extLst>
              <a:ext uri="{FF2B5EF4-FFF2-40B4-BE49-F238E27FC236}">
                <a16:creationId xmlns:a16="http://schemas.microsoft.com/office/drawing/2014/main" id="{5C7E24CB-FE60-4200-93D3-9196FB12E1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05175" y="113151"/>
            <a:ext cx="5121908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תיאור הפתרון 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המערכת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CAD51DC-EADA-414A-95C9-31AC1B1A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8" y="953620"/>
            <a:ext cx="6934200" cy="3514035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7340D9B-203F-44E4-AC22-7FCD6BC4343E}"/>
              </a:ext>
            </a:extLst>
          </p:cNvPr>
          <p:cNvSpPr txBox="1"/>
          <p:nvPr/>
        </p:nvSpPr>
        <p:spPr>
          <a:xfrm>
            <a:off x="3305176" y="4543425"/>
            <a:ext cx="2943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תפריט הוספת </a:t>
            </a:r>
            <a:r>
              <a:rPr lang="en-US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Meta Data</a:t>
            </a:r>
            <a:endParaRPr lang="he-IL"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83;p32"/>
          <p:cNvSpPr txBox="1">
            <a:spLocks noGrp="1"/>
          </p:cNvSpPr>
          <p:nvPr>
            <p:ph type="ctrTitle"/>
          </p:nvPr>
        </p:nvSpPr>
        <p:spPr>
          <a:xfrm>
            <a:off x="2800350" y="113151"/>
            <a:ext cx="5626733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תיאור הפתרון 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הטכנולוגיות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Google Shape;223;p35"/>
          <p:cNvCxnSpPr/>
          <p:nvPr/>
        </p:nvCxnSpPr>
        <p:spPr>
          <a:xfrm flipV="1">
            <a:off x="7278951" y="675846"/>
            <a:ext cx="1664202" cy="175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331;p40"/>
          <p:cNvSpPr txBox="1">
            <a:spLocks noGrp="1"/>
          </p:cNvSpPr>
          <p:nvPr>
            <p:ph type="ctrTitle" idx="4294967295"/>
          </p:nvPr>
        </p:nvSpPr>
        <p:spPr>
          <a:xfrm>
            <a:off x="6267450" y="2082595"/>
            <a:ext cx="1835783" cy="35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Back End</a:t>
            </a:r>
            <a:r>
              <a:rPr lang="he-IL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 </a:t>
            </a:r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- NodeJS</a:t>
            </a:r>
            <a:endParaRPr sz="14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20B0604020202020204" charset="0"/>
            </a:endParaRPr>
          </a:p>
        </p:txBody>
      </p:sp>
      <p:cxnSp>
        <p:nvCxnSpPr>
          <p:cNvPr id="56" name="Google Shape;334;p40"/>
          <p:cNvCxnSpPr/>
          <p:nvPr/>
        </p:nvCxnSpPr>
        <p:spPr>
          <a:xfrm flipH="1" flipV="1">
            <a:off x="6757180" y="2457148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Text Placeholder 1"/>
          <p:cNvSpPr txBox="1">
            <a:spLocks/>
          </p:cNvSpPr>
          <p:nvPr/>
        </p:nvSpPr>
        <p:spPr>
          <a:xfrm>
            <a:off x="2444954" y="2465619"/>
            <a:ext cx="61997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פלטפורמה שתאפשר לשרת מס' רב של לקוחות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עבודה נוחה מול בסיס הנתונים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מאפשרת עבודה באותה שפה גם ב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מגוון חבילות ומוכרת מאוד.</a:t>
            </a:r>
            <a:endParaRPr lang="he-IL" sz="1300" b="1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Google Shape;331;p40"/>
          <p:cNvSpPr txBox="1">
            <a:spLocks noGrp="1"/>
          </p:cNvSpPr>
          <p:nvPr>
            <p:ph type="ctrTitle" idx="4294967295"/>
          </p:nvPr>
        </p:nvSpPr>
        <p:spPr>
          <a:xfrm>
            <a:off x="6038851" y="3414288"/>
            <a:ext cx="2064382" cy="35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Front End </a:t>
            </a:r>
            <a:r>
              <a:rPr lang="en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- </a:t>
            </a:r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Angular</a:t>
            </a:r>
            <a:endParaRPr sz="14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20B0604020202020204" charset="0"/>
            </a:endParaRPr>
          </a:p>
        </p:txBody>
      </p:sp>
      <p:cxnSp>
        <p:nvCxnSpPr>
          <p:cNvPr id="75" name="Google Shape;334;p40"/>
          <p:cNvCxnSpPr/>
          <p:nvPr/>
        </p:nvCxnSpPr>
        <p:spPr>
          <a:xfrm flipH="1" flipV="1">
            <a:off x="6833379" y="3798257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Text Placeholder 1"/>
          <p:cNvSpPr txBox="1">
            <a:spLocks/>
          </p:cNvSpPr>
          <p:nvPr/>
        </p:nvSpPr>
        <p:spPr>
          <a:xfrm>
            <a:off x="2521154" y="3841526"/>
            <a:ext cx="6199707" cy="8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פלטפורמה שתאפשר לשרת מס' רב של לקוחות בו זמנית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נחפש אפשרויות אשר יהיו קלות לשינויים ותחזוקה בהמשך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מאפשרת שינויים ב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בזמן הריצה, מפותחת ונתמכת ב-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endParaRPr lang="he-IL" sz="1300" b="1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Backend website Icon of Line style - Available in SVG, PNG, EPS ...">
            <a:extLst>
              <a:ext uri="{FF2B5EF4-FFF2-40B4-BE49-F238E27FC236}">
                <a16:creationId xmlns:a16="http://schemas.microsoft.com/office/drawing/2014/main" id="{AD619585-995F-4AE9-952A-C8DC037B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81" y="2055256"/>
            <a:ext cx="338243" cy="338243"/>
          </a:xfrm>
          <a:prstGeom prst="rect">
            <a:avLst/>
          </a:prstGeom>
          <a:noFill/>
        </p:spPr>
      </p:pic>
      <p:pic>
        <p:nvPicPr>
          <p:cNvPr id="3086" name="Picture 14" descr="Backend Developer Icon of Line style - Available in SVG, PNG, EPS ...">
            <a:extLst>
              <a:ext uri="{FF2B5EF4-FFF2-40B4-BE49-F238E27FC236}">
                <a16:creationId xmlns:a16="http://schemas.microsoft.com/office/drawing/2014/main" id="{03B35349-B2F8-4175-B136-4297954A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7000"/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3" y="3451936"/>
            <a:ext cx="338242" cy="3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4A8B3D06-D4CF-413D-8984-52C8CD40F848}"/>
              </a:ext>
            </a:extLst>
          </p:cNvPr>
          <p:cNvSpPr txBox="1">
            <a:spLocks/>
          </p:cNvSpPr>
          <p:nvPr/>
        </p:nvSpPr>
        <p:spPr>
          <a:xfrm>
            <a:off x="3794160" y="1329528"/>
            <a:ext cx="4949790" cy="10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/>
                <a:cs typeface="Calibri"/>
              </a:rPr>
              <a:t>תמיכה בשינויים במבנה הנתונים (כדי לאפשר שינויים במטה-מודל)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/>
                <a:cs typeface="Calibri"/>
              </a:rPr>
              <a:t>מאפשר התאמה טובה יותר למבנה הנתונים (המודל)</a:t>
            </a:r>
          </a:p>
          <a:p>
            <a:pPr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9" name="Google Shape;331;p40">
            <a:extLst>
              <a:ext uri="{FF2B5EF4-FFF2-40B4-BE49-F238E27FC236}">
                <a16:creationId xmlns:a16="http://schemas.microsoft.com/office/drawing/2014/main" id="{92B82457-35AC-46B0-9C62-4A869CAD548A}"/>
              </a:ext>
            </a:extLst>
          </p:cNvPr>
          <p:cNvSpPr txBox="1">
            <a:spLocks/>
          </p:cNvSpPr>
          <p:nvPr/>
        </p:nvSpPr>
        <p:spPr>
          <a:xfrm>
            <a:off x="6038852" y="877802"/>
            <a:ext cx="2064380" cy="35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Data Base - MongoDB</a:t>
            </a:r>
          </a:p>
        </p:txBody>
      </p:sp>
      <p:cxnSp>
        <p:nvCxnSpPr>
          <p:cNvPr id="50" name="Google Shape;334;p40">
            <a:extLst>
              <a:ext uri="{FF2B5EF4-FFF2-40B4-BE49-F238E27FC236}">
                <a16:creationId xmlns:a16="http://schemas.microsoft.com/office/drawing/2014/main" id="{FD35F4B0-3A5C-47D2-92C2-70A57234AEB3}"/>
              </a:ext>
            </a:extLst>
          </p:cNvPr>
          <p:cNvCxnSpPr/>
          <p:nvPr/>
        </p:nvCxnSpPr>
        <p:spPr>
          <a:xfrm flipH="1" flipV="1">
            <a:off x="6839934" y="1263816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Picture 28" descr="White Circle clipart - Circle, transparent clip art">
            <a:extLst>
              <a:ext uri="{FF2B5EF4-FFF2-40B4-BE49-F238E27FC236}">
                <a16:creationId xmlns:a16="http://schemas.microsoft.com/office/drawing/2014/main" id="{A6432094-FCDF-4B50-96CC-D965EAEA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2" y="884349"/>
            <a:ext cx="338243" cy="3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2" grpId="0"/>
      <p:bldP spid="74" grpId="0"/>
      <p:bldP spid="81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459</Words>
  <Application>Microsoft Office PowerPoint</Application>
  <PresentationFormat>‫הצגה על המסך (16:9)</PresentationFormat>
  <Paragraphs>108</Paragraphs>
  <Slides>12</Slides>
  <Notes>12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Roboto Condensed Light</vt:lpstr>
      <vt:lpstr>Arial</vt:lpstr>
      <vt:lpstr>Squada One</vt:lpstr>
      <vt:lpstr>Fira Sans Extra Condensed Medium</vt:lpstr>
      <vt:lpstr>Courier New</vt:lpstr>
      <vt:lpstr>Exo 2</vt:lpstr>
      <vt:lpstr>Wingdings</vt:lpstr>
      <vt:lpstr>Calibri</vt:lpstr>
      <vt:lpstr>Tech Newsletter by Slidesgo</vt:lpstr>
      <vt:lpstr> Means-ends based know-how mapping</vt:lpstr>
      <vt:lpstr>רקע</vt:lpstr>
      <vt:lpstr>שיטות המיפוי הקיימות</vt:lpstr>
      <vt:lpstr>ME-Maps </vt:lpstr>
      <vt:lpstr>מצגת של PowerPoint‏</vt:lpstr>
      <vt:lpstr>תיאור הפתרון המערכת</vt:lpstr>
      <vt:lpstr>תיאור הפתרון המערכת</vt:lpstr>
      <vt:lpstr>תיאור הפתרון המערכת</vt:lpstr>
      <vt:lpstr>תיאור הפתרון הטכנולוגיות</vt:lpstr>
      <vt:lpstr>סרטון הדגמה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Means-ends based know-how mapping</dc:title>
  <dc:creator>סער זאב גוטמן</dc:creator>
  <cp:lastModifiedBy>oren shor</cp:lastModifiedBy>
  <cp:revision>135</cp:revision>
  <dcterms:modified xsi:type="dcterms:W3CDTF">2020-06-07T06:26:48Z</dcterms:modified>
</cp:coreProperties>
</file>